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2"/>
  </p:notesMasterIdLst>
  <p:handoutMasterIdLst>
    <p:handoutMasterId r:id="rId43"/>
  </p:handoutMasterIdLst>
  <p:sldIdLst>
    <p:sldId id="256" r:id="rId4"/>
    <p:sldId id="287" r:id="rId5"/>
    <p:sldId id="384" r:id="rId6"/>
    <p:sldId id="385" r:id="rId7"/>
    <p:sldId id="386" r:id="rId8"/>
    <p:sldId id="289" r:id="rId9"/>
    <p:sldId id="295" r:id="rId10"/>
    <p:sldId id="290" r:id="rId11"/>
    <p:sldId id="291" r:id="rId12"/>
    <p:sldId id="293" r:id="rId13"/>
    <p:sldId id="288" r:id="rId14"/>
    <p:sldId id="294" r:id="rId15"/>
    <p:sldId id="371" r:id="rId16"/>
    <p:sldId id="372" r:id="rId17"/>
    <p:sldId id="299" r:id="rId18"/>
    <p:sldId id="300" r:id="rId19"/>
    <p:sldId id="347" r:id="rId20"/>
    <p:sldId id="383" r:id="rId21"/>
    <p:sldId id="349" r:id="rId22"/>
    <p:sldId id="373" r:id="rId23"/>
    <p:sldId id="355" r:id="rId24"/>
    <p:sldId id="374" r:id="rId25"/>
    <p:sldId id="375" r:id="rId26"/>
    <p:sldId id="376" r:id="rId27"/>
    <p:sldId id="377" r:id="rId28"/>
    <p:sldId id="379" r:id="rId29"/>
    <p:sldId id="380" r:id="rId30"/>
    <p:sldId id="382" r:id="rId31"/>
    <p:sldId id="387" r:id="rId32"/>
    <p:sldId id="388" r:id="rId33"/>
    <p:sldId id="389" r:id="rId34"/>
    <p:sldId id="390" r:id="rId35"/>
    <p:sldId id="391" r:id="rId36"/>
    <p:sldId id="393" r:id="rId37"/>
    <p:sldId id="394" r:id="rId38"/>
    <p:sldId id="392" r:id="rId39"/>
    <p:sldId id="296" r:id="rId40"/>
    <p:sldId id="285" r:id="rId4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446" autoAdjust="0"/>
  </p:normalViewPr>
  <p:slideViewPr>
    <p:cSldViewPr>
      <p:cViewPr varScale="1">
        <p:scale>
          <a:sx n="89" d="100"/>
          <a:sy n="89" d="100"/>
        </p:scale>
        <p:origin x="153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 smtClean="0"/>
              <a:t>Note: the table name properties are plural because we made the </a:t>
            </a:r>
            <a:r>
              <a:rPr lang="en-GB" i="1" dirty="0" err="1" smtClean="0"/>
              <a:t>DBSet</a:t>
            </a:r>
            <a:r>
              <a:rPr lang="en-GB" i="1" dirty="0" smtClean="0"/>
              <a:t> property names in the Database Context class plural.</a:t>
            </a:r>
            <a:endParaRPr lang="en-GB" dirty="0" smtClean="0"/>
          </a:p>
          <a:p>
            <a:endParaRPr lang="en-GB" dirty="0" smtClean="0"/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public class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GoMoviesContext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: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IdentityDbContext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&lt;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ApplicationUser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&gt;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// …. Other code not shown for clarity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public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DbSet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&lt;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TicketType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&gt; </a:t>
            </a:r>
            <a:r>
              <a:rPr lang="en-GB" sz="1200" b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TicketTypes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{ get; set; }</a:t>
            </a:r>
          </a:p>
          <a:p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public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DbSet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&lt;Film&gt; </a:t>
            </a:r>
            <a:r>
              <a:rPr lang="en-GB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{ get; set; }</a:t>
            </a:r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// …. Other code not shown for clarity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080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522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Note</a:t>
            </a:r>
            <a:r>
              <a:rPr lang="en-GB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primary function of the action method is to choose the type of response to return.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controller does not generate the response sent to the user. It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Chooses the type of response required e.g. a view, redirect, etc.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If any data is required for the response, the controller prepares that data to return with the response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 view then generates (formats) the response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495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parameters typically map to a model or view model.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More on this later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4399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 ASP.NET MVC also supports a Web Forms View Engine.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090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Links: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https://docs.microsoft.com/en-us/aspnet/core/mvc/views/razor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http://www.w3schools.com/asp/razor_intro.asp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7479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HTML is used to specify the template format to display the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Server-side content is added as placeholders for the actual content to fill in the custom content in the template.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170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Razor, </a:t>
            </a:r>
            <a:r>
              <a:rPr lang="en-GB" b="1" dirty="0"/>
              <a:t>var</a:t>
            </a:r>
            <a:r>
              <a:rPr lang="en-GB" dirty="0"/>
              <a:t> (implicit type), is more commonly used to declare variables than explicit types (e.g. int, string, etc.).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We will look at Razor in more detail later.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0318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err="1"/>
              <a:t>IEnumerable</a:t>
            </a:r>
            <a:r>
              <a:rPr lang="en-GB" dirty="0"/>
              <a:t>&lt;T&gt;: an</a:t>
            </a:r>
            <a:r>
              <a:rPr lang="en-GB" baseline="0" dirty="0"/>
              <a:t> interface that supports a simple iteration over a generic collection (a specified type – T is the type added in angular brackets </a:t>
            </a:r>
            <a:r>
              <a:rPr lang="en-GB" baseline="0" dirty="0" err="1"/>
              <a:t>IEnumerable</a:t>
            </a:r>
            <a:r>
              <a:rPr lang="en-GB" baseline="0" dirty="0"/>
              <a:t>&lt;</a:t>
            </a:r>
            <a:r>
              <a:rPr lang="en-GB" b="1" baseline="0" dirty="0"/>
              <a:t>Type</a:t>
            </a:r>
            <a:r>
              <a:rPr lang="en-GB" baseline="0" dirty="0"/>
              <a:t>&gt;) of collection.</a:t>
            </a:r>
          </a:p>
          <a:p>
            <a:pPr marL="625547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Use if you do not need to modify the list items, you only need to iterate (loop) through them.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err="1"/>
              <a:t>ICollection</a:t>
            </a:r>
            <a:r>
              <a:rPr lang="en-GB" baseline="0" dirty="0"/>
              <a:t>&lt;T&gt;: an interface that supports methods to manipulate (sorted, modified, etc.) generic collections.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3209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err="1"/>
              <a:t>IEnumerable</a:t>
            </a:r>
            <a:r>
              <a:rPr lang="en-GB" dirty="0"/>
              <a:t>&lt;T&gt;: an</a:t>
            </a:r>
            <a:r>
              <a:rPr lang="en-GB" baseline="0" dirty="0"/>
              <a:t> interface that supports a simple iteration over a generic collection (a specified type – T is the type added in angular brackets </a:t>
            </a:r>
            <a:r>
              <a:rPr lang="en-GB" baseline="0" dirty="0" err="1"/>
              <a:t>IEnumerable</a:t>
            </a:r>
            <a:r>
              <a:rPr lang="en-GB" baseline="0" dirty="0"/>
              <a:t>&lt;</a:t>
            </a:r>
            <a:r>
              <a:rPr lang="en-GB" b="1" baseline="0" dirty="0"/>
              <a:t>Type</a:t>
            </a:r>
            <a:r>
              <a:rPr lang="en-GB" baseline="0" dirty="0"/>
              <a:t>&gt;) of collection.</a:t>
            </a:r>
          </a:p>
          <a:p>
            <a:pPr marL="625547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Use if you do not need to modify the list items, you only need to iterate (loop) through them.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err="1"/>
              <a:t>ICollection</a:t>
            </a:r>
            <a:r>
              <a:rPr lang="en-GB" baseline="0" dirty="0"/>
              <a:t>&lt;T&gt;: an interface that supports methods to manipulate (sorted, modified, etc.) generic collections.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523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recommended that you use HTML helpers or Tag helpers to display model data.</a:t>
            </a:r>
          </a:p>
          <a:p>
            <a:endParaRPr lang="en-GB" dirty="0"/>
          </a:p>
          <a:p>
            <a:r>
              <a:rPr lang="en-GB" dirty="0"/>
              <a:t>Useful 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HTML Helpers: http://stephenwalther.com/archive/2009/03/03/chapter-6-understanding-html-helpers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Tag Helpers: https://docs.microsoft.com/en-us/aspnet/core/mvc/views/tag-helpers/intro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0891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Model refers to the current model the view is bound to (displaying)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Note: You cannot access items using an index as you would do in an array, for example Model[0] will not work, so you use the loop variable, </a:t>
            </a:r>
            <a:r>
              <a:rPr lang="en-GB" b="1" dirty="0"/>
              <a:t>item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5126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https://docs.microsoft.com/en-us/aspnet/core/mvc/views/tag-helpers/intro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http://stephenwalther.com/archive/2009/03/03/chapter-6-understanding-html-helpers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2895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E.g. </a:t>
            </a:r>
            <a:r>
              <a:rPr lang="en-GB" dirty="0" err="1" smtClean="0"/>
              <a:t>TextBoxFor</a:t>
            </a:r>
            <a:r>
              <a:rPr lang="en-GB" dirty="0" smtClean="0"/>
              <a:t>, </a:t>
            </a:r>
            <a:r>
              <a:rPr lang="en-GB" dirty="0" err="1" smtClean="0"/>
              <a:t>DisplayFor</a:t>
            </a:r>
            <a:r>
              <a:rPr lang="en-GB" dirty="0" smtClean="0"/>
              <a:t>,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2473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5994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3476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6842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, you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249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c#+dependency+injecti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ebsite.com/Product/Edit/5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keywords/interfac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razor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asp/razor_syntax.asp" TargetMode="External"/><Relationship Id="rId2" Type="http://schemas.openxmlformats.org/officeDocument/2006/relationships/hyperlink" Target="https://docs.microsoft.com/en-us/aspnet/core/mvc/views/razor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tag-helpers/authorin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tag-helpers/intro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tag-helpers/authoring" TargetMode="External"/><Relationship Id="rId2" Type="http://schemas.openxmlformats.org/officeDocument/2006/relationships/hyperlink" Target="https://docs.microsoft.com/en-us/aspnet/core/mvc/views/tag-helpers/built-in/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First Look at Views and Controllers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Lecture </a:t>
            </a:r>
            <a:r>
              <a:rPr lang="en-GB" smtClean="0"/>
              <a:t>9a: </a:t>
            </a:r>
            <a:r>
              <a:rPr lang="en-GB" dirty="0"/>
              <a:t>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04-Feb-2019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Controllers</a:t>
            </a:r>
          </a:p>
          <a:p>
            <a:r>
              <a:rPr lang="en-GB" dirty="0"/>
              <a:t>Views</a:t>
            </a:r>
          </a:p>
          <a:p>
            <a:pPr lvl="1"/>
            <a:r>
              <a:rPr lang="en-GB" dirty="0"/>
              <a:t>Razor View Engine</a:t>
            </a:r>
          </a:p>
          <a:p>
            <a:pPr lvl="1"/>
            <a:r>
              <a:rPr lang="en-GB" dirty="0"/>
              <a:t>HTML Helper Methods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Recall that:</a:t>
            </a:r>
          </a:p>
          <a:p>
            <a:pPr lvl="1"/>
            <a:r>
              <a:rPr lang="en-GB" b="1" dirty="0"/>
              <a:t>Model Classes</a:t>
            </a:r>
            <a:r>
              <a:rPr lang="en-GB" dirty="0"/>
              <a:t> map to </a:t>
            </a:r>
            <a:r>
              <a:rPr lang="en-GB" b="1" dirty="0">
                <a:sym typeface="Wingdings" panose="05000000000000000000" pitchFamily="2" charset="2"/>
              </a:rPr>
              <a:t> Tables</a:t>
            </a:r>
            <a:endParaRPr lang="en-GB" b="1" dirty="0"/>
          </a:p>
          <a:p>
            <a:r>
              <a:rPr lang="en-GB" dirty="0"/>
              <a:t>Similarly, you have a database context class:</a:t>
            </a:r>
          </a:p>
          <a:p>
            <a:pPr lvl="1"/>
            <a:r>
              <a:rPr lang="en-GB" b="1" dirty="0"/>
              <a:t>Database Context Class </a:t>
            </a:r>
            <a:r>
              <a:rPr lang="en-GB" dirty="0"/>
              <a:t>maps to </a:t>
            </a:r>
            <a:r>
              <a:rPr lang="en-GB" b="1" dirty="0">
                <a:sym typeface="Wingdings" panose="05000000000000000000" pitchFamily="2" charset="2"/>
              </a:rPr>
              <a:t> Database</a:t>
            </a:r>
            <a:endParaRPr lang="en-GB" b="1" dirty="0"/>
          </a:p>
          <a:p>
            <a:pPr lvl="1"/>
            <a:r>
              <a:rPr lang="en-GB" dirty="0"/>
              <a:t>Commonly referred to as </a:t>
            </a:r>
            <a:r>
              <a:rPr lang="en-GB" b="1" dirty="0" err="1"/>
              <a:t>DbContext</a:t>
            </a:r>
            <a:r>
              <a:rPr lang="en-GB" dirty="0"/>
              <a:t> for short.</a:t>
            </a:r>
          </a:p>
          <a:p>
            <a:r>
              <a:rPr lang="en-GB" dirty="0" smtClean="0"/>
              <a:t>We have already created this class:</a:t>
            </a:r>
          </a:p>
          <a:p>
            <a:pPr lvl="1"/>
            <a:r>
              <a:rPr lang="en-GB" dirty="0" smtClean="0"/>
              <a:t>In the .Data Project </a:t>
            </a:r>
            <a:r>
              <a:rPr lang="en-GB" dirty="0" smtClean="0">
                <a:sym typeface="Wingdings" panose="05000000000000000000" pitchFamily="2" charset="2"/>
              </a:rPr>
              <a:t> EF Folder (</a:t>
            </a:r>
            <a:r>
              <a:rPr lang="en-GB" dirty="0" err="1" smtClean="0">
                <a:sym typeface="Wingdings" panose="05000000000000000000" pitchFamily="2" charset="2"/>
              </a:rPr>
              <a:t>GoMoviesContext</a:t>
            </a:r>
            <a:r>
              <a:rPr lang="en-GB" dirty="0" smtClean="0">
                <a:sym typeface="Wingdings" panose="05000000000000000000" pitchFamily="2" charset="2"/>
              </a:rPr>
              <a:t>)</a:t>
            </a:r>
          </a:p>
          <a:p>
            <a:r>
              <a:rPr lang="en-GB" dirty="0"/>
              <a:t>It represents the application’s session with the </a:t>
            </a:r>
            <a:r>
              <a:rPr lang="en-GB" dirty="0" smtClean="0"/>
              <a:t>Data Source (in our case Database).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608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Is responsible for doing all the heavy lifting of providing data access for your application.</a:t>
            </a:r>
          </a:p>
          <a:p>
            <a:r>
              <a:rPr lang="en-GB" dirty="0"/>
              <a:t>An instance is </a:t>
            </a:r>
            <a:r>
              <a:rPr lang="en-GB" dirty="0">
                <a:hlinkClick r:id="rId2"/>
              </a:rPr>
              <a:t>injected</a:t>
            </a:r>
            <a:r>
              <a:rPr lang="en-GB" dirty="0"/>
              <a:t> into the constructor method of any class that needs to use it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Create a Field to store the Database Context object.</a:t>
            </a:r>
            <a:endParaRPr lang="en-GB" dirty="0"/>
          </a:p>
          <a:p>
            <a:pPr marL="1051560" lvl="3" indent="0">
              <a:buNone/>
            </a:pP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readonly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GoMoviesContext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_context;</a:t>
            </a:r>
          </a:p>
          <a:p>
            <a:r>
              <a:rPr lang="en-GB" dirty="0" smtClean="0"/>
              <a:t>Inject the Database Context object via the constructor and store in the field created.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FilmsController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GoMoviesContext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context)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_context = context;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283968" y="3717032"/>
            <a:ext cx="381642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123728" y="5589240"/>
            <a:ext cx="2952328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7164288" y="4941168"/>
            <a:ext cx="1080120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89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access </a:t>
            </a:r>
            <a:r>
              <a:rPr lang="en-GB" b="1" dirty="0" smtClean="0"/>
              <a:t>tables</a:t>
            </a:r>
            <a:r>
              <a:rPr lang="en-GB" dirty="0" smtClean="0"/>
              <a:t> in the database as </a:t>
            </a:r>
            <a:r>
              <a:rPr lang="en-GB" b="1" i="1" dirty="0" err="1"/>
              <a:t>DBSet</a:t>
            </a:r>
            <a:r>
              <a:rPr lang="en-GB" dirty="0" smtClean="0"/>
              <a:t> </a:t>
            </a:r>
            <a:r>
              <a:rPr lang="en-GB" b="1" i="1" dirty="0" smtClean="0"/>
              <a:t>properties of the database context class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From the previous slide, the </a:t>
            </a:r>
            <a:r>
              <a:rPr lang="en-GB" b="1" dirty="0" smtClean="0"/>
              <a:t>Database Context</a:t>
            </a:r>
            <a:r>
              <a:rPr lang="en-GB" dirty="0" smtClean="0"/>
              <a:t> object was stored in a field called </a:t>
            </a:r>
            <a:r>
              <a:rPr lang="en-GB" b="1" dirty="0" smtClean="0"/>
              <a:t>_context</a:t>
            </a:r>
            <a:r>
              <a:rPr lang="en-GB" dirty="0" smtClean="0"/>
              <a:t>.</a:t>
            </a:r>
          </a:p>
          <a:p>
            <a:r>
              <a:rPr lang="en-GB" dirty="0" smtClean="0"/>
              <a:t>Accessing the </a:t>
            </a:r>
            <a:r>
              <a:rPr lang="en-GB" b="1" dirty="0" smtClean="0"/>
              <a:t>Film</a:t>
            </a:r>
            <a:r>
              <a:rPr lang="en-GB" dirty="0" smtClean="0"/>
              <a:t> table: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.Films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.…;</a:t>
            </a:r>
            <a:endParaRPr lang="en-GB" dirty="0"/>
          </a:p>
          <a:p>
            <a:r>
              <a:rPr lang="en-GB" dirty="0" smtClean="0"/>
              <a:t>Accessing the </a:t>
            </a:r>
            <a:r>
              <a:rPr lang="en-GB" b="1" dirty="0" err="1" smtClean="0"/>
              <a:t>FilmShowing</a:t>
            </a:r>
            <a:r>
              <a:rPr lang="en-GB" dirty="0" smtClean="0"/>
              <a:t> table: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.FilmShowings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.…;</a:t>
            </a:r>
            <a:endParaRPr lang="en-GB" dirty="0"/>
          </a:p>
          <a:p>
            <a:pPr marL="0" indent="0">
              <a:buNone/>
            </a:pPr>
            <a:endParaRPr lang="en-GB" sz="2400" i="1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23528" y="6092072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Note: the table name properties are plural because we made the </a:t>
            </a:r>
            <a:r>
              <a:rPr lang="en-GB" i="1" dirty="0" err="1"/>
              <a:t>DBSet</a:t>
            </a:r>
            <a:r>
              <a:rPr lang="en-GB" i="1" dirty="0"/>
              <a:t> property names </a:t>
            </a:r>
            <a:r>
              <a:rPr lang="en-GB" i="1" dirty="0" smtClean="0"/>
              <a:t>in the Database Context class plural.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171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55CB5-ABF9-45B1-8044-5EB9F7F09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E9A2A-3BA6-4B87-80B2-CD5C8727C3A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Contain a logical grouping of </a:t>
            </a:r>
            <a:r>
              <a:rPr lang="en-GB" b="1" dirty="0"/>
              <a:t>action methods</a:t>
            </a:r>
            <a:r>
              <a:rPr lang="en-GB" dirty="0"/>
              <a:t>.</a:t>
            </a:r>
          </a:p>
          <a:p>
            <a:r>
              <a:rPr lang="en-GB" dirty="0"/>
              <a:t>An action, or action method, is a method that runs in response to a request.</a:t>
            </a:r>
          </a:p>
          <a:p>
            <a:r>
              <a:rPr lang="en-GB" dirty="0"/>
              <a:t>Action methods can be:</a:t>
            </a:r>
          </a:p>
          <a:p>
            <a:pPr lvl="1"/>
            <a:r>
              <a:rPr lang="en-GB" dirty="0"/>
              <a:t>Synchronous</a:t>
            </a:r>
          </a:p>
          <a:p>
            <a:pPr lvl="1"/>
            <a:r>
              <a:rPr lang="en-GB" dirty="0"/>
              <a:t>Asynchronous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48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EDC79-B67A-4943-8710-419CFAF3F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 Action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54A59-CA03-47C7-9D56-081E18F8303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Responsible for:</a:t>
            </a:r>
          </a:p>
          <a:p>
            <a:r>
              <a:rPr lang="en-GB" dirty="0"/>
              <a:t>Confirming that the incoming request is valid.</a:t>
            </a:r>
          </a:p>
          <a:p>
            <a:r>
              <a:rPr lang="en-GB" dirty="0"/>
              <a:t>Invoke the appropriate business logic corresponding to the request.</a:t>
            </a:r>
          </a:p>
          <a:p>
            <a:r>
              <a:rPr lang="en-GB" dirty="0"/>
              <a:t>Choose the right type of response to return and gets the data required for that type of response.</a:t>
            </a:r>
          </a:p>
          <a:p>
            <a:pPr lvl="1"/>
            <a:r>
              <a:rPr lang="en-GB" dirty="0"/>
              <a:t>Does not generate the response, the view does.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99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F4C7B-01F9-4232-AC97-290B43F63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4904D-5C00-435D-AB8B-FDCB540D1AF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Maps an incoming request to a specific handler i.e. the correct action method.</a:t>
            </a:r>
          </a:p>
          <a:p>
            <a:r>
              <a:rPr lang="en-GB" dirty="0"/>
              <a:t>Routes are </a:t>
            </a:r>
            <a:r>
              <a:rPr lang="en-GB" b="1" dirty="0"/>
              <a:t>friendly URL patterns</a:t>
            </a:r>
            <a:r>
              <a:rPr lang="en-GB" dirty="0"/>
              <a:t> and the most common pattern is: </a:t>
            </a:r>
          </a:p>
          <a:p>
            <a:pPr lvl="1"/>
            <a:r>
              <a:rPr lang="en-GB" dirty="0"/>
              <a:t>{</a:t>
            </a:r>
            <a:r>
              <a:rPr lang="en-GB" b="1" dirty="0"/>
              <a:t>Controller</a:t>
            </a:r>
            <a:r>
              <a:rPr lang="en-GB" dirty="0"/>
              <a:t>}/{</a:t>
            </a:r>
            <a:r>
              <a:rPr lang="en-GB" b="1" dirty="0"/>
              <a:t>Action</a:t>
            </a:r>
            <a:r>
              <a:rPr lang="en-GB" dirty="0"/>
              <a:t>}/{</a:t>
            </a:r>
            <a:r>
              <a:rPr lang="en-GB" b="1" dirty="0"/>
              <a:t>Id?</a:t>
            </a:r>
            <a:r>
              <a:rPr lang="en-GB" dirty="0"/>
              <a:t>}</a:t>
            </a:r>
            <a:endParaRPr lang="en-GB" b="1" dirty="0"/>
          </a:p>
          <a:p>
            <a:pPr lvl="2"/>
            <a:r>
              <a:rPr lang="en-GB" dirty="0"/>
              <a:t>Id is optional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0000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F9A63-1A98-45D1-B61C-203C279D7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Routing</a:t>
            </a:r>
            <a:br>
              <a:rPr lang="en-GB" dirty="0"/>
            </a:br>
            <a:r>
              <a:rPr lang="en-GB" sz="3100" dirty="0">
                <a:hlinkClick r:id="rId2"/>
              </a:rPr>
              <a:t>http://website.com/Product/Edit/5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9B057-0783-465B-A156-A6F6704086A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routing engine selects: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Product</a:t>
            </a:r>
            <a:r>
              <a:rPr lang="en-GB" dirty="0"/>
              <a:t> controller class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Edit</a:t>
            </a:r>
            <a:r>
              <a:rPr lang="en-GB" dirty="0"/>
              <a:t> action method in Product controller</a:t>
            </a:r>
          </a:p>
          <a:p>
            <a:pPr lvl="1"/>
            <a:r>
              <a:rPr lang="en-GB" dirty="0"/>
              <a:t>Passes the </a:t>
            </a:r>
            <a:r>
              <a:rPr lang="en-GB" b="1" dirty="0"/>
              <a:t>ID</a:t>
            </a:r>
            <a:r>
              <a:rPr lang="en-GB" dirty="0"/>
              <a:t> value, 5, to the Edit action.</a:t>
            </a:r>
          </a:p>
          <a:p>
            <a:endParaRPr lang="en-GB" dirty="0"/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95EB4343-768A-4D83-8CEC-5B98D1F64591}"/>
              </a:ext>
            </a:extLst>
          </p:cNvPr>
          <p:cNvSpPr/>
          <p:nvPr/>
        </p:nvSpPr>
        <p:spPr>
          <a:xfrm flipV="1">
            <a:off x="3059832" y="1635646"/>
            <a:ext cx="3888432" cy="792088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GB" dirty="0"/>
              <a:t>Request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93BEE8-0DAE-4793-93E3-FC92721D4541}"/>
              </a:ext>
            </a:extLst>
          </p:cNvPr>
          <p:cNvSpPr/>
          <p:nvPr/>
        </p:nvSpPr>
        <p:spPr>
          <a:xfrm>
            <a:off x="3923928" y="2924944"/>
            <a:ext cx="2160240" cy="72008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Routing Engine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79F162-F0D8-4AE1-BEC0-C5D49910718F}"/>
              </a:ext>
            </a:extLst>
          </p:cNvPr>
          <p:cNvSpPr/>
          <p:nvPr/>
        </p:nvSpPr>
        <p:spPr>
          <a:xfrm>
            <a:off x="6748646" y="2753680"/>
            <a:ext cx="2160240" cy="106260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Action</a:t>
            </a:r>
          </a:p>
          <a:p>
            <a:pPr algn="ctr"/>
            <a:r>
              <a:rPr lang="en-GB" dirty="0"/>
              <a:t>Edit method in </a:t>
            </a:r>
            <a:r>
              <a:rPr lang="en-GB" dirty="0" err="1"/>
              <a:t>ProductController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EFD5E8C-F8BF-4613-97C6-D000BC4C6BFA}"/>
              </a:ext>
            </a:extLst>
          </p:cNvPr>
          <p:cNvSpPr/>
          <p:nvPr/>
        </p:nvSpPr>
        <p:spPr>
          <a:xfrm>
            <a:off x="107504" y="2852936"/>
            <a:ext cx="295232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Route Template</a:t>
            </a:r>
          </a:p>
          <a:p>
            <a:pPr algn="ctr"/>
            <a:r>
              <a:rPr lang="en-GB" dirty="0"/>
              <a:t>{Controller}/{Action}/{Id?}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4B3A1B-0975-4A7D-B0CA-8A0C19BF5526}"/>
              </a:ext>
            </a:extLst>
          </p:cNvPr>
          <p:cNvSpPr txBox="1"/>
          <p:nvPr/>
        </p:nvSpPr>
        <p:spPr>
          <a:xfrm flipH="1">
            <a:off x="3203848" y="205375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http://website.com/Product/Edit/5</a:t>
            </a:r>
            <a:endParaRPr lang="en-GB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76FDC81-4F5D-4FD3-9934-2334C5DE5CC5}"/>
              </a:ext>
            </a:extLst>
          </p:cNvPr>
          <p:cNvCxnSpPr>
            <a:stCxn id="8" idx="3"/>
            <a:endCxn id="6" idx="1"/>
          </p:cNvCxnSpPr>
          <p:nvPr/>
        </p:nvCxnSpPr>
        <p:spPr>
          <a:xfrm>
            <a:off x="3059832" y="3284984"/>
            <a:ext cx="864096" cy="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04A0C95-12B9-4090-8FB7-0BDEE2ADB7CF}"/>
              </a:ext>
            </a:extLst>
          </p:cNvPr>
          <p:cNvCxnSpPr>
            <a:cxnSpLocks/>
            <a:stCxn id="6" idx="3"/>
            <a:endCxn id="7" idx="1"/>
          </p:cNvCxnSpPr>
          <p:nvPr/>
        </p:nvCxnSpPr>
        <p:spPr>
          <a:xfrm>
            <a:off x="6084168" y="3284984"/>
            <a:ext cx="664478" cy="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ED6FCB8-B6B0-484E-BF3A-063CD411A7BF}"/>
              </a:ext>
            </a:extLst>
          </p:cNvPr>
          <p:cNvCxnSpPr>
            <a:cxnSpLocks/>
            <a:stCxn id="4" idx="0"/>
            <a:endCxn id="6" idx="0"/>
          </p:cNvCxnSpPr>
          <p:nvPr/>
        </p:nvCxnSpPr>
        <p:spPr>
          <a:xfrm>
            <a:off x="5004048" y="2427734"/>
            <a:ext cx="0" cy="497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848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EFD8-DBD1-4549-B566-B683DF7A8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Routing: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2758D-FFB5-485A-B01A-6B75D216DD7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have an </a:t>
            </a:r>
            <a:r>
              <a:rPr lang="en-GB" b="1" dirty="0"/>
              <a:t>area</a:t>
            </a:r>
            <a:r>
              <a:rPr lang="en-GB" dirty="0"/>
              <a:t> in route URLs:</a:t>
            </a:r>
          </a:p>
          <a:p>
            <a:r>
              <a:rPr lang="en-GB" dirty="0"/>
              <a:t>Areas are subsites within an MVC site</a:t>
            </a:r>
          </a:p>
          <a:p>
            <a:r>
              <a:rPr lang="en-GB" dirty="0"/>
              <a:t>The pattern is:</a:t>
            </a:r>
          </a:p>
          <a:p>
            <a:pPr lvl="1"/>
            <a:r>
              <a:rPr lang="en-GB" b="1" dirty="0"/>
              <a:t>Area</a:t>
            </a:r>
            <a:r>
              <a:rPr lang="en-GB" dirty="0"/>
              <a:t>/Controller/Action/Id?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301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4134F-4AAD-4596-9041-D84C5213A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Route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B4681-9088-4418-85FF-4EE0CE088B3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action methods do the following map to?</a:t>
            </a:r>
          </a:p>
          <a:p>
            <a:r>
              <a:rPr lang="en-GB" dirty="0"/>
              <a:t>http://localhost:49831/Employee/</a:t>
            </a:r>
          </a:p>
          <a:p>
            <a:r>
              <a:rPr lang="en-GB" dirty="0"/>
              <a:t>http://localhost:49831/Manager/List</a:t>
            </a:r>
          </a:p>
          <a:p>
            <a:r>
              <a:rPr lang="en-GB" dirty="0"/>
              <a:t>http://localhost:49831/Manager/Details/2</a:t>
            </a:r>
          </a:p>
          <a:p>
            <a:r>
              <a:rPr lang="en-GB" dirty="0"/>
              <a:t>http://localhost:49831/Admin/Staff/Edit/10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78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1D5B3-27D2-48B7-A427-CC7B6AF7F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Routing: Additional Parameters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D07DB-BFE2-4F8B-8608-274EB149B76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action methods require additional values.</a:t>
            </a:r>
          </a:p>
          <a:p>
            <a:r>
              <a:rPr lang="en-GB" dirty="0"/>
              <a:t>For example, action methods to:</a:t>
            </a:r>
          </a:p>
          <a:p>
            <a:pPr lvl="1"/>
            <a:r>
              <a:rPr lang="en-GB" dirty="0"/>
              <a:t>Add or update a new data record.</a:t>
            </a:r>
          </a:p>
          <a:p>
            <a:pPr lvl="1"/>
            <a:r>
              <a:rPr lang="en-GB" dirty="0"/>
              <a:t>Execute a search request</a:t>
            </a:r>
          </a:p>
          <a:p>
            <a:r>
              <a:rPr lang="en-GB" b="1" dirty="0"/>
              <a:t>Model binding </a:t>
            </a:r>
            <a:r>
              <a:rPr lang="en-GB" dirty="0"/>
              <a:t>is used to specify the </a:t>
            </a:r>
            <a:r>
              <a:rPr lang="en-GB" b="1" dirty="0"/>
              <a:t>additional values as parameters</a:t>
            </a:r>
            <a:r>
              <a:rPr lang="en-GB" dirty="0"/>
              <a:t> to the action method.</a:t>
            </a:r>
          </a:p>
          <a:p>
            <a:r>
              <a:rPr lang="en-GB" dirty="0"/>
              <a:t>The pattern is:</a:t>
            </a:r>
          </a:p>
          <a:p>
            <a:pPr lvl="1"/>
            <a:r>
              <a:rPr lang="en-GB" dirty="0"/>
              <a:t>{</a:t>
            </a:r>
            <a:r>
              <a:rPr lang="en-GB" b="1" dirty="0"/>
              <a:t>Controller</a:t>
            </a:r>
            <a:r>
              <a:rPr lang="en-GB" dirty="0"/>
              <a:t>}/{</a:t>
            </a:r>
            <a:r>
              <a:rPr lang="en-GB" b="1" dirty="0"/>
              <a:t>Action</a:t>
            </a:r>
            <a:r>
              <a:rPr lang="en-GB" dirty="0"/>
              <a:t>}/{</a:t>
            </a:r>
            <a:r>
              <a:rPr lang="en-GB" b="1" dirty="0"/>
              <a:t>Parameter Values</a:t>
            </a:r>
            <a:r>
              <a:rPr lang="en-GB" dirty="0"/>
              <a:t>}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11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FF676A6-BACE-49FE-99F3-F285D937D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 Action Method Result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DD0763-EA37-499C-85F8-541CC8386F5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Returns an </a:t>
            </a:r>
            <a:r>
              <a:rPr lang="en-GB" b="1" dirty="0" err="1"/>
              <a:t>IActionResult</a:t>
            </a:r>
            <a:endParaRPr lang="en-GB" b="1" dirty="0"/>
          </a:p>
          <a:p>
            <a:pPr lvl="1"/>
            <a:r>
              <a:rPr lang="en-GB" dirty="0" err="1"/>
              <a:t>IActionResult</a:t>
            </a:r>
            <a:r>
              <a:rPr lang="en-GB" dirty="0"/>
              <a:t> is an </a:t>
            </a:r>
            <a:r>
              <a:rPr lang="en-GB" dirty="0">
                <a:hlinkClick r:id="rId2"/>
              </a:rPr>
              <a:t>interface</a:t>
            </a:r>
            <a:r>
              <a:rPr lang="en-GB" dirty="0"/>
              <a:t> that can be used to </a:t>
            </a:r>
            <a:r>
              <a:rPr lang="en-GB" dirty="0"/>
              <a:t>encapsulate</a:t>
            </a:r>
            <a:r>
              <a:rPr lang="en-GB" dirty="0"/>
              <a:t> different types of action results.</a:t>
            </a:r>
          </a:p>
          <a:p>
            <a:r>
              <a:rPr lang="en-GB" dirty="0"/>
              <a:t>The result </a:t>
            </a:r>
            <a:r>
              <a:rPr lang="en-GB" dirty="0"/>
              <a:t>will typically contain:</a:t>
            </a:r>
          </a:p>
          <a:p>
            <a:pPr lvl="1"/>
            <a:r>
              <a:rPr lang="en-GB" dirty="0"/>
              <a:t>Normal HTTP Status Codes (OK, Not Found, etc.)</a:t>
            </a:r>
          </a:p>
          <a:p>
            <a:pPr lvl="1"/>
            <a:r>
              <a:rPr lang="en-GB" dirty="0" smtClean="0"/>
              <a:t>Data being sent to the View</a:t>
            </a:r>
            <a:endParaRPr lang="en-GB" dirty="0"/>
          </a:p>
          <a:p>
            <a:r>
              <a:rPr lang="en-GB" dirty="0"/>
              <a:t>You can also have redirect results </a:t>
            </a:r>
            <a:r>
              <a:rPr lang="en-GB" dirty="0"/>
              <a:t>– redirects user to another route.</a:t>
            </a:r>
          </a:p>
        </p:txBody>
      </p:sp>
    </p:spTree>
    <p:extLst>
      <p:ext uri="{BB962C8B-B14F-4D97-AF65-F5344CB8AC3E}">
        <p14:creationId xmlns:p14="http://schemas.microsoft.com/office/powerpoint/2010/main" val="307497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14278-F6B3-48A9-B4F8-1207BB86D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Types of </a:t>
            </a:r>
            <a:r>
              <a:rPr lang="en-GB" dirty="0" err="1"/>
              <a:t>IActionResult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B64928A-AC1E-4A14-956E-D7977D80308C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11279704"/>
              </p:ext>
            </p:extLst>
          </p:nvPr>
        </p:nvGraphicFramePr>
        <p:xfrm>
          <a:off x="612775" y="1600200"/>
          <a:ext cx="8153400" cy="32359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31033">
                  <a:extLst>
                    <a:ext uri="{9D8B030D-6E8A-4147-A177-3AD203B41FA5}">
                      <a16:colId xmlns:a16="http://schemas.microsoft.com/office/drawing/2014/main" val="4053213497"/>
                    </a:ext>
                  </a:extLst>
                </a:gridCol>
                <a:gridCol w="5922367">
                  <a:extLst>
                    <a:ext uri="{9D8B030D-6E8A-4147-A177-3AD203B41FA5}">
                      <a16:colId xmlns:a16="http://schemas.microsoft.com/office/drawing/2014/main" val="30998717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0189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ViewResult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Generates HTML 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55671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RedirectResult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302 HTTP Request, redirecting to another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534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FileResult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file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1332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ContentResult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string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899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StatusCodeResult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raw HTTP status code as the response</a:t>
                      </a:r>
                    </a:p>
                    <a:p>
                      <a:r>
                        <a:rPr lang="en-GB" dirty="0"/>
                        <a:t>Optionally may have associated response </a:t>
                      </a:r>
                      <a:r>
                        <a:rPr lang="en-GB" dirty="0" err="1"/>
                        <a:t>response</a:t>
                      </a:r>
                      <a:r>
                        <a:rPr lang="en-GB" dirty="0"/>
                        <a:t> body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6269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NotFoundResult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raw 404 HTTP status code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26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More…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88547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693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1811D-45FB-4C32-B839-5C30A1661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Typical Data Model Controller</a:t>
            </a:r>
            <a:br>
              <a:rPr lang="en-GB" dirty="0"/>
            </a:br>
            <a:r>
              <a:rPr lang="en-GB" sz="3100" dirty="0"/>
              <a:t>Contains action methods for the CRUD operations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5DB5BC-9551-416E-A31C-A47E87D6AA4D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77502849"/>
              </p:ext>
            </p:extLst>
          </p:nvPr>
        </p:nvGraphicFramePr>
        <p:xfrm>
          <a:off x="612775" y="1600200"/>
          <a:ext cx="8153400" cy="4953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94929">
                  <a:extLst>
                    <a:ext uri="{9D8B030D-6E8A-4147-A177-3AD203B41FA5}">
                      <a16:colId xmlns:a16="http://schemas.microsoft.com/office/drawing/2014/main" val="3438760004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120146241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3617049042"/>
                    </a:ext>
                  </a:extLst>
                </a:gridCol>
                <a:gridCol w="2898031">
                  <a:extLst>
                    <a:ext uri="{9D8B030D-6E8A-4147-A177-3AD203B41FA5}">
                      <a16:colId xmlns:a16="http://schemas.microsoft.com/office/drawing/2014/main" val="4111019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CRUD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910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blank data model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290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  <a:r>
                        <a:rPr lang="en-GB" dirty="0"/>
                        <a:t>([Bind(model post data)])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new input data received to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1242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Index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all items in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6180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Details</a:t>
                      </a:r>
                      <a:r>
                        <a:rPr lang="en-GB" dirty="0"/>
                        <a:t>(int? id)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details of item with 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0760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Edit</a:t>
                      </a:r>
                      <a:r>
                        <a:rPr lang="en-GB" dirty="0"/>
                        <a:t>(int?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data item with ID to edit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927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Edit</a:t>
                      </a:r>
                      <a:r>
                        <a:rPr lang="en-GB" dirty="0"/>
                        <a:t>([Bind(model post data)])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updated data received to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57001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  <a:r>
                        <a:rPr lang="en-GB" dirty="0"/>
                        <a:t>(int?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data item with ID to delete for confirmation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55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/>
                        <a:t>DeleteConfirmed</a:t>
                      </a:r>
                      <a:r>
                        <a:rPr lang="en-GB" dirty="0"/>
                        <a:t>(int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confirmed delete request for item with 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6147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308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0EB4B-C7FB-4FD8-AAB9-731DBC806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C8D9A-69FD-45B2-9CE6-F6D25780BFF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have a look: Scaffolding a controller and views</a:t>
            </a:r>
          </a:p>
        </p:txBody>
      </p:sp>
    </p:spTree>
    <p:extLst>
      <p:ext uri="{BB962C8B-B14F-4D97-AF65-F5344CB8AC3E}">
        <p14:creationId xmlns:p14="http://schemas.microsoft.com/office/powerpoint/2010/main" val="348720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Study the default views created.</a:t>
            </a:r>
          </a:p>
          <a:p>
            <a:r>
              <a:rPr lang="en-GB" dirty="0"/>
              <a:t>What is wrong with them?</a:t>
            </a:r>
          </a:p>
          <a:p>
            <a:r>
              <a:rPr lang="en-GB" dirty="0"/>
              <a:t>What marks do you think you will get in your assignment if this is all you do?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946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this better?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28800"/>
            <a:ext cx="6194648" cy="497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03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Views are the actual output delivered to the user.</a:t>
            </a:r>
          </a:p>
          <a:p>
            <a:r>
              <a:rPr lang="en-GB" dirty="0"/>
              <a:t>The View Engine is used to generate HTML code from your View and send it to the browser.</a:t>
            </a:r>
          </a:p>
          <a:p>
            <a:r>
              <a:rPr lang="en-GB" dirty="0"/>
              <a:t>ASP.NET Core MVC views uses the </a:t>
            </a:r>
            <a:r>
              <a:rPr lang="en-GB" b="1" dirty="0"/>
              <a:t>Razor View Engine</a:t>
            </a:r>
            <a:r>
              <a:rPr lang="en-GB" dirty="0"/>
              <a:t>.</a:t>
            </a:r>
          </a:p>
          <a:p>
            <a:r>
              <a:rPr lang="en-GB" dirty="0"/>
              <a:t>You can use other custom view engines too.</a:t>
            </a:r>
          </a:p>
        </p:txBody>
      </p:sp>
    </p:spTree>
    <p:extLst>
      <p:ext uri="{BB962C8B-B14F-4D97-AF65-F5344CB8AC3E}">
        <p14:creationId xmlns:p14="http://schemas.microsoft.com/office/powerpoint/2010/main" val="232820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BB3A6-A7B6-4514-9498-19762315E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F299B-011D-47D1-8D14-16AED5C8F0F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Razor</a:t>
            </a:r>
            <a:r>
              <a:rPr lang="en-GB" dirty="0"/>
              <a:t> is a </a:t>
            </a:r>
            <a:r>
              <a:rPr lang="en-GB" dirty="0" err="1"/>
              <a:t>markup</a:t>
            </a:r>
            <a:r>
              <a:rPr lang="en-GB" dirty="0"/>
              <a:t> language like HTML, used to </a:t>
            </a:r>
            <a:r>
              <a:rPr lang="en-GB" b="1" dirty="0"/>
              <a:t>embed server-based code </a:t>
            </a:r>
            <a:r>
              <a:rPr lang="en-GB" dirty="0"/>
              <a:t>into web pages.</a:t>
            </a:r>
          </a:p>
          <a:p>
            <a:r>
              <a:rPr lang="en-GB" dirty="0"/>
              <a:t>It consists of:</a:t>
            </a:r>
          </a:p>
          <a:p>
            <a:pPr lvl="1"/>
            <a:r>
              <a:rPr lang="en-GB" dirty="0"/>
              <a:t>Razor </a:t>
            </a:r>
            <a:r>
              <a:rPr lang="en-GB" dirty="0" err="1"/>
              <a:t>Markup</a:t>
            </a:r>
            <a:endParaRPr lang="en-GB" dirty="0"/>
          </a:p>
          <a:p>
            <a:pPr lvl="1"/>
            <a:r>
              <a:rPr lang="en-GB" dirty="0"/>
              <a:t>C#</a:t>
            </a:r>
          </a:p>
          <a:p>
            <a:pPr lvl="1"/>
            <a:r>
              <a:rPr lang="en-GB" dirty="0"/>
              <a:t>HTML and other client-side content</a:t>
            </a:r>
          </a:p>
          <a:p>
            <a:r>
              <a:rPr lang="en-GB" dirty="0"/>
              <a:t>Server-based code </a:t>
            </a:r>
            <a:r>
              <a:rPr lang="en-GB" b="1" i="1" dirty="0"/>
              <a:t>generates dynamic web content on the fly as the page is being written</a:t>
            </a:r>
            <a:r>
              <a:rPr lang="en-GB" dirty="0"/>
              <a:t> to the browser.</a:t>
            </a:r>
          </a:p>
        </p:txBody>
      </p:sp>
    </p:spTree>
    <p:extLst>
      <p:ext uri="{BB962C8B-B14F-4D97-AF65-F5344CB8AC3E}">
        <p14:creationId xmlns:p14="http://schemas.microsoft.com/office/powerpoint/2010/main" val="170389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Razor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hlinkClick r:id="rId2"/>
              </a:rPr>
              <a:t>Microsoft Docs Razor syntax</a:t>
            </a:r>
            <a:endParaRPr lang="en-GB" dirty="0"/>
          </a:p>
          <a:p>
            <a:pPr lvl="0"/>
            <a:r>
              <a:rPr lang="en-GB" dirty="0">
                <a:hlinkClick r:id="rId3"/>
              </a:rPr>
              <a:t>W3School’s ASP.NET Razor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03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F8035-9850-46F2-9C7C-2D7A30944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1DFA6-9035-4616-A992-F8D239A2233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default Razor language is HTML.</a:t>
            </a:r>
          </a:p>
          <a:p>
            <a:r>
              <a:rPr lang="en-GB" dirty="0"/>
              <a:t>To switch to server-side code (C#), it uses the </a:t>
            </a:r>
            <a:r>
              <a:rPr lang="en-GB" b="1" dirty="0">
                <a:highlight>
                  <a:srgbClr val="FFFF00"/>
                </a:highlight>
              </a:rPr>
              <a:t>@</a:t>
            </a:r>
            <a:r>
              <a:rPr lang="en-GB" dirty="0"/>
              <a:t> symbol. For example: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8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Username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8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800" dirty="0" err="1">
                <a:solidFill>
                  <a:schemeClr val="accent1"/>
                </a:solidFill>
                <a:latin typeface="Consolas" panose="020B0609020204030204" pitchFamily="49" charset="0"/>
              </a:rPr>
              <a:t>DateTime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.Now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Expressions are allowed but must be enclosed in brackets.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800" dirty="0">
                <a:latin typeface="Consolas" panose="020B0609020204030204" pitchFamily="49" charset="0"/>
              </a:rPr>
              <a:t>Last week this time </a:t>
            </a:r>
            <a:r>
              <a:rPr lang="en-GB" sz="28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800" b="1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 err="1">
                <a:solidFill>
                  <a:schemeClr val="accent1"/>
                </a:solidFill>
                <a:latin typeface="Consolas" panose="020B0609020204030204" pitchFamily="49" charset="0"/>
              </a:rPr>
              <a:t>DateTime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.Now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- </a:t>
            </a:r>
            <a:r>
              <a:rPr lang="en-GB" sz="2800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TimeSpan</a:t>
            </a:r>
            <a:r>
              <a:rPr lang="en-GB" sz="28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.FromDays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(7)</a:t>
            </a:r>
            <a:r>
              <a:rPr lang="en-GB" sz="2800" b="1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)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625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CF4B0-45B8-4583-BA82-0CE71BB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750B4-8D76-4B01-B943-F68936106F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Supports </a:t>
            </a:r>
            <a:r>
              <a:rPr lang="en-GB" b="1" dirty="0"/>
              <a:t>code blocks</a:t>
            </a:r>
            <a:r>
              <a:rPr lang="en-GB" dirty="0"/>
              <a:t> – line(s) of server-side code.</a:t>
            </a:r>
          </a:p>
          <a:p>
            <a:pPr lvl="1"/>
            <a:r>
              <a:rPr lang="en-GB" dirty="0"/>
              <a:t>A code block starts with the @ symbol and the code is enclosed within </a:t>
            </a:r>
            <a:r>
              <a:rPr lang="en-GB" b="1" dirty="0"/>
              <a:t>{ … }</a:t>
            </a:r>
          </a:p>
          <a:p>
            <a:pPr lvl="1"/>
            <a:r>
              <a:rPr lang="en-GB" dirty="0"/>
              <a:t>Statements must be terminated with semi-colons “</a:t>
            </a:r>
            <a:r>
              <a:rPr lang="en-GB" b="1" dirty="0"/>
              <a:t>;</a:t>
            </a:r>
            <a:r>
              <a:rPr lang="en-GB" dirty="0"/>
              <a:t>”</a:t>
            </a:r>
          </a:p>
          <a:p>
            <a:r>
              <a:rPr lang="en-GB" dirty="0"/>
              <a:t>E.g. declaring a variable using implicit type </a:t>
            </a:r>
            <a:r>
              <a:rPr lang="en-GB" b="1" dirty="0"/>
              <a:t>var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@{</a:t>
            </a:r>
            <a:b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quote = "The future depends on what you do today. - Mahatma Gandhi";</a:t>
            </a: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/>
            </a:r>
            <a:b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</a:b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quote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73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DB39E-74AF-46BE-8EE0-0B591466E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Razor and Displaying Model </a:t>
            </a:r>
            <a:r>
              <a:rPr lang="en-GB" dirty="0" smtClean="0"/>
              <a:t>Data</a:t>
            </a:r>
            <a:br>
              <a:rPr lang="en-GB" dirty="0" smtClean="0"/>
            </a:br>
            <a:r>
              <a:rPr lang="en-GB" sz="3100" dirty="0" smtClean="0"/>
              <a:t>@model Directive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51183-C092-467C-9CD2-7694910FBF2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display data in the view from a model or view model, you use the </a:t>
            </a:r>
            <a:r>
              <a:rPr lang="en-GB" b="1" dirty="0">
                <a:highlight>
                  <a:srgbClr val="FFFF00"/>
                </a:highlight>
              </a:rPr>
              <a:t>@model</a:t>
            </a:r>
            <a:r>
              <a:rPr lang="en-GB" dirty="0"/>
              <a:t> </a:t>
            </a:r>
            <a:r>
              <a:rPr lang="en-GB" b="1" dirty="0"/>
              <a:t>directive</a:t>
            </a:r>
            <a:r>
              <a:rPr lang="en-GB" dirty="0"/>
              <a:t>.</a:t>
            </a:r>
          </a:p>
          <a:p>
            <a:r>
              <a:rPr lang="en-GB" dirty="0"/>
              <a:t>It is added at the top of the view page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To display a </a:t>
            </a:r>
            <a:r>
              <a:rPr lang="en-GB" b="1" dirty="0" smtClean="0"/>
              <a:t>single model data item</a:t>
            </a:r>
            <a:r>
              <a:rPr lang="en-GB" dirty="0" smtClean="0"/>
              <a:t>: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ModelType</a:t>
            </a:r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display a </a:t>
            </a:r>
            <a:r>
              <a:rPr lang="en-GB" b="1" dirty="0"/>
              <a:t>collection (</a:t>
            </a:r>
            <a:r>
              <a:rPr lang="en-GB" b="1" dirty="0" err="1"/>
              <a:t>IEnumerable</a:t>
            </a:r>
            <a:r>
              <a:rPr lang="en-GB" b="1" dirty="0"/>
              <a:t>) of </a:t>
            </a:r>
            <a:r>
              <a:rPr lang="en-GB" b="1" dirty="0" smtClean="0"/>
              <a:t>model data items</a:t>
            </a:r>
            <a:r>
              <a:rPr lang="en-GB" dirty="0" smtClean="0"/>
              <a:t>:</a:t>
            </a:r>
            <a:endParaRPr lang="en-GB" dirty="0"/>
          </a:p>
          <a:p>
            <a:pPr lvl="1"/>
            <a:r>
              <a:rPr lang="en-GB" sz="28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8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model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IEnumerable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ModelType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49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9F0AF-92CA-4944-9BA5-70BF54EB0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Razor and Displaying Model </a:t>
            </a:r>
            <a:r>
              <a:rPr lang="en-GB" dirty="0" smtClean="0"/>
              <a:t>Data</a:t>
            </a:r>
            <a:br>
              <a:rPr lang="en-GB" dirty="0" smtClean="0"/>
            </a:br>
            <a:r>
              <a:rPr lang="en-GB" sz="3100" dirty="0"/>
              <a:t>@model Directive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48516-ED81-46A0-9C97-E3CE595BF1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display model data for a </a:t>
            </a:r>
            <a:r>
              <a:rPr lang="en-GB" b="1" dirty="0"/>
              <a:t>single film item</a:t>
            </a:r>
            <a:r>
              <a:rPr lang="en-GB" dirty="0"/>
              <a:t>:</a:t>
            </a:r>
          </a:p>
          <a:p>
            <a:pPr lvl="1"/>
            <a:r>
              <a:rPr lang="en-GB" sz="28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GoMovies.Data.Entities.</a:t>
            </a: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endParaRPr lang="en-GB" dirty="0"/>
          </a:p>
          <a:p>
            <a:r>
              <a:rPr lang="en-GB" dirty="0"/>
              <a:t>To display </a:t>
            </a:r>
            <a:r>
              <a:rPr lang="en-GB" b="1" dirty="0"/>
              <a:t>multiple film (collection) items</a:t>
            </a:r>
            <a:r>
              <a:rPr lang="en-GB" dirty="0"/>
              <a:t>:</a:t>
            </a:r>
          </a:p>
          <a:p>
            <a:pPr lvl="1"/>
            <a:r>
              <a:rPr lang="en-GB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IEnumerable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GoMovies.Data.Entities.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You can simplify the statements by importing the library first.</a:t>
            </a:r>
          </a:p>
          <a:p>
            <a:pPr lvl="1"/>
            <a:r>
              <a:rPr lang="en-GB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GoMovies.Data.Entities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IEnumerable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70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6A4D6-D0DD-4DC0-A533-0CDBB8693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 and Displaying Model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3DCF7-3C21-4EBC-BC4D-50E000159A3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use the model data in the view template, there are a number of options:</a:t>
            </a:r>
          </a:p>
          <a:p>
            <a:r>
              <a:rPr lang="en-GB" dirty="0"/>
              <a:t>@</a:t>
            </a:r>
            <a:r>
              <a:rPr lang="en-GB" b="1" dirty="0"/>
              <a:t>Model</a:t>
            </a:r>
            <a:r>
              <a:rPr lang="en-GB" dirty="0"/>
              <a:t> property of the view</a:t>
            </a:r>
          </a:p>
          <a:p>
            <a:r>
              <a:rPr lang="en-GB" b="1" dirty="0"/>
              <a:t>HTML Helpers</a:t>
            </a:r>
          </a:p>
          <a:p>
            <a:pPr lvl="1"/>
            <a:r>
              <a:rPr lang="en-GB" dirty="0"/>
              <a:t>The more traditional approach, </a:t>
            </a:r>
            <a:r>
              <a:rPr lang="en-GB" b="1" dirty="0"/>
              <a:t>but readily available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Binds model data to HTML elements.</a:t>
            </a:r>
          </a:p>
          <a:p>
            <a:r>
              <a:rPr lang="en-GB" b="1" dirty="0"/>
              <a:t>Tag Helpers</a:t>
            </a:r>
          </a:p>
          <a:p>
            <a:pPr lvl="1"/>
            <a:r>
              <a:rPr lang="en-GB" dirty="0"/>
              <a:t>Newer approach, but limited set of predefined tags, </a:t>
            </a:r>
            <a:r>
              <a:rPr lang="en-GB" b="1" dirty="0"/>
              <a:t>but</a:t>
            </a:r>
            <a:r>
              <a:rPr lang="en-GB" dirty="0"/>
              <a:t> you can </a:t>
            </a:r>
            <a:r>
              <a:rPr lang="en-GB" dirty="0">
                <a:hlinkClick r:id="rId3"/>
              </a:rPr>
              <a:t>‘easily’ create custom tags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Supposed to provide a more HTML-friendly development experience than the older, HTML Helpers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76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5141A-DCC8-4298-8CF0-0B2D5BB93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@Model Property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DD794-E42A-4829-8B93-4D88AC5C6D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simply use the dot (.) operator to access the required property of the model.</a:t>
            </a:r>
          </a:p>
          <a:p>
            <a:pPr marL="365760" lvl="1" indent="0" algn="ctr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Model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.Title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Collection data requires a for { … } loop and looping variable (item in the example):</a:t>
            </a:r>
          </a:p>
          <a:p>
            <a:pPr marL="594360" lvl="2" indent="0">
              <a:buNone/>
            </a:pPr>
            <a:r>
              <a:rPr lang="sv-SE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sv-SE" sz="2400" dirty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sv-SE" sz="2400" dirty="0">
                <a:solidFill>
                  <a:srgbClr val="000000"/>
                </a:solidFill>
                <a:latin typeface="Consolas" panose="020B0609020204030204" pitchFamily="49" charset="0"/>
              </a:rPr>
              <a:t> (var </a:t>
            </a:r>
            <a:r>
              <a:rPr lang="sv-SE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item</a:t>
            </a:r>
            <a:r>
              <a:rPr lang="sv-SE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sv-SE" sz="24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sv-SE" sz="2400" dirty="0">
                <a:solidFill>
                  <a:srgbClr val="000000"/>
                </a:solidFill>
                <a:latin typeface="Consolas" panose="020B0609020204030204" pitchFamily="49" charset="0"/>
              </a:rPr>
              <a:t> Model)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&lt;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item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.Title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824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16310-D486-47F0-B0EF-EA2DF7F89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 and Displaying Model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36332-4073-46C2-93F0-E1D7E57B683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is, however, recommended that you use </a:t>
            </a:r>
            <a:r>
              <a:rPr lang="en-GB" dirty="0" smtClean="0"/>
              <a:t>HTML helpers </a:t>
            </a:r>
            <a:r>
              <a:rPr lang="en-GB" dirty="0"/>
              <a:t>or Tag helpers to data from a model or view model.</a:t>
            </a:r>
          </a:p>
          <a:p>
            <a:r>
              <a:rPr lang="en-GB" dirty="0" smtClean="0"/>
              <a:t>We will briefly look at HTML Helper Methods today.</a:t>
            </a:r>
          </a:p>
          <a:p>
            <a:r>
              <a:rPr lang="en-GB" dirty="0" smtClean="0"/>
              <a:t>More to come later.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60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Helper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 are two types:</a:t>
            </a:r>
          </a:p>
          <a:p>
            <a:r>
              <a:rPr lang="en-GB" dirty="0"/>
              <a:t>Html Helper Methods</a:t>
            </a:r>
          </a:p>
          <a:p>
            <a:r>
              <a:rPr lang="en-GB" dirty="0"/>
              <a:t>Strongly Typed Html Helper Methods</a:t>
            </a:r>
          </a:p>
          <a:p>
            <a:pPr lvl="1"/>
            <a:r>
              <a:rPr lang="en-GB" dirty="0"/>
              <a:t>They are for displaying </a:t>
            </a:r>
            <a:r>
              <a:rPr lang="en-GB" b="1" dirty="0"/>
              <a:t>model data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Requires the use of the Lambda expressions I have been avoiding telling you about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More on this soon.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54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Strongly Typed Helpers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Html Helpers are for </a:t>
            </a:r>
            <a:r>
              <a:rPr lang="en-GB" dirty="0"/>
              <a:t>displaying </a:t>
            </a:r>
            <a:r>
              <a:rPr lang="en-GB" b="1" dirty="0"/>
              <a:t>model data</a:t>
            </a:r>
            <a:r>
              <a:rPr lang="en-GB" dirty="0"/>
              <a:t>.</a:t>
            </a:r>
          </a:p>
          <a:p>
            <a:r>
              <a:rPr lang="en-GB" dirty="0" smtClean="0"/>
              <a:t>The syntax is:</a:t>
            </a:r>
          </a:p>
          <a:p>
            <a:pPr lvl="1"/>
            <a:r>
              <a:rPr lang="en-GB" dirty="0" smtClean="0"/>
              <a:t>Single Model Item: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HelperTypeFor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(model =&gt;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model.Property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lvl="1"/>
            <a:r>
              <a:rPr lang="en-GB" dirty="0" smtClean="0"/>
              <a:t>Enumerable(i.e. Lists) Model Item: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0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HelperTypeFor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modelItem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model.Property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r>
              <a:rPr lang="en-GB" dirty="0" smtClean="0"/>
              <a:t>Where:</a:t>
            </a:r>
          </a:p>
          <a:p>
            <a:pPr lvl="1"/>
            <a:r>
              <a:rPr lang="en-GB" b="1" dirty="0" err="1" smtClean="0"/>
              <a:t>HelperTypeFor</a:t>
            </a:r>
            <a:r>
              <a:rPr lang="en-GB" dirty="0" smtClean="0"/>
              <a:t> is the type of HTML control to use</a:t>
            </a:r>
          </a:p>
          <a:p>
            <a:pPr lvl="1"/>
            <a:r>
              <a:rPr lang="en-GB" b="1" dirty="0" err="1" smtClean="0"/>
              <a:t>model.Property</a:t>
            </a:r>
            <a:r>
              <a:rPr lang="en-GB" dirty="0" smtClean="0"/>
              <a:t> is the property of the model item you want to display in the HTML control.</a:t>
            </a:r>
          </a:p>
        </p:txBody>
      </p:sp>
      <p:sp>
        <p:nvSpPr>
          <p:cNvPr id="4" name="Rectangle 3"/>
          <p:cNvSpPr/>
          <p:nvPr/>
        </p:nvSpPr>
        <p:spPr>
          <a:xfrm>
            <a:off x="2194255" y="2924944"/>
            <a:ext cx="1945697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436096" y="2924944"/>
            <a:ext cx="1944216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4581128"/>
            <a:ext cx="237626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403648" y="5013176"/>
            <a:ext cx="2304256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940152" y="3746060"/>
            <a:ext cx="2016224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194254" y="3721369"/>
            <a:ext cx="1945697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5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Strongly Typed Helpers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View specifies that it is using the Film </a:t>
            </a:r>
            <a:r>
              <a:rPr lang="en-GB" dirty="0" smtClean="0"/>
              <a:t>model for a single item:</a:t>
            </a:r>
            <a:endParaRPr lang="en-GB" dirty="0"/>
          </a:p>
          <a:p>
            <a:pPr lvl="1"/>
            <a:r>
              <a:rPr lang="en-US" altLang="en-US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Html </a:t>
            </a:r>
            <a:r>
              <a:rPr lang="en-US" altLang="en-US" dirty="0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endParaRPr lang="en-GB" dirty="0"/>
          </a:p>
          <a:p>
            <a:r>
              <a:rPr lang="en-GB" dirty="0" smtClean="0"/>
              <a:t>The syntax is:</a:t>
            </a:r>
          </a:p>
          <a:p>
            <a:pPr marL="411480" lvl="1" indent="0">
              <a:buNone/>
            </a:pPr>
            <a:r>
              <a:rPr lang="en-GB" sz="23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3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Html.HelperTypeFor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(model 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3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model.Property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300" dirty="0" smtClean="0"/>
          </a:p>
          <a:p>
            <a:r>
              <a:rPr lang="en-GB" dirty="0" smtClean="0"/>
              <a:t>To display the value of the </a:t>
            </a:r>
            <a:r>
              <a:rPr lang="en-GB" b="1" dirty="0" smtClean="0"/>
              <a:t>Film’s title property</a:t>
            </a:r>
            <a:r>
              <a:rPr lang="en-GB" dirty="0" smtClean="0"/>
              <a:t> (no special control):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DisplayFor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(model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model.Title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000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6516216" y="4437112"/>
            <a:ext cx="144016" cy="64807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7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Tag Helpers</a:t>
            </a:r>
            <a:r>
              <a:rPr lang="en-GB" dirty="0"/>
              <a:t> were introduced in ASP.NET Core.</a:t>
            </a:r>
          </a:p>
          <a:p>
            <a:r>
              <a:rPr lang="en-GB" dirty="0"/>
              <a:t>They provide a more HTML-friendly development experience than the older, HTML Helpers.</a:t>
            </a:r>
          </a:p>
          <a:p>
            <a:pPr lvl="1"/>
            <a:r>
              <a:rPr lang="en-GB" dirty="0" smtClean="0"/>
              <a:t>Use </a:t>
            </a:r>
            <a:r>
              <a:rPr lang="en-GB" b="1" dirty="0"/>
              <a:t>attributes to specify server-side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attributes start with </a:t>
            </a:r>
            <a:r>
              <a:rPr lang="en-GB" b="1" dirty="0"/>
              <a:t>asp-</a:t>
            </a:r>
            <a:r>
              <a:rPr lang="en-GB" dirty="0"/>
              <a:t>.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asp-for</a:t>
            </a:r>
            <a:r>
              <a:rPr lang="en-GB" dirty="0" smtClean="0"/>
              <a:t> attribute is used to indicate what model item to display.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497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View specifies that it is using the Film </a:t>
            </a:r>
            <a:r>
              <a:rPr lang="en-GB" dirty="0" smtClean="0"/>
              <a:t>model for a single item:</a:t>
            </a:r>
            <a:endParaRPr lang="en-GB" dirty="0"/>
          </a:p>
          <a:p>
            <a:pPr lvl="1"/>
            <a:r>
              <a:rPr lang="en-US" altLang="en-US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Html </a:t>
            </a:r>
            <a:r>
              <a:rPr lang="en-US" altLang="en-US" dirty="0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endParaRPr lang="en-GB" dirty="0"/>
          </a:p>
          <a:p>
            <a:r>
              <a:rPr lang="en-GB" dirty="0" smtClean="0"/>
              <a:t>Recall, that the </a:t>
            </a:r>
            <a:r>
              <a:rPr lang="en-GB" b="1" dirty="0" smtClean="0"/>
              <a:t>asp-for</a:t>
            </a:r>
            <a:r>
              <a:rPr lang="en-GB" dirty="0" smtClean="0"/>
              <a:t> </a:t>
            </a:r>
            <a:r>
              <a:rPr lang="en-GB" dirty="0"/>
              <a:t>attribute is used to indicate what model item to </a:t>
            </a:r>
            <a:r>
              <a:rPr lang="en-GB" dirty="0" smtClean="0"/>
              <a:t>display.</a:t>
            </a:r>
          </a:p>
          <a:p>
            <a:r>
              <a:rPr lang="en-GB" dirty="0" smtClean="0"/>
              <a:t>To display the value of the </a:t>
            </a:r>
            <a:r>
              <a:rPr lang="en-GB" b="1" dirty="0" smtClean="0"/>
              <a:t>Film’s title property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In a label control.</a:t>
            </a:r>
          </a:p>
          <a:p>
            <a:pPr lvl="2"/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500" b="1" dirty="0">
                <a:solidFill>
                  <a:srgbClr val="800080"/>
                </a:solidFill>
                <a:latin typeface="Consolas" panose="020B0609020204030204" pitchFamily="49" charset="0"/>
              </a:rPr>
              <a:t>label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b="1" dirty="0">
                <a:solidFill>
                  <a:srgbClr val="800080"/>
                </a:solidFill>
                <a:latin typeface="Consolas" panose="020B0609020204030204" pitchFamily="49" charset="0"/>
              </a:rPr>
              <a:t>asp-for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Title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2500" b="1" dirty="0">
                <a:solidFill>
                  <a:srgbClr val="800080"/>
                </a:solidFill>
                <a:latin typeface="Consolas" panose="020B0609020204030204" pitchFamily="49" charset="0"/>
              </a:rPr>
              <a:t>label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100" dirty="0"/>
          </a:p>
          <a:p>
            <a:pPr lvl="1"/>
            <a:r>
              <a:rPr lang="en-GB" dirty="0" smtClean="0"/>
              <a:t>In a form input control:</a:t>
            </a:r>
          </a:p>
          <a:p>
            <a:pPr lvl="2"/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input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asp-for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Title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="form-control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label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582670" y="4437112"/>
            <a:ext cx="2520280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4572000" y="3933056"/>
            <a:ext cx="1008112" cy="64807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4499992" y="3933056"/>
            <a:ext cx="1080120" cy="14401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96193" y="5266556"/>
            <a:ext cx="2520280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3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1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Link to Controller, not passing any parameters: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asp-controller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="Films"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4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asp-action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="Index"&gt;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Films…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r>
              <a:rPr lang="en-GB" dirty="0" smtClean="0"/>
              <a:t>Where</a:t>
            </a:r>
          </a:p>
          <a:p>
            <a:pPr lvl="1"/>
            <a:r>
              <a:rPr lang="en-GB" b="1" dirty="0" smtClean="0"/>
              <a:t>asp-controller</a:t>
            </a:r>
            <a:r>
              <a:rPr lang="en-GB" dirty="0" smtClean="0"/>
              <a:t>: is the name of the controller link to</a:t>
            </a:r>
          </a:p>
          <a:p>
            <a:pPr lvl="1"/>
            <a:r>
              <a:rPr lang="en-GB" b="1" dirty="0" smtClean="0"/>
              <a:t>asp-action</a:t>
            </a:r>
            <a:r>
              <a:rPr lang="en-GB" dirty="0" smtClean="0"/>
              <a:t>: is the name of the controller’s action method to run.</a:t>
            </a:r>
          </a:p>
          <a:p>
            <a:r>
              <a:rPr lang="en-GB" dirty="0" smtClean="0"/>
              <a:t>Goes to View</a:t>
            </a:r>
            <a:r>
              <a:rPr lang="en-GB" dirty="0"/>
              <a:t>: https://localhost:44386/Films</a:t>
            </a:r>
          </a:p>
        </p:txBody>
      </p:sp>
    </p:spTree>
    <p:extLst>
      <p:ext uri="{BB962C8B-B14F-4D97-AF65-F5344CB8AC3E}">
        <p14:creationId xmlns:p14="http://schemas.microsoft.com/office/powerpoint/2010/main" val="186042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Link to Controller, passing parameters, you add a </a:t>
            </a:r>
            <a:r>
              <a:rPr lang="en-GB" b="1" dirty="0" smtClean="0"/>
              <a:t>asp-route-{value) attribute</a:t>
            </a:r>
          </a:p>
          <a:p>
            <a:r>
              <a:rPr lang="en-GB" dirty="0" smtClean="0"/>
              <a:t>For example, the Details action method required an </a:t>
            </a:r>
            <a:r>
              <a:rPr lang="en-GB" b="1" dirty="0" smtClean="0"/>
              <a:t>id parameter </a:t>
            </a:r>
            <a:r>
              <a:rPr lang="en-GB" dirty="0" smtClean="0"/>
              <a:t>value:</a:t>
            </a:r>
          </a:p>
          <a:p>
            <a:pPr marL="320040" lvl="1" indent="0">
              <a:buNone/>
            </a:pP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300" b="1" dirty="0">
                <a:solidFill>
                  <a:srgbClr val="800080"/>
                </a:solidFill>
                <a:latin typeface="Consolas" panose="020B0609020204030204" pitchFamily="49" charset="0"/>
              </a:rPr>
              <a:t>a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b="1" dirty="0">
                <a:solidFill>
                  <a:srgbClr val="800080"/>
                </a:solidFill>
                <a:latin typeface="Consolas" panose="020B0609020204030204" pitchFamily="49" charset="0"/>
              </a:rPr>
              <a:t>asp-controller</a:t>
            </a: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="Films"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3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asp-action</a:t>
            </a:r>
            <a:r>
              <a:rPr lang="en-GB" sz="23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="Details"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asp-route-id</a:t>
            </a:r>
            <a:r>
              <a:rPr lang="en-GB" sz="23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="2"&gt;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More…</a:t>
            </a:r>
            <a:r>
              <a:rPr lang="en-GB" sz="23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300" b="1" dirty="0">
                <a:solidFill>
                  <a:srgbClr val="800080"/>
                </a:solidFill>
                <a:latin typeface="Consolas" panose="020B0609020204030204" pitchFamily="49" charset="0"/>
              </a:rPr>
              <a:t>a</a:t>
            </a: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300" dirty="0"/>
          </a:p>
          <a:p>
            <a:r>
              <a:rPr lang="en-GB" dirty="0" smtClean="0"/>
              <a:t>Goes to View</a:t>
            </a:r>
            <a:r>
              <a:rPr lang="en-GB" dirty="0"/>
              <a:t>: https://</a:t>
            </a:r>
            <a:r>
              <a:rPr lang="en-GB" dirty="0" smtClean="0"/>
              <a:t>localhost:44386/Details/2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940152" y="3933056"/>
            <a:ext cx="100811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08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>
                <a:hlinkClick r:id="rId2"/>
              </a:rPr>
              <a:t>predefined Tag Helpers</a:t>
            </a:r>
            <a:r>
              <a:rPr lang="en-GB" dirty="0"/>
              <a:t> are somewhat limited, but you can </a:t>
            </a:r>
            <a:r>
              <a:rPr lang="en-GB" dirty="0">
                <a:hlinkClick r:id="rId3"/>
              </a:rPr>
              <a:t>create custom tag helpers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Predefined Tag Helpers exist for most form controls</a:t>
            </a:r>
          </a:p>
          <a:p>
            <a:r>
              <a:rPr lang="en-GB" dirty="0"/>
              <a:t>For displaying data, you mostly have to </a:t>
            </a:r>
            <a:r>
              <a:rPr lang="en-GB" dirty="0" smtClean="0"/>
              <a:t>either:</a:t>
            </a:r>
          </a:p>
          <a:p>
            <a:pPr lvl="1"/>
            <a:r>
              <a:rPr lang="en-GB" dirty="0"/>
              <a:t>U</a:t>
            </a:r>
            <a:r>
              <a:rPr lang="en-GB" dirty="0" smtClean="0"/>
              <a:t>se </a:t>
            </a:r>
            <a:r>
              <a:rPr lang="en-GB" dirty="0"/>
              <a:t>HTML Helpers or </a:t>
            </a:r>
            <a:endParaRPr lang="en-GB" dirty="0" smtClean="0"/>
          </a:p>
          <a:p>
            <a:pPr lvl="1"/>
            <a:r>
              <a:rPr lang="en-GB" dirty="0" smtClean="0"/>
              <a:t>Create </a:t>
            </a:r>
            <a:r>
              <a:rPr lang="en-GB" dirty="0"/>
              <a:t>custom tag helpers.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37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DBE7E-9309-434F-9858-FDA5CCD95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D2931-4164-4FD6-A171-6B661BC0984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Let’s have a look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15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19422</TotalTime>
  <Words>2237</Words>
  <Application>Microsoft Office PowerPoint</Application>
  <PresentationFormat>On-screen Show (4:3)</PresentationFormat>
  <Paragraphs>350</Paragraphs>
  <Slides>38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 First Look at Views and Controllers</vt:lpstr>
      <vt:lpstr>Today’s Lecture</vt:lpstr>
      <vt:lpstr>The Database Context Class</vt:lpstr>
      <vt:lpstr>The Database Context Class</vt:lpstr>
      <vt:lpstr>The Database Context Class</vt:lpstr>
      <vt:lpstr>Controllers</vt:lpstr>
      <vt:lpstr>Controller Action Methods</vt:lpstr>
      <vt:lpstr>Routing</vt:lpstr>
      <vt:lpstr>Routing http://website.com/Product/Edit/5</vt:lpstr>
      <vt:lpstr>Routing: Areas</vt:lpstr>
      <vt:lpstr>More Route Examples</vt:lpstr>
      <vt:lpstr>Routing: Additional Parameters</vt:lpstr>
      <vt:lpstr>Controller Action Method Result</vt:lpstr>
      <vt:lpstr>Different Types of IActionResult</vt:lpstr>
      <vt:lpstr>Typical Data Model Controller Contains action methods for the CRUD operations</vt:lpstr>
      <vt:lpstr>Demo</vt:lpstr>
      <vt:lpstr>Exercise</vt:lpstr>
      <vt:lpstr>Is this better?</vt:lpstr>
      <vt:lpstr>Views</vt:lpstr>
      <vt:lpstr>Razor</vt:lpstr>
      <vt:lpstr>ASP.NET Razor Syntax</vt:lpstr>
      <vt:lpstr>Razor</vt:lpstr>
      <vt:lpstr>Razor</vt:lpstr>
      <vt:lpstr>Razor and Displaying Model Data @model Directive</vt:lpstr>
      <vt:lpstr>Razor and Displaying Model Data @model Directive</vt:lpstr>
      <vt:lpstr>Razor and Displaying Model Data</vt:lpstr>
      <vt:lpstr>@Model Property</vt:lpstr>
      <vt:lpstr>Razor and Displaying Model Data</vt:lpstr>
      <vt:lpstr>HTML Helper Methods</vt:lpstr>
      <vt:lpstr>HTML Strongly Typed Helpers</vt:lpstr>
      <vt:lpstr>HTML Strongly Typed Helpers</vt:lpstr>
      <vt:lpstr>Tag Helpers Example</vt:lpstr>
      <vt:lpstr>Tag Helpers Example</vt:lpstr>
      <vt:lpstr>Tag Helpers Example</vt:lpstr>
      <vt:lpstr>Tag Helpers Example</vt:lpstr>
      <vt:lpstr>Tag Helpers Note</vt:lpstr>
      <vt:lpstr>Demo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1997</cp:revision>
  <cp:lastPrinted>2014-09-29T16:21:25Z</cp:lastPrinted>
  <dcterms:created xsi:type="dcterms:W3CDTF">2013-09-18T07:00:31Z</dcterms:created>
  <dcterms:modified xsi:type="dcterms:W3CDTF">2019-02-12T08:40:59Z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