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7" r:id="rId2"/>
    <p:sldId id="323" r:id="rId3"/>
    <p:sldId id="326" r:id="rId4"/>
    <p:sldId id="327" r:id="rId5"/>
    <p:sldId id="328" r:id="rId6"/>
    <p:sldId id="329" r:id="rId7"/>
    <p:sldId id="330" r:id="rId8"/>
    <p:sldId id="331" r:id="rId9"/>
    <p:sldId id="332" r:id="rId1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700" autoAdjust="0"/>
    <p:restoredTop sz="94660"/>
  </p:normalViewPr>
  <p:slideViewPr>
    <p:cSldViewPr snapToGrid="0">
      <p:cViewPr>
        <p:scale>
          <a:sx n="59" d="100"/>
          <a:sy n="59" d="100"/>
        </p:scale>
        <p:origin x="-1856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handoutMaster" Target="handoutMasters/handoutMaster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11/05/20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xmlns="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xmlns="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41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4CB316F-9C04-3D4E-B28B-EA99A4A9D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DE840-407B-2340-B0F9-4D6C2568B85B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B5FE10D-E1A9-EB4A-9ECC-BC0CE1156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79741ED-A88A-154F-B24F-26E0BA8D3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94421-1F69-4D4F-82A0-772CC4D7EA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312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E701741-DF94-8140-BBCE-320E3C302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8830C-C9CF-6248-8E90-96203C18B385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8059D11-3196-C545-9F12-B1A857BF0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81A3D6E-8909-4441-A7AB-3CC68D781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C159A0-54A8-0C45-AD4C-0C1C8128C8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891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8389719D-6B22-584C-8C85-F295A3123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98345-C6CC-D24A-9A84-31044B16848A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4F5953C4-9865-544F-94D9-6AD41BF79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FA8C4442-161A-704F-A96B-93648C6AC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F06DB-502E-E54F-A200-3C877C5113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190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33DC5143-F52E-5B40-A5CF-F503D1197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7976A-EA42-FA4B-810C-6848B9A5089F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xmlns="" id="{F0DD791F-5ADF-0541-B399-BE22C7AA0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xmlns="" id="{6F3D2098-FF1A-6148-8DF4-BC1276393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14BDE-1A69-3446-8F84-7EDC850B8D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33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6CA84302-21B2-0440-AC7B-8E4B84A3D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AFD48-3868-714D-AB36-45F139956EA3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xmlns="" id="{4353E53B-D14E-F947-A3BC-A00FC9E82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585E134F-04AF-D54F-BD69-21BD92DFC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F02FB-E9F3-174D-88E6-D109BF5CAE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557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FEE1A1E8-189F-DA4E-9687-45FEFB396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F1601-3F81-4F4E-AEF8-9E7650CF027E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xmlns="" id="{73A5BE4D-C22C-554C-B63A-D50C714CE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32F93779-21F0-DD42-A70F-04EEBF349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5BA9B-4998-FA4C-989D-E79437D0D5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3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15C3B4B4-8FBE-864C-B831-5A43842D0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D312F-5578-234D-9F08-98630AC1BA60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6ED96404-4F7B-6A48-9D81-B1D2EB379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8FA32766-9602-F442-A382-E2A010889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1F2EC-CA58-424C-A64F-9F00E81477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04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10823385-61CC-1249-9D85-894A656DDB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4D2871-26FB-0A41-8540-A5D49FA4E76F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xmlns="" id="{62B84DB7-0C9F-7742-B26B-878E3309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FE8C6F2C-6150-4441-BBD8-8D197B0BC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A7135-EFC2-E04C-89E1-64F190BF21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05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013C2F2-215B-9949-8A5E-E5E93E3E4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33B12-2ED8-B149-9B18-98986CD34B89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A1F50D2-018F-434E-B603-3C33162D0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8BBA876-9699-4840-9BE1-71DAA8CF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C66ED-CD02-1940-98AD-9F53408DB8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77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6708D7B-E0C3-3749-8AA7-A1E9E1979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039D0-BE6D-BD4B-978A-1FA7B3851BAC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AB11BAF-7D53-4F47-AE8A-22EC37E6B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CA72981-8E2B-4E43-A7F7-4C33965C4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AEDBE-CD63-D240-A3AC-AB729FD584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851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xmlns="" id="{FFE60954-97BC-2749-86CC-B3AA700997F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xmlns="" id="{5F994133-3290-DC42-8DD1-7FF55ED5354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6F36855-C1D4-A542-8246-A07B2CCBC2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15A6D3E-AB25-4E4A-9BD8-E9CBDB34C2F5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C64094A-1A9B-6141-9AC8-A9C28612B3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E1C2C75-9BB0-694F-AE38-1902AC10A2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DAA3185-E72E-624F-AF9B-8682911FD2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4" Type="http://schemas.openxmlformats.org/officeDocument/2006/relationships/image" Target="../media/image4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.docx"/><Relationship Id="rId4" Type="http://schemas.openxmlformats.org/officeDocument/2006/relationships/image" Target="../media/image5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.docx"/><Relationship Id="rId4" Type="http://schemas.openxmlformats.org/officeDocument/2006/relationships/image" Target="../media/image6.png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4.docx"/><Relationship Id="rId4" Type="http://schemas.openxmlformats.org/officeDocument/2006/relationships/image" Target="../media/image7.png"/><Relationship Id="rId1" Type="http://schemas.openxmlformats.org/officeDocument/2006/relationships/vmlDrawing" Target="../drawings/vmlDrawing4.vml"/><Relationship Id="rId2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5.docx"/><Relationship Id="rId4" Type="http://schemas.openxmlformats.org/officeDocument/2006/relationships/image" Target="../media/image8.png"/><Relationship Id="rId1" Type="http://schemas.openxmlformats.org/officeDocument/2006/relationships/vmlDrawing" Target="../drawings/vmlDrawing5.vml"/><Relationship Id="rId2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6.docx"/><Relationship Id="rId4" Type="http://schemas.openxmlformats.org/officeDocument/2006/relationships/image" Target="../media/image9.png"/><Relationship Id="rId5" Type="http://schemas.openxmlformats.org/officeDocument/2006/relationships/image" Target="../media/image10.jpg"/><Relationship Id="rId1" Type="http://schemas.openxmlformats.org/officeDocument/2006/relationships/vmlDrawing" Target="../drawings/vmlDrawing6.vml"/><Relationship Id="rId2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s://media-cdn.tripadvisor.com/media/photo-s/07/67/0c/46/go-north-wales-tours.jpg">
            <a:extLst>
              <a:ext uri="{FF2B5EF4-FFF2-40B4-BE49-F238E27FC236}">
                <a16:creationId xmlns:a16="http://schemas.microsoft.com/office/drawing/2014/main" xmlns="" id="{E97E0537-1A55-DB40-B124-109FDA20E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0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rgbClr val="451964"/>
          </a:solidFill>
          <a:ln w="19050"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5364" name="Subtitle 2">
            <a:extLst>
              <a:ext uri="{FF2B5EF4-FFF2-40B4-BE49-F238E27FC236}">
                <a16:creationId xmlns:a16="http://schemas.microsoft.com/office/drawing/2014/main" xmlns="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2000" b="1" dirty="0" err="1">
                <a:cs typeface="Calibri" panose="020F0502020204030204" pitchFamily="34" charset="0"/>
              </a:rPr>
              <a:t>Amcanion</a:t>
            </a:r>
            <a:r>
              <a:rPr lang="en-GB" altLang="en-US" sz="2000" b="1" dirty="0">
                <a:cs typeface="Calibri" panose="020F0502020204030204" pitchFamily="34" charset="0"/>
              </a:rPr>
              <a:t>:</a:t>
            </a:r>
            <a:endParaRPr lang="en-GB" altLang="en-US" sz="2000" dirty="0">
              <a:cs typeface="Calibri" panose="020F050202020403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2000" dirty="0" err="1">
                <a:cs typeface="Calibri" panose="020F0502020204030204" pitchFamily="34" charset="0"/>
              </a:rPr>
              <a:t>Erbyn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diwedd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yr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uned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byddwch</a:t>
            </a:r>
            <a:r>
              <a:rPr lang="en-GB" altLang="en-US" sz="2000" dirty="0">
                <a:cs typeface="Calibri" panose="020F0502020204030204" pitchFamily="34" charset="0"/>
              </a:rPr>
              <a:t> chi </a:t>
            </a:r>
            <a:r>
              <a:rPr lang="en-GB" altLang="en-US" sz="2000" dirty="0" err="1">
                <a:cs typeface="Calibri" panose="020F0502020204030204" pitchFamily="34" charset="0"/>
              </a:rPr>
              <a:t>wedi</a:t>
            </a:r>
            <a:r>
              <a:rPr lang="en-GB" altLang="en-US" sz="2000" dirty="0">
                <a:cs typeface="Calibri" panose="020F0502020204030204" pitchFamily="34" charset="0"/>
              </a:rPr>
              <a:t>:</a:t>
            </a:r>
          </a:p>
          <a:p>
            <a:pPr eaLnBrk="1" hangingPunct="1"/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Mynediad</a:t>
            </a:r>
            <a:endParaRPr lang="en-GB" dirty="0"/>
          </a:p>
          <a:p>
            <a:r>
              <a:rPr lang="en-GB" altLang="en-US" sz="2000" dirty="0" err="1">
                <a:cs typeface="Calibri" panose="020F0502020204030204" pitchFamily="34" charset="0"/>
              </a:rPr>
              <a:t>yn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gywir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gyda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chymorth</a:t>
            </a:r>
            <a:r>
              <a:rPr lang="en-GB" altLang="en-US" sz="2000" dirty="0">
                <a:cs typeface="Calibri" panose="020F0502020204030204" pitchFamily="34" charset="0"/>
              </a:rPr>
              <a:t> y </a:t>
            </a:r>
            <a:r>
              <a:rPr lang="en-GB" altLang="en-US" sz="2000" dirty="0" err="1">
                <a:cs typeface="Calibri" panose="020F0502020204030204" pitchFamily="34" charset="0"/>
              </a:rPr>
              <a:t>tiwtor</a:t>
            </a:r>
            <a:r>
              <a:rPr lang="en-GB" altLang="en-US" sz="2000" dirty="0">
                <a:cs typeface="Calibri" panose="020F050202020403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2000" dirty="0">
                <a:cs typeface="Calibri" panose="020F0502020204030204" pitchFamily="34" charset="0"/>
              </a:rPr>
              <a:t/>
            </a:r>
            <a:br>
              <a:rPr lang="en-GB" altLang="en-US" sz="2000" dirty="0">
                <a:cs typeface="Calibri" panose="020F0502020204030204" pitchFamily="34" charset="0"/>
              </a:rPr>
            </a:br>
            <a:r>
              <a:rPr lang="en-GB" altLang="en-US" sz="2000" b="1" i="1" dirty="0">
                <a:solidFill>
                  <a:srgbClr val="451964"/>
                </a:solidFill>
                <a:cs typeface="Calibri" panose="020F0502020204030204" pitchFamily="34" charset="0"/>
              </a:rPr>
              <a:t>Objectives:</a:t>
            </a: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2000" i="1" dirty="0">
                <a:solidFill>
                  <a:srgbClr val="451964"/>
                </a:solidFill>
                <a:cs typeface="Calibri" panose="020F0502020204030204" pitchFamily="34" charset="0"/>
              </a:rPr>
              <a:t>By the end of the unit you will have:</a:t>
            </a:r>
          </a:p>
          <a:p>
            <a:r>
              <a:rPr lang="en-GB" dirty="0"/>
              <a:t>revised Entry level</a:t>
            </a:r>
          </a:p>
          <a:p>
            <a:r>
              <a:rPr lang="en-GB" altLang="en-US" sz="2000" i="1" dirty="0">
                <a:solidFill>
                  <a:srgbClr val="451964"/>
                </a:solidFill>
                <a:cs typeface="Calibri" panose="020F0502020204030204" pitchFamily="34" charset="0"/>
              </a:rPr>
              <a:t>correctly with tutor support.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:a16="http://schemas.microsoft.com/office/drawing/2014/main" xmlns="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133315B9-342E-304C-931E-EE7BA145AC3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18434" name="Picture 6">
            <a:extLst>
              <a:ext uri="{FF2B5EF4-FFF2-40B4-BE49-F238E27FC236}">
                <a16:creationId xmlns:a16="http://schemas.microsoft.com/office/drawing/2014/main" xmlns="" id="{788ED9D8-69A8-4D40-A91D-3C57795DF3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FAB326E-F477-2B45-851C-11A4D8EB3182}"/>
              </a:ext>
            </a:extLst>
          </p:cNvPr>
          <p:cNvSpPr txBox="1"/>
          <p:nvPr/>
        </p:nvSpPr>
        <p:spPr>
          <a:xfrm>
            <a:off x="995081" y="228600"/>
            <a:ext cx="74765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/>
              <a:t>Ymarferwch</a:t>
            </a:r>
            <a:r>
              <a:rPr lang="en-US" sz="2400" dirty="0" smtClean="0"/>
              <a:t> y </a:t>
            </a:r>
            <a:r>
              <a:rPr lang="en-US" sz="2400" dirty="0" err="1" smtClean="0"/>
              <a:t>patrymau</a:t>
            </a:r>
            <a:r>
              <a:rPr lang="en-US" sz="2400" dirty="0" smtClean="0"/>
              <a:t> </a:t>
            </a:r>
            <a:r>
              <a:rPr lang="en-US" sz="2400" dirty="0" err="1" smtClean="0"/>
              <a:t>yma</a:t>
            </a:r>
            <a:r>
              <a:rPr lang="en-US" sz="2400" dirty="0" smtClean="0"/>
              <a:t> :</a:t>
            </a:r>
            <a:endParaRPr lang="en-US" sz="2400" dirty="0"/>
          </a:p>
        </p:txBody>
      </p:sp>
      <p:pic>
        <p:nvPicPr>
          <p:cNvPr id="7" name="Picture 6" descr="Screen Shot 2020-05-11 at 10.37.47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470" y="715792"/>
            <a:ext cx="7822195" cy="5161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2803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9398305"/>
              </p:ext>
            </p:extLst>
          </p:nvPr>
        </p:nvGraphicFramePr>
        <p:xfrm>
          <a:off x="205971" y="1011616"/>
          <a:ext cx="8689999" cy="52733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cument" r:id="rId3" imgW="5892800" imgH="3911600" progId="Word.Document.12">
                  <p:embed/>
                </p:oleObj>
              </mc:Choice>
              <mc:Fallback>
                <p:oleObj name="Document" r:id="rId3" imgW="5892800" imgH="39116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5971" y="1011616"/>
                        <a:ext cx="8689999" cy="52733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1FAB326E-F477-2B45-851C-11A4D8EB3182}"/>
              </a:ext>
            </a:extLst>
          </p:cNvPr>
          <p:cNvSpPr txBox="1"/>
          <p:nvPr/>
        </p:nvSpPr>
        <p:spPr>
          <a:xfrm>
            <a:off x="995081" y="228600"/>
            <a:ext cx="74765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/>
              <a:t>Nawr</a:t>
            </a:r>
            <a:r>
              <a:rPr lang="en-US" sz="2400" dirty="0" smtClean="0"/>
              <a:t>, </a:t>
            </a:r>
            <a:r>
              <a:rPr lang="en-US" sz="2400" dirty="0" err="1" smtClean="0"/>
              <a:t>atebwch</a:t>
            </a:r>
            <a:r>
              <a:rPr lang="en-US" sz="2400" dirty="0" smtClean="0"/>
              <a:t> y </a:t>
            </a:r>
            <a:r>
              <a:rPr lang="en-US" sz="2400" dirty="0" err="1" smtClean="0"/>
              <a:t>cwestiynau</a:t>
            </a:r>
            <a:r>
              <a:rPr lang="en-US" sz="2400" dirty="0" smtClean="0"/>
              <a:t> </a:t>
            </a:r>
            <a:r>
              <a:rPr lang="en-US" sz="2400" dirty="0" err="1" smtClean="0"/>
              <a:t>yma</a:t>
            </a:r>
            <a:r>
              <a:rPr lang="en-US" sz="2400" dirty="0" smtClean="0"/>
              <a:t> :</a:t>
            </a:r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919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7671695"/>
              </p:ext>
            </p:extLst>
          </p:nvPr>
        </p:nvGraphicFramePr>
        <p:xfrm>
          <a:off x="1076397" y="1160906"/>
          <a:ext cx="6835235" cy="43929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Document" r:id="rId3" imgW="5473700" imgH="3517900" progId="Word.Document.12">
                  <p:embed/>
                </p:oleObj>
              </mc:Choice>
              <mc:Fallback>
                <p:oleObj name="Document" r:id="rId3" imgW="5473700" imgH="35179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76397" y="1160906"/>
                        <a:ext cx="6835235" cy="43929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1FAB326E-F477-2B45-851C-11A4D8EB3182}"/>
              </a:ext>
            </a:extLst>
          </p:cNvPr>
          <p:cNvSpPr txBox="1"/>
          <p:nvPr/>
        </p:nvSpPr>
        <p:spPr>
          <a:xfrm>
            <a:off x="995081" y="228600"/>
            <a:ext cx="74765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Beth </a:t>
            </a:r>
            <a:r>
              <a:rPr lang="en-US" sz="2400" dirty="0" err="1" smtClean="0"/>
              <a:t>ydy’r</a:t>
            </a:r>
            <a:r>
              <a:rPr lang="en-US" sz="2400" dirty="0" smtClean="0"/>
              <a:t> </a:t>
            </a:r>
            <a:r>
              <a:rPr lang="en-US" sz="2400" dirty="0" err="1" smtClean="0"/>
              <a:t>geiriau</a:t>
            </a:r>
            <a:r>
              <a:rPr lang="en-US" sz="2400" dirty="0" smtClean="0"/>
              <a:t> </a:t>
            </a:r>
            <a:r>
              <a:rPr lang="en-US" sz="2400" dirty="0" err="1" smtClean="0"/>
              <a:t>sydd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goll</a:t>
            </a:r>
            <a:r>
              <a:rPr lang="en-US" sz="2400" dirty="0" smtClean="0"/>
              <a:t>?</a:t>
            </a:r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861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20593"/>
              </p:ext>
            </p:extLst>
          </p:nvPr>
        </p:nvGraphicFramePr>
        <p:xfrm>
          <a:off x="-270203" y="344379"/>
          <a:ext cx="9112811" cy="61904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Document" r:id="rId3" imgW="7366000" imgH="5003800" progId="Word.Document.12">
                  <p:embed/>
                </p:oleObj>
              </mc:Choice>
              <mc:Fallback>
                <p:oleObj name="Document" r:id="rId3" imgW="7366000" imgH="50038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70203" y="344379"/>
                        <a:ext cx="9112811" cy="61904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765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7573162"/>
              </p:ext>
            </p:extLst>
          </p:nvPr>
        </p:nvGraphicFramePr>
        <p:xfrm>
          <a:off x="473614" y="-215240"/>
          <a:ext cx="8266769" cy="60093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2" name="Document" r:id="rId3" imgW="6743700" imgH="4902200" progId="Word.Document.12">
                  <p:embed/>
                </p:oleObj>
              </mc:Choice>
              <mc:Fallback>
                <p:oleObj name="Document" r:id="rId3" imgW="6743700" imgH="49022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3614" y="-215240"/>
                        <a:ext cx="8266769" cy="60093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794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7523599"/>
              </p:ext>
            </p:extLst>
          </p:nvPr>
        </p:nvGraphicFramePr>
        <p:xfrm>
          <a:off x="404485" y="156973"/>
          <a:ext cx="8314338" cy="54691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6" name="Document" r:id="rId3" imgW="6680200" imgH="4394200" progId="Word.Document.12">
                  <p:embed/>
                </p:oleObj>
              </mc:Choice>
              <mc:Fallback>
                <p:oleObj name="Document" r:id="rId3" imgW="6680200" imgH="43942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04485" y="156973"/>
                        <a:ext cx="8314338" cy="54691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863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2"/>
          <p:cNvSpPr txBox="1"/>
          <p:nvPr/>
        </p:nvSpPr>
        <p:spPr>
          <a:xfrm>
            <a:off x="298812" y="265627"/>
            <a:ext cx="2779686" cy="2575506"/>
          </a:xfrm>
          <a:prstGeom prst="rect">
            <a:avLst/>
          </a:prstGeom>
          <a:gradFill rotWithShape="1">
            <a:gsLst>
              <a:gs pos="0">
                <a:srgbClr val="9BBB59">
                  <a:tint val="50000"/>
                  <a:satMod val="300000"/>
                </a:srgbClr>
              </a:gs>
              <a:gs pos="35000">
                <a:srgbClr val="9BBB59">
                  <a:tint val="37000"/>
                  <a:satMod val="300000"/>
                </a:srgbClr>
              </a:gs>
              <a:gs pos="100000">
                <a:srgbClr val="9BBB59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9BBB59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/>
            </a:ext>
          </a:ex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Cofiwch</a:t>
            </a:r>
            <a:r>
              <a:rPr kumimoji="0" lang="cy-GB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: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enw lle = </a:t>
            </a: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tr. trwynol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P = ym Mh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T = yn Nh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C = yng Ngh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B = ym M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D = yn N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G = yng Ng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defTabSz="91440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</p:txBody>
      </p:sp>
      <p:sp>
        <p:nvSpPr>
          <p:cNvPr id="4" name="Text Box 112"/>
          <p:cNvSpPr txBox="1"/>
          <p:nvPr/>
        </p:nvSpPr>
        <p:spPr>
          <a:xfrm>
            <a:off x="3358361" y="2496754"/>
            <a:ext cx="5597269" cy="3615987"/>
          </a:xfrm>
          <a:prstGeom prst="rect">
            <a:avLst/>
          </a:prstGeom>
          <a:gradFill rotWithShape="1">
            <a:gsLst>
              <a:gs pos="0">
                <a:srgbClr val="9BBB59">
                  <a:tint val="50000"/>
                  <a:satMod val="300000"/>
                </a:srgbClr>
              </a:gs>
              <a:gs pos="35000">
                <a:srgbClr val="9BBB59">
                  <a:tint val="37000"/>
                  <a:satMod val="300000"/>
                </a:srgbClr>
              </a:gs>
              <a:gs pos="100000">
                <a:srgbClr val="9BBB59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9BBB59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/>
            </a:ext>
          </a:ex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Pontypridd </a:t>
            </a:r>
            <a:r>
              <a:rPr lang="cy-GB" sz="2000" b="1" kern="0" dirty="0" smtClean="0">
                <a:solidFill>
                  <a:sysClr val="windowText" lastClr="000000"/>
                </a:solidFill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ym </a:t>
            </a:r>
            <a:r>
              <a:rPr kumimoji="0" lang="en-GB" sz="2000" b="1" i="0" u="none" strike="noStrike" kern="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Mh</a:t>
            </a:r>
            <a:r>
              <a:rPr kumimoji="0" lang="en-GB" sz="2000" b="1" i="0" u="none" strike="noStrike" kern="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ontypridd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Tonna </a:t>
            </a:r>
            <a:r>
              <a:rPr lang="cy-GB" sz="2000" b="1" kern="0" dirty="0" smtClean="0">
                <a:solidFill>
                  <a:sysClr val="windowText" lastClr="000000"/>
                </a:solidFill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Nh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onna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Caerdydd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yng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Ngh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aerdydd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Blaenau </a:t>
            </a:r>
            <a:r>
              <a:rPr lang="cy-GB" sz="2000" b="1" kern="0" dirty="0" smtClean="0">
                <a:solidFill>
                  <a:sysClr val="windowText" lastClr="000000"/>
                </a:solidFill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ym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M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laenau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Dolgellau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N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olgellau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 +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Garnant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  <a:sym typeface="Wingdings"/>
              </a:rPr>
              <a:t>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 </a:t>
            </a:r>
            <a:r>
              <a:rPr kumimoji="0" lang="cy-GB" sz="2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yng 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Ng</a:t>
            </a:r>
            <a:r>
              <a:rPr kumimoji="0" lang="cy-GB" sz="20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arnant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Verdana"/>
                <a:ea typeface="ＭＳ 明朝"/>
                <a:cs typeface="Times New Roman"/>
              </a:rPr>
              <a:t> 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mbria"/>
              <a:ea typeface="ＭＳ 明朝"/>
              <a:cs typeface="Times New Roman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1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Right Arrow 6"/>
          <p:cNvSpPr/>
          <p:nvPr/>
        </p:nvSpPr>
        <p:spPr>
          <a:xfrm rot="1914985">
            <a:off x="2400844" y="2141863"/>
            <a:ext cx="1416377" cy="530927"/>
          </a:xfrm>
          <a:prstGeom prst="rightArrow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3446065" y="1180865"/>
            <a:ext cx="5524131" cy="923330"/>
          </a:xfrm>
          <a:prstGeom prst="rect">
            <a:avLst/>
          </a:prstGeom>
          <a:solidFill>
            <a:srgbClr val="FF0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 </a:t>
            </a:r>
            <a:r>
              <a:rPr lang="en-GB" sz="54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Treiglad</a:t>
            </a:r>
            <a:r>
              <a:rPr lang="en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Trwynol</a:t>
            </a:r>
            <a:endParaRPr lang="en-GB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20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8012372"/>
              </p:ext>
            </p:extLst>
          </p:nvPr>
        </p:nvGraphicFramePr>
        <p:xfrm>
          <a:off x="478889" y="307038"/>
          <a:ext cx="7990320" cy="57841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3" name="Document" r:id="rId3" imgW="5473700" imgH="3962400" progId="Word.Document.12">
                  <p:embed/>
                </p:oleObj>
              </mc:Choice>
              <mc:Fallback>
                <p:oleObj name="Document" r:id="rId3" imgW="5473700" imgH="39624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8889" y="307038"/>
                        <a:ext cx="7990320" cy="57841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Picture 2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7132" y="1"/>
            <a:ext cx="3266868" cy="2755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4289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17406</TotalTime>
  <Words>94</Words>
  <Application>Microsoft Macintosh PowerPoint</Application>
  <PresentationFormat>On-screen Show (4:3)</PresentationFormat>
  <Paragraphs>40</Paragraphs>
  <Slides>9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Office Theme</vt:lpstr>
      <vt:lpstr>Microsoft Word Document</vt:lpstr>
      <vt:lpstr>Croeso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325</cp:revision>
  <dcterms:created xsi:type="dcterms:W3CDTF">2016-07-28T09:50:24Z</dcterms:created>
  <dcterms:modified xsi:type="dcterms:W3CDTF">2020-05-11T11:28:55Z</dcterms:modified>
</cp:coreProperties>
</file>