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8" r:id="rId3"/>
    <p:sldId id="258" r:id="rId4"/>
    <p:sldId id="260" r:id="rId5"/>
    <p:sldId id="266" r:id="rId6"/>
    <p:sldId id="269" r:id="rId7"/>
    <p:sldId id="267" r:id="rId8"/>
    <p:sldId id="264" r:id="rId9"/>
    <p:sldId id="265" r:id="rId10"/>
    <p:sldId id="270" r:id="rId11"/>
    <p:sldId id="257" r:id="rId12"/>
    <p:sldId id="261" r:id="rId13"/>
    <p:sldId id="262" r:id="rId14"/>
    <p:sldId id="263" r:id="rId15"/>
    <p:sldId id="25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48" autoAdjust="0"/>
    <p:restoredTop sz="94660"/>
  </p:normalViewPr>
  <p:slideViewPr>
    <p:cSldViewPr snapToGrid="0">
      <p:cViewPr varScale="1">
        <p:scale>
          <a:sx n="76" d="100"/>
          <a:sy n="76" d="100"/>
        </p:scale>
        <p:origin x="88" y="5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A6CE4-D7F0-4CFD-B3CE-A2130C3B2F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B492A6-2B99-4584-AB67-B3F745D349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4CF22C4-FB9C-467B-9675-AEC188E1945E}"/>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5" name="Footer Placeholder 4">
            <a:extLst>
              <a:ext uri="{FF2B5EF4-FFF2-40B4-BE49-F238E27FC236}">
                <a16:creationId xmlns:a16="http://schemas.microsoft.com/office/drawing/2014/main" id="{93C9E4D4-28D2-475A-9282-093024F10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783836-3D64-4AAE-842A-9A3831A30AF4}"/>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3643192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A44B3-E43A-4550-9459-401B61FF54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5CB150-F31F-4DB0-A04E-B5337E225A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13FA33-E0AF-4985-9906-161DFCB8E0BA}"/>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5" name="Footer Placeholder 4">
            <a:extLst>
              <a:ext uri="{FF2B5EF4-FFF2-40B4-BE49-F238E27FC236}">
                <a16:creationId xmlns:a16="http://schemas.microsoft.com/office/drawing/2014/main" id="{46E66F38-1DA2-4E15-B930-D2B98C25C2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7A2CDB-82C7-4DBE-B0FB-90F6E941A027}"/>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1719901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D674F-120E-4725-9C51-5AC70EA79C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A439DF-124E-4ED5-AC11-47138FDB39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2A4B6A-36A5-4F4F-B598-2D26224E4110}"/>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5" name="Footer Placeholder 4">
            <a:extLst>
              <a:ext uri="{FF2B5EF4-FFF2-40B4-BE49-F238E27FC236}">
                <a16:creationId xmlns:a16="http://schemas.microsoft.com/office/drawing/2014/main" id="{51517307-1B16-4E19-A0D8-EDD9B60E42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C3BA97-0CCA-4781-BE44-9568FC63192F}"/>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18597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3C7E-555A-4B0C-9D21-22983E68F1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B737A9-A749-46AA-828B-0192AC2C0A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FB8D39-7D7A-4982-AB16-886AA17731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45C52F-9546-4A30-93B7-E7CA668BADB2}"/>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6" name="Footer Placeholder 5">
            <a:extLst>
              <a:ext uri="{FF2B5EF4-FFF2-40B4-BE49-F238E27FC236}">
                <a16:creationId xmlns:a16="http://schemas.microsoft.com/office/drawing/2014/main" id="{DFD1216C-DE8F-413D-8C9D-9C38508BA5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0A0A2-40E8-4FBF-8F6F-39A2AA1AE903}"/>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1111587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210D3-4AE3-4DB7-91BC-2F043CBF46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9052BF-FC21-440C-B47B-6DCE0FB06E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BBD55B-E241-4E9B-AB81-091B3EA7A1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13ACC4-A64E-4ABE-8D7F-7EC3B66540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804A2F-5953-4FC6-ACE4-7A3DD0B51F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710299-E3B4-4801-97F0-C8ECFD684D63}"/>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8" name="Footer Placeholder 7">
            <a:extLst>
              <a:ext uri="{FF2B5EF4-FFF2-40B4-BE49-F238E27FC236}">
                <a16:creationId xmlns:a16="http://schemas.microsoft.com/office/drawing/2014/main" id="{BE767AFE-0D1F-4A71-9CBA-E1B78D57EE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11A75E-38CF-442C-92D1-47A65860CCF9}"/>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2465071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3900F-0F25-427D-9A0C-D9F155A8C2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64B15F-F3AC-4819-96B3-995160BD9DAB}"/>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4" name="Footer Placeholder 3">
            <a:extLst>
              <a:ext uri="{FF2B5EF4-FFF2-40B4-BE49-F238E27FC236}">
                <a16:creationId xmlns:a16="http://schemas.microsoft.com/office/drawing/2014/main" id="{7885BD88-461F-4543-A8D9-C7FCA10715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FD6C40-3027-42C6-8FD4-811F8E88AF2D}"/>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3571487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CB7CA1-2353-4DCD-941A-B3FDAA837D93}"/>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3" name="Footer Placeholder 2">
            <a:extLst>
              <a:ext uri="{FF2B5EF4-FFF2-40B4-BE49-F238E27FC236}">
                <a16:creationId xmlns:a16="http://schemas.microsoft.com/office/drawing/2014/main" id="{E41932F2-007A-4A69-AFB0-16A91DEF2A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CB580F0-F62A-44FA-BC90-620CA915B3BE}"/>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1558627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93E5E-1CCD-45A8-9015-EC2A12D440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2FA5A4-9FC1-4EE0-A49D-FE43831B37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2E4341-B1CA-4F74-B361-9487A566E5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9B430C-CAFD-4EF9-B594-42AEE98DEED8}"/>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6" name="Footer Placeholder 5">
            <a:extLst>
              <a:ext uri="{FF2B5EF4-FFF2-40B4-BE49-F238E27FC236}">
                <a16:creationId xmlns:a16="http://schemas.microsoft.com/office/drawing/2014/main" id="{AEEF3024-1547-487A-B52C-D3D4B7930A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3DBFDE-6FB7-4FF2-82F8-B2FF10D3D98B}"/>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6800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F2D88-EB15-4448-9737-68A60D99B7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8DF52F-3279-4502-B014-442AB5D923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DB55D3-C6FB-41F7-AC53-6730CB36FF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0688D0-FE41-47FF-99B9-5944BEB9F289}"/>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6" name="Footer Placeholder 5">
            <a:extLst>
              <a:ext uri="{FF2B5EF4-FFF2-40B4-BE49-F238E27FC236}">
                <a16:creationId xmlns:a16="http://schemas.microsoft.com/office/drawing/2014/main" id="{E1B1862C-2ACE-4AF6-BCD1-C54740AD9F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D5C52F-E129-4EDA-ABEC-7FBF66AF5382}"/>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875571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D02BC-97B7-4478-807A-C91CD0FD45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CD5EEF-B5A2-4BAA-9C5D-D8008A60D6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2E15BA-41F5-45B7-AC70-16122DF924EE}"/>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5" name="Footer Placeholder 4">
            <a:extLst>
              <a:ext uri="{FF2B5EF4-FFF2-40B4-BE49-F238E27FC236}">
                <a16:creationId xmlns:a16="http://schemas.microsoft.com/office/drawing/2014/main" id="{47F0B2C7-16F2-4239-8EF5-9D2D30068E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501635-1E12-42FF-A819-1D69D92C7CC1}"/>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1206793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11CC24-AB40-42EC-90B0-6A4D7B4596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C6F4BE-BD8A-4F48-8EA0-5672C0DEAA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07E010-D3D2-4D06-AFCE-77F6A4A851A1}"/>
              </a:ext>
            </a:extLst>
          </p:cNvPr>
          <p:cNvSpPr>
            <a:spLocks noGrp="1"/>
          </p:cNvSpPr>
          <p:nvPr>
            <p:ph type="dt" sz="half" idx="10"/>
          </p:nvPr>
        </p:nvSpPr>
        <p:spPr/>
        <p:txBody>
          <a:bodyPr/>
          <a:lstStyle/>
          <a:p>
            <a:fld id="{E99420EA-BBE9-42D2-89A8-4206D81AFF2A}" type="datetimeFigureOut">
              <a:rPr lang="en-GB" smtClean="0"/>
              <a:t>14/06/2022</a:t>
            </a:fld>
            <a:endParaRPr lang="en-GB"/>
          </a:p>
        </p:txBody>
      </p:sp>
      <p:sp>
        <p:nvSpPr>
          <p:cNvPr id="5" name="Footer Placeholder 4">
            <a:extLst>
              <a:ext uri="{FF2B5EF4-FFF2-40B4-BE49-F238E27FC236}">
                <a16:creationId xmlns:a16="http://schemas.microsoft.com/office/drawing/2014/main" id="{E781E11E-E2A9-4DBD-8FB7-8DA1251153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3647FA-5506-4C11-B5CB-8BD1E09517B4}"/>
              </a:ext>
            </a:extLst>
          </p:cNvPr>
          <p:cNvSpPr>
            <a:spLocks noGrp="1"/>
          </p:cNvSpPr>
          <p:nvPr>
            <p:ph type="sldNum" sz="quarter" idx="12"/>
          </p:nvPr>
        </p:nvSpPr>
        <p:spPr/>
        <p:txBody>
          <a:bodyPr/>
          <a:lstStyle/>
          <a:p>
            <a:fld id="{D12BA64D-3831-4E74-8BE6-3AC86CB2DF63}" type="slidenum">
              <a:rPr lang="en-GB" smtClean="0"/>
              <a:t>‹#›</a:t>
            </a:fld>
            <a:endParaRPr lang="en-GB"/>
          </a:p>
        </p:txBody>
      </p:sp>
    </p:spTree>
    <p:extLst>
      <p:ext uri="{BB962C8B-B14F-4D97-AF65-F5344CB8AC3E}">
        <p14:creationId xmlns:p14="http://schemas.microsoft.com/office/powerpoint/2010/main" val="3376066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A67759-9A87-452B-9EF4-33C2948A6F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06A6F7-2103-4D72-8388-8377622292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449EC-7DC9-4E2A-B59A-8ADD0AFC9E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9420EA-BBE9-42D2-89A8-4206D81AFF2A}" type="datetimeFigureOut">
              <a:rPr lang="en-GB" smtClean="0"/>
              <a:t>14/06/2022</a:t>
            </a:fld>
            <a:endParaRPr lang="en-GB"/>
          </a:p>
        </p:txBody>
      </p:sp>
      <p:sp>
        <p:nvSpPr>
          <p:cNvPr id="5" name="Footer Placeholder 4">
            <a:extLst>
              <a:ext uri="{FF2B5EF4-FFF2-40B4-BE49-F238E27FC236}">
                <a16:creationId xmlns:a16="http://schemas.microsoft.com/office/drawing/2014/main" id="{7336EFC3-272D-48F3-88FF-E99FBF455B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6169294-4837-4AF1-9D6C-A71632E268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2BA64D-3831-4E74-8BE6-3AC86CB2DF63}" type="slidenum">
              <a:rPr lang="en-GB" smtClean="0"/>
              <a:t>‹#›</a:t>
            </a:fld>
            <a:endParaRPr lang="en-GB"/>
          </a:p>
        </p:txBody>
      </p:sp>
    </p:spTree>
    <p:extLst>
      <p:ext uri="{BB962C8B-B14F-4D97-AF65-F5344CB8AC3E}">
        <p14:creationId xmlns:p14="http://schemas.microsoft.com/office/powerpoint/2010/main" val="477251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C9B43-82F6-41C6-82F6-3A07A86F132F}"/>
              </a:ext>
            </a:extLst>
          </p:cNvPr>
          <p:cNvSpPr>
            <a:spLocks noGrp="1"/>
          </p:cNvSpPr>
          <p:nvPr>
            <p:ph type="title"/>
          </p:nvPr>
        </p:nvSpPr>
        <p:spPr>
          <a:xfrm>
            <a:off x="686834" y="1153572"/>
            <a:ext cx="3200400" cy="4461163"/>
          </a:xfrm>
        </p:spPr>
        <p:txBody>
          <a:bodyPr>
            <a:normAutofit/>
          </a:bodyPr>
          <a:lstStyle/>
          <a:p>
            <a:r>
              <a:rPr lang="en-GB" b="1" i="0">
                <a:solidFill>
                  <a:srgbClr val="FFFFFF"/>
                </a:solidFill>
                <a:effectLst/>
                <a:latin typeface="Lato" panose="020F0502020204030203" pitchFamily="34" charset="0"/>
              </a:rPr>
              <a:t>Parts of a Research Paper:</a:t>
            </a:r>
            <a:br>
              <a:rPr lang="en-GB" b="1" i="0">
                <a:solidFill>
                  <a:srgbClr val="FFFFFF"/>
                </a:solidFill>
                <a:effectLst/>
                <a:latin typeface="Lato" panose="020F0502020204030203" pitchFamily="34" charset="0"/>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6E55404-B27C-43C5-980F-893E4C783DE8}"/>
              </a:ext>
            </a:extLst>
          </p:cNvPr>
          <p:cNvSpPr>
            <a:spLocks noGrp="1"/>
          </p:cNvSpPr>
          <p:nvPr>
            <p:ph idx="1"/>
          </p:nvPr>
        </p:nvSpPr>
        <p:spPr>
          <a:xfrm>
            <a:off x="4447308" y="591344"/>
            <a:ext cx="6906491" cy="5585619"/>
          </a:xfrm>
        </p:spPr>
        <p:txBody>
          <a:bodyPr anchor="ctr">
            <a:normAutofit/>
          </a:bodyPr>
          <a:lstStyle/>
          <a:p>
            <a:r>
              <a:rPr lang="en-GB" b="0" i="0">
                <a:effectLst/>
                <a:latin typeface="lato" panose="020F0502020204030203" pitchFamily="34" charset="0"/>
              </a:rPr>
              <a:t>The point of having specifically defined parts of a research paper is not to make your life as a student harder. In fact, it’s very much the opposite. </a:t>
            </a:r>
          </a:p>
          <a:p>
            <a:r>
              <a:rPr lang="en-GB" b="0" i="0">
                <a:effectLst/>
                <a:latin typeface="lato" panose="020F0502020204030203" pitchFamily="34" charset="0"/>
              </a:rPr>
              <a:t>The different parts of a research paper have been established to provide a structure that can be consistently used to make your research projects / assignments easier, as well as helping you follow the proper scientific methodology.</a:t>
            </a:r>
            <a:endParaRPr lang="en-GB" dirty="0"/>
          </a:p>
        </p:txBody>
      </p:sp>
    </p:spTree>
    <p:extLst>
      <p:ext uri="{BB962C8B-B14F-4D97-AF65-F5344CB8AC3E}">
        <p14:creationId xmlns:p14="http://schemas.microsoft.com/office/powerpoint/2010/main" val="3131011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Files">
            <a:extLst>
              <a:ext uri="{FF2B5EF4-FFF2-40B4-BE49-F238E27FC236}">
                <a16:creationId xmlns:a16="http://schemas.microsoft.com/office/drawing/2014/main" id="{F1015C7B-465C-0B05-27EE-7E9F8110990B}"/>
              </a:ext>
            </a:extLst>
          </p:cNvPr>
          <p:cNvPicPr>
            <a:picLocks noChangeAspect="1"/>
          </p:cNvPicPr>
          <p:nvPr/>
        </p:nvPicPr>
        <p:blipFill rotWithShape="1">
          <a:blip r:embed="rId2"/>
          <a:srcRect l="16231" r="36508"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31D2AC-817C-4D33-8AE4-20D517B943A3}"/>
              </a:ext>
            </a:extLst>
          </p:cNvPr>
          <p:cNvSpPr>
            <a:spLocks noGrp="1"/>
          </p:cNvSpPr>
          <p:nvPr>
            <p:ph type="title"/>
          </p:nvPr>
        </p:nvSpPr>
        <p:spPr>
          <a:xfrm>
            <a:off x="5827048" y="407987"/>
            <a:ext cx="5721484" cy="1325563"/>
          </a:xfrm>
        </p:spPr>
        <p:txBody>
          <a:bodyPr>
            <a:normAutofit/>
          </a:bodyPr>
          <a:lstStyle/>
          <a:p>
            <a:r>
              <a:rPr lang="en-GB" dirty="0"/>
              <a:t>The title</a:t>
            </a:r>
          </a:p>
        </p:txBody>
      </p:sp>
      <p:sp>
        <p:nvSpPr>
          <p:cNvPr id="3" name="Content Placeholder 2">
            <a:extLst>
              <a:ext uri="{FF2B5EF4-FFF2-40B4-BE49-F238E27FC236}">
                <a16:creationId xmlns:a16="http://schemas.microsoft.com/office/drawing/2014/main" id="{BFF1E5C3-8688-47B9-99AC-978D4A027278}"/>
              </a:ext>
            </a:extLst>
          </p:cNvPr>
          <p:cNvSpPr>
            <a:spLocks noGrp="1"/>
          </p:cNvSpPr>
          <p:nvPr>
            <p:ph idx="1"/>
          </p:nvPr>
        </p:nvSpPr>
        <p:spPr>
          <a:xfrm>
            <a:off x="5827048" y="1868487"/>
            <a:ext cx="5721484" cy="4351338"/>
          </a:xfrm>
        </p:spPr>
        <p:txBody>
          <a:bodyPr>
            <a:normAutofit/>
          </a:bodyPr>
          <a:lstStyle/>
          <a:p>
            <a:r>
              <a:rPr lang="en-GB" b="0" i="0">
                <a:effectLst/>
                <a:latin typeface="Roboto" panose="02000000000000000000" pitchFamily="2" charset="0"/>
              </a:rPr>
              <a:t>A title of an article or a paper, irrespective of its type and genre, should be able to</a:t>
            </a:r>
            <a:r>
              <a:rPr lang="en-GB" b="1" i="0">
                <a:effectLst/>
                <a:latin typeface="Roboto" panose="02000000000000000000" pitchFamily="2" charset="0"/>
              </a:rPr>
              <a:t> express the main objective of the paper in order to be useful for readers or researchers</a:t>
            </a:r>
            <a:r>
              <a:rPr lang="en-GB" b="0" i="0">
                <a:effectLst/>
                <a:latin typeface="Roboto" panose="02000000000000000000" pitchFamily="2" charset="0"/>
              </a:rPr>
              <a:t>. That will lead more web searches to your research paper and increase the chances of it being cited in other research work.</a:t>
            </a:r>
            <a:endParaRPr lang="en-GB" dirty="0"/>
          </a:p>
        </p:txBody>
      </p:sp>
    </p:spTree>
    <p:extLst>
      <p:ext uri="{BB962C8B-B14F-4D97-AF65-F5344CB8AC3E}">
        <p14:creationId xmlns:p14="http://schemas.microsoft.com/office/powerpoint/2010/main" val="1512421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4" descr="Open book">
            <a:extLst>
              <a:ext uri="{FF2B5EF4-FFF2-40B4-BE49-F238E27FC236}">
                <a16:creationId xmlns:a16="http://schemas.microsoft.com/office/drawing/2014/main" id="{19855760-35A1-0A43-CD21-7E973B5F1E93}"/>
              </a:ext>
            </a:extLst>
          </p:cNvPr>
          <p:cNvPicPr>
            <a:picLocks noChangeAspect="1"/>
          </p:cNvPicPr>
          <p:nvPr/>
        </p:nvPicPr>
        <p:blipFill rotWithShape="1">
          <a:blip r:embed="rId2"/>
          <a:srcRect l="25717" r="27022"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5"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206A72-5D2E-4F0F-8B1F-BA078DC1EF25}"/>
              </a:ext>
            </a:extLst>
          </p:cNvPr>
          <p:cNvSpPr>
            <a:spLocks noGrp="1"/>
          </p:cNvSpPr>
          <p:nvPr>
            <p:ph type="title"/>
          </p:nvPr>
        </p:nvSpPr>
        <p:spPr>
          <a:xfrm>
            <a:off x="5827048" y="407987"/>
            <a:ext cx="5721484" cy="1325563"/>
          </a:xfrm>
        </p:spPr>
        <p:txBody>
          <a:bodyPr>
            <a:normAutofit/>
          </a:bodyPr>
          <a:lstStyle/>
          <a:p>
            <a:r>
              <a:rPr lang="en-GB" dirty="0"/>
              <a:t>Authors credentials to carry out research.</a:t>
            </a:r>
          </a:p>
        </p:txBody>
      </p:sp>
      <p:sp>
        <p:nvSpPr>
          <p:cNvPr id="3" name="Content Placeholder 2">
            <a:extLst>
              <a:ext uri="{FF2B5EF4-FFF2-40B4-BE49-F238E27FC236}">
                <a16:creationId xmlns:a16="http://schemas.microsoft.com/office/drawing/2014/main" id="{149DBD10-995A-4E59-BA78-6108552392E8}"/>
              </a:ext>
            </a:extLst>
          </p:cNvPr>
          <p:cNvSpPr>
            <a:spLocks noGrp="1"/>
          </p:cNvSpPr>
          <p:nvPr>
            <p:ph idx="1"/>
          </p:nvPr>
        </p:nvSpPr>
        <p:spPr>
          <a:xfrm>
            <a:off x="5827048" y="1868487"/>
            <a:ext cx="5721484" cy="4351338"/>
          </a:xfrm>
        </p:spPr>
        <p:txBody>
          <a:bodyPr>
            <a:normAutofit/>
          </a:bodyPr>
          <a:lstStyle/>
          <a:p>
            <a:r>
              <a:rPr lang="en-GB" sz="1800" b="0" i="0">
                <a:effectLst/>
                <a:latin typeface="Century Gothic" panose="020B0502020202020204" pitchFamily="34" charset="0"/>
              </a:rPr>
              <a:t>Credentials: What Does the Author Know About the Subject?</a:t>
            </a:r>
          </a:p>
          <a:p>
            <a:r>
              <a:rPr lang="en-GB" sz="1800" b="0" i="0">
                <a:effectLst/>
                <a:latin typeface="Century Gothic" panose="020B0502020202020204" pitchFamily="34" charset="0"/>
              </a:rPr>
              <a:t>Look for information like the author's education, experience, occupation, position, and other publications by the author to help you determine whether the author knows about their subject</a:t>
            </a:r>
          </a:p>
          <a:p>
            <a:r>
              <a:rPr lang="en-GB" sz="1800" b="0" i="0">
                <a:effectLst/>
                <a:latin typeface="Century Gothic" panose="020B0502020202020204" pitchFamily="34" charset="0"/>
              </a:rPr>
              <a:t>Articles in professional or scholarly journals may list credentials at the beginning or end of an article and usually include the name of the author and details that pertain to their expertise on the topic, such as education, occupation or college or university at which the author teaches on the subject. </a:t>
            </a:r>
          </a:p>
          <a:p>
            <a:endParaRPr lang="en-GB" sz="1800"/>
          </a:p>
        </p:txBody>
      </p:sp>
    </p:spTree>
    <p:extLst>
      <p:ext uri="{BB962C8B-B14F-4D97-AF65-F5344CB8AC3E}">
        <p14:creationId xmlns:p14="http://schemas.microsoft.com/office/powerpoint/2010/main" val="3978535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Multi-coloured paper-craft art">
            <a:extLst>
              <a:ext uri="{FF2B5EF4-FFF2-40B4-BE49-F238E27FC236}">
                <a16:creationId xmlns:a16="http://schemas.microsoft.com/office/drawing/2014/main" id="{C1CE04C3-5855-F1B5-1468-8A800C8329CE}"/>
              </a:ext>
            </a:extLst>
          </p:cNvPr>
          <p:cNvPicPr>
            <a:picLocks noChangeAspect="1"/>
          </p:cNvPicPr>
          <p:nvPr/>
        </p:nvPicPr>
        <p:blipFill rotWithShape="1">
          <a:blip r:embed="rId2"/>
          <a:srcRect l="27488" r="2525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67DB47-B848-49A4-8AA0-7D697DD82B2E}"/>
              </a:ext>
            </a:extLst>
          </p:cNvPr>
          <p:cNvSpPr>
            <a:spLocks noGrp="1"/>
          </p:cNvSpPr>
          <p:nvPr>
            <p:ph type="title"/>
          </p:nvPr>
        </p:nvSpPr>
        <p:spPr>
          <a:xfrm>
            <a:off x="5827048" y="407987"/>
            <a:ext cx="5721484" cy="1325563"/>
          </a:xfrm>
        </p:spPr>
        <p:txBody>
          <a:bodyPr>
            <a:normAutofit/>
          </a:bodyPr>
          <a:lstStyle/>
          <a:p>
            <a:r>
              <a:rPr lang="en-GB" dirty="0"/>
              <a:t>Parts of a research paper</a:t>
            </a:r>
          </a:p>
        </p:txBody>
      </p:sp>
      <p:sp>
        <p:nvSpPr>
          <p:cNvPr id="3" name="Content Placeholder 2">
            <a:extLst>
              <a:ext uri="{FF2B5EF4-FFF2-40B4-BE49-F238E27FC236}">
                <a16:creationId xmlns:a16="http://schemas.microsoft.com/office/drawing/2014/main" id="{31185FBB-E4EA-4E37-8496-5BA232BFA674}"/>
              </a:ext>
            </a:extLst>
          </p:cNvPr>
          <p:cNvSpPr>
            <a:spLocks noGrp="1"/>
          </p:cNvSpPr>
          <p:nvPr>
            <p:ph idx="1"/>
          </p:nvPr>
        </p:nvSpPr>
        <p:spPr>
          <a:xfrm>
            <a:off x="5827048" y="1868487"/>
            <a:ext cx="5721484" cy="4351338"/>
          </a:xfrm>
        </p:spPr>
        <p:txBody>
          <a:bodyPr>
            <a:normAutofit/>
          </a:bodyPr>
          <a:lstStyle/>
          <a:p>
            <a:r>
              <a:rPr lang="en-GB" b="0" i="0">
                <a:effectLst/>
                <a:latin typeface="Open Sans" panose="020B0606030504020204" pitchFamily="34" charset="0"/>
              </a:rPr>
              <a:t>Abstract • </a:t>
            </a:r>
          </a:p>
          <a:p>
            <a:r>
              <a:rPr lang="en-GB" b="0" i="0">
                <a:effectLst/>
                <a:latin typeface="Open Sans" panose="020B0606030504020204" pitchFamily="34" charset="0"/>
              </a:rPr>
              <a:t>Introduction </a:t>
            </a:r>
          </a:p>
          <a:p>
            <a:r>
              <a:rPr lang="en-GB" b="0" i="0">
                <a:effectLst/>
                <a:latin typeface="Open Sans" panose="020B0606030504020204" pitchFamily="34" charset="0"/>
              </a:rPr>
              <a:t> Method </a:t>
            </a:r>
          </a:p>
          <a:p>
            <a:r>
              <a:rPr lang="en-GB" b="0" i="0">
                <a:effectLst/>
                <a:latin typeface="Open Sans" panose="020B0606030504020204" pitchFamily="34" charset="0"/>
              </a:rPr>
              <a:t>•Results </a:t>
            </a:r>
          </a:p>
          <a:p>
            <a:r>
              <a:rPr lang="en-GB" b="0" i="0">
                <a:effectLst/>
                <a:latin typeface="Open Sans" panose="020B0606030504020204" pitchFamily="34" charset="0"/>
              </a:rPr>
              <a:t> Discussion </a:t>
            </a:r>
          </a:p>
          <a:p>
            <a:r>
              <a:rPr lang="en-GB" b="0" i="0">
                <a:effectLst/>
                <a:latin typeface="Open Sans" panose="020B0606030504020204" pitchFamily="34" charset="0"/>
              </a:rPr>
              <a:t> Conclusion </a:t>
            </a:r>
          </a:p>
          <a:p>
            <a:r>
              <a:rPr lang="en-GB" b="0" i="0">
                <a:effectLst/>
                <a:latin typeface="Open Sans" panose="020B0606030504020204" pitchFamily="34" charset="0"/>
              </a:rPr>
              <a:t> Reference List</a:t>
            </a:r>
            <a:endParaRPr lang="en-GB" dirty="0"/>
          </a:p>
        </p:txBody>
      </p:sp>
    </p:spTree>
    <p:extLst>
      <p:ext uri="{BB962C8B-B14F-4D97-AF65-F5344CB8AC3E}">
        <p14:creationId xmlns:p14="http://schemas.microsoft.com/office/powerpoint/2010/main" val="576568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ABA00-5329-4DF0-A4C9-E62DC0FBF3B9}"/>
              </a:ext>
            </a:extLst>
          </p:cNvPr>
          <p:cNvSpPr>
            <a:spLocks noGrp="1"/>
          </p:cNvSpPr>
          <p:nvPr>
            <p:ph type="title"/>
          </p:nvPr>
        </p:nvSpPr>
        <p:spPr>
          <a:xfrm>
            <a:off x="686834" y="1153572"/>
            <a:ext cx="3200400" cy="4461163"/>
          </a:xfrm>
        </p:spPr>
        <p:txBody>
          <a:bodyPr>
            <a:normAutofit/>
          </a:bodyPr>
          <a:lstStyle/>
          <a:p>
            <a:r>
              <a:rPr lang="en-GB" b="0" i="0">
                <a:solidFill>
                  <a:srgbClr val="FFFFFF"/>
                </a:solidFill>
                <a:effectLst/>
                <a:latin typeface="Century Gothic" panose="020B0502020202020204" pitchFamily="34" charset="0"/>
              </a:rPr>
              <a:t>Objectivity : Does the Author Have an Agenda?</a:t>
            </a:r>
            <a:br>
              <a:rPr lang="en-GB" b="0" i="0">
                <a:solidFill>
                  <a:srgbClr val="FFFFFF"/>
                </a:solidFill>
                <a:effectLst/>
                <a:latin typeface="Century Gothic" panose="020B0502020202020204" pitchFamily="34" charset="0"/>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CE021C-5928-4071-AAB5-A5D0702E6C30}"/>
              </a:ext>
            </a:extLst>
          </p:cNvPr>
          <p:cNvSpPr>
            <a:spLocks noGrp="1"/>
          </p:cNvSpPr>
          <p:nvPr>
            <p:ph idx="1"/>
          </p:nvPr>
        </p:nvSpPr>
        <p:spPr>
          <a:xfrm>
            <a:off x="4447308" y="591344"/>
            <a:ext cx="6906491" cy="5585619"/>
          </a:xfrm>
        </p:spPr>
        <p:txBody>
          <a:bodyPr anchor="ctr">
            <a:normAutofit/>
          </a:bodyPr>
          <a:lstStyle/>
          <a:p>
            <a:r>
              <a:rPr lang="en-GB" b="0" i="0">
                <a:effectLst/>
                <a:latin typeface="Century Gothic" panose="020B0502020202020204" pitchFamily="34" charset="0"/>
              </a:rPr>
              <a:t>The purpose of the author in presenting ideas, opinions, or research may in part determine the usefulness of the source. Does the source show political, cultural or other bias? Are opposing points of view represented? Is this information verified in other sources? You may not be able to evaluate the objectivity of any single resource until you have looked at all your resources. Even biased sources can sometimes be used, if you are aware of the bias.</a:t>
            </a:r>
            <a:endParaRPr lang="en-GB" dirty="0"/>
          </a:p>
        </p:txBody>
      </p:sp>
    </p:spTree>
    <p:extLst>
      <p:ext uri="{BB962C8B-B14F-4D97-AF65-F5344CB8AC3E}">
        <p14:creationId xmlns:p14="http://schemas.microsoft.com/office/powerpoint/2010/main" val="4038733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A6F9F2-7C3C-4406-A2CF-E1F80D607121}"/>
              </a:ext>
            </a:extLst>
          </p:cNvPr>
          <p:cNvSpPr>
            <a:spLocks noGrp="1"/>
          </p:cNvSpPr>
          <p:nvPr>
            <p:ph type="title"/>
          </p:nvPr>
        </p:nvSpPr>
        <p:spPr>
          <a:xfrm>
            <a:off x="686834" y="1153572"/>
            <a:ext cx="3200400" cy="4461163"/>
          </a:xfrm>
        </p:spPr>
        <p:txBody>
          <a:bodyPr>
            <a:normAutofit/>
          </a:bodyPr>
          <a:lstStyle/>
          <a:p>
            <a:r>
              <a:rPr lang="en-GB">
                <a:solidFill>
                  <a:srgbClr val="FFFFFF"/>
                </a:solidFill>
              </a:rPr>
              <a:t>MMR and Andrew Wakefield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1C00BB4-1867-4967-AC0E-80D6FDBFAD82}"/>
              </a:ext>
            </a:extLst>
          </p:cNvPr>
          <p:cNvSpPr>
            <a:spLocks noGrp="1"/>
          </p:cNvSpPr>
          <p:nvPr>
            <p:ph idx="1"/>
          </p:nvPr>
        </p:nvSpPr>
        <p:spPr>
          <a:xfrm>
            <a:off x="4447308" y="591344"/>
            <a:ext cx="6906491" cy="5585619"/>
          </a:xfrm>
        </p:spPr>
        <p:txBody>
          <a:bodyPr anchor="ctr">
            <a:normAutofit/>
          </a:bodyPr>
          <a:lstStyle/>
          <a:p>
            <a:r>
              <a:rPr lang="en-GB" b="0" i="0">
                <a:effectLst/>
                <a:latin typeface="GuardianTextEgyptian"/>
              </a:rPr>
              <a:t>At the end of the GMC's longest case, lasting 217 days, a disciplinary panel found Wakefield guilty of serious professional misconduct on a number of charges relating to a paper published in the Lancet medical journal in February 1998, some of them related to research ethics and others to financial conflicts of interest and failing to put patients first.</a:t>
            </a:r>
            <a:endParaRPr lang="en-GB" dirty="0"/>
          </a:p>
        </p:txBody>
      </p:sp>
    </p:spTree>
    <p:extLst>
      <p:ext uri="{BB962C8B-B14F-4D97-AF65-F5344CB8AC3E}">
        <p14:creationId xmlns:p14="http://schemas.microsoft.com/office/powerpoint/2010/main" val="4034394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6365D-F0BA-40BD-A127-E09532C0BF2A}"/>
              </a:ext>
            </a:extLst>
          </p:cNvPr>
          <p:cNvSpPr>
            <a:spLocks noGrp="1"/>
          </p:cNvSpPr>
          <p:nvPr>
            <p:ph type="title"/>
          </p:nvPr>
        </p:nvSpPr>
        <p:spPr>
          <a:xfrm>
            <a:off x="686834" y="1153572"/>
            <a:ext cx="3200400" cy="4461163"/>
          </a:xfrm>
        </p:spPr>
        <p:txBody>
          <a:bodyPr>
            <a:normAutofit/>
          </a:bodyPr>
          <a:lstStyle/>
          <a:p>
            <a:r>
              <a:rPr lang="en-GB" sz="3700" b="0" i="0">
                <a:solidFill>
                  <a:srgbClr val="FFFFFF"/>
                </a:solidFill>
                <a:effectLst/>
                <a:latin typeface="Century Gothic" panose="020B0502020202020204" pitchFamily="34" charset="0"/>
              </a:rPr>
              <a:t>The date of publication may determine the value of a source. </a:t>
            </a:r>
            <a:br>
              <a:rPr lang="en-GB" sz="3700" b="0" i="0">
                <a:solidFill>
                  <a:srgbClr val="FFFFFF"/>
                </a:solidFill>
                <a:effectLst/>
                <a:latin typeface="Century Gothic" panose="020B0502020202020204" pitchFamily="34" charset="0"/>
              </a:rPr>
            </a:b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67B2B5F-93B9-4B12-869B-D7A84915A007}"/>
              </a:ext>
            </a:extLst>
          </p:cNvPr>
          <p:cNvSpPr>
            <a:spLocks noGrp="1"/>
          </p:cNvSpPr>
          <p:nvPr>
            <p:ph idx="1"/>
          </p:nvPr>
        </p:nvSpPr>
        <p:spPr>
          <a:xfrm>
            <a:off x="4447308" y="591344"/>
            <a:ext cx="6906491" cy="5585619"/>
          </a:xfrm>
        </p:spPr>
        <p:txBody>
          <a:bodyPr anchor="ctr">
            <a:normAutofit/>
          </a:bodyPr>
          <a:lstStyle/>
          <a:p>
            <a:r>
              <a:rPr lang="en-GB" b="0" i="0">
                <a:effectLst/>
                <a:latin typeface="Century Gothic" panose="020B0502020202020204" pitchFamily="34" charset="0"/>
              </a:rPr>
              <a:t> If you are researching computer information, even a year old may be obsolete. If you are researching literature, resources that are 50 years old may still be valid. Frequently your instructor may restrict your resources to a given time period relative to the subject, such as no older then 5 years</a:t>
            </a:r>
            <a:endParaRPr lang="en-GB" dirty="0"/>
          </a:p>
        </p:txBody>
      </p:sp>
    </p:spTree>
    <p:extLst>
      <p:ext uri="{BB962C8B-B14F-4D97-AF65-F5344CB8AC3E}">
        <p14:creationId xmlns:p14="http://schemas.microsoft.com/office/powerpoint/2010/main" val="1366985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F3BDF-91FC-4FCC-9CE9-B35C37C256CE}"/>
              </a:ext>
            </a:extLst>
          </p:cNvPr>
          <p:cNvSpPr>
            <a:spLocks noGrp="1"/>
          </p:cNvSpPr>
          <p:nvPr>
            <p:ph type="title"/>
          </p:nvPr>
        </p:nvSpPr>
        <p:spPr>
          <a:xfrm>
            <a:off x="686834" y="1153572"/>
            <a:ext cx="3200400" cy="4461163"/>
          </a:xfrm>
        </p:spPr>
        <p:txBody>
          <a:bodyPr>
            <a:normAutofit/>
          </a:bodyPr>
          <a:lstStyle/>
          <a:p>
            <a:r>
              <a:rPr lang="en-GB">
                <a:solidFill>
                  <a:srgbClr val="FFFFFF"/>
                </a:solidFill>
              </a:rPr>
              <a:t>Abstract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C58BE9-4AD8-4C93-A897-48B69A707E83}"/>
              </a:ext>
            </a:extLst>
          </p:cNvPr>
          <p:cNvSpPr>
            <a:spLocks noGrp="1"/>
          </p:cNvSpPr>
          <p:nvPr>
            <p:ph idx="1"/>
          </p:nvPr>
        </p:nvSpPr>
        <p:spPr>
          <a:xfrm>
            <a:off x="4447308" y="591344"/>
            <a:ext cx="6906491" cy="5585619"/>
          </a:xfrm>
        </p:spPr>
        <p:txBody>
          <a:bodyPr anchor="ctr">
            <a:normAutofit/>
          </a:bodyPr>
          <a:lstStyle/>
          <a:p>
            <a:pPr fontAlgn="base"/>
            <a:r>
              <a:rPr lang="en-GB" b="0" i="0">
                <a:effectLst/>
                <a:latin typeface="Circular"/>
              </a:rPr>
              <a:t>An abstract is a summary of the main contents of a paper. This part is the first glimpse of information a person gets before reading the whole paper. An abstract can influence the popularity of a paper, as a well-written one will attract readers, and a poorly-written one will drive them away.</a:t>
            </a:r>
          </a:p>
          <a:p>
            <a:pPr marL="0" indent="0">
              <a:buNone/>
            </a:pPr>
            <a:br>
              <a:rPr lang="en-GB" dirty="0"/>
            </a:br>
            <a:endParaRPr lang="en-GB" dirty="0"/>
          </a:p>
        </p:txBody>
      </p:sp>
    </p:spTree>
    <p:extLst>
      <p:ext uri="{BB962C8B-B14F-4D97-AF65-F5344CB8AC3E}">
        <p14:creationId xmlns:p14="http://schemas.microsoft.com/office/powerpoint/2010/main" val="241751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903F8-C38C-4221-AF6F-39581D1CA862}"/>
              </a:ext>
            </a:extLst>
          </p:cNvPr>
          <p:cNvSpPr>
            <a:spLocks noGrp="1"/>
          </p:cNvSpPr>
          <p:nvPr>
            <p:ph type="title"/>
          </p:nvPr>
        </p:nvSpPr>
        <p:spPr>
          <a:xfrm>
            <a:off x="686834" y="1153572"/>
            <a:ext cx="3200400" cy="4461163"/>
          </a:xfrm>
        </p:spPr>
        <p:txBody>
          <a:bodyPr>
            <a:normAutofit/>
          </a:bodyPr>
          <a:lstStyle/>
          <a:p>
            <a:r>
              <a:rPr lang="en-GB" b="1" i="0">
                <a:solidFill>
                  <a:srgbClr val="FFFFFF"/>
                </a:solidFill>
                <a:effectLst/>
                <a:latin typeface="Circular"/>
              </a:rPr>
              <a:t>Function of an abstract</a:t>
            </a:r>
            <a:br>
              <a:rPr lang="en-GB" b="1" i="0">
                <a:solidFill>
                  <a:srgbClr val="FFFFFF"/>
                </a:solidFill>
                <a:effectLst/>
                <a:latin typeface="Circular"/>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35F0C18-0D59-4524-B0D6-2BA7440CCA3B}"/>
              </a:ext>
            </a:extLst>
          </p:cNvPr>
          <p:cNvSpPr>
            <a:spLocks noGrp="1"/>
          </p:cNvSpPr>
          <p:nvPr>
            <p:ph idx="1"/>
          </p:nvPr>
        </p:nvSpPr>
        <p:spPr>
          <a:xfrm>
            <a:off x="4447308" y="591344"/>
            <a:ext cx="6906491" cy="5585619"/>
          </a:xfrm>
        </p:spPr>
        <p:txBody>
          <a:bodyPr anchor="ctr">
            <a:normAutofit/>
          </a:bodyPr>
          <a:lstStyle/>
          <a:p>
            <a:r>
              <a:rPr lang="en-GB" b="0" i="0">
                <a:effectLst/>
                <a:latin typeface="Circular"/>
              </a:rPr>
              <a:t>The purpose of an abstract is to provide a concise description of the basic points of the paper. Researchers, academics, and general readers focus on reading abstracts before reading the rest of the paper. This way, they know what to expect in the following pages. By reading an abstract, people decide if the paper’s information is useful for their own research or not. In sum, this section strains readers. Therefore, it is imperative to include all relevant aspects of the paper in the </a:t>
            </a:r>
            <a:r>
              <a:rPr lang="en-GB" b="0" i="0" err="1">
                <a:effectLst/>
                <a:latin typeface="Circular"/>
              </a:rPr>
              <a:t>abstrac</a:t>
            </a:r>
            <a:endParaRPr lang="en-GB" dirty="0"/>
          </a:p>
        </p:txBody>
      </p:sp>
    </p:spTree>
    <p:extLst>
      <p:ext uri="{BB962C8B-B14F-4D97-AF65-F5344CB8AC3E}">
        <p14:creationId xmlns:p14="http://schemas.microsoft.com/office/powerpoint/2010/main" val="2322046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See the source image">
            <a:extLst>
              <a:ext uri="{FF2B5EF4-FFF2-40B4-BE49-F238E27FC236}">
                <a16:creationId xmlns:a16="http://schemas.microsoft.com/office/drawing/2014/main" id="{407B7B63-A938-44F2-90E4-A855B8D5FD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1146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C804D10C-A5F6-4DE5-81B0-35F83005CC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09550"/>
            <a:ext cx="11430000" cy="6438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66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86AEF-2A63-431D-9ACD-ACFBBFBD6C2F}"/>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D096B8-4C96-49C5-8B06-14ED04861E5A}"/>
              </a:ext>
            </a:extLst>
          </p:cNvPr>
          <p:cNvSpPr>
            <a:spLocks noGrp="1"/>
          </p:cNvSpPr>
          <p:nvPr>
            <p:ph idx="1"/>
          </p:nvPr>
        </p:nvSpPr>
        <p:spPr>
          <a:xfrm>
            <a:off x="4447308" y="591344"/>
            <a:ext cx="6906491" cy="5585619"/>
          </a:xfrm>
        </p:spPr>
        <p:txBody>
          <a:bodyPr anchor="ctr">
            <a:normAutofit/>
          </a:bodyPr>
          <a:lstStyle/>
          <a:p>
            <a:r>
              <a:rPr lang="en-GB" b="0" i="0">
                <a:effectLst/>
                <a:latin typeface="Open Sans" panose="020B0606030504020204" pitchFamily="34" charset="0"/>
              </a:rPr>
              <a:t>The first part of the research paper is one of the most important because the outline is given there. </a:t>
            </a:r>
          </a:p>
          <a:p>
            <a:r>
              <a:rPr lang="en-GB" b="0" i="0">
                <a:effectLst/>
                <a:latin typeface="Open Sans" panose="020B0606030504020204" pitchFamily="34" charset="0"/>
              </a:rPr>
              <a:t> Three major parts are included in great introductions: background to the issue or goal of the research; the outline of the paper, basically you describe the order which you will use for achieving the goal of work; description of your own position on the subject or issue. The length of the parts varies from paper to paper and usually established by the writer.</a:t>
            </a:r>
            <a:endParaRPr lang="en-GB" dirty="0"/>
          </a:p>
        </p:txBody>
      </p:sp>
    </p:spTree>
    <p:extLst>
      <p:ext uri="{BB962C8B-B14F-4D97-AF65-F5344CB8AC3E}">
        <p14:creationId xmlns:p14="http://schemas.microsoft.com/office/powerpoint/2010/main" val="776733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Pen placed on top of a signature line">
            <a:extLst>
              <a:ext uri="{FF2B5EF4-FFF2-40B4-BE49-F238E27FC236}">
                <a16:creationId xmlns:a16="http://schemas.microsoft.com/office/drawing/2014/main" id="{15F79A7D-4005-0B6A-CD92-2BB3F6F33D8E}"/>
              </a:ext>
            </a:extLst>
          </p:cNvPr>
          <p:cNvPicPr>
            <a:picLocks noChangeAspect="1"/>
          </p:cNvPicPr>
          <p:nvPr/>
        </p:nvPicPr>
        <p:blipFill rotWithShape="1">
          <a:blip r:embed="rId2"/>
          <a:srcRect l="51317" r="1422"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30C97B-8821-46CD-926F-B87743A273B2}"/>
              </a:ext>
            </a:extLst>
          </p:cNvPr>
          <p:cNvSpPr>
            <a:spLocks noGrp="1"/>
          </p:cNvSpPr>
          <p:nvPr>
            <p:ph type="title"/>
          </p:nvPr>
        </p:nvSpPr>
        <p:spPr>
          <a:xfrm>
            <a:off x="5827048" y="407987"/>
            <a:ext cx="5721484" cy="1325563"/>
          </a:xfrm>
        </p:spPr>
        <p:txBody>
          <a:bodyPr>
            <a:normAutofit/>
          </a:bodyPr>
          <a:lstStyle/>
          <a:p>
            <a:r>
              <a:rPr lang="en-GB" dirty="0"/>
              <a:t>Methods</a:t>
            </a:r>
          </a:p>
        </p:txBody>
      </p:sp>
      <p:sp>
        <p:nvSpPr>
          <p:cNvPr id="3" name="Content Placeholder 2">
            <a:extLst>
              <a:ext uri="{FF2B5EF4-FFF2-40B4-BE49-F238E27FC236}">
                <a16:creationId xmlns:a16="http://schemas.microsoft.com/office/drawing/2014/main" id="{089D08AF-E81D-41EB-A87F-F11D351C4948}"/>
              </a:ext>
            </a:extLst>
          </p:cNvPr>
          <p:cNvSpPr>
            <a:spLocks noGrp="1"/>
          </p:cNvSpPr>
          <p:nvPr>
            <p:ph idx="1"/>
          </p:nvPr>
        </p:nvSpPr>
        <p:spPr>
          <a:xfrm>
            <a:off x="5827048" y="1868487"/>
            <a:ext cx="5721484" cy="4351338"/>
          </a:xfrm>
        </p:spPr>
        <p:txBody>
          <a:bodyPr>
            <a:normAutofit/>
          </a:bodyPr>
          <a:lstStyle/>
          <a:p>
            <a:r>
              <a:rPr lang="en-GB" b="0" i="0">
                <a:effectLst/>
                <a:latin typeface="Open Sans" panose="020B0606030504020204" pitchFamily="34" charset="0"/>
              </a:rPr>
              <a:t>This is supposed to be the easiest part because the method of the research is already established. • Explain your methods in detail so the reader will be aware of the scientific aspect of the research. • In case when you are writing a survey, be sure to include questionnaire in the appendix of your paper.</a:t>
            </a:r>
            <a:endParaRPr lang="en-GB" dirty="0"/>
          </a:p>
        </p:txBody>
      </p:sp>
    </p:spTree>
    <p:extLst>
      <p:ext uri="{BB962C8B-B14F-4D97-AF65-F5344CB8AC3E}">
        <p14:creationId xmlns:p14="http://schemas.microsoft.com/office/powerpoint/2010/main" val="3061923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4" descr="Magnifying glass showing decling performance">
            <a:extLst>
              <a:ext uri="{FF2B5EF4-FFF2-40B4-BE49-F238E27FC236}">
                <a16:creationId xmlns:a16="http://schemas.microsoft.com/office/drawing/2014/main" id="{B14D6C58-33EF-C801-4DA6-F4BDE2856B49}"/>
              </a:ext>
            </a:extLst>
          </p:cNvPr>
          <p:cNvPicPr>
            <a:picLocks noChangeAspect="1"/>
          </p:cNvPicPr>
          <p:nvPr/>
        </p:nvPicPr>
        <p:blipFill rotWithShape="1">
          <a:blip r:embed="rId2"/>
          <a:srcRect l="11088" r="4165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5"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CF49A1-0762-4A79-AA01-4CDA642D3E9A}"/>
              </a:ext>
            </a:extLst>
          </p:cNvPr>
          <p:cNvSpPr>
            <a:spLocks noGrp="1"/>
          </p:cNvSpPr>
          <p:nvPr>
            <p:ph type="title"/>
          </p:nvPr>
        </p:nvSpPr>
        <p:spPr>
          <a:xfrm>
            <a:off x="5827048" y="407987"/>
            <a:ext cx="5721484" cy="1325563"/>
          </a:xfrm>
        </p:spPr>
        <p:txBody>
          <a:bodyPr>
            <a:normAutofit/>
          </a:bodyPr>
          <a:lstStyle/>
          <a:p>
            <a:r>
              <a:rPr lang="en-GB" dirty="0"/>
              <a:t>Results</a:t>
            </a:r>
          </a:p>
        </p:txBody>
      </p:sp>
      <p:sp>
        <p:nvSpPr>
          <p:cNvPr id="3" name="Content Placeholder 2">
            <a:extLst>
              <a:ext uri="{FF2B5EF4-FFF2-40B4-BE49-F238E27FC236}">
                <a16:creationId xmlns:a16="http://schemas.microsoft.com/office/drawing/2014/main" id="{CEDBB07F-399F-4ADC-A19D-6E3C1DD4187C}"/>
              </a:ext>
            </a:extLst>
          </p:cNvPr>
          <p:cNvSpPr>
            <a:spLocks noGrp="1"/>
          </p:cNvSpPr>
          <p:nvPr>
            <p:ph idx="1"/>
          </p:nvPr>
        </p:nvSpPr>
        <p:spPr>
          <a:xfrm>
            <a:off x="5827048" y="1868487"/>
            <a:ext cx="5721484" cy="4351338"/>
          </a:xfrm>
        </p:spPr>
        <p:txBody>
          <a:bodyPr>
            <a:normAutofit/>
          </a:bodyPr>
          <a:lstStyle/>
          <a:p>
            <a:pPr marL="0" indent="0">
              <a:buNone/>
            </a:pPr>
            <a:r>
              <a:rPr lang="en-GB" b="0" i="0">
                <a:effectLst/>
                <a:latin typeface="Roboto" panose="02000000000000000000" pitchFamily="2" charset="0"/>
              </a:rPr>
              <a:t>The results section is not the place for narrative discussion or emotion either. The results section is only for the results of the research. The results section provides the facts about what you discovered in the course of your research or experiment.</a:t>
            </a:r>
            <a:endParaRPr lang="en-GB" dirty="0"/>
          </a:p>
        </p:txBody>
      </p:sp>
    </p:spTree>
    <p:extLst>
      <p:ext uri="{BB962C8B-B14F-4D97-AF65-F5344CB8AC3E}">
        <p14:creationId xmlns:p14="http://schemas.microsoft.com/office/powerpoint/2010/main" val="1649890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463FC-5EA1-424E-AD93-CD42D1311D1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4911C19-6935-45D0-AE1B-E46042B3E9B3}"/>
              </a:ext>
            </a:extLst>
          </p:cNvPr>
          <p:cNvSpPr>
            <a:spLocks noGrp="1"/>
          </p:cNvSpPr>
          <p:nvPr>
            <p:ph type="subTitle" idx="1"/>
          </p:nvPr>
        </p:nvSpPr>
        <p:spPr/>
        <p:txBody>
          <a:bodyPr/>
          <a:lstStyle/>
          <a:p>
            <a:endParaRPr lang="en-GB"/>
          </a:p>
        </p:txBody>
      </p:sp>
      <p:pic>
        <p:nvPicPr>
          <p:cNvPr id="1026" name="Picture 2" descr="See the source image">
            <a:extLst>
              <a:ext uri="{FF2B5EF4-FFF2-40B4-BE49-F238E27FC236}">
                <a16:creationId xmlns:a16="http://schemas.microsoft.com/office/drawing/2014/main" id="{9A25F308-54C3-40E8-B9B3-2CB418F8C0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3550" y="200025"/>
            <a:ext cx="8724900" cy="6457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86523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852</Words>
  <Application>Microsoft Office PowerPoint</Application>
  <PresentationFormat>Widescreen</PresentationFormat>
  <Paragraphs>35</Paragraphs>
  <Slides>15</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Circular</vt:lpstr>
      <vt:lpstr>GuardianTextEgyptian</vt:lpstr>
      <vt:lpstr>Arial</vt:lpstr>
      <vt:lpstr>Calibri</vt:lpstr>
      <vt:lpstr>Calibri Light</vt:lpstr>
      <vt:lpstr>Century Gothic</vt:lpstr>
      <vt:lpstr>Lato</vt:lpstr>
      <vt:lpstr>Lato</vt:lpstr>
      <vt:lpstr>Open Sans</vt:lpstr>
      <vt:lpstr>Roboto</vt:lpstr>
      <vt:lpstr>Office Theme</vt:lpstr>
      <vt:lpstr>Parts of a Research Paper: </vt:lpstr>
      <vt:lpstr>The title</vt:lpstr>
      <vt:lpstr>Authors credentials to carry out research.</vt:lpstr>
      <vt:lpstr>Parts of a research paper</vt:lpstr>
      <vt:lpstr>Objectivity : Does the Author Have an Agenda? </vt:lpstr>
      <vt:lpstr>MMR and Andrew Wakefield</vt:lpstr>
      <vt:lpstr>The date of publication may determine the value of a source.  </vt:lpstr>
      <vt:lpstr>Abstract</vt:lpstr>
      <vt:lpstr>Function of an abstract </vt:lpstr>
      <vt:lpstr>PowerPoint Presentation</vt:lpstr>
      <vt:lpstr>PowerPoint Presentation</vt:lpstr>
      <vt:lpstr>Introduction</vt:lpstr>
      <vt:lpstr>Methods</vt:lpstr>
      <vt:lpstr>Results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Parts of a Research Paper: </dc:title>
  <dc:creator>Felicity Peacock</dc:creator>
  <cp:lastModifiedBy>Felicity Peacock</cp:lastModifiedBy>
  <cp:revision>1</cp:revision>
  <dcterms:created xsi:type="dcterms:W3CDTF">2022-06-14T14:06:08Z</dcterms:created>
  <dcterms:modified xsi:type="dcterms:W3CDTF">2022-06-14T14:31:02Z</dcterms:modified>
</cp:coreProperties>
</file>