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9" r:id="rId7"/>
    <p:sldId id="265" r:id="rId8"/>
    <p:sldId id="262" r:id="rId9"/>
    <p:sldId id="260" r:id="rId10"/>
    <p:sldId id="261" r:id="rId11"/>
    <p:sldId id="263" r:id="rId12"/>
    <p:sldId id="25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A4B165F9-5090-8169-3287-A60CAD2B7D53}"/>
              </a:ext>
            </a:extLst>
          </p:cNvPr>
          <p:cNvGrpSpPr/>
          <p:nvPr/>
        </p:nvGrpSpPr>
        <p:grpSpPr>
          <a:xfrm>
            <a:off x="-10" y="-8467"/>
            <a:ext cx="12192015" cy="6866467"/>
            <a:chOff x="-10" y="-8467"/>
            <a:chExt cx="12192015" cy="6866467"/>
          </a:xfrm>
        </p:grpSpPr>
        <p:cxnSp>
          <p:nvCxnSpPr>
            <p:cNvPr id="3" name="Straight Connector 31">
              <a:extLst>
                <a:ext uri="{FF2B5EF4-FFF2-40B4-BE49-F238E27FC236}">
                  <a16:creationId xmlns:a16="http://schemas.microsoft.com/office/drawing/2014/main" id="{2A874EB4-D590-5255-C81C-30B72A5389EF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BFBFBF"/>
              </a:solidFill>
              <a:prstDash val="solid"/>
              <a:miter/>
            </a:ln>
          </p:spPr>
        </p:cxnSp>
        <p:cxnSp>
          <p:nvCxnSpPr>
            <p:cNvPr id="4" name="Straight Connector 20">
              <a:extLst>
                <a:ext uri="{FF2B5EF4-FFF2-40B4-BE49-F238E27FC236}">
                  <a16:creationId xmlns:a16="http://schemas.microsoft.com/office/drawing/2014/main" id="{63D1001A-D203-7FAE-D8B2-9FF0BF893159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D9D9D9"/>
              </a:solidFill>
              <a:prstDash val="solid"/>
              <a:miter/>
            </a:ln>
          </p:spPr>
        </p:cxnSp>
        <p:sp>
          <p:nvSpPr>
            <p:cNvPr id="5" name="Rectangle 23">
              <a:extLst>
                <a:ext uri="{FF2B5EF4-FFF2-40B4-BE49-F238E27FC236}">
                  <a16:creationId xmlns:a16="http://schemas.microsoft.com/office/drawing/2014/main" id="{8E80B811-DBB5-33C1-1605-802B4540FF32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+- f4 0 f2"/>
                <a:gd name="f9" fmla="+- f3 0 f2"/>
                <a:gd name="f10" fmla="*/ f9 1 3007349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90C226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Rectangle 25">
              <a:extLst>
                <a:ext uri="{FF2B5EF4-FFF2-40B4-BE49-F238E27FC236}">
                  <a16:creationId xmlns:a16="http://schemas.microsoft.com/office/drawing/2014/main" id="{1965DFB1-8DA7-2DA6-88F8-E6903D9EB1B9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+- f4 0 f2"/>
                <a:gd name="f9" fmla="+- f3 0 f2"/>
                <a:gd name="f10" fmla="*/ f9 1 2573311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Isosceles Triangle 26">
              <a:extLst>
                <a:ext uri="{FF2B5EF4-FFF2-40B4-BE49-F238E27FC236}">
                  <a16:creationId xmlns:a16="http://schemas.microsoft.com/office/drawing/2014/main" id="{6172FF37-5FF1-70B6-D1DD-EC4D0A3BA4E6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54A021">
                <a:alpha val="72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Rectangle 27">
              <a:extLst>
                <a:ext uri="{FF2B5EF4-FFF2-40B4-BE49-F238E27FC236}">
                  <a16:creationId xmlns:a16="http://schemas.microsoft.com/office/drawing/2014/main" id="{8DBBB7D6-EAB7-876A-75E5-06359EB00104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+- f4 0 f2"/>
                <a:gd name="f9" fmla="+- f3 0 f2"/>
                <a:gd name="f10" fmla="*/ f9 1 2858013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3F7819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Rectangle 28">
              <a:extLst>
                <a:ext uri="{FF2B5EF4-FFF2-40B4-BE49-F238E27FC236}">
                  <a16:creationId xmlns:a16="http://schemas.microsoft.com/office/drawing/2014/main" id="{6537CC57-3CA2-38E5-9355-8D39019CE2FA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+- f4 0 f2"/>
                <a:gd name="f9" fmla="+- f3 0 f2"/>
                <a:gd name="f10" fmla="*/ f9 1 1290094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C0E474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Rectangle 29">
              <a:extLst>
                <a:ext uri="{FF2B5EF4-FFF2-40B4-BE49-F238E27FC236}">
                  <a16:creationId xmlns:a16="http://schemas.microsoft.com/office/drawing/2014/main" id="{C0484293-7CDE-5B40-0D6E-8C38A3C031C6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+- f4 0 f2"/>
                <a:gd name="f9" fmla="+- f3 0 f2"/>
                <a:gd name="f10" fmla="*/ f9 1 1249825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6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Isosceles Triangle 30">
              <a:extLst>
                <a:ext uri="{FF2B5EF4-FFF2-40B4-BE49-F238E27FC236}">
                  <a16:creationId xmlns:a16="http://schemas.microsoft.com/office/drawing/2014/main" id="{76943754-4790-AD05-27AD-798E837B7874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Isosceles Triangle 18">
              <a:extLst>
                <a:ext uri="{FF2B5EF4-FFF2-40B4-BE49-F238E27FC236}">
                  <a16:creationId xmlns:a16="http://schemas.microsoft.com/office/drawing/2014/main" id="{47CCFB54-AC74-9458-C52B-D8BB5B20E80C}"/>
                </a:ext>
              </a:extLst>
            </p:cNvPr>
            <p:cNvSpPr/>
            <p:nvPr/>
          </p:nvSpPr>
          <p:spPr>
            <a:xfrm rot="10799991">
              <a:off x="-10" y="0"/>
              <a:ext cx="842592" cy="566615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1DCB815A-28F2-CA0A-591D-7E4F5288E4F2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07068" y="2404533"/>
            <a:ext cx="7766931" cy="1646304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68E391E3-0C7D-650E-ED1B-2515A61DF9A8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07068" y="4050828"/>
            <a:ext cx="7766931" cy="1096895"/>
          </a:xfrm>
        </p:spPr>
        <p:txBody>
          <a:bodyPr/>
          <a:lstStyle>
            <a:lvl1pPr marL="0" indent="0" algn="r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2596B3F7-AB7F-D9D9-85BC-32EABF17FA8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C29ABF4-4644-4337-8929-8613C495D30E}" type="datetime1">
              <a:rPr lang="en-GB"/>
              <a:pPr lvl="0"/>
              <a:t>30/11/2022</a:t>
            </a:fld>
            <a:endParaRPr lang="en-GB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2F0FE267-4F42-1FEF-7F35-23A40F88C5A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6DC3C8F9-7D57-F60B-60E4-A7B727EC416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9CA8EAD-4206-4430-9B36-AEADB9FCE82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269463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AF7D90-56BA-2F0D-3141-C27AB10D956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4CC6E3-C74A-31C9-D8C9-0AA4FE410750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993594-D675-D3BE-5AD6-2983F569ED1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4A5181B-2968-49CD-8514-6D5C125DE62C}" type="datetime1">
              <a:rPr lang="en-GB"/>
              <a:pPr lvl="0"/>
              <a:t>30/11/2022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5A3FBC-608B-DAF7-101E-42667265F8C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C97F8E-8328-2946-3937-5E15B107390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4A36663-82A8-44F2-A8B0-C797CB85C75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1316236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15AEBA-2556-D9F2-36AA-FA3585510A3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2700863"/>
            <a:ext cx="8596667" cy="1826578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AA9A4-AC78-95C6-91FC-1E3FD82BA30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7332" y="4527450"/>
            <a:ext cx="8596667" cy="860395"/>
          </a:xfrm>
        </p:spPr>
        <p:txBody>
          <a:bodyPr/>
          <a:lstStyle>
            <a:lvl1pPr marL="0" indent="0">
              <a:buNone/>
              <a:defRPr sz="2000"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D13F97-2F0B-685F-C61B-3BCD53200AB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9D14FC2-1C16-4F02-B585-3800D5A7FF0F}" type="datetime1">
              <a:rPr lang="en-GB"/>
              <a:pPr lvl="0"/>
              <a:t>30/11/2022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01D8B1-D519-214E-43C2-F3786AED00F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0965DB-ABCD-1CBC-1860-9A5D809C5DA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5ABB683-534E-4F9B-8744-8DDC2EED4CC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5352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9647F-94B8-5668-951B-5D006ABB8A5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88F702-0B62-146B-E665-A827E5731B1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77332" y="2160590"/>
            <a:ext cx="4184038" cy="388076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31BF2E-8AC3-AC38-EDEA-44833C860EF9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089971" y="2160590"/>
            <a:ext cx="4184038" cy="388076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71A062-8671-38D1-07CC-C80D79B9ECD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FA4A397-26C3-453A-8A7A-D5EEF8DF43FE}" type="datetime1">
              <a:rPr lang="en-GB"/>
              <a:pPr lvl="0"/>
              <a:t>30/11/2022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20E184-B69A-108B-4A8B-E65E51A1FF0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C26D5C-A756-8DE2-D3DF-61E2448E8C0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D020333-35BC-48B4-A8B8-708471B49A6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35503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8E3038-5B30-FE4F-71D8-A1897E52306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B221B2-6B9A-1134-4573-F12FA220D42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5741" y="2160983"/>
            <a:ext cx="4185620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F94529-78C4-C5E8-EFEE-B42DB23B6921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75741" y="2737247"/>
            <a:ext cx="4185620" cy="330412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229F805-451A-9A29-FA22-F4168D3595CA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5088379" y="2160983"/>
            <a:ext cx="4185620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47EB34A-BCB7-C47F-EECF-D791B89369B2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5088379" y="2737247"/>
            <a:ext cx="4185620" cy="330412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DD585AB-5E61-83E5-E828-5B18CB2A621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E24D688-4B17-4072-92A7-065316268903}" type="datetime1">
              <a:rPr lang="en-GB"/>
              <a:pPr lvl="0"/>
              <a:t>30/11/2022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6B15C24-1874-7923-DC62-E6BF769316D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351A4B7-AB87-1654-FBC7-69DD05DAE12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9FF2B97-4FE5-4F9F-B72C-678D064CBBD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8972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60EAC2-523A-B3AB-D26E-F839DA6284E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BC5BEE-5035-24CB-9085-B6CBC551CD1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C5D8CD0-6582-43B0-95DC-29AF5A7A99CD}" type="datetime1">
              <a:rPr lang="en-GB"/>
              <a:pPr lvl="0"/>
              <a:t>30/11/2022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395358-7DF9-8C8A-BFFC-AE1187F575A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2E7AF5-1B50-3DC2-4BB7-52ED4E54091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215AEDF-0049-4F7F-9109-1BCE3B3440E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057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910CAE3-0494-13DD-4375-65F2ED9B92C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CD5E32A-6C5E-4EF2-A891-D626040E441E}" type="datetime1">
              <a:rPr lang="en-GB"/>
              <a:pPr lvl="0"/>
              <a:t>30/11/2022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79A81C2-F1E5-2A5C-D087-7DDC9D81E25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06D94E-2BA3-7C91-9284-EE1FFCEDC4B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4D800C3-F25B-4372-B7C6-5AC23475414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68868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A7012-7346-A97C-7617-0B648132770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1498601"/>
            <a:ext cx="3854525" cy="1278468"/>
          </a:xfrm>
        </p:spPr>
        <p:txBody>
          <a:bodyPr anchor="b"/>
          <a:lstStyle>
            <a:lvl1pPr>
              <a:defRPr sz="2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C4770D-D7BE-3E4A-B669-E7027FA94F8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760457" y="514926"/>
            <a:ext cx="4513542" cy="552643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35B7DD-863C-A709-ECF0-6F183020AFDD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77332" y="2777069"/>
            <a:ext cx="3854525" cy="2584451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B2514C-01D8-590B-676C-76EABE23FF8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B5DDC1E-A8AC-46BF-9DFF-1073F9CC2A5D}" type="datetime1">
              <a:rPr lang="en-GB"/>
              <a:pPr lvl="0"/>
              <a:t>30/11/2022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E3AF86-7D3D-CDAF-D93B-84335C8B33F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A7D65A-3EA7-E846-9EFC-9DEAE6065F0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416AE9B-31A1-4345-8656-E3270856B22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7147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5EFFC-D300-34F1-75F9-2ED275FB0B2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4800600"/>
            <a:ext cx="8596667" cy="566735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28A7560-A8A2-34A1-7319-E71CA94F9C72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677332" y="609603"/>
            <a:ext cx="8596667" cy="3845719"/>
          </a:xfrm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07AA80-967D-D71D-8023-E41F9E87E946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77332" y="5367335"/>
            <a:ext cx="8596667" cy="674022"/>
          </a:xfrm>
        </p:spPr>
        <p:txBody>
          <a:bodyPr/>
          <a:lstStyle>
            <a:lvl1pPr marL="0" indent="0"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19CD1B-6CC7-7FF2-659B-42FAE6681F5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DB50CDF-53BA-4D45-B3E3-ABBC0470AB48}" type="datetime1">
              <a:rPr lang="en-GB"/>
              <a:pPr lvl="0"/>
              <a:t>30/11/2022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07EADF-269A-CD46-1E38-69FBE369A0D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1EADFB-5C4B-FACE-9BA6-D7F5B6FDD57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530F652-AB34-4D1D-AB2F-52D177FDB33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07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3C9AF3-5364-A538-244F-CB399E1762A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609603"/>
            <a:ext cx="8596667" cy="3403597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3AA42B-B5EB-4A59-2D66-E329F350B11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470401"/>
            <a:ext cx="8596667" cy="1570957"/>
          </a:xfrm>
        </p:spPr>
        <p:txBody>
          <a:bodyPr anchor="ctr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31740B-AC88-F051-D727-07D40D1802B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23A37BB-DC71-47F4-BBEE-C69B8FF0CE64}" type="datetime1">
              <a:rPr lang="en-GB"/>
              <a:pPr lvl="0"/>
              <a:t>30/11/2022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630AF1-4B79-35DA-CB11-3B113F30A3B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DDB5AE-F26B-E720-6DE1-C49543D5E77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89D7CFB-420A-4BBC-9A66-08280E70100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3860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4C9E9B-2C63-1840-2733-25178329FD5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1334" y="609603"/>
            <a:ext cx="8094131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8E737557-EAE4-369A-6216-3707250F46E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366141" y="3632197"/>
            <a:ext cx="7224528" cy="381003"/>
          </a:xfrm>
        </p:spPr>
        <p:txBody>
          <a:bodyPr anchor="ctr">
            <a:noAutofit/>
          </a:bodyPr>
          <a:lstStyle>
            <a:lvl1pPr marL="0" indent="0">
              <a:buNone/>
              <a:defRPr sz="1600"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52834A3D-2A8E-FB46-F499-DCB856A00AD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470401"/>
            <a:ext cx="8596667" cy="1570957"/>
          </a:xfrm>
        </p:spPr>
        <p:txBody>
          <a:bodyPr anchor="ctr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E66083F-3F25-EAC3-931B-E308E849F50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1DEAA0D-5B85-4824-9B6A-47C73B6A5B93}" type="datetime1">
              <a:rPr lang="en-GB"/>
              <a:pPr lvl="0"/>
              <a:t>30/11/2022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9EA17CCD-2E1A-1148-8C39-B629CF500F1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F7E689D-FA6C-82E2-4722-8FFA5EC6008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7933F21-0E9C-4956-B1B2-B1C2B11B742D}" type="slidenum">
              <a:t>‹#›</a:t>
            </a:fld>
            <a:endParaRPr lang="en-GB"/>
          </a:p>
        </p:txBody>
      </p:sp>
      <p:sp>
        <p:nvSpPr>
          <p:cNvPr id="8" name="TextBox 19">
            <a:extLst>
              <a:ext uri="{FF2B5EF4-FFF2-40B4-BE49-F238E27FC236}">
                <a16:creationId xmlns:a16="http://schemas.microsoft.com/office/drawing/2014/main" id="{D8D16B68-739B-5C22-DD7C-FD24C3DD2C7D}"/>
              </a:ext>
            </a:extLst>
          </p:cNvPr>
          <p:cNvSpPr txBox="1"/>
          <p:nvPr/>
        </p:nvSpPr>
        <p:spPr>
          <a:xfrm>
            <a:off x="541873" y="79037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9" name="TextBox 21">
            <a:extLst>
              <a:ext uri="{FF2B5EF4-FFF2-40B4-BE49-F238E27FC236}">
                <a16:creationId xmlns:a16="http://schemas.microsoft.com/office/drawing/2014/main" id="{779587AF-02C0-2718-B09C-752FA8AE1492}"/>
              </a:ext>
            </a:extLst>
          </p:cNvPr>
          <p:cNvSpPr txBox="1"/>
          <p:nvPr/>
        </p:nvSpPr>
        <p:spPr>
          <a:xfrm>
            <a:off x="8893015" y="288655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”</a:t>
            </a:r>
            <a:endParaRPr lang="en-US" sz="1800" b="0" i="0" u="none" strike="noStrike" kern="1200" cap="none" spc="0" baseline="0">
              <a:solidFill>
                <a:srgbClr val="C0E474"/>
              </a:solidFill>
              <a:uFillTx/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243268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4A6C9B-DFC9-71A1-0145-7C893B54C37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1931990"/>
            <a:ext cx="8596667" cy="2595460"/>
          </a:xfrm>
        </p:spPr>
        <p:txBody>
          <a:bodyPr anchor="b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C40249-5631-6733-5E62-BEDAE1CE538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6AB69A-061B-E1FF-ED1B-9EA9252DD56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2FEE92B-38B2-43F7-8D99-2023E2446A9C}" type="datetime1">
              <a:rPr lang="en-GB"/>
              <a:pPr lvl="0"/>
              <a:t>30/11/2022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6A5001-2A86-E3C0-9739-D34E034FE03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865788-D795-3E5D-18C9-8AA9EAEEB6C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673E65-AE6A-4352-BE8E-9AE480F097C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0402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745DEA-1862-AD3E-46A1-343375B3427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1334" y="609603"/>
            <a:ext cx="8094131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2B397BF2-5D8A-E690-C2D6-A206DCE2486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013201"/>
            <a:ext cx="8596667" cy="514249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9CBABAEF-B76F-2FEF-1606-2F19563EFB8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804929B-C55B-3DE0-D0C8-E27803DB63E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2EBEF2A-C1EB-4BCF-B991-B1F724AD5E07}" type="datetime1">
              <a:rPr lang="en-GB"/>
              <a:pPr lvl="0"/>
              <a:t>30/11/2022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8FF86E5-020C-040A-1D3C-EADCB4B601E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91F4B59-EDE8-54C2-8B6A-2A5512BC7B6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AC34222-C306-4A5A-B437-2AA520B69390}" type="slidenum">
              <a:t>‹#›</a:t>
            </a:fld>
            <a:endParaRPr lang="en-GB"/>
          </a:p>
        </p:txBody>
      </p:sp>
      <p:sp>
        <p:nvSpPr>
          <p:cNvPr id="8" name="TextBox 23">
            <a:extLst>
              <a:ext uri="{FF2B5EF4-FFF2-40B4-BE49-F238E27FC236}">
                <a16:creationId xmlns:a16="http://schemas.microsoft.com/office/drawing/2014/main" id="{CF6BAF63-3ED9-6214-8A6A-3FF853C1C455}"/>
              </a:ext>
            </a:extLst>
          </p:cNvPr>
          <p:cNvSpPr txBox="1"/>
          <p:nvPr/>
        </p:nvSpPr>
        <p:spPr>
          <a:xfrm>
            <a:off x="541873" y="79037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9" name="TextBox 24">
            <a:extLst>
              <a:ext uri="{FF2B5EF4-FFF2-40B4-BE49-F238E27FC236}">
                <a16:creationId xmlns:a16="http://schemas.microsoft.com/office/drawing/2014/main" id="{13D7A1A4-1E21-C90B-D6E4-34A301472C8D}"/>
              </a:ext>
            </a:extLst>
          </p:cNvPr>
          <p:cNvSpPr txBox="1"/>
          <p:nvPr/>
        </p:nvSpPr>
        <p:spPr>
          <a:xfrm>
            <a:off x="8893015" y="288655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231728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23818-6348-AC89-92C3-F273B5CB0A3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609603"/>
            <a:ext cx="8588200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876D2880-0384-923A-B6E7-77564A3381E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013201"/>
            <a:ext cx="8596667" cy="514249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90C22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647E85A-A90C-4E28-775F-806FB5C2203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6DD4A04-45AD-65F1-8B84-DAA67B5D309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4F245E0-03AF-49D9-A7B7-8E663AAE5890}" type="datetime1">
              <a:rPr lang="en-GB"/>
              <a:pPr lvl="0"/>
              <a:t>30/11/2022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A8462937-9527-F721-01DF-D233C446228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C75CDA44-3F3B-585D-54D7-75C094408BD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6CC7E68-D3D7-431E-A884-3CB5A145112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910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AAEBC-C7E0-BB26-1983-19660CF7F0A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C38CAC-8AE7-1577-B6FC-3E62813737DB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FEBD15-9477-D3FA-F631-07703032093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4E11EBE-B426-4836-89C0-F8653B1F14C4}" type="datetime1">
              <a:rPr lang="en-GB"/>
              <a:pPr lvl="0"/>
              <a:t>30/11/2022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76F2BE-206A-E50C-D6C4-962D68BE1E9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5EFE7A-2227-8851-D890-DBA90168063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FC9C21F-9D15-443D-9DB0-A2E38EDCBD4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521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F62BA28-1659-3E31-8691-44F1BDC01525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7967670" y="609603"/>
            <a:ext cx="1304739" cy="5251454"/>
          </a:xfrm>
        </p:spPr>
        <p:txBody>
          <a:bodyPr vert="eaVert" anchor="ctr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B28193-B20E-AC32-682E-707193F17B40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77332" y="609603"/>
            <a:ext cx="7060146" cy="525145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F97C79-5AE5-49EE-7036-AB3A064F184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DF0CAAA-D560-413D-A818-9C5EF3820635}" type="datetime1">
              <a:rPr lang="en-GB"/>
              <a:pPr lvl="0"/>
              <a:t>30/11/2022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7A376-2DAC-470C-B4A3-603C007A8B8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9CE714-F9E5-F01F-0A9D-001FB1B5611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FC377EB-55DE-49E4-9261-6DED28698BB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1443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967F0E3C-7C10-294F-5BE8-C669480E686C}"/>
              </a:ext>
            </a:extLst>
          </p:cNvPr>
          <p:cNvGrpSpPr/>
          <p:nvPr/>
        </p:nvGrpSpPr>
        <p:grpSpPr>
          <a:xfrm>
            <a:off x="0" y="-8467"/>
            <a:ext cx="12192005" cy="6866467"/>
            <a:chOff x="0" y="-8467"/>
            <a:chExt cx="12192005" cy="6866467"/>
          </a:xfrm>
        </p:grpSpPr>
        <p:cxnSp>
          <p:nvCxnSpPr>
            <p:cNvPr id="3" name="Straight Connector 19">
              <a:extLst>
                <a:ext uri="{FF2B5EF4-FFF2-40B4-BE49-F238E27FC236}">
                  <a16:creationId xmlns:a16="http://schemas.microsoft.com/office/drawing/2014/main" id="{323D9CB4-0AB8-6C33-E513-9B3FA0CA69DF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BFBFBF"/>
              </a:solidFill>
              <a:prstDash val="solid"/>
              <a:miter/>
            </a:ln>
          </p:spPr>
        </p:cxnSp>
        <p:cxnSp>
          <p:nvCxnSpPr>
            <p:cNvPr id="4" name="Straight Connector 20">
              <a:extLst>
                <a:ext uri="{FF2B5EF4-FFF2-40B4-BE49-F238E27FC236}">
                  <a16:creationId xmlns:a16="http://schemas.microsoft.com/office/drawing/2014/main" id="{C9A83D40-53B7-8A6A-D6F3-E7528C33C4ED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D9D9D9"/>
              </a:solidFill>
              <a:prstDash val="solid"/>
              <a:miter/>
            </a:ln>
          </p:spPr>
        </p:cxnSp>
        <p:sp>
          <p:nvSpPr>
            <p:cNvPr id="5" name="Rectangle 23">
              <a:extLst>
                <a:ext uri="{FF2B5EF4-FFF2-40B4-BE49-F238E27FC236}">
                  <a16:creationId xmlns:a16="http://schemas.microsoft.com/office/drawing/2014/main" id="{42F4CC9E-8F00-E8C1-8FFF-505EED1E7283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+- f4 0 f2"/>
                <a:gd name="f9" fmla="+- f3 0 f2"/>
                <a:gd name="f10" fmla="*/ f9 1 3007349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90C226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Rectangle 25">
              <a:extLst>
                <a:ext uri="{FF2B5EF4-FFF2-40B4-BE49-F238E27FC236}">
                  <a16:creationId xmlns:a16="http://schemas.microsoft.com/office/drawing/2014/main" id="{3236A413-B973-6C50-ED1F-6A799938158A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+- f4 0 f2"/>
                <a:gd name="f9" fmla="+- f3 0 f2"/>
                <a:gd name="f10" fmla="*/ f9 1 2573311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Isosceles Triangle 23">
              <a:extLst>
                <a:ext uri="{FF2B5EF4-FFF2-40B4-BE49-F238E27FC236}">
                  <a16:creationId xmlns:a16="http://schemas.microsoft.com/office/drawing/2014/main" id="{B721A7C2-DFE3-5AFB-77F0-66F42EDCC15F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54A021">
                <a:alpha val="72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Rectangle 27">
              <a:extLst>
                <a:ext uri="{FF2B5EF4-FFF2-40B4-BE49-F238E27FC236}">
                  <a16:creationId xmlns:a16="http://schemas.microsoft.com/office/drawing/2014/main" id="{EC0CED53-1768-F13C-B932-9980A625CF97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+- f4 0 f2"/>
                <a:gd name="f9" fmla="+- f3 0 f2"/>
                <a:gd name="f10" fmla="*/ f9 1 2858013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3F7819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Rectangle 28">
              <a:extLst>
                <a:ext uri="{FF2B5EF4-FFF2-40B4-BE49-F238E27FC236}">
                  <a16:creationId xmlns:a16="http://schemas.microsoft.com/office/drawing/2014/main" id="{2AA98AF5-D186-5ABD-D9FD-D472BEBCD6B7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+- f4 0 f2"/>
                <a:gd name="f9" fmla="+- f3 0 f2"/>
                <a:gd name="f10" fmla="*/ f9 1 1290094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C0E474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Rectangle 29">
              <a:extLst>
                <a:ext uri="{FF2B5EF4-FFF2-40B4-BE49-F238E27FC236}">
                  <a16:creationId xmlns:a16="http://schemas.microsoft.com/office/drawing/2014/main" id="{7AB8E7F2-E1AF-7272-8D86-6DEB1B91595C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+- f4 0 f2"/>
                <a:gd name="f9" fmla="+- f3 0 f2"/>
                <a:gd name="f10" fmla="*/ f9 1 1249825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6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Isosceles Triangle 27">
              <a:extLst>
                <a:ext uri="{FF2B5EF4-FFF2-40B4-BE49-F238E27FC236}">
                  <a16:creationId xmlns:a16="http://schemas.microsoft.com/office/drawing/2014/main" id="{685D82C9-8F7B-8AB3-D7BC-65B3ADECBCF1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Isosceles Triangle 28">
              <a:extLst>
                <a:ext uri="{FF2B5EF4-FFF2-40B4-BE49-F238E27FC236}">
                  <a16:creationId xmlns:a16="http://schemas.microsoft.com/office/drawing/2014/main" id="{B1C5890E-5664-7B12-E1C9-62CFCAA0C55F}"/>
                </a:ext>
              </a:extLst>
            </p:cNvPr>
            <p:cNvSpPr/>
            <p:nvPr/>
          </p:nvSpPr>
          <p:spPr>
            <a:xfrm>
              <a:off x="0" y="4013201"/>
              <a:ext cx="448732" cy="28447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360"/>
                <a:gd name="f8" fmla="+- 0 0 -270"/>
                <a:gd name="f9" fmla="+- 0 0 -180"/>
                <a:gd name="f10" fmla="+- 0 0 -90"/>
                <a:gd name="f11" fmla="abs f3"/>
                <a:gd name="f12" fmla="abs f4"/>
                <a:gd name="f13" fmla="abs f5"/>
                <a:gd name="f14" fmla="*/ f7 f0 1"/>
                <a:gd name="f15" fmla="*/ f8 f0 1"/>
                <a:gd name="f16" fmla="*/ f9 f0 1"/>
                <a:gd name="f17" fmla="*/ f10 f0 1"/>
                <a:gd name="f18" fmla="?: f11 f3 1"/>
                <a:gd name="f19" fmla="?: f12 f4 1"/>
                <a:gd name="f20" fmla="?: f13 f5 1"/>
                <a:gd name="f21" fmla="*/ f14 1 f2"/>
                <a:gd name="f22" fmla="*/ f15 1 f2"/>
                <a:gd name="f23" fmla="*/ f16 1 f2"/>
                <a:gd name="f24" fmla="*/ f17 1 f2"/>
                <a:gd name="f25" fmla="*/ f18 1 21600"/>
                <a:gd name="f26" fmla="*/ f19 1 21600"/>
                <a:gd name="f27" fmla="*/ 21600 f18 1"/>
                <a:gd name="f28" fmla="*/ 21600 f19 1"/>
                <a:gd name="f29" fmla="+- f21 0 f1"/>
                <a:gd name="f30" fmla="+- f22 0 f1"/>
                <a:gd name="f31" fmla="+- f23 0 f1"/>
                <a:gd name="f32" fmla="+- f24 0 f1"/>
                <a:gd name="f33" fmla="min f26 f25"/>
                <a:gd name="f34" fmla="*/ f27 1 f20"/>
                <a:gd name="f35" fmla="*/ f28 1 f20"/>
                <a:gd name="f36" fmla="val f34"/>
                <a:gd name="f37" fmla="val f35"/>
                <a:gd name="f38" fmla="*/ f6 f33 1"/>
                <a:gd name="f39" fmla="+- f37 0 f6"/>
                <a:gd name="f40" fmla="+- f36 0 f6"/>
                <a:gd name="f41" fmla="*/ f37 f33 1"/>
                <a:gd name="f42" fmla="*/ f36 f33 1"/>
                <a:gd name="f43" fmla="*/ f39 1 2"/>
                <a:gd name="f44" fmla="*/ f40 1 2"/>
                <a:gd name="f45" fmla="*/ f40 f6 1"/>
                <a:gd name="f46" fmla="+- f6 f43 0"/>
                <a:gd name="f47" fmla="*/ f45 1 200000"/>
                <a:gd name="f48" fmla="*/ f45 1 100000"/>
                <a:gd name="f49" fmla="+- f47 f44 0"/>
                <a:gd name="f50" fmla="*/ f47 f33 1"/>
                <a:gd name="f51" fmla="*/ f46 f33 1"/>
                <a:gd name="f52" fmla="*/ f48 f33 1"/>
                <a:gd name="f53" fmla="*/ f49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52" y="f38"/>
                </a:cxn>
                <a:cxn ang="f30">
                  <a:pos x="f50" y="f51"/>
                </a:cxn>
                <a:cxn ang="f31">
                  <a:pos x="f38" y="f41"/>
                </a:cxn>
                <a:cxn ang="f31">
                  <a:pos x="f52" y="f41"/>
                </a:cxn>
                <a:cxn ang="f31">
                  <a:pos x="f42" y="f41"/>
                </a:cxn>
                <a:cxn ang="f32">
                  <a:pos x="f53" y="f51"/>
                </a:cxn>
              </a:cxnLst>
              <a:rect l="f50" t="f51" r="f53" b="f41"/>
              <a:pathLst>
                <a:path>
                  <a:moveTo>
                    <a:pt x="f38" y="f41"/>
                  </a:moveTo>
                  <a:lnTo>
                    <a:pt x="f52" y="f38"/>
                  </a:lnTo>
                  <a:lnTo>
                    <a:pt x="f42" y="f41"/>
                  </a:lnTo>
                  <a:close/>
                </a:path>
              </a:pathLst>
            </a:custGeom>
            <a:solidFill>
              <a:srgbClr val="90C226">
                <a:alpha val="8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3" name="Title Placeholder 1">
            <a:extLst>
              <a:ext uri="{FF2B5EF4-FFF2-40B4-BE49-F238E27FC236}">
                <a16:creationId xmlns:a16="http://schemas.microsoft.com/office/drawing/2014/main" id="{E7B62A0F-CC18-2B87-A99F-7970425309B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609603"/>
            <a:ext cx="8596667" cy="132079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F411B611-F1D4-F07E-16F1-FE63AA26754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7332" y="2160590"/>
            <a:ext cx="8596667" cy="388076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52B52509-2634-E9A2-4380-C62613755480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205133" y="6041358"/>
            <a:ext cx="91194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898989"/>
                </a:solidFill>
                <a:uFillTx/>
                <a:latin typeface="Trebuchet MS"/>
              </a:defRPr>
            </a:lvl1pPr>
          </a:lstStyle>
          <a:p>
            <a:pPr lvl="0"/>
            <a:fld id="{07BC8B04-BC6D-412C-BAAF-934E16078ABD}" type="datetime1">
              <a:rPr lang="en-GB"/>
              <a:pPr lvl="0"/>
              <a:t>30/11/2022</a:t>
            </a:fld>
            <a:endParaRPr lang="en-GB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5536AD37-8D42-C564-E3F6-A7C454043ECF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677332" y="6041358"/>
            <a:ext cx="6297609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898989"/>
                </a:solidFill>
                <a:uFillTx/>
                <a:latin typeface="Trebuchet MS"/>
              </a:defRPr>
            </a:lvl1pPr>
          </a:lstStyle>
          <a:p>
            <a:pPr lvl="0"/>
            <a:endParaRPr lang="en-GB"/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4C5678F5-01A4-009D-E7EA-725753176240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590659" y="6041358"/>
            <a:ext cx="68334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90C226"/>
                </a:solidFill>
                <a:uFillTx/>
                <a:latin typeface="Trebuchet MS"/>
              </a:defRPr>
            </a:lvl1pPr>
          </a:lstStyle>
          <a:p>
            <a:pPr lvl="0"/>
            <a:fld id="{7FAAFB82-9809-4BBA-9157-D1C29278CF9D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3600" b="0" i="0" u="none" strike="noStrike" kern="1200" cap="none" spc="0" baseline="0">
          <a:solidFill>
            <a:srgbClr val="90C226"/>
          </a:solidFill>
          <a:uFillTx/>
          <a:latin typeface="Trebuchet MS"/>
        </a:defRPr>
      </a:lvl1pPr>
    </p:titleStyle>
    <p:bodyStyle>
      <a:lvl1pPr marL="342900" marR="0" lvl="0" indent="-3429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800" b="0" i="0" u="none" strike="noStrike" kern="1200" cap="none" spc="0" baseline="0">
          <a:solidFill>
            <a:srgbClr val="404040"/>
          </a:solidFill>
          <a:uFillTx/>
          <a:latin typeface="Trebuchet MS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600" b="0" i="0" u="none" strike="noStrike" kern="1200" cap="none" spc="0" baseline="0">
          <a:solidFill>
            <a:srgbClr val="404040"/>
          </a:solidFill>
          <a:uFillTx/>
          <a:latin typeface="Trebuchet MS"/>
        </a:defRPr>
      </a:lvl2pPr>
      <a:lvl3pPr marL="1143000" marR="0" lvl="2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400" b="0" i="0" u="none" strike="noStrike" kern="1200" cap="none" spc="0" baseline="0">
          <a:solidFill>
            <a:srgbClr val="404040"/>
          </a:solidFill>
          <a:uFillTx/>
          <a:latin typeface="Trebuchet MS"/>
        </a:defRPr>
      </a:lvl3pPr>
      <a:lvl4pPr marL="1600200" marR="0" lvl="3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200" b="0" i="0" u="none" strike="noStrike" kern="1200" cap="none" spc="0" baseline="0">
          <a:solidFill>
            <a:srgbClr val="404040"/>
          </a:solidFill>
          <a:uFillTx/>
          <a:latin typeface="Trebuchet MS"/>
        </a:defRPr>
      </a:lvl4pPr>
      <a:lvl5pPr marL="2057400" marR="0" lvl="4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200" b="0" i="0" u="none" strike="noStrike" kern="1200" cap="none" spc="0" baseline="0">
          <a:solidFill>
            <a:srgbClr val="404040"/>
          </a:solidFill>
          <a:uFillTx/>
          <a:latin typeface="Trebuchet M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astcompany.com/40496038/6-steps-you-can-take-when-you-dont-feel-welcomed-at-work" TargetMode="External"/><Relationship Id="rId13" Type="http://schemas.openxmlformats.org/officeDocument/2006/relationships/hyperlink" Target="https://insidesources.com/poll-shows-women-are-more-engaged-with-their-work/#:~:text=Gallup%20found%2035%20percent%20of%20female%20workers%20are,in%2C%20enthusiastic%20about%20and%20committed%20to%20their%20work." TargetMode="External"/><Relationship Id="rId3" Type="http://schemas.openxmlformats.org/officeDocument/2006/relationships/hyperlink" Target="https://www.engageemployee.com/blog/uk-workers-lag-behind-the-world-for-employee-engagement-according-to-new-research#:~:text=Employees%20in%20the%20UK%20recorded,the%20UK%20for%20workplace%20engagement." TargetMode="External"/><Relationship Id="rId7" Type="http://schemas.openxmlformats.org/officeDocument/2006/relationships/hyperlink" Target="https://www.motivosity.com/blog/employee-engagement-models/#:~:text=6%20Employee%20Engagement%20Models%201%20Measuring%20employee%20engagement,Robinson%20Model%20of%20Employee%20Engagement%20...%20More%20items" TargetMode="External"/><Relationship Id="rId12" Type="http://schemas.openxmlformats.org/officeDocument/2006/relationships/hyperlink" Target="https://www.wespire.com/the-power-of-praise/#:~:text=Praise%20is%20an%20incredibly%20powerful%20motivator%20at%20work%2C,organizations%20improve%20employee%20engagement%20is%20through%20employee-recognition%20programs." TargetMode="External"/><Relationship Id="rId2" Type="http://schemas.openxmlformats.org/officeDocument/2006/relationships/hyperlink" Target="https://gbr.pepperdine.edu/2019/03/the-real-costs-of-bad-management-and-what-you-can-do-about-it/#:~:text=Bad%20managers%20lead%20to%20low,health%20issues%2C%20and%20even%20death.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orbes.com/sites/alankohll/2018/01/31/5-ways-social-connections-can-enhance-your-employee-wellness-program/?sh=7e400a6a527c" TargetMode="External"/><Relationship Id="rId11" Type="http://schemas.openxmlformats.org/officeDocument/2006/relationships/hyperlink" Target="https://www.careeraddict.com/importance-employee-engagement#:~:text=10%20Reasons%20Why%20Employee%20Engagement%20Is%20Important%201,8.%20It%20improves%20talent%20acquisition%20...%20More%20items" TargetMode="External"/><Relationship Id="rId5" Type="http://schemas.openxmlformats.org/officeDocument/2006/relationships/hyperlink" Target="https://interobservers.com/teamwork-in-the-workplace/" TargetMode="External"/><Relationship Id="rId10" Type="http://schemas.openxmlformats.org/officeDocument/2006/relationships/hyperlink" Target="https://www.quantumworkplace.com/future-of-work/employee-engagement-best-practices#:~:text=6%20Employee%20Engagement%20Best%20Practices%20for%20Highly%20Engaged,6.%20Ingrain%20employee%20engagement%20throughout%20your%20workforce.%20" TargetMode="External"/><Relationship Id="rId4" Type="http://schemas.openxmlformats.org/officeDocument/2006/relationships/hyperlink" Target="https://www.clevry.com/insights/employee-engagement-statistics-2022" TargetMode="External"/><Relationship Id="rId9" Type="http://schemas.openxmlformats.org/officeDocument/2006/relationships/hyperlink" Target="https://www.investopedia.com/terms/e/employee-engagement.as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D5FA9-D860-08C2-F585-EA1528053AF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122459" y="419453"/>
            <a:ext cx="5782720" cy="2150714"/>
          </a:xfrm>
        </p:spPr>
        <p:txBody>
          <a:bodyPr anchor="ctr">
            <a:normAutofit/>
          </a:bodyPr>
          <a:lstStyle/>
          <a:p>
            <a:pPr lvl="0"/>
            <a:r>
              <a:rPr lang="en-GB" sz="3600">
                <a:solidFill>
                  <a:srgbClr val="080808"/>
                </a:solidFill>
              </a:rPr>
              <a:t>Employee Engagement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450294-D842-73EB-4379-3240090A71E6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592445" y="2570168"/>
            <a:ext cx="3312734" cy="1990932"/>
          </a:xfrm>
        </p:spPr>
        <p:txBody>
          <a:bodyPr>
            <a:noAutofit/>
          </a:bodyPr>
          <a:lstStyle/>
          <a:p>
            <a:pPr lvl="0"/>
            <a:r>
              <a:rPr lang="en-GB" sz="2000">
                <a:solidFill>
                  <a:srgbClr val="080808"/>
                </a:solidFill>
              </a:rPr>
              <a:t>Operating hotel facilities (BMIH4001)</a:t>
            </a:r>
          </a:p>
          <a:p>
            <a:pPr lvl="0"/>
            <a:r>
              <a:rPr lang="en-GB" sz="2000">
                <a:solidFill>
                  <a:srgbClr val="080808"/>
                </a:solidFill>
              </a:rPr>
              <a:t>Khalid Hussain </a:t>
            </a:r>
          </a:p>
          <a:p>
            <a:pPr lvl="0"/>
            <a:r>
              <a:rPr lang="en-GB" sz="2000">
                <a:solidFill>
                  <a:srgbClr val="080808"/>
                </a:solidFill>
              </a:rPr>
              <a:t>(212098)</a:t>
            </a:r>
          </a:p>
          <a:p>
            <a:pPr lvl="0"/>
            <a:r>
              <a:rPr lang="en-GB" sz="2000">
                <a:solidFill>
                  <a:srgbClr val="080808"/>
                </a:solidFill>
              </a:rPr>
              <a:t>Ffion Cumberpatch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82142E-2E5C-44E1-22E5-7B75DAD9CAA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 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C5745D-1B4C-964C-EB48-77CE5CD4ED5A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GB" sz="1200">
                <a:latin typeface="Arial" pitchFamily="34"/>
                <a:cs typeface="Arial" pitchFamily="34"/>
              </a:rPr>
              <a:t>     </a:t>
            </a:r>
            <a:r>
              <a:rPr lang="en-GB" sz="1200" b="1">
                <a:latin typeface="Arial" pitchFamily="34"/>
                <a:cs typeface="Arial" pitchFamily="34"/>
              </a:rPr>
              <a:t>What is employee engagement?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Employee engagement is a human resources theory that outlines the amount of enthusiasm and dedication staff feel towards their work.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Engaged employees care about their work and the success of the company, they believe their efforts make a difference.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They work with enthusiasm not just for the money, but just as much for the praise.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These employees believe that job satisfaction is connected to mental well-being outside of work (Smith, 2022).</a:t>
            </a:r>
          </a:p>
          <a:p>
            <a:pPr lvl="0"/>
            <a:endParaRPr lang="en-GB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054EDA85-2882-9386-4589-128B6215F069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/>
          <a:stretch>
            <a:fillRect/>
          </a:stretch>
        </p:blipFill>
        <p:spPr>
          <a:xfrm>
            <a:off x="4949510" y="2281802"/>
            <a:ext cx="4324499" cy="3431093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96DF5C-F849-3591-921D-F2919BBBF44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Data and statistics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CE7A8D-35AE-09B9-90E6-9ACD459E4BDE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1200">
                <a:latin typeface="Arial" pitchFamily="34"/>
                <a:cs typeface="Arial" pitchFamily="34"/>
              </a:rPr>
              <a:t>85% of employees were not fully engaged or disengaged at work (Inglethorpe, 2022).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Employee disengagement is estimated to cost 7 trillion dollars in lost proactivity (Inglethorpe, 2022).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Another survey has shown that 77% of hospitality workers are thinking of leaving their job (Inglethorpe, 2022). 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The UK has some of the least engaged workers in the world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45% of UK workers are engaged compared to 54% in France and 60% in the United States.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According to one source 35% are engaged at work compared to 29% of males (Wolf, 2016).</a:t>
            </a:r>
          </a:p>
          <a:p>
            <a:pPr lvl="0"/>
            <a:endParaRPr lang="en-GB" sz="1200">
              <a:latin typeface="Arial" pitchFamily="34"/>
              <a:cs typeface="Arial" pitchFamily="34"/>
            </a:endParaRPr>
          </a:p>
          <a:p>
            <a:pPr lvl="0"/>
            <a:endParaRPr lang="en-GB"/>
          </a:p>
          <a:p>
            <a:pPr lvl="0"/>
            <a:endParaRPr lang="en-GB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83E32057-766B-4BFC-406D-FB93D6E992F2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/>
          <a:stretch>
            <a:fillRect/>
          </a:stretch>
        </p:blipFill>
        <p:spPr>
          <a:xfrm>
            <a:off x="5089961" y="2160590"/>
            <a:ext cx="4184038" cy="3157130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2DA76-C57B-4CE7-8DF1-B8C0E37C37D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Zinger model of employee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A30872-A23E-77F1-F0B4-728E51AAF59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26693" y="2160590"/>
            <a:ext cx="4184038" cy="3880768"/>
          </a:xfrm>
        </p:spPr>
        <p:txBody>
          <a:bodyPr/>
          <a:lstStyle/>
          <a:p>
            <a:pPr marL="0" lvl="0" indent="0">
              <a:lnSpc>
                <a:spcPct val="80000"/>
              </a:lnSpc>
              <a:buNone/>
            </a:pPr>
            <a:r>
              <a:rPr lang="en-GB" sz="1200">
                <a:latin typeface="Arial" pitchFamily="34"/>
                <a:cs typeface="Arial" pitchFamily="34"/>
              </a:rPr>
              <a:t>Businesses use different types of employee engagement models.</a:t>
            </a:r>
          </a:p>
          <a:p>
            <a:pPr marL="0" lvl="0" indent="0">
              <a:lnSpc>
                <a:spcPct val="80000"/>
              </a:lnSpc>
              <a:buNone/>
            </a:pPr>
            <a:r>
              <a:rPr lang="en-GB" sz="1200">
                <a:latin typeface="Arial" pitchFamily="34"/>
                <a:cs typeface="Arial" pitchFamily="34"/>
              </a:rPr>
              <a:t>Today I am going to show you the Zinger model of employee engagement.</a:t>
            </a:r>
          </a:p>
          <a:p>
            <a:pPr marL="0" lvl="0" indent="0">
              <a:lnSpc>
                <a:spcPct val="80000"/>
              </a:lnSpc>
              <a:buNone/>
            </a:pPr>
            <a:r>
              <a:rPr lang="en-GB" sz="1200">
                <a:latin typeface="Arial" pitchFamily="34"/>
                <a:cs typeface="Arial" pitchFamily="34"/>
              </a:rPr>
              <a:t>The zinger model invites managers to use 14 critical strategies to help increase employee engagement and the overall workplace experience.</a:t>
            </a:r>
          </a:p>
          <a:p>
            <a:pPr marL="0" lvl="0" indent="0">
              <a:lnSpc>
                <a:spcPct val="80000"/>
              </a:lnSpc>
              <a:buNone/>
            </a:pPr>
            <a:r>
              <a:rPr lang="en-GB" sz="1200">
                <a:latin typeface="Arial" pitchFamily="34"/>
                <a:cs typeface="Arial" pitchFamily="34"/>
              </a:rPr>
              <a:t>These are the 14 areas it looks at:</a:t>
            </a:r>
          </a:p>
          <a:p>
            <a:pPr marL="0" lvl="0" indent="0">
              <a:lnSpc>
                <a:spcPct val="80000"/>
              </a:lnSpc>
              <a:buNone/>
            </a:pPr>
            <a:r>
              <a:rPr lang="en-GB" sz="1200">
                <a:latin typeface="Arial" pitchFamily="34"/>
                <a:cs typeface="Arial" pitchFamily="34"/>
              </a:rPr>
              <a:t>(MacLennan, 2021)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172327-C256-E077-BCDD-0C234BA11971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4625263" y="2160590"/>
            <a:ext cx="2024106" cy="3880768"/>
          </a:xfrm>
        </p:spPr>
        <p:txBody>
          <a:bodyPr/>
          <a:lstStyle/>
          <a:p>
            <a:pPr lvl="0">
              <a:lnSpc>
                <a:spcPct val="80000"/>
              </a:lnSpc>
              <a:buFont typeface="Arial" pitchFamily="34"/>
              <a:buChar char="•"/>
            </a:pPr>
            <a:r>
              <a:rPr lang="en-GB" sz="1100">
                <a:solidFill>
                  <a:srgbClr val="777777"/>
                </a:solidFill>
                <a:latin typeface="Arial" pitchFamily="34"/>
                <a:cs typeface="Arial" pitchFamily="34"/>
              </a:rPr>
              <a:t>Achieve results</a:t>
            </a:r>
          </a:p>
          <a:p>
            <a:pPr lvl="0">
              <a:lnSpc>
                <a:spcPct val="80000"/>
              </a:lnSpc>
              <a:buFont typeface="Arial" pitchFamily="34"/>
              <a:buChar char="•"/>
            </a:pPr>
            <a:r>
              <a:rPr lang="en-GB" sz="1100">
                <a:solidFill>
                  <a:srgbClr val="777777"/>
                </a:solidFill>
                <a:latin typeface="Arial" pitchFamily="34"/>
                <a:cs typeface="Arial" pitchFamily="34"/>
              </a:rPr>
              <a:t>Craft strategies</a:t>
            </a:r>
          </a:p>
          <a:p>
            <a:pPr lvl="0">
              <a:lnSpc>
                <a:spcPct val="80000"/>
              </a:lnSpc>
              <a:buFont typeface="Arial" pitchFamily="34"/>
              <a:buChar char="•"/>
            </a:pPr>
            <a:r>
              <a:rPr lang="en-GB" sz="1100">
                <a:solidFill>
                  <a:srgbClr val="777777"/>
                </a:solidFill>
                <a:latin typeface="Arial" pitchFamily="34"/>
                <a:cs typeface="Arial" pitchFamily="34"/>
              </a:rPr>
              <a:t>Connect</a:t>
            </a:r>
          </a:p>
          <a:p>
            <a:pPr lvl="0">
              <a:lnSpc>
                <a:spcPct val="80000"/>
              </a:lnSpc>
              <a:buFont typeface="Arial" pitchFamily="34"/>
              <a:buChar char="•"/>
            </a:pPr>
            <a:r>
              <a:rPr lang="en-GB" sz="1100">
                <a:solidFill>
                  <a:srgbClr val="777777"/>
                </a:solidFill>
                <a:latin typeface="Arial" pitchFamily="34"/>
                <a:cs typeface="Arial" pitchFamily="34"/>
              </a:rPr>
              <a:t>Authentic</a:t>
            </a:r>
          </a:p>
          <a:p>
            <a:pPr lvl="0">
              <a:lnSpc>
                <a:spcPct val="80000"/>
              </a:lnSpc>
              <a:buFont typeface="Arial" pitchFamily="34"/>
              <a:buChar char="•"/>
            </a:pPr>
            <a:r>
              <a:rPr lang="en-GB" sz="1100">
                <a:solidFill>
                  <a:srgbClr val="777777"/>
                </a:solidFill>
                <a:latin typeface="Arial" pitchFamily="34"/>
                <a:cs typeface="Arial" pitchFamily="34"/>
              </a:rPr>
              <a:t>Recognition</a:t>
            </a:r>
          </a:p>
          <a:p>
            <a:pPr lvl="0">
              <a:lnSpc>
                <a:spcPct val="80000"/>
              </a:lnSpc>
              <a:buFont typeface="Arial" pitchFamily="34"/>
              <a:buChar char="•"/>
            </a:pPr>
            <a:r>
              <a:rPr lang="en-GB" sz="1100">
                <a:solidFill>
                  <a:srgbClr val="777777"/>
                </a:solidFill>
                <a:latin typeface="Arial" pitchFamily="34"/>
                <a:cs typeface="Arial" pitchFamily="34"/>
              </a:rPr>
              <a:t>Engage</a:t>
            </a:r>
          </a:p>
          <a:p>
            <a:pPr lvl="0">
              <a:lnSpc>
                <a:spcPct val="80000"/>
              </a:lnSpc>
              <a:buFont typeface="Arial" pitchFamily="34"/>
              <a:buChar char="•"/>
            </a:pPr>
            <a:r>
              <a:rPr lang="en-GB" sz="1100">
                <a:solidFill>
                  <a:srgbClr val="777777"/>
                </a:solidFill>
                <a:latin typeface="Arial" pitchFamily="34"/>
                <a:cs typeface="Arial" pitchFamily="34"/>
              </a:rPr>
              <a:t>Enliven work roles</a:t>
            </a:r>
          </a:p>
          <a:p>
            <a:pPr lvl="0">
              <a:lnSpc>
                <a:spcPct val="80000"/>
              </a:lnSpc>
              <a:buFont typeface="Arial" pitchFamily="34"/>
              <a:buChar char="•"/>
            </a:pPr>
            <a:r>
              <a:rPr lang="en-GB" sz="1100">
                <a:solidFill>
                  <a:srgbClr val="777777"/>
                </a:solidFill>
                <a:latin typeface="Arial" pitchFamily="34"/>
                <a:cs typeface="Arial" pitchFamily="34"/>
              </a:rPr>
              <a:t>Excel at performance</a:t>
            </a:r>
          </a:p>
          <a:p>
            <a:pPr lvl="0">
              <a:lnSpc>
                <a:spcPct val="80000"/>
              </a:lnSpc>
              <a:buFont typeface="Arial" pitchFamily="34"/>
              <a:buChar char="•"/>
            </a:pPr>
            <a:r>
              <a:rPr lang="en-GB" sz="1100">
                <a:solidFill>
                  <a:srgbClr val="777777"/>
                </a:solidFill>
                <a:latin typeface="Arial" pitchFamily="34"/>
                <a:cs typeface="Arial" pitchFamily="34"/>
              </a:rPr>
              <a:t>Esteem organization</a:t>
            </a:r>
          </a:p>
          <a:p>
            <a:pPr lvl="0">
              <a:lnSpc>
                <a:spcPct val="80000"/>
              </a:lnSpc>
              <a:buFont typeface="Arial" pitchFamily="34"/>
              <a:buChar char="•"/>
            </a:pPr>
            <a:r>
              <a:rPr lang="en-GB" sz="1100">
                <a:solidFill>
                  <a:srgbClr val="777777"/>
                </a:solidFill>
                <a:latin typeface="Arial" pitchFamily="34"/>
                <a:cs typeface="Arial" pitchFamily="34"/>
              </a:rPr>
              <a:t>Foster community</a:t>
            </a:r>
          </a:p>
          <a:p>
            <a:pPr lvl="0">
              <a:lnSpc>
                <a:spcPct val="80000"/>
              </a:lnSpc>
              <a:buFont typeface="Arial" pitchFamily="34"/>
              <a:buChar char="•"/>
            </a:pPr>
            <a:r>
              <a:rPr lang="en-GB" sz="1100">
                <a:solidFill>
                  <a:srgbClr val="777777"/>
                </a:solidFill>
                <a:latin typeface="Arial" pitchFamily="34"/>
                <a:cs typeface="Arial" pitchFamily="34"/>
              </a:rPr>
              <a:t>Serve customers</a:t>
            </a:r>
          </a:p>
          <a:p>
            <a:pPr lvl="0">
              <a:lnSpc>
                <a:spcPct val="80000"/>
              </a:lnSpc>
              <a:buFont typeface="Arial" pitchFamily="34"/>
              <a:buChar char="•"/>
            </a:pPr>
            <a:r>
              <a:rPr lang="en-GB" sz="1100">
                <a:solidFill>
                  <a:srgbClr val="777777"/>
                </a:solidFill>
                <a:latin typeface="Arial" pitchFamily="34"/>
                <a:cs typeface="Arial" pitchFamily="34"/>
              </a:rPr>
              <a:t>Develop career</a:t>
            </a:r>
          </a:p>
          <a:p>
            <a:pPr lvl="0">
              <a:lnSpc>
                <a:spcPct val="80000"/>
              </a:lnSpc>
              <a:buFont typeface="Arial" pitchFamily="34"/>
              <a:buChar char="•"/>
            </a:pPr>
            <a:r>
              <a:rPr lang="en-GB" sz="1100">
                <a:solidFill>
                  <a:srgbClr val="777777"/>
                </a:solidFill>
                <a:latin typeface="Arial" pitchFamily="34"/>
                <a:cs typeface="Arial" pitchFamily="34"/>
              </a:rPr>
              <a:t>Leverage energies</a:t>
            </a:r>
          </a:p>
          <a:p>
            <a:pPr lvl="0">
              <a:lnSpc>
                <a:spcPct val="80000"/>
              </a:lnSpc>
              <a:buFont typeface="Arial" pitchFamily="34"/>
              <a:buChar char="•"/>
            </a:pPr>
            <a:r>
              <a:rPr lang="en-GB" sz="1100">
                <a:solidFill>
                  <a:srgbClr val="777777"/>
                </a:solidFill>
                <a:latin typeface="Arial" pitchFamily="34"/>
                <a:cs typeface="Arial" pitchFamily="34"/>
              </a:rPr>
              <a:t>Experience wellbeing</a:t>
            </a:r>
          </a:p>
          <a:p>
            <a:pPr lvl="0">
              <a:lnSpc>
                <a:spcPct val="80000"/>
              </a:lnSpc>
            </a:pPr>
            <a:endParaRPr lang="en-GB" sz="11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CB21C0-B052-5F3E-0670-FB241D477D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42842" y="2160590"/>
            <a:ext cx="3098307" cy="359213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E1D3D0-6A14-171C-05F4-485576553E9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671745"/>
            <a:ext cx="8596667" cy="1320795"/>
          </a:xfrm>
        </p:spPr>
        <p:txBody>
          <a:bodyPr/>
          <a:lstStyle/>
          <a:p>
            <a:pPr lvl="0"/>
            <a:r>
              <a:rPr lang="en-GB"/>
              <a:t>Personal Experiences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7C493A-1EF6-324B-7102-4BEF21C0CA29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1200">
                <a:latin typeface="Arial" pitchFamily="34"/>
                <a:cs typeface="Arial" pitchFamily="34"/>
              </a:rPr>
              <a:t>The power of praise from management (Walter, 2022).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being included as part of the team (interObservers, 2022).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The effect of bad management skills (Allen, 2019).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Personal relationship with management (Kohll, 2018).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Not being included in the team (Moore, 2017).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The result of not being given responsibilities.</a:t>
            </a:r>
          </a:p>
          <a:p>
            <a:pPr lvl="0"/>
            <a:endParaRPr lang="en-GB" sz="1200">
              <a:latin typeface="Arial" pitchFamily="34"/>
              <a:cs typeface="Arial" pitchFamily="34"/>
            </a:endParaRPr>
          </a:p>
          <a:p>
            <a:pPr lvl="0"/>
            <a:endParaRPr lang="en-GB" sz="1200">
              <a:latin typeface="Arial" pitchFamily="34"/>
              <a:cs typeface="Arial" pitchFamily="34"/>
            </a:endParaRPr>
          </a:p>
          <a:p>
            <a:pPr lvl="0"/>
            <a:endParaRPr lang="en-GB" sz="1200">
              <a:latin typeface="Arial" pitchFamily="34"/>
              <a:cs typeface="Arial" pitchFamily="34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021BC3DC-1D07-B4D9-DE01-C91B8F6A94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961" y="2160590"/>
            <a:ext cx="4184038" cy="388076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1F2188E1-5514-6B31-4C47-9DC995475909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2902312" y="-4604196"/>
            <a:ext cx="4184038" cy="3880768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55536B-DC58-50E8-CFA7-6978105B98E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Best Practices Of Employee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847CED-288F-B933-21E7-D15F11118EEA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80000"/>
              </a:lnSpc>
            </a:pPr>
            <a:r>
              <a:rPr lang="en-GB" sz="1200">
                <a:latin typeface="Arial" pitchFamily="34"/>
                <a:cs typeface="Arial" pitchFamily="34"/>
              </a:rPr>
              <a:t>Your managers are best positioned to monitor and engage with employees (Strange, 2020).</a:t>
            </a:r>
          </a:p>
          <a:p>
            <a:pPr lvl="0">
              <a:lnSpc>
                <a:spcPct val="80000"/>
              </a:lnSpc>
            </a:pPr>
            <a:r>
              <a:rPr lang="en-GB" sz="1200">
                <a:latin typeface="Arial" pitchFamily="34"/>
                <a:cs typeface="Arial" pitchFamily="34"/>
              </a:rPr>
              <a:t>Have more one to one meetings with staff and listen to their individual needs and ideas (Strange, 2020).</a:t>
            </a:r>
          </a:p>
          <a:p>
            <a:pPr lvl="0">
              <a:lnSpc>
                <a:spcPct val="80000"/>
              </a:lnSpc>
            </a:pPr>
            <a:r>
              <a:rPr lang="en-GB" sz="1200">
                <a:latin typeface="Arial" pitchFamily="34"/>
                <a:cs typeface="Arial" pitchFamily="34"/>
              </a:rPr>
              <a:t>Create more feedback channels, surveys, reviews and one to ones (Strange, 2020).</a:t>
            </a:r>
          </a:p>
          <a:p>
            <a:pPr lvl="0">
              <a:lnSpc>
                <a:spcPct val="80000"/>
              </a:lnSpc>
            </a:pPr>
            <a:r>
              <a:rPr lang="en-GB" sz="1200">
                <a:latin typeface="Arial" pitchFamily="34"/>
                <a:cs typeface="Arial" pitchFamily="34"/>
              </a:rPr>
              <a:t>Follow up on feedback, show the employee they were listened to (Strange, 2020).</a:t>
            </a:r>
          </a:p>
          <a:p>
            <a:pPr lvl="0">
              <a:lnSpc>
                <a:spcPct val="80000"/>
              </a:lnSpc>
            </a:pPr>
            <a:r>
              <a:rPr lang="en-GB" sz="1200">
                <a:latin typeface="Arial" pitchFamily="34"/>
                <a:cs typeface="Arial" pitchFamily="34"/>
              </a:rPr>
              <a:t>Exit surveys, if we can understand why people leave we can start to implement changes (Strange, 2020).</a:t>
            </a:r>
          </a:p>
          <a:p>
            <a:pPr lvl="0">
              <a:lnSpc>
                <a:spcPct val="80000"/>
              </a:lnSpc>
            </a:pPr>
            <a:r>
              <a:rPr lang="en-GB" sz="1200">
                <a:latin typeface="Arial" pitchFamily="34"/>
                <a:cs typeface="Arial" pitchFamily="34"/>
              </a:rPr>
              <a:t>Do more team building activities and well being ideas (Strange, 2020).</a:t>
            </a:r>
          </a:p>
          <a:p>
            <a:pPr lvl="0">
              <a:lnSpc>
                <a:spcPct val="80000"/>
              </a:lnSpc>
            </a:pPr>
            <a:endParaRPr lang="en-GB" sz="1300"/>
          </a:p>
          <a:p>
            <a:pPr lvl="0">
              <a:lnSpc>
                <a:spcPct val="80000"/>
              </a:lnSpc>
            </a:pPr>
            <a:endParaRPr lang="en-GB" sz="1300"/>
          </a:p>
          <a:p>
            <a:pPr marL="0" lvl="0" indent="0">
              <a:lnSpc>
                <a:spcPct val="80000"/>
              </a:lnSpc>
              <a:buNone/>
            </a:pPr>
            <a:r>
              <a:rPr lang="en-GB" sz="1300"/>
              <a:t>  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18934405-1E12-55DD-2F59-7782322A66AD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/>
          <a:stretch>
            <a:fillRect/>
          </a:stretch>
        </p:blipFill>
        <p:spPr>
          <a:xfrm>
            <a:off x="5184556" y="2160590"/>
            <a:ext cx="4089443" cy="2767010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4C5F5-79F5-97C5-BF48-CEE267F9649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The Importance Of Employee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FFA743-E638-1B8D-12DB-649AF630FB87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1200">
                <a:latin typeface="Arial" pitchFamily="34"/>
                <a:cs typeface="Arial" pitchFamily="34"/>
              </a:rPr>
              <a:t>It improves productivity (Stephanou, 2020).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Helps build trust and relationships (Stephanou, 2020).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Improves employee well being (Stephanou, 2020).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Job fulfilment (Stephanou, 2020).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It attracts customers (Stephanou, 2020).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Engaged staff build success (Stephanou, 2020).</a:t>
            </a:r>
          </a:p>
          <a:p>
            <a:pPr marL="0" lvl="0" indent="0">
              <a:buNone/>
            </a:pPr>
            <a:endParaRPr lang="en-GB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1C03E8FA-8A27-EB0C-8965-A8EBC24DF882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/>
          <a:stretch>
            <a:fillRect/>
          </a:stretch>
        </p:blipFill>
        <p:spPr>
          <a:xfrm>
            <a:off x="4861371" y="2160590"/>
            <a:ext cx="4412629" cy="2065181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69F52-9720-3EBA-8EB4-74205399E90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82090C-0A35-F85F-B4EB-2788EB8266B2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Well trained managers</a:t>
            </a:r>
          </a:p>
          <a:p>
            <a:pPr marL="0" lvl="0" indent="0">
              <a:buNone/>
            </a:pPr>
            <a:endParaRPr lang="en-GB"/>
          </a:p>
          <a:p>
            <a:pPr lvl="0"/>
            <a:r>
              <a:rPr lang="en-GB"/>
              <a:t>Employee engagement model</a:t>
            </a:r>
          </a:p>
          <a:p>
            <a:pPr marL="0" lvl="0" indent="0">
              <a:buNone/>
            </a:pPr>
            <a:endParaRPr lang="en-GB"/>
          </a:p>
          <a:p>
            <a:pPr lvl="0"/>
            <a:r>
              <a:rPr lang="en-GB"/>
              <a:t>Acting on feedback</a:t>
            </a:r>
          </a:p>
          <a:p>
            <a:pPr lvl="0"/>
            <a:endParaRPr lang="en-GB"/>
          </a:p>
          <a:p>
            <a:pPr lvl="0"/>
            <a:r>
              <a:rPr lang="en-GB"/>
              <a:t>It’s not the individual, it’s how they’re managed 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2E69C690-0DE5-0022-146A-8F56FC2393CC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/>
          <a:stretch>
            <a:fillRect/>
          </a:stretch>
        </p:blipFill>
        <p:spPr>
          <a:xfrm>
            <a:off x="5078028" y="2334828"/>
            <a:ext cx="4684242" cy="2495123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9F1DC-518F-CBF1-2B10-EA0651BA0E1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6BC634-3136-844B-57F0-1A609238173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97432" y="1157410"/>
            <a:ext cx="8596667" cy="3880768"/>
          </a:xfrm>
        </p:spPr>
        <p:txBody>
          <a:bodyPr>
            <a:noAutofit/>
          </a:bodyPr>
          <a:lstStyle/>
          <a:p>
            <a:pPr lvl="0">
              <a:lnSpc>
                <a:spcPct val="90000"/>
              </a:lnSpc>
            </a:pPr>
            <a:r>
              <a:rPr lang="en-GB" sz="1200">
                <a:latin typeface="Arial" pitchFamily="34"/>
                <a:cs typeface="Arial" pitchFamily="34"/>
              </a:rPr>
              <a:t>Allen, M. (2019) </a:t>
            </a:r>
            <a:r>
              <a:rPr lang="en-GB" sz="1200" i="1">
                <a:latin typeface="Arial" pitchFamily="34"/>
                <a:cs typeface="Arial" pitchFamily="34"/>
              </a:rPr>
              <a:t>The Real Cost of Bad Management-And What You Can Do About It. </a:t>
            </a:r>
            <a:r>
              <a:rPr lang="en-GB" sz="1200">
                <a:latin typeface="Arial" pitchFamily="34"/>
                <a:cs typeface="Arial" pitchFamily="34"/>
              </a:rPr>
              <a:t>Available at: </a:t>
            </a:r>
            <a:r>
              <a:rPr lang="en-GB" sz="1200">
                <a:latin typeface="Arial" pitchFamily="34"/>
                <a:cs typeface="Arial" pitchFamily="34"/>
                <a:hlinkClick r:id="rId2"/>
              </a:rPr>
              <a:t>The Real Costs of Bad Management-And What You Can Do About It - A Peer-Reviewed Academic Articles | GBR (pepperdine.edu)</a:t>
            </a:r>
            <a:r>
              <a:rPr lang="en-GB" sz="1200">
                <a:latin typeface="Arial" pitchFamily="34"/>
                <a:cs typeface="Arial" pitchFamily="34"/>
              </a:rPr>
              <a:t> (Accessed: 28/11/22).</a:t>
            </a:r>
          </a:p>
          <a:p>
            <a:pPr lvl="0">
              <a:lnSpc>
                <a:spcPct val="90000"/>
              </a:lnSpc>
            </a:pPr>
            <a:r>
              <a:rPr lang="en-GB" sz="1200">
                <a:latin typeface="Arial" pitchFamily="34"/>
                <a:cs typeface="Arial" pitchFamily="34"/>
              </a:rPr>
              <a:t>ENGAGE EMPLOYEE, (2022) </a:t>
            </a:r>
            <a:r>
              <a:rPr lang="en-GB" sz="1200" i="1">
                <a:latin typeface="Arial" pitchFamily="34"/>
                <a:cs typeface="Arial" pitchFamily="34"/>
              </a:rPr>
              <a:t>UK WORKERS LAG BEHIND THE WORLD FOR EMPLOYEE ENGAGMENT ACCORDIND TO NEW RESEARCH. </a:t>
            </a:r>
            <a:r>
              <a:rPr lang="en-GB" sz="1200">
                <a:latin typeface="Arial" pitchFamily="34"/>
                <a:cs typeface="Arial" pitchFamily="34"/>
              </a:rPr>
              <a:t>Available at: </a:t>
            </a:r>
            <a:r>
              <a:rPr lang="en-GB" sz="1200">
                <a:latin typeface="Arial" pitchFamily="34"/>
                <a:cs typeface="Arial" pitchFamily="34"/>
                <a:hlinkClick r:id="rId3"/>
              </a:rPr>
              <a:t>UK workers lag behind the world for employee engagement according to new research (engageemployee.com)</a:t>
            </a:r>
            <a:r>
              <a:rPr lang="en-GB" sz="1200">
                <a:latin typeface="Arial" pitchFamily="34"/>
                <a:cs typeface="Arial" pitchFamily="34"/>
              </a:rPr>
              <a:t> (Accessed: 26/11/22).</a:t>
            </a:r>
          </a:p>
          <a:p>
            <a:pPr lvl="0">
              <a:lnSpc>
                <a:spcPct val="90000"/>
              </a:lnSpc>
            </a:pPr>
            <a:r>
              <a:rPr lang="en-GB" sz="1200">
                <a:latin typeface="Arial" pitchFamily="34"/>
                <a:cs typeface="Arial" pitchFamily="34"/>
              </a:rPr>
              <a:t>inglethorpe, R. (2022) </a:t>
            </a:r>
            <a:r>
              <a:rPr lang="en-GB" sz="1200" i="1">
                <a:latin typeface="Arial" pitchFamily="34"/>
                <a:cs typeface="Arial" pitchFamily="34"/>
              </a:rPr>
              <a:t>Employee engagement statistics I 32 stats &amp; trends for 2022. </a:t>
            </a:r>
            <a:r>
              <a:rPr lang="en-GB" sz="1200">
                <a:latin typeface="Arial" pitchFamily="34"/>
                <a:cs typeface="Arial" pitchFamily="34"/>
              </a:rPr>
              <a:t>Available at: </a:t>
            </a:r>
            <a:r>
              <a:rPr lang="en-GB" sz="1200">
                <a:latin typeface="Arial" pitchFamily="34"/>
                <a:cs typeface="Arial" pitchFamily="34"/>
                <a:hlinkClick r:id="rId4"/>
              </a:rPr>
              <a:t>Employee engagement statistics | 32 Stats &amp; Trends for 2022 (clevry.com)</a:t>
            </a:r>
            <a:r>
              <a:rPr lang="en-GB" sz="1200">
                <a:latin typeface="Arial" pitchFamily="34"/>
                <a:cs typeface="Arial" pitchFamily="34"/>
              </a:rPr>
              <a:t> (Accessed: 25/11/22).</a:t>
            </a:r>
          </a:p>
          <a:p>
            <a:pPr lvl="0">
              <a:lnSpc>
                <a:spcPct val="90000"/>
              </a:lnSpc>
            </a:pPr>
            <a:r>
              <a:rPr lang="en-GB" sz="1200">
                <a:latin typeface="Arial" pitchFamily="34"/>
                <a:cs typeface="Arial" pitchFamily="34"/>
              </a:rPr>
              <a:t>interObservers, (2022) Teamwork in the Workplace (What it is, Benefits &amp; now to improve). Available at: </a:t>
            </a:r>
            <a:r>
              <a:rPr lang="en-GB" sz="1200">
                <a:latin typeface="Arial" pitchFamily="34"/>
                <a:cs typeface="Arial" pitchFamily="34"/>
                <a:hlinkClick r:id="rId5"/>
              </a:rPr>
              <a:t>Teamwork in the Workplace (What it is, Benefits &amp; How to improve) (interobservers.com)</a:t>
            </a:r>
            <a:r>
              <a:rPr lang="en-GB" sz="1200">
                <a:latin typeface="Arial" pitchFamily="34"/>
                <a:cs typeface="Arial" pitchFamily="34"/>
              </a:rPr>
              <a:t> (Accessed: 25/11/22). </a:t>
            </a:r>
          </a:p>
          <a:p>
            <a:pPr lvl="0">
              <a:lnSpc>
                <a:spcPct val="90000"/>
              </a:lnSpc>
            </a:pPr>
            <a:r>
              <a:rPr lang="en-GB" sz="1200">
                <a:latin typeface="Arial" pitchFamily="34"/>
                <a:cs typeface="Arial" pitchFamily="34"/>
              </a:rPr>
              <a:t>Kohll, A. (2018) </a:t>
            </a:r>
            <a:r>
              <a:rPr lang="en-GB" sz="1200" i="1">
                <a:latin typeface="Arial" pitchFamily="34"/>
                <a:cs typeface="Arial" pitchFamily="34"/>
              </a:rPr>
              <a:t>5 Reasons Social Connections Can Enhance Your Employees Wellness Program. </a:t>
            </a:r>
            <a:r>
              <a:rPr lang="en-GB" sz="1200">
                <a:latin typeface="Arial" pitchFamily="34"/>
                <a:cs typeface="Arial" pitchFamily="34"/>
              </a:rPr>
              <a:t>Available at: </a:t>
            </a:r>
            <a:r>
              <a:rPr lang="en-GB" sz="1200">
                <a:latin typeface="Arial" pitchFamily="34"/>
                <a:cs typeface="Arial" pitchFamily="34"/>
                <a:hlinkClick r:id="rId6"/>
              </a:rPr>
              <a:t>5 Reasons Social Connections Can Enhance Your Employee Wellness Program (forbes.com)</a:t>
            </a:r>
            <a:r>
              <a:rPr lang="en-GB" sz="1200">
                <a:latin typeface="Arial" pitchFamily="34"/>
                <a:cs typeface="Arial" pitchFamily="34"/>
              </a:rPr>
              <a:t> (Accessed: 28/11/22).</a:t>
            </a:r>
          </a:p>
          <a:p>
            <a:pPr lvl="0">
              <a:lnSpc>
                <a:spcPct val="90000"/>
              </a:lnSpc>
            </a:pPr>
            <a:r>
              <a:rPr lang="en-GB" sz="1200">
                <a:latin typeface="Arial" pitchFamily="34"/>
                <a:cs typeface="Arial" pitchFamily="34"/>
              </a:rPr>
              <a:t>MacLennan, C. (2021) </a:t>
            </a:r>
            <a:r>
              <a:rPr lang="en-GB" sz="1200" i="1">
                <a:latin typeface="Arial" pitchFamily="34"/>
                <a:cs typeface="Arial" pitchFamily="34"/>
              </a:rPr>
              <a:t>6 Employee Engagement Models.</a:t>
            </a:r>
            <a:r>
              <a:rPr lang="en-GB" sz="1200">
                <a:latin typeface="Arial" pitchFamily="34"/>
                <a:cs typeface="Arial" pitchFamily="34"/>
              </a:rPr>
              <a:t> Available at: </a:t>
            </a:r>
            <a:r>
              <a:rPr lang="en-GB" sz="1200">
                <a:latin typeface="Arial" pitchFamily="34"/>
                <a:cs typeface="Arial" pitchFamily="34"/>
                <a:hlinkClick r:id="rId7"/>
              </a:rPr>
              <a:t>6 Employee Engagement Models (motivosity.com)</a:t>
            </a:r>
            <a:r>
              <a:rPr lang="en-GB" sz="1200">
                <a:latin typeface="Arial" pitchFamily="34"/>
                <a:cs typeface="Arial" pitchFamily="34"/>
              </a:rPr>
              <a:t> (Accessed: 28/11/22).</a:t>
            </a:r>
          </a:p>
          <a:p>
            <a:pPr lvl="0">
              <a:lnSpc>
                <a:spcPct val="90000"/>
              </a:lnSpc>
            </a:pPr>
            <a:r>
              <a:rPr lang="en-GB" sz="1200">
                <a:latin typeface="Arial" pitchFamily="34"/>
                <a:cs typeface="Arial" pitchFamily="34"/>
              </a:rPr>
              <a:t>Moore, E. (2017)  </a:t>
            </a:r>
            <a:r>
              <a:rPr lang="en-GB" sz="1200" i="1">
                <a:latin typeface="Arial" pitchFamily="34"/>
                <a:cs typeface="Arial" pitchFamily="34"/>
              </a:rPr>
              <a:t>6 Steps You Can Take When You Don’t Feel Welcomed At Work. </a:t>
            </a:r>
            <a:r>
              <a:rPr lang="en-GB" sz="1200">
                <a:latin typeface="Arial" pitchFamily="34"/>
                <a:cs typeface="Arial" pitchFamily="34"/>
              </a:rPr>
              <a:t> Available at: </a:t>
            </a:r>
            <a:r>
              <a:rPr lang="en-GB" sz="1200">
                <a:latin typeface="Arial" pitchFamily="34"/>
                <a:cs typeface="Arial" pitchFamily="34"/>
                <a:hlinkClick r:id="rId8"/>
              </a:rPr>
              <a:t>6 Steps You Can Take When You Don’t Feel Welcomed At Work (fastcompany.com)</a:t>
            </a:r>
            <a:r>
              <a:rPr lang="en-GB" sz="1200">
                <a:latin typeface="Arial" pitchFamily="34"/>
                <a:cs typeface="Arial" pitchFamily="34"/>
              </a:rPr>
              <a:t> (Accessed: 28/11/22).</a:t>
            </a:r>
            <a:endParaRPr lang="en-GB" sz="1200" i="1">
              <a:latin typeface="Arial" pitchFamily="34"/>
              <a:cs typeface="Arial" pitchFamily="34"/>
            </a:endParaRPr>
          </a:p>
          <a:p>
            <a:pPr lvl="0">
              <a:lnSpc>
                <a:spcPct val="90000"/>
              </a:lnSpc>
            </a:pPr>
            <a:r>
              <a:rPr lang="en-GB" sz="1200">
                <a:latin typeface="Arial" pitchFamily="34"/>
                <a:cs typeface="Arial" pitchFamily="34"/>
              </a:rPr>
              <a:t>Smith, T. (2022) </a:t>
            </a:r>
            <a:r>
              <a:rPr lang="en-GB" sz="1200" i="1">
                <a:latin typeface="Arial" pitchFamily="34"/>
                <a:cs typeface="Arial" pitchFamily="34"/>
              </a:rPr>
              <a:t>What Is Employee Engagement? Definition, Strategies and Examples. </a:t>
            </a:r>
            <a:r>
              <a:rPr lang="en-GB" sz="1200">
                <a:latin typeface="Arial" pitchFamily="34"/>
                <a:cs typeface="Arial" pitchFamily="34"/>
              </a:rPr>
              <a:t>Available at: </a:t>
            </a:r>
            <a:r>
              <a:rPr lang="en-GB" sz="1200">
                <a:latin typeface="Arial" pitchFamily="34"/>
                <a:cs typeface="Arial" pitchFamily="34"/>
                <a:hlinkClick r:id="rId9"/>
              </a:rPr>
              <a:t>What Is Employee Engagement? Definition, Strategies, and Example (investopedia.com)</a:t>
            </a:r>
            <a:r>
              <a:rPr lang="en-GB" sz="1200">
                <a:latin typeface="Arial" pitchFamily="34"/>
                <a:cs typeface="Arial" pitchFamily="34"/>
              </a:rPr>
              <a:t> (Accessed: 25/11/22).</a:t>
            </a:r>
          </a:p>
          <a:p>
            <a:pPr lvl="0">
              <a:lnSpc>
                <a:spcPct val="90000"/>
              </a:lnSpc>
            </a:pPr>
            <a:r>
              <a:rPr lang="en-GB" sz="1200">
                <a:latin typeface="Arial" pitchFamily="34"/>
                <a:cs typeface="Arial" pitchFamily="34"/>
              </a:rPr>
              <a:t>Strange, J. (2020) </a:t>
            </a:r>
            <a:r>
              <a:rPr lang="en-GB" sz="1200" i="1">
                <a:latin typeface="Arial" pitchFamily="34"/>
                <a:cs typeface="Arial" pitchFamily="34"/>
              </a:rPr>
              <a:t>6 Employee Engagement Best Practices for Higher Engaged Cultures. Available at: </a:t>
            </a:r>
            <a:r>
              <a:rPr lang="en-GB" sz="1200">
                <a:latin typeface="Arial" pitchFamily="34"/>
                <a:cs typeface="Arial" pitchFamily="34"/>
                <a:hlinkClick r:id="rId10"/>
              </a:rPr>
              <a:t>6 Employee Engagement Best Practices for Highly Engaged Cultures (quantumworkplace.com)</a:t>
            </a:r>
            <a:r>
              <a:rPr lang="en-GB" sz="1200">
                <a:latin typeface="Arial" pitchFamily="34"/>
                <a:cs typeface="Arial" pitchFamily="34"/>
              </a:rPr>
              <a:t> (Accessed: 25/11/22).</a:t>
            </a:r>
          </a:p>
          <a:p>
            <a:pPr lvl="0">
              <a:lnSpc>
                <a:spcPct val="90000"/>
              </a:lnSpc>
            </a:pPr>
            <a:r>
              <a:rPr lang="en-GB" sz="1200">
                <a:latin typeface="Arial" pitchFamily="34"/>
                <a:cs typeface="Arial" pitchFamily="34"/>
              </a:rPr>
              <a:t>Stephanou, A. (2020) </a:t>
            </a:r>
            <a:r>
              <a:rPr lang="en-GB" sz="1200" i="1">
                <a:latin typeface="Arial" pitchFamily="34"/>
                <a:cs typeface="Arial" pitchFamily="34"/>
              </a:rPr>
              <a:t>10 Reasons Why Employee Engagement Is Important. Available at: </a:t>
            </a:r>
            <a:r>
              <a:rPr lang="en-GB" sz="1200">
                <a:latin typeface="Arial" pitchFamily="34"/>
                <a:cs typeface="Arial" pitchFamily="34"/>
                <a:hlinkClick r:id="rId11"/>
              </a:rPr>
              <a:t>10 Reasons Why Employee Engagement Is Important (careeraddict.com)</a:t>
            </a:r>
            <a:r>
              <a:rPr lang="en-GB" sz="1200">
                <a:latin typeface="Arial" pitchFamily="34"/>
                <a:cs typeface="Arial" pitchFamily="34"/>
              </a:rPr>
              <a:t> (Accessed: 25/11/22).</a:t>
            </a:r>
            <a:endParaRPr lang="en-GB" sz="1200" i="1">
              <a:latin typeface="Arial" pitchFamily="34"/>
              <a:cs typeface="Arial" pitchFamily="34"/>
            </a:endParaRPr>
          </a:p>
          <a:p>
            <a:pPr lvl="0">
              <a:lnSpc>
                <a:spcPct val="90000"/>
              </a:lnSpc>
            </a:pPr>
            <a:r>
              <a:rPr lang="en-GB" sz="1200">
                <a:latin typeface="Arial" pitchFamily="34"/>
                <a:cs typeface="Arial" pitchFamily="34"/>
              </a:rPr>
              <a:t>Walter, S. (2022) </a:t>
            </a:r>
            <a:r>
              <a:rPr lang="en-GB" sz="1200" i="1">
                <a:latin typeface="Arial" pitchFamily="34"/>
                <a:cs typeface="Arial" pitchFamily="34"/>
              </a:rPr>
              <a:t>The Power of Praise. Available at: </a:t>
            </a:r>
            <a:r>
              <a:rPr lang="en-GB" sz="1200">
                <a:latin typeface="Arial" pitchFamily="34"/>
                <a:cs typeface="Arial" pitchFamily="34"/>
                <a:hlinkClick r:id="rId12"/>
              </a:rPr>
              <a:t>The Power of Praise – WeSpire</a:t>
            </a:r>
            <a:r>
              <a:rPr lang="en-GB" sz="1200">
                <a:latin typeface="Arial" pitchFamily="34"/>
                <a:cs typeface="Arial" pitchFamily="34"/>
              </a:rPr>
              <a:t> (Accessed: 26/11/22).</a:t>
            </a:r>
            <a:endParaRPr lang="en-GB" sz="1200" i="1">
              <a:latin typeface="Arial" pitchFamily="34"/>
              <a:cs typeface="Arial" pitchFamily="34"/>
            </a:endParaRPr>
          </a:p>
          <a:p>
            <a:pPr lvl="0">
              <a:lnSpc>
                <a:spcPct val="90000"/>
              </a:lnSpc>
            </a:pPr>
            <a:r>
              <a:rPr lang="en-GB" sz="1200">
                <a:latin typeface="Arial" pitchFamily="34"/>
                <a:cs typeface="Arial" pitchFamily="34"/>
              </a:rPr>
              <a:t>Wolf, C. (2016) </a:t>
            </a:r>
            <a:r>
              <a:rPr lang="en-GB" sz="1200" i="1">
                <a:latin typeface="Arial" pitchFamily="34"/>
                <a:cs typeface="Arial" pitchFamily="34"/>
              </a:rPr>
              <a:t>Poll Shows Woman Are More Engaged With Their Work</a:t>
            </a:r>
            <a:r>
              <a:rPr lang="en-GB" sz="1200">
                <a:latin typeface="Arial" pitchFamily="34"/>
                <a:cs typeface="Arial" pitchFamily="34"/>
              </a:rPr>
              <a:t>. Available at: </a:t>
            </a:r>
            <a:r>
              <a:rPr lang="en-GB" sz="1200">
                <a:latin typeface="Arial" pitchFamily="34"/>
                <a:cs typeface="Arial" pitchFamily="34"/>
                <a:hlinkClick r:id="rId13"/>
              </a:rPr>
              <a:t>Poll Shows Women Are More Engaged With Their Work – InsideSources</a:t>
            </a:r>
            <a:r>
              <a:rPr lang="en-GB" sz="1200">
                <a:latin typeface="Arial" pitchFamily="34"/>
                <a:cs typeface="Arial" pitchFamily="34"/>
              </a:rPr>
              <a:t> (Accessed: 26/11/22).</a:t>
            </a:r>
            <a:endParaRPr lang="en-GB" sz="1200" i="1"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9" ma:contentTypeDescription="Create a new document." ma:contentTypeScope="" ma:versionID="7dae6e1bb2362c9a64373303c5275eae">
  <xsd:schema xmlns:xsd="http://www.w3.org/2001/XMLSchema" xmlns:xs="http://www.w3.org/2001/XMLSchema" xmlns:p="http://schemas.microsoft.com/office/2006/metadata/properties" xmlns:ns3="0e7fbce4-8ae7-4085-8b0a-9efa4c7cae6d" xmlns:ns4="4eb0a523-77d0-454a-93a8-50ca111d3c44" targetNamespace="http://schemas.microsoft.com/office/2006/metadata/properties" ma:root="true" ma:fieldsID="de048618a707bf120cf412792c19ec5b" ns3:_="" ns4:_="">
    <xsd:import namespace="0e7fbce4-8ae7-4085-8b0a-9efa4c7cae6d"/>
    <xsd:import namespace="4eb0a523-77d0-454a-93a8-50ca111d3c4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_activity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_activity" ma:index="15" nillable="true" ma:displayName="_activity" ma:hidden="true" ma:internalName="_activity">
      <xsd:simpleType>
        <xsd:restriction base="dms:Note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e7fbce4-8ae7-4085-8b0a-9efa4c7cae6d" xsi:nil="true"/>
  </documentManagement>
</p:properties>
</file>

<file path=customXml/itemProps1.xml><?xml version="1.0" encoding="utf-8"?>
<ds:datastoreItem xmlns:ds="http://schemas.openxmlformats.org/officeDocument/2006/customXml" ds:itemID="{3391E27D-8F9D-4474-86FE-9E3EA24AB78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7fbce4-8ae7-4085-8b0a-9efa4c7cae6d"/>
    <ds:schemaRef ds:uri="4eb0a523-77d0-454a-93a8-50ca111d3c4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AB13B6B-6E36-423E-B112-26D19236FF3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B4D5F66-2F90-4E51-9721-9408E5ABE95A}">
  <ds:schemaRefs>
    <ds:schemaRef ds:uri="http://purl.org/dc/terms/"/>
    <ds:schemaRef ds:uri="http://schemas.microsoft.com/office/2006/metadata/properties"/>
    <ds:schemaRef ds:uri="http://purl.org/dc/elements/1.1/"/>
    <ds:schemaRef ds:uri="http://schemas.microsoft.com/office/2006/documentManagement/types"/>
    <ds:schemaRef ds:uri="4eb0a523-77d0-454a-93a8-50ca111d3c44"/>
    <ds:schemaRef ds:uri="http://purl.org/dc/dcmitype/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0e7fbce4-8ae7-4085-8b0a-9efa4c7cae6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928</TotalTime>
  <Words>1036</Words>
  <Application>Microsoft Office PowerPoint</Application>
  <PresentationFormat>Widescreen</PresentationFormat>
  <Paragraphs>85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Trebuchet MS</vt:lpstr>
      <vt:lpstr>Wingdings 3</vt:lpstr>
      <vt:lpstr>Facet</vt:lpstr>
      <vt:lpstr>Employee Engagement</vt:lpstr>
      <vt:lpstr>  Introduction</vt:lpstr>
      <vt:lpstr>Data and statistics</vt:lpstr>
      <vt:lpstr>Zinger model of employee engagement</vt:lpstr>
      <vt:lpstr>Personal Experiences</vt:lpstr>
      <vt:lpstr>Best Practices Of Employee Engagement</vt:lpstr>
      <vt:lpstr>The Importance Of Employee Engagement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Employee Engagement</dc:title>
  <dc:creator>Khalid Hussain (2121098)</dc:creator>
  <cp:lastModifiedBy>Khalid Hussain (2121098)</cp:lastModifiedBy>
  <cp:revision>30</cp:revision>
  <dcterms:created xsi:type="dcterms:W3CDTF">2022-11-25T17:25:52Z</dcterms:created>
  <dcterms:modified xsi:type="dcterms:W3CDTF">2022-11-30T20:34:36Z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