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9"/>
  </p:notesMasterIdLst>
  <p:sldIdLst>
    <p:sldId id="256" r:id="rId5"/>
    <p:sldId id="262" r:id="rId6"/>
    <p:sldId id="259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0B6E43-0A2E-4389-A8D5-C2035FDC1C7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37C199-8716-482D-ACA8-9F8E54D9A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11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7C199-8716-482D-ACA8-9F8E54D9AA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737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7C199-8716-482D-ACA8-9F8E54D9AA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410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6E91F699-BF08-4697-B793-A8D9CE51086B}" type="datetime1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71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AE54-5B41-4B1C-A358-3C28922A7D78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185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F538-0119-4393-AFD4-DFA0DA872AA9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23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1ED3-C755-4420-8FCD-6BEFAB969898}" type="datetime1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312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78FC-C574-4B45-901F-99A6F659EF36}" type="datetime1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456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3AD1-D0BE-418D-BED8-F75A42BE030B}" type="datetime1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17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B0FD1-C336-4E13-8251-F0CA9789029F}" type="datetime1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860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D4941-8DF9-4323-91EA-DDC8DB7F4F84}" type="datetime1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328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032ABC6-96AA-4520-A1AE-2D2A6855AE2A}" type="datetime1">
              <a:rPr lang="en-GB" smtClean="0"/>
              <a:t>09/03/2026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55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4A374-0458-4FB1-954F-4EA81EB70D3F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660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47CDE-97C3-4D4F-8FBC-AFD4C6BE3426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024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0D0D861-5EBF-4413-91A0-84040C42CCDA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325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queertheoryvisualculture.wordpress.com/wp-content/uploads/2018/01/freud_mourning-and-melancholia.pdf" TargetMode="External"/><Relationship Id="rId13" Type="http://schemas.openxmlformats.org/officeDocument/2006/relationships/hyperlink" Target="https://haushofer.ne.su.se/publications/Lund_et_al_LancetPsychiatry_2018.pdf" TargetMode="External"/><Relationship Id="rId3" Type="http://schemas.openxmlformats.org/officeDocument/2006/relationships/hyperlink" Target="https://www.statista.com/chart/22607/reported-depressive-symptoms-gb/?srsltid=AfmBOorFKFqskZ_6p1EIbbhW-NTnmTGjX1aPsB0EVXZH9HST7_fSnyBF" TargetMode="External"/><Relationship Id="rId7" Type="http://schemas.openxmlformats.org/officeDocument/2006/relationships/hyperlink" Target="https://doi.org/10.1186/1744-859X-7-9" TargetMode="External"/><Relationship Id="rId12" Type="http://schemas.openxmlformats.org/officeDocument/2006/relationships/hyperlink" Target="https://www.proquest.com/scholarly-journals/mental-health-treatment-seeking-among-older/docview/366350175/se-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" TargetMode="External"/><Relationship Id="rId11" Type="http://schemas.openxmlformats.org/officeDocument/2006/relationships/hyperlink" Target="https://www.researchgate.net/profile/Asa-Jansson-3/publication/341568793_Melancholia_and_Depression/links/5ec7b4e592851c11a87de981/Melancholia-and-Depression.pdf" TargetMode="External"/><Relationship Id="rId5" Type="http://schemas.openxmlformats.org/officeDocument/2006/relationships/hyperlink" Target="https://www.forthwithlife.co.uk/blog/mental-health-statistics-uk/" TargetMode="External"/><Relationship Id="rId10" Type="http://schemas.openxmlformats.org/officeDocument/2006/relationships/hyperlink" Target="https://journals.sagepub.com/doi/pdf/10.1177/070674371305800403" TargetMode="External"/><Relationship Id="rId4" Type="http://schemas.openxmlformats.org/officeDocument/2006/relationships/hyperlink" Target="https://www.ncbi.nlm.nih.gov/books/NBK559078/" TargetMode="External"/><Relationship Id="rId9" Type="http://schemas.openxmlformats.org/officeDocument/2006/relationships/hyperlink" Target="https://www.kingsfund.org.uk/insight-and-analysis/long-reads/mental-health-360-funding-costs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icd.who.int/browse/2024-01/mms/en" TargetMode="External"/><Relationship Id="rId3" Type="http://schemas.openxmlformats.org/officeDocument/2006/relationships/hyperlink" Target="https://digital.nhs.uk/data-and-information/publications/statistical/nhs-talking-therapies-for-anxiety-and-depression-annual-reports/2023-24" TargetMode="External"/><Relationship Id="rId7" Type="http://schemas.openxmlformats.org/officeDocument/2006/relationships/hyperlink" Target="https://wamanagement.co.uk/dealing-with-depression/" TargetMode="External"/><Relationship Id="rId2" Type="http://schemas.openxmlformats.org/officeDocument/2006/relationships/hyperlink" Target="https://webarchive.nationalarchives.gov.uk/ukgwa/20250707103655/https:/www.longtermplan.nhs.uk/wp-content/uploads/2019/01/nhs-long-term-plan-june-201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think.org/news-and-stories/media-centre/2025/02/new-analysis-of-nhs-data-on-mental-health-waiting-times?ref=theexecutivesummary.com" TargetMode="External"/><Relationship Id="rId5" Type="http://schemas.openxmlformats.org/officeDocument/2006/relationships/hyperlink" Target="https://doi.org/10.1016/s0140-6736(18)31612-x" TargetMode="External"/><Relationship Id="rId4" Type="http://schemas.openxmlformats.org/officeDocument/2006/relationships/hyperlink" Target="https://www.offshorecheapmeds.com/blog/depression-symptoms-seeking-help/" TargetMode="External"/><Relationship Id="rId9" Type="http://schemas.openxmlformats.org/officeDocument/2006/relationships/hyperlink" Target="https://www.who.int/publications/i/item/97892400493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332D0F1-D7A1-C640-9132-E457FF5331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4777739"/>
            <a:ext cx="3418990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600" b="1" noProof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Component 1: Individual Presentation (Academic Poster)</a:t>
            </a:r>
            <a:endParaRPr lang="en-GB" sz="2600" spc="700" noProof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4C483ED-1478-21DF-251C-2C9298FC11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4" y="4777739"/>
            <a:ext cx="6897626" cy="1765301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Name: Halima Bibi</a:t>
            </a:r>
            <a:endParaRPr lang="en-GB" sz="1900" b="1" spc="-50" noProof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Number: 2320004</a:t>
            </a:r>
            <a:endParaRPr lang="en-GB" sz="1900" b="1" spc="-50" noProof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Module: </a:t>
            </a:r>
            <a:r>
              <a:rPr lang="en-GB" sz="1900" b="1" noProof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Psychological Classifications and Provisions</a:t>
            </a:r>
            <a:endParaRPr lang="en-GB" sz="1900" b="1" spc="-50" noProof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Code: </a:t>
            </a:r>
            <a:r>
              <a:rPr lang="en-GB" sz="1900" b="1" noProof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BMHP6029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Lecturer: Kennedy </a:t>
            </a:r>
            <a:r>
              <a:rPr lang="en-GB" sz="1900" b="1" spc="-50" noProof="0" dirty="0" err="1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Obohwemu</a:t>
            </a:r>
            <a:endParaRPr lang="en-GB" sz="1900" b="1" noProof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11" name="Picture 10" descr="A silhouette of a person with tangled lines coming out of her head&#10;&#10;AI-generated content may be incorrect.">
            <a:extLst>
              <a:ext uri="{FF2B5EF4-FFF2-40B4-BE49-F238E27FC236}">
                <a16:creationId xmlns:a16="http://schemas.microsoft.com/office/drawing/2014/main" id="{02ACD646-B8A1-B009-65D7-10F6C4DAA5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05" b="28175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0E9446A-1E3B-C0CF-42C5-B1215891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58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85A1A6DE-59A3-E3B3-8C16-AE65C09D162D}"/>
              </a:ext>
            </a:extLst>
          </p:cNvPr>
          <p:cNvSpPr/>
          <p:nvPr/>
        </p:nvSpPr>
        <p:spPr bwMode="auto">
          <a:xfrm>
            <a:off x="3799737" y="102234"/>
            <a:ext cx="4229731" cy="559203"/>
          </a:xfrm>
          <a:prstGeom prst="round2DiagRect">
            <a:avLst/>
          </a:prstGeom>
          <a:solidFill>
            <a:srgbClr val="43808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0960" tIns="30480" rIns="60960" bIns="30480" numCol="1" rtlCol="0" anchor="t" anchorCtr="0" compatLnSpc="1">
            <a:prstTxWarp prst="textNoShape">
              <a:avLst/>
            </a:prstTxWarp>
          </a:bodyPr>
          <a:lstStyle/>
          <a:p>
            <a:pPr defTabSz="3135999"/>
            <a:endParaRPr lang="en-GB" sz="2533" noProof="0" dirty="0">
              <a:latin typeface="Arial"/>
            </a:endParaRPr>
          </a:p>
        </p:txBody>
      </p:sp>
      <p:sp>
        <p:nvSpPr>
          <p:cNvPr id="6" name="Title 11">
            <a:extLst>
              <a:ext uri="{FF2B5EF4-FFF2-40B4-BE49-F238E27FC236}">
                <a16:creationId xmlns:a16="http://schemas.microsoft.com/office/drawing/2014/main" id="{2AACB863-0CC8-49A8-E301-9858DED71205}"/>
              </a:ext>
            </a:extLst>
          </p:cNvPr>
          <p:cNvSpPr txBox="1"/>
          <p:nvPr/>
        </p:nvSpPr>
        <p:spPr>
          <a:xfrm>
            <a:off x="4148451" y="167715"/>
            <a:ext cx="3432779" cy="659116"/>
          </a:xfrm>
          <a:prstGeom prst="rect">
            <a:avLst/>
          </a:prstGeom>
        </p:spPr>
        <p:txBody>
          <a:bodyPr lIns="85344" tIns="42672" rIns="85344" bIns="42672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135999">
              <a:lnSpc>
                <a:spcPct val="90000"/>
              </a:lnSpc>
            </a:pPr>
            <a:r>
              <a:rPr lang="en-GB" sz="2400" b="1" i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Depressive Disorder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4E7DC24-2305-3B79-2910-0B930E6E14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628" y="81538"/>
            <a:ext cx="2295832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Introduction</a:t>
            </a:r>
            <a:r>
              <a:rPr lang="en-GB" sz="1600" b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D75E57-F87B-84F2-D9B7-3A1E6B3FB26C}"/>
              </a:ext>
            </a:extLst>
          </p:cNvPr>
          <p:cNvSpPr txBox="1"/>
          <p:nvPr/>
        </p:nvSpPr>
        <p:spPr>
          <a:xfrm>
            <a:off x="141392" y="487745"/>
            <a:ext cx="2295832" cy="2631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Depressive Disorder is classified under Chapter 06 of the ICD-11 by the World Health Organisation (2024). It is characterised by persistent low mood, anhedonia, cognitive impairment and functional decline, significantly affecting individuals, families and wider society 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Bains and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Abdijadid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poster critically examines how historical, social and political contexts have shaped the understanding and treatment of depression, highlighting ongoing inequalities in access to care.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13AE58-6D5C-2F18-C681-9573332D18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2931" y="772135"/>
            <a:ext cx="2654708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Contemporary Treatment &amp; Care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49DB29-4AA0-7D82-AED2-7D92E96116A6}"/>
              </a:ext>
            </a:extLst>
          </p:cNvPr>
          <p:cNvSpPr txBox="1"/>
          <p:nvPr/>
        </p:nvSpPr>
        <p:spPr>
          <a:xfrm>
            <a:off x="2437224" y="1142295"/>
            <a:ext cx="3019128" cy="2970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Treated within a biopsychosocial framework, guided by the NICE, (2022).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medication, CBT and community-based support (NICE, 2022).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National Health Service Long Term Plan promotes early intervention and parity of esteem (NHS England, 2019) .</a:t>
            </a:r>
          </a:p>
          <a:p>
            <a:pPr algn="ctr"/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pressures:</a:t>
            </a:r>
          </a:p>
          <a:p>
            <a:pPr algn="ctr"/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1.8 million+ NHS Talking Therapies referrals (NHS England Digital, 2024).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in 6 adults experience moderate–severe symptoms (UK Parliament Commons Library, 2024).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50–52% recovery rate among completers (NHS England Digital, 2024).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waiting times and workforce shortages persist (Rethink Mental Illness, 2025).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C880FE-25A6-6A0E-D2CD-830C081E46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3346" y="750475"/>
            <a:ext cx="2841519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Historical Understanding &amp;Treatment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D5503B-989D-14CF-0EBF-5563FD8684E1}"/>
              </a:ext>
            </a:extLst>
          </p:cNvPr>
          <p:cNvSpPr txBox="1"/>
          <p:nvPr/>
        </p:nvSpPr>
        <p:spPr>
          <a:xfrm>
            <a:off x="5362034" y="1163672"/>
            <a:ext cx="2841517" cy="3308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18th–19th centuries: “Melancholia” was viewed as moral weakness, leading to institutionalisation and social exclusion 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Jansson, 2021)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Asylums prioritised containment and social order over treatment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Jansson, 2021)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20th century: Psychoanalytic theory, influenced by Sigmund Freud (1917), reframed depression as internal psychological conflict, reducing moral blame but continuing to individualise distress (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Carhart-Harris,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2008)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Post-war period: Expansion of antidepressants and electroconvulsive therapy strengthened biomedical approaches 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Healy, 2013)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Critics argue this focus on neurochemistry may overlook poverty, trauma and social inequality 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(Patel </a:t>
            </a:r>
            <a:r>
              <a:rPr lang="en-US" alt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2018)</a:t>
            </a: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98C284E-1B1B-7F5B-C98B-B1CE38065606}"/>
              </a:ext>
            </a:extLst>
          </p:cNvPr>
          <p:cNvSpPr txBox="1"/>
          <p:nvPr/>
        </p:nvSpPr>
        <p:spPr>
          <a:xfrm>
            <a:off x="8710842" y="4489622"/>
            <a:ext cx="3531100" cy="2292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of Depressive Disorder has changed from moral judgement and institutionalisation to psychological and biomedical models within a biopsychosocial framework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Jansson, 2021)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modern treatments are effective for many people, access to care is still influenced by inequality, stigma and policy decisions (Lund, </a:t>
            </a:r>
            <a:r>
              <a:rPr lang="en-GB" sz="11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2018).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Depression is linked not only to medical factors but also to poverty, discrimination and healthcare provision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(Lund,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2018).</a:t>
            </a:r>
            <a:endParaRPr lang="en-GB" sz="11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mental health care should focus on equitable, culturally sensitive and socially responsive services (WHO, 2022).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8CDF9F-4809-5915-81B4-B621493D6B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4797" y="4085469"/>
            <a:ext cx="1983294" cy="355141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3AAD5B-1628-3984-D633-1982662E458F}"/>
              </a:ext>
            </a:extLst>
          </p:cNvPr>
          <p:cNvSpPr txBox="1"/>
          <p:nvPr/>
        </p:nvSpPr>
        <p:spPr>
          <a:xfrm>
            <a:off x="0" y="4694781"/>
            <a:ext cx="4193249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Depression is socially patterned, with higher rates in deprived communities (WHO, 2022).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Ethnic minority groups are less likely to access or complete therapy 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(Shim et al., 2009).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Stigma continues to affect men, older adults and minority populations (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Kyaien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Western diagnostic models may overlook cultural expressions of distress.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Austerity and funding cuts have increased demand while limiting services (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Mallorie and Gilburt, 2024</a:t>
            </a:r>
            <a:r>
              <a:rPr lang="en-GB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/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mental health care is shaped by social, economic and political structures, not by clinical science alone.</a:t>
            </a:r>
            <a:endParaRPr lang="en-GB" sz="11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BDEF762-5147-A203-E143-CF487DE75D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89" y="4272312"/>
            <a:ext cx="3230307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Inequalities, stigma and structural </a:t>
            </a:r>
          </a:p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factors</a:t>
            </a:r>
          </a:p>
        </p:txBody>
      </p:sp>
      <p:pic>
        <p:nvPicPr>
          <p:cNvPr id="27" name="Picture 5" descr="Infographic: Depression spikes during the pandemic | Statista">
            <a:extLst>
              <a:ext uri="{FF2B5EF4-FFF2-40B4-BE49-F238E27FC236}">
                <a16:creationId xmlns:a16="http://schemas.microsoft.com/office/drawing/2014/main" id="{B28365E1-1CFA-09DD-4DC7-9EB3D65785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71"/>
          <a:stretch>
            <a:fillRect/>
          </a:stretch>
        </p:blipFill>
        <p:spPr bwMode="auto">
          <a:xfrm>
            <a:off x="10190440" y="2308659"/>
            <a:ext cx="2001560" cy="161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Antidepressants: 10 things you should know">
            <a:extLst>
              <a:ext uri="{FF2B5EF4-FFF2-40B4-BE49-F238E27FC236}">
                <a16:creationId xmlns:a16="http://schemas.microsoft.com/office/drawing/2014/main" id="{29E99F7D-B069-9ACC-EB53-9A6D790BD8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6" t="13664" r="10534" b="5344"/>
          <a:stretch>
            <a:fillRect/>
          </a:stretch>
        </p:blipFill>
        <p:spPr bwMode="auto">
          <a:xfrm>
            <a:off x="4118955" y="4109642"/>
            <a:ext cx="1349162" cy="103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3" descr="A diagram of a cloud&#10;&#10;AI-generated content may be incorrect.">
            <a:extLst>
              <a:ext uri="{FF2B5EF4-FFF2-40B4-BE49-F238E27FC236}">
                <a16:creationId xmlns:a16="http://schemas.microsoft.com/office/drawing/2014/main" id="{FBF2FC6A-6851-0712-DEF4-24EC837CC4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2264" y="308834"/>
            <a:ext cx="3766066" cy="1768106"/>
          </a:xfrm>
          <a:prstGeom prst="rect">
            <a:avLst/>
          </a:prstGeom>
        </p:spPr>
      </p:pic>
      <p:pic>
        <p:nvPicPr>
          <p:cNvPr id="40" name="Picture 39" descr="A person sitting on the floor&#10;&#10;AI-generated content may be incorrect.">
            <a:extLst>
              <a:ext uri="{FF2B5EF4-FFF2-40B4-BE49-F238E27FC236}">
                <a16:creationId xmlns:a16="http://schemas.microsoft.com/office/drawing/2014/main" id="{1FAF1F1B-7309-CC00-19A0-F32DA66DD7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81" y="3402011"/>
            <a:ext cx="1178180" cy="861029"/>
          </a:xfrm>
          <a:prstGeom prst="rect">
            <a:avLst/>
          </a:prstGeom>
        </p:spPr>
      </p:pic>
      <p:pic>
        <p:nvPicPr>
          <p:cNvPr id="4108" name="Picture 12" descr="Mental Health Matters: Dealing with Depression | WA Management">
            <a:extLst>
              <a:ext uri="{FF2B5EF4-FFF2-40B4-BE49-F238E27FC236}">
                <a16:creationId xmlns:a16="http://schemas.microsoft.com/office/drawing/2014/main" id="{06EBE386-238D-7DCE-EA66-83EFCCD11D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975"/>
          <a:stretch>
            <a:fillRect/>
          </a:stretch>
        </p:blipFill>
        <p:spPr bwMode="auto">
          <a:xfrm>
            <a:off x="4103961" y="5154535"/>
            <a:ext cx="1873831" cy="163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2FC35F5B-6B68-D909-47EB-5DE38B46925E}"/>
              </a:ext>
            </a:extLst>
          </p:cNvPr>
          <p:cNvSpPr txBox="1"/>
          <p:nvPr/>
        </p:nvSpPr>
        <p:spPr>
          <a:xfrm>
            <a:off x="10190440" y="3674607"/>
            <a:ext cx="114967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(Armstrong, 2020)</a:t>
            </a:r>
            <a:endParaRPr lang="en-US" altLang="en-US" sz="1000" dirty="0"/>
          </a:p>
        </p:txBody>
      </p:sp>
      <p:pic>
        <p:nvPicPr>
          <p:cNvPr id="48" name="Picture 47" descr="A graph of a health report&#10;&#10;AI-generated content may be incorrect.">
            <a:extLst>
              <a:ext uri="{FF2B5EF4-FFF2-40B4-BE49-F238E27FC236}">
                <a16:creationId xmlns:a16="http://schemas.microsoft.com/office/drawing/2014/main" id="{814993B7-C78D-1757-BA97-26B6D04EF2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8" t="4535" r="15220" b="9292"/>
          <a:stretch>
            <a:fillRect/>
          </a:stretch>
        </p:blipFill>
        <p:spPr>
          <a:xfrm>
            <a:off x="5977792" y="4440610"/>
            <a:ext cx="2690549" cy="2345497"/>
          </a:xfrm>
          <a:prstGeom prst="rect">
            <a:avLst/>
          </a:prstGeom>
        </p:spPr>
      </p:pic>
      <p:sp>
        <p:nvSpPr>
          <p:cNvPr id="49" name="Rectangle 20">
            <a:extLst>
              <a:ext uri="{FF2B5EF4-FFF2-40B4-BE49-F238E27FC236}">
                <a16:creationId xmlns:a16="http://schemas.microsoft.com/office/drawing/2014/main" id="{3887980D-708A-F059-9F32-FE399D18E4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80590" y="6524934"/>
            <a:ext cx="1088760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(Braithwaite, 2024)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" name="Picture 50" descr="A person sitting on a bed with a cat and text overlay&#10;&#10;AI-generated content may be incorrect.">
            <a:extLst>
              <a:ext uri="{FF2B5EF4-FFF2-40B4-BE49-F238E27FC236}">
                <a16:creationId xmlns:a16="http://schemas.microsoft.com/office/drawing/2014/main" id="{1DB4A00A-99B8-CC06-0000-1B1D65588E9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551" y="2321936"/>
            <a:ext cx="1875169" cy="1608895"/>
          </a:xfrm>
          <a:prstGeom prst="rect">
            <a:avLst/>
          </a:prstGeom>
        </p:spPr>
      </p:pic>
      <p:sp>
        <p:nvSpPr>
          <p:cNvPr id="52" name="Rectangle 21">
            <a:extLst>
              <a:ext uri="{FF2B5EF4-FFF2-40B4-BE49-F238E27FC236}">
                <a16:creationId xmlns:a16="http://schemas.microsoft.com/office/drawing/2014/main" id="{5C98576E-4B92-F320-4730-1949389E1E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48184" y="3852172"/>
            <a:ext cx="888385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(Noor , 2023)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Rectangle 22">
            <a:extLst>
              <a:ext uri="{FF2B5EF4-FFF2-40B4-BE49-F238E27FC236}">
                <a16:creationId xmlns:a16="http://schemas.microsoft.com/office/drawing/2014/main" id="{C66DDF24-5F31-D038-A267-2019014E72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9293" y="5117728"/>
            <a:ext cx="1535998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4" name="Slide Number Placeholder 53">
            <a:extLst>
              <a:ext uri="{FF2B5EF4-FFF2-40B4-BE49-F238E27FC236}">
                <a16:creationId xmlns:a16="http://schemas.microsoft.com/office/drawing/2014/main" id="{08E48697-E2EF-7FE2-6E29-15FD97BCC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32250" y="5460961"/>
            <a:ext cx="2926080" cy="1397039"/>
          </a:xfrm>
        </p:spPr>
        <p:txBody>
          <a:bodyPr/>
          <a:lstStyle/>
          <a:p>
            <a:fld id="{D0AE4ADD-F994-4CCE-A063-1F248A2D93EE}" type="slidenum">
              <a:rPr lang="en-GB" sz="1800" smtClean="0"/>
              <a:t>2</a:t>
            </a:fld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8019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8" grpId="0" animBg="1"/>
      <p:bldP spid="10" grpId="0"/>
      <p:bldP spid="11" grpId="0" animBg="1"/>
      <p:bldP spid="12" grpId="0"/>
      <p:bldP spid="13" grpId="0" animBg="1"/>
      <p:bldP spid="14" grpId="0"/>
      <p:bldP spid="20" grpId="0"/>
      <p:bldP spid="21" grpId="0" animBg="1"/>
      <p:bldP spid="23" grpId="0"/>
      <p:bldP spid="25" grpId="0" animBg="1"/>
      <p:bldP spid="45" grpId="0"/>
      <p:bldP spid="49" grpId="0"/>
      <p:bldP spid="52" grpId="0"/>
      <p:bldP spid="53" grpId="0"/>
      <p:bldP spid="5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0CFA42F-5411-EDD6-66DB-AE6D477E8794}"/>
              </a:ext>
            </a:extLst>
          </p:cNvPr>
          <p:cNvSpPr txBox="1"/>
          <p:nvPr/>
        </p:nvSpPr>
        <p:spPr>
          <a:xfrm>
            <a:off x="410332" y="876300"/>
            <a:ext cx="11534877" cy="5393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Armstrong, M. (2020).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Infographic: Depression spikes during the pandemic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Statista Daily Data.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https://www.statista.com/chart/22607/reported-depressive-symptoms-gb/?srsltid=AfmBOorFKFqskZ_6p1EIbbhW-NTnmTGjX1aPsB0EVXZH9HST7_fSnyBF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 (Accessed: 21/02/26).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Bains, N.,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Abdijadid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S.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Major Depressive Disorder.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https://www.ncbi.nlm.nih.gov/books/NBK559078/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Braithwaite, J.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Statistics UK 2024 - Forth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https://www.forthwithlife.co.uk/blog/mental-health-statistics-uk/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Carhart-Harris, R. L.,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Mayberg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H. S., Malizia, A. L., and Nutt, D. (2008). ‘Mourning and melancholia revisited: correspondences between principles of Freudian metapsychology and empirical findings in neuropsychiatry’.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Annals of general psychiatry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9.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10.1186/1744-859X-7-9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20/02/26).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Freud, S. (1917). ‘Mourning and melancholia’.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standard edition of the complete psychological works of Sigmund Freud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(1914-1916), pp.237-258.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https://queertheoryvisualculture.wordpress.com/wp-content/uploads/2018/01/freud_mourning-and-melancholia.pdf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20/02/26).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Gilburt, H. and Mallorie, S.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360: Funding and Costs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https://www.kingsfund.org.uk/insight-and-analysis/long-reads/mental-health-360-funding-costs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Healy, D. (2013). ‘Melancholia: Past and present’.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Canadian Journal of Psychiatry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58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(4), pp.190-194. Available at: 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https://journals.sagepub.com/doi/pdf/10.1177/070674371305800403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21/02/26).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Jansson, Å., 2021. ’From melancholia to depression: disordered mood in nineteenth-century psychiatry’ (p. 234).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Springer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https://www.researchgate.net/profile/Asa-Jansson-3/publication/341568793_Melancholia_and_Depression/links/5ec7b4e592851c11a87de981/Melancholia-and-Depression.pdf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20/02/26).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Kyaien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C, O, ,L, S, W, M, P, H., Carr, C, V., M.P.H., Grote, N,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Koeske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G., Rosen, D., Charles, R, F, I, I, I.,  and  Brown, C. (2010). ‘Mental health treatment seeking among older adults with depression: The impact of stigma and race’.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The American Journal of Geriatric Psychiatry, 18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(6), 531-43.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https://www.proquest.com/scholarly-journals/mental-health-treatment-seeking-among-older/docview/366350175/se-2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19/02/26).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Lund, C., Brooke-Sumner, C., Baingana, F., Baron, E.C., Breuer, E., Chandra, P., Haushofer, J., Herrman, H., Jordans, M., Kieling, C. and Medina-Mora, M.E., 2018. ‘Social determinants of mental disorders and the Sustainable Development Goals: a systematic review of reviews’.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psychiatry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pp.357-369.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https://haushofer.ne.su.se/publications/Lund_et_al_LancetPsychiatry_2018.pdf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21/02/26).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itle 11">
            <a:extLst>
              <a:ext uri="{FF2B5EF4-FFF2-40B4-BE49-F238E27FC236}">
                <a16:creationId xmlns:a16="http://schemas.microsoft.com/office/drawing/2014/main" id="{1F10D1BE-930D-E70F-470B-0CD43D6F34B6}"/>
              </a:ext>
            </a:extLst>
          </p:cNvPr>
          <p:cNvSpPr txBox="1"/>
          <p:nvPr/>
        </p:nvSpPr>
        <p:spPr>
          <a:xfrm>
            <a:off x="4148451" y="167715"/>
            <a:ext cx="3432779" cy="659116"/>
          </a:xfrm>
          <a:prstGeom prst="rect">
            <a:avLst/>
          </a:prstGeom>
        </p:spPr>
        <p:txBody>
          <a:bodyPr lIns="85344" tIns="42672" rIns="85344" bIns="42672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135999">
              <a:lnSpc>
                <a:spcPct val="90000"/>
              </a:lnSpc>
            </a:pPr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6FC9F241-F148-2C58-5C5F-25EA3F4DA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7384" y="5460961"/>
            <a:ext cx="2926080" cy="1397039"/>
          </a:xfrm>
        </p:spPr>
        <p:txBody>
          <a:bodyPr/>
          <a:lstStyle/>
          <a:p>
            <a:fld id="{D0AE4ADD-F994-4CCE-A063-1F248A2D93EE}" type="slidenum">
              <a:rPr lang="en-GB" sz="2400" smtClean="0"/>
              <a:t>3</a:t>
            </a:fld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9258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4A4F217-9B7B-23B3-642B-D22B2C9D5E2D}"/>
              </a:ext>
            </a:extLst>
          </p:cNvPr>
          <p:cNvSpPr txBox="1"/>
          <p:nvPr/>
        </p:nvSpPr>
        <p:spPr>
          <a:xfrm>
            <a:off x="258019" y="1274104"/>
            <a:ext cx="11675961" cy="48853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https://webarchive.nationalarchives.gov.uk/ukgwa/20250707103655/https://www.longtermplan.nhs.uk/wp-content/uploads/2019/01/nhs-long-term-plan-june-2019.pdf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Digital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NHS Talking Therapies, for anxiety and depression, Annual reports, 2023-24 Publication Date: 28 Nov 2024 Geographic Coverage: England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https://digital.nhs.uk/data-and-information/publications/statistical/nhs-talking-therapies-for-anxiety-and-depression-annual-reports/2023-24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20/02/26).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Noor, F.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Depression: Recognizing Symptoms And Seeking Help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Offshorecheapmeds.com.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https://www.offshorecheapmeds.com/blog/depression-symptoms-seeking-help/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Patel, V., Saxena, S., Lund, C., Thornicroft, G., Baingana, F., Bolton, P., Chisholm, D., Collins, P.Y., Cooper, J.L., Eaton, J., Herrman, H.,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Herzallah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M.M., Huang, Y., Jordans, M.J.D., Kleinman, A., Medina-Mora, M.E., Morgan, E., Niaz, U.,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Omigbodun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O. and Prince, M. (2018). ‘The Lancet Commission on global mental health and sustainable development’.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392(10157), pp.1553–1598.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https://doi.org/10.1016/s0140-6736(18)31612-x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Rethink Mental Illness (2025).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New analysis of NHS data on mental health waiting times.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https://www.rethink.org/news-and-stories/media-centre/2025/02/new-analysis-of-nhs-data-on-mental-health-waiting-times?ref=theexecutivesummary.com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20/02/26).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Shim, R.S., Compton, M.T., Rust, G., Druss, B.G. and Kaslow, N.J. (2009). ‘Race-Ethnicity as a Predictor of Attitudes Toward Mental Health Treatment Seeking’.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Psychiatric Services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60(10), pp.1336–1341. Available at: https://doi.org/10.1176/ps.2009.60.10.1336. (Accessed: 19/02/26).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WAManagement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(2021).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Matters: Dealing with Depression | WA Management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https://wamanagement.co.uk/dealing-with-depression/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WHO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https://icd.who.int/browse/2024-01/mms/en#334423054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report: Transforming mental health for all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https://www.who.int/publications/i/item/9789240049338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report: Transforming mental health for all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https://www.who.int/publications/i/item/9789240049338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 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DA44EB-2F83-5ACE-7FA8-BBE96FF7456C}"/>
              </a:ext>
            </a:extLst>
          </p:cNvPr>
          <p:cNvSpPr txBox="1"/>
          <p:nvPr/>
        </p:nvSpPr>
        <p:spPr>
          <a:xfrm>
            <a:off x="3162783" y="436854"/>
            <a:ext cx="609407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3135999">
              <a:lnSpc>
                <a:spcPct val="90000"/>
              </a:lnSpc>
            </a:pPr>
            <a:r>
              <a:rPr lang="en-GB" sz="1800" b="1" noProof="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4AF3B81-599A-6FDB-CAC5-76A054430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07900" y="5460961"/>
            <a:ext cx="2926080" cy="1397039"/>
          </a:xfrm>
        </p:spPr>
        <p:txBody>
          <a:bodyPr/>
          <a:lstStyle/>
          <a:p>
            <a:fld id="{D0AE4ADD-F994-4CCE-A063-1F248A2D93EE}" type="slidenum">
              <a:rPr lang="en-GB" sz="2400" smtClean="0"/>
              <a:t>4</a:t>
            </a:fld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16952119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9" ma:contentTypeDescription="Create a new document." ma:contentTypeScope="" ma:versionID="1e18ec8de526b729e4badf6e948d41ef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e9e74cb777e74b7fc041cba4cbe81a2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8A4DD554-AE67-4396-8D6C-C84C3452D5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569B67-06CC-4F18-B520-B63CB92030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EFA080-E143-4B31-8CAE-D2A329AB7570}">
  <ds:schemaRefs>
    <ds:schemaRef ds:uri="http://schemas.microsoft.com/office/2006/documentManagement/types"/>
    <ds:schemaRef ds:uri="http://schemas.microsoft.com/office/2006/metadata/properties"/>
    <ds:schemaRef ds:uri="8425509b-c587-4994-9466-01f6efb644d9"/>
    <ds:schemaRef ds:uri="http://purl.org/dc/elements/1.1/"/>
    <ds:schemaRef ds:uri="a7bdb143-267e-438d-bcbf-e88b565c1722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1785</Words>
  <Application>Microsoft Office PowerPoint</Application>
  <PresentationFormat>Widescreen</PresentationFormat>
  <Paragraphs>66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ADLaM Display</vt:lpstr>
      <vt:lpstr>Aptos</vt:lpstr>
      <vt:lpstr>Arial</vt:lpstr>
      <vt:lpstr>Calibri Light</vt:lpstr>
      <vt:lpstr>Montserrat Light</vt:lpstr>
      <vt:lpstr>Times New Roman</vt:lpstr>
      <vt:lpstr>Metropolitan</vt:lpstr>
      <vt:lpstr>Component 1: Individual Presentation (Academic Poster)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Halima Bibi (2320004)</dc:creator>
  <cp:lastModifiedBy>Halima Bibi (2320004)</cp:lastModifiedBy>
  <cp:revision>7</cp:revision>
  <dcterms:created xsi:type="dcterms:W3CDTF">2026-02-23T22:56:18Z</dcterms:created>
  <dcterms:modified xsi:type="dcterms:W3CDTF">2026-03-09T00:19:56Z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