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67" r:id="rId3"/>
    <p:sldId id="259" r:id="rId4"/>
    <p:sldId id="268" r:id="rId5"/>
    <p:sldId id="265" r:id="rId6"/>
    <p:sldId id="258" r:id="rId7"/>
    <p:sldId id="266" r:id="rId8"/>
    <p:sldId id="257" r:id="rId9"/>
    <p:sldId id="261" r:id="rId10"/>
    <p:sldId id="262" r:id="rId11"/>
    <p:sldId id="264" r:id="rId12"/>
    <p:sldId id="263" r:id="rId13"/>
    <p:sldId id="270" r:id="rId14"/>
    <p:sldId id="269" r:id="rId15"/>
    <p:sldId id="272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8B"/>
    <a:srgbClr val="FFB481"/>
    <a:srgbClr val="FF9953"/>
    <a:srgbClr val="FF81DE"/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985" autoAdjust="0"/>
    <p:restoredTop sz="86456" autoAdjust="0"/>
  </p:normalViewPr>
  <p:slideViewPr>
    <p:cSldViewPr snapToGrid="0">
      <p:cViewPr varScale="1">
        <p:scale>
          <a:sx n="62" d="100"/>
          <a:sy n="62" d="100"/>
        </p:scale>
        <p:origin x="77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notesMaster" Target="notesMasters/notesMaster1.xml" /><Relationship Id="rId3" Type="http://schemas.openxmlformats.org/officeDocument/2006/relationships/slide" Target="slides/slide2.xml" /><Relationship Id="rId21" Type="http://schemas.openxmlformats.org/officeDocument/2006/relationships/theme" Target="theme/theme1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tableStyles" Target="tableStyle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4C8EE4-14B2-435B-96C4-128F6A8E5568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78168-0CDF-4D40-9C3F-75CB8CC99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091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Structured observation</a:t>
            </a:r>
          </a:p>
          <a:p>
            <a:r>
              <a:rPr lang="en-GB" dirty="0"/>
              <a:t>Unstructured observation</a:t>
            </a:r>
          </a:p>
          <a:p>
            <a:r>
              <a:rPr lang="en-GB" dirty="0"/>
              <a:t>Participant observation</a:t>
            </a:r>
          </a:p>
          <a:p>
            <a:r>
              <a:rPr lang="en-GB" dirty="0"/>
              <a:t> case studies – no generalised data, setting specific – </a:t>
            </a:r>
            <a:r>
              <a:rPr lang="en-GB" i="1" dirty="0"/>
              <a:t>relatability better than </a:t>
            </a:r>
            <a:r>
              <a:rPr lang="en-GB" i="1" dirty="0" err="1"/>
              <a:t>generalbility</a:t>
            </a:r>
            <a:r>
              <a:rPr lang="en-GB" i="1" dirty="0"/>
              <a:t> (</a:t>
            </a:r>
            <a:r>
              <a:rPr lang="en-GB" i="1" dirty="0" err="1"/>
              <a:t>bassey</a:t>
            </a:r>
            <a:r>
              <a:rPr lang="en-GB" i="1" dirty="0"/>
              <a:t>, 1981)</a:t>
            </a:r>
          </a:p>
          <a:p>
            <a:r>
              <a:rPr lang="en-GB" i="0" dirty="0"/>
              <a:t>Ethnographic study = study of the people in relation to their society and the norms…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C78168-0CDF-4D40-9C3F-75CB8CC99C3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2365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https://www.google.com/</a:t>
            </a:r>
            <a:r>
              <a:rPr lang="en-GB" dirty="0" err="1"/>
              <a:t>search?rlz</a:t>
            </a:r>
            <a:r>
              <a:rPr lang="en-GB" dirty="0"/>
              <a:t>=1C1GGRV_enGB793GB793&amp;biw=1366&amp;bih=657&amp;tbm=</a:t>
            </a:r>
            <a:r>
              <a:rPr lang="en-GB" dirty="0" err="1"/>
              <a:t>isch&amp;sa</a:t>
            </a:r>
            <a:r>
              <a:rPr lang="en-GB" dirty="0"/>
              <a:t>=1&amp;ei=ypppXILXGcaxgwe7kb2gAQ&amp;q=</a:t>
            </a:r>
            <a:r>
              <a:rPr lang="en-GB" dirty="0" err="1"/>
              <a:t>research+methods&amp;oq</a:t>
            </a:r>
            <a:r>
              <a:rPr lang="en-GB" dirty="0"/>
              <a:t>=</a:t>
            </a:r>
            <a:r>
              <a:rPr lang="en-GB" dirty="0" err="1"/>
              <a:t>research+methods&amp;gs_l</a:t>
            </a:r>
            <a:r>
              <a:rPr lang="en-GB" dirty="0"/>
              <a:t>=img.3..0l10.2054191.2057728..2058049...3.0..0.337.1919.11j5j0j1......0....1..gws-wiz-img.......0i67j0i10i24.4WWu0xc_-fQ#imgrc=FKy0xdRYK7FegM: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C78168-0CDF-4D40-9C3F-75CB8CC99C3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8354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already have access with the kids – bond of trust with the parents and children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C78168-0CDF-4D40-9C3F-75CB8CC99C3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0964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ANONIMITY = confidentiality &amp; safeguarding </a:t>
            </a:r>
            <a:r>
              <a:rPr lang="en-GB" b="0" dirty="0"/>
              <a:t>only keep data as long as needed, GDPR – personal comments = identifiable information. For this study I couldn’t do </a:t>
            </a:r>
            <a:r>
              <a:rPr lang="en-GB" b="0" dirty="0" err="1"/>
              <a:t>anonimity</a:t>
            </a:r>
            <a:r>
              <a:rPr lang="en-GB" b="0" dirty="0"/>
              <a:t> due to the fact I am observing and assessing the children, anonymity would mean that even the researcher was unaware of who the respondent was = which assessment came from which participant </a:t>
            </a:r>
            <a:r>
              <a:rPr lang="en-GB" b="0" i="1" dirty="0"/>
              <a:t>Sapsford &amp; </a:t>
            </a:r>
            <a:r>
              <a:rPr lang="en-GB" b="0" i="1" dirty="0" err="1"/>
              <a:t>abbott</a:t>
            </a:r>
            <a:r>
              <a:rPr lang="en-GB" b="0" i="1" dirty="0"/>
              <a:t> (1996)</a:t>
            </a:r>
            <a:endParaRPr lang="en-GB" b="0" i="0" dirty="0"/>
          </a:p>
          <a:p>
            <a:r>
              <a:rPr lang="en-GB" b="1" i="0" dirty="0"/>
              <a:t>Informed</a:t>
            </a:r>
            <a:r>
              <a:rPr lang="en-GB" b="0" i="0" baseline="0" dirty="0"/>
              <a:t> consent – explain!!! </a:t>
            </a:r>
            <a:r>
              <a:rPr lang="en-GB" b="0" i="0" baseline="0" dirty="0" err="1"/>
              <a:t>Eg</a:t>
            </a:r>
            <a:r>
              <a:rPr lang="en-GB" b="0" i="0" baseline="0" dirty="0"/>
              <a:t> terms &amp; conditions, don’t usually read them just accept, informed consent = reading them all fully before consenting</a:t>
            </a:r>
          </a:p>
          <a:p>
            <a:r>
              <a:rPr lang="en-GB" b="0" i="0" baseline="0" dirty="0"/>
              <a:t>Ethics aren’t only for the participants – ensures that the person conducting the study is safe and protected too.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Risk assessments – ensure the safety of both</a:t>
            </a:r>
            <a:r>
              <a:rPr lang="en-GB" baseline="0" dirty="0"/>
              <a:t> participants and researchers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baseline="0" dirty="0"/>
              <a:t>DATA MANAGEMENT</a:t>
            </a:r>
            <a:r>
              <a:rPr lang="en-GB" b="0" baseline="0" dirty="0"/>
              <a:t> – GDPR, storage, distribution, and destruction of data collected, Freedom of Information Act (</a:t>
            </a:r>
            <a:r>
              <a:rPr lang="en-GB" b="0" i="1" baseline="0" dirty="0"/>
              <a:t>get date</a:t>
            </a:r>
            <a:endParaRPr lang="en-GB" b="1" dirty="0"/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78168-0CDF-4D40-9C3F-75CB8CC99C3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79877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https://www.uwtsd.ac.uk/academic-office/appendices-and-forms/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C78168-0CDF-4D40-9C3F-75CB8CC99C3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4813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/>
              <a:t>Explain what flying start is</a:t>
            </a:r>
          </a:p>
          <a:p>
            <a:pPr marL="171450" indent="-171450">
              <a:buFontTx/>
              <a:buChar char="-"/>
            </a:pPr>
            <a:r>
              <a:rPr lang="en-GB" dirty="0"/>
              <a:t>Why its needed?</a:t>
            </a:r>
          </a:p>
          <a:p>
            <a:pPr marL="171450" indent="-171450">
              <a:buFontTx/>
              <a:buChar char="-"/>
            </a:pPr>
            <a:r>
              <a:rPr lang="en-GB" dirty="0"/>
              <a:t>Does everyone know how</a:t>
            </a:r>
            <a:r>
              <a:rPr lang="en-GB" baseline="0" dirty="0"/>
              <a:t> the childcare works out? If yes move on if no briefly explain</a:t>
            </a:r>
          </a:p>
          <a:p>
            <a:pPr marL="171450" indent="-171450">
              <a:buFontTx/>
              <a:buChar char="-"/>
            </a:pPr>
            <a:r>
              <a:rPr lang="en-GB" baseline="0" dirty="0"/>
              <a:t>Health visitors – NBO – </a:t>
            </a:r>
            <a:r>
              <a:rPr lang="en-GB" baseline="0" dirty="0" err="1"/>
              <a:t>Newborn</a:t>
            </a:r>
            <a:r>
              <a:rPr lang="en-GB" baseline="0" dirty="0"/>
              <a:t> Behavioural Observation system</a:t>
            </a:r>
          </a:p>
          <a:p>
            <a:pPr marL="171450" indent="-171450">
              <a:buFontTx/>
              <a:buChar char="-"/>
            </a:pPr>
            <a:r>
              <a:rPr lang="en-GB" baseline="0" dirty="0"/>
              <a:t>Attachment theory - </a:t>
            </a:r>
            <a:r>
              <a:rPr lang="en-GB" baseline="0" dirty="0" err="1"/>
              <a:t>bowlby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78168-0CDF-4D40-9C3F-75CB8CC99C3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9602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baseline="0" dirty="0"/>
              <a:t>Parents unsure as to how their identity will be protected, why the study is happening?....</a:t>
            </a:r>
          </a:p>
          <a:p>
            <a:pPr marL="171450" indent="-171450">
              <a:buFontTx/>
              <a:buChar char="-"/>
            </a:pPr>
            <a:r>
              <a:rPr lang="en-GB" baseline="0" dirty="0"/>
              <a:t>Stigma </a:t>
            </a:r>
          </a:p>
          <a:p>
            <a:pPr marL="171450" indent="-171450">
              <a:buFontTx/>
              <a:buChar char="-"/>
            </a:pPr>
            <a:r>
              <a:rPr lang="en-GB" baseline="0" dirty="0"/>
              <a:t>Postcode lottery</a:t>
            </a:r>
          </a:p>
          <a:p>
            <a:pPr marL="171450" indent="-171450">
              <a:buFontTx/>
              <a:buChar char="-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78168-0CDF-4D40-9C3F-75CB8CC99C3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7643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https://www.google.com/search?q=wellcomm+consent+form&amp;rlz=1C1GGRV_enGB793GB793&amp;source=lnms&amp;tbm=isch&amp;sa=X&amp;ved=0ahUKEwiO4PinpsPgAhWeUxUIHTKuDqMQ_AUIDigB&amp;biw=1366&amp;bih=657#imgrc=i-KjwF-ZM7xFBM: </a:t>
            </a:r>
          </a:p>
          <a:p>
            <a:r>
              <a:rPr lang="en-GB" dirty="0"/>
              <a:t>Observations = don’t want to pressure the children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C78168-0CDF-4D40-9C3F-75CB8CC99C3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605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From personal experience and observation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– used to assessments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baseline="0" dirty="0"/>
              <a:t>Support already in place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baseline="0" dirty="0"/>
              <a:t>Could be that those not receiving flying start spend more hours at the childcare setting as flying start provision is limited in hours – more socialising hours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78168-0CDF-4D40-9C3F-75CB8CC99C3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4547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dirty="0"/>
              <a:t>My study = Assessment of Learning</a:t>
            </a:r>
          </a:p>
          <a:p>
            <a:r>
              <a:rPr lang="en-GB" dirty="0"/>
              <a:t>Demographic = parents education/job, home life 1 parent or 2? Siblings + age difference, ALN???, religion, culture, beliefs, adoption/fostering + why? – previous abuse. Social services involvement – TAF, TAC. Medical issues – hearing, sight, chronic illness, diabetes, epilepsy, asthma – not necessarily the child, close family or friend child’s reaction to that. Travel. Diets – vegan, obesity, allergies, processed foods.   </a:t>
            </a:r>
          </a:p>
          <a:p>
            <a:r>
              <a:rPr lang="en-GB" dirty="0"/>
              <a:t>Child’s first language will</a:t>
            </a:r>
            <a:r>
              <a:rPr lang="en-GB" baseline="0" dirty="0"/>
              <a:t> impact on effective communication, and the study?</a:t>
            </a:r>
            <a:endParaRPr lang="en-GB" dirty="0"/>
          </a:p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C78168-0CDF-4D40-9C3F-75CB8CC99C3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3327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BBEF9-90E5-4DDE-8C8E-5553F8AB90C0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6AE8E-91D0-41B1-96A5-C1DF2FBCB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2957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BBEF9-90E5-4DDE-8C8E-5553F8AB90C0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6AE8E-91D0-41B1-96A5-C1DF2FBCB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7167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BBEF9-90E5-4DDE-8C8E-5553F8AB90C0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6AE8E-91D0-41B1-96A5-C1DF2FBCB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8063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BBEF9-90E5-4DDE-8C8E-5553F8AB90C0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6AE8E-91D0-41B1-96A5-C1DF2FBCB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803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BBEF9-90E5-4DDE-8C8E-5553F8AB90C0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6AE8E-91D0-41B1-96A5-C1DF2FBCB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4460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BBEF9-90E5-4DDE-8C8E-5553F8AB90C0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6AE8E-91D0-41B1-96A5-C1DF2FBCB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6148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BBEF9-90E5-4DDE-8C8E-5553F8AB90C0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6AE8E-91D0-41B1-96A5-C1DF2FBCB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932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BBEF9-90E5-4DDE-8C8E-5553F8AB90C0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6AE8E-91D0-41B1-96A5-C1DF2FBCB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0133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BBEF9-90E5-4DDE-8C8E-5553F8AB90C0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6AE8E-91D0-41B1-96A5-C1DF2FBCB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25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BBEF9-90E5-4DDE-8C8E-5553F8AB90C0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6AE8E-91D0-41B1-96A5-C1DF2FBCB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4555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BBEF9-90E5-4DDE-8C8E-5553F8AB90C0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6AE8E-91D0-41B1-96A5-C1DF2FBCB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556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4BBEF9-90E5-4DDE-8C8E-5553F8AB90C0}" type="datetimeFigureOut">
              <a:rPr lang="en-GB" smtClean="0"/>
              <a:t>18/02/2019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46AE8E-91D0-41B1-96A5-C1DF2FBCB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9476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4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4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5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topics/people-and-communities/people/children-and-young-people/parenting-support-guidance/help/flyingstart/?lang=en" TargetMode="External" /><Relationship Id="rId2" Type="http://schemas.openxmlformats.org/officeDocument/2006/relationships/hyperlink" Target="https://www.uwtsd.ac.uk/academic-office/appendices-and-forms/" TargetMode="External" /><Relationship Id="rId1" Type="http://schemas.openxmlformats.org/officeDocument/2006/relationships/slideLayout" Target="../slideLayouts/slideLayout2.xml" 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235200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>Investigate the discrepancy of attainment between children who receive Flying Start provision and those who do not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36821" y="6248986"/>
            <a:ext cx="9144000" cy="1655762"/>
          </a:xfrm>
        </p:spPr>
        <p:txBody>
          <a:bodyPr>
            <a:normAutofit/>
          </a:bodyPr>
          <a:lstStyle/>
          <a:p>
            <a:r>
              <a:rPr lang="en-GB" dirty="0"/>
              <a:t>Kirsty Jenkins </a:t>
            </a:r>
          </a:p>
        </p:txBody>
      </p:sp>
    </p:spTree>
    <p:extLst>
      <p:ext uri="{BB962C8B-B14F-4D97-AF65-F5344CB8AC3E}">
        <p14:creationId xmlns:p14="http://schemas.microsoft.com/office/powerpoint/2010/main" val="269704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2E785-FF5D-428A-91DB-D29BE2440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/>
              <a:t>Rationale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5E7FA-94D1-4D22-9E73-189EEAC371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Improve child care provision</a:t>
            </a:r>
          </a:p>
          <a:p>
            <a:r>
              <a:rPr lang="en-GB" dirty="0"/>
              <a:t>Practitioners recommendations for good practice</a:t>
            </a:r>
          </a:p>
          <a:p>
            <a:r>
              <a:rPr lang="en-GB" dirty="0"/>
              <a:t>To build upon previous knowledge</a:t>
            </a:r>
          </a:p>
        </p:txBody>
      </p:sp>
    </p:spTree>
    <p:extLst>
      <p:ext uri="{BB962C8B-B14F-4D97-AF65-F5344CB8AC3E}">
        <p14:creationId xmlns:p14="http://schemas.microsoft.com/office/powerpoint/2010/main" val="18834943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66725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Cross-sectional study</a:t>
            </a:r>
          </a:p>
          <a:p>
            <a:r>
              <a:rPr lang="en-GB" dirty="0"/>
              <a:t>Microgenetic study</a:t>
            </a:r>
          </a:p>
          <a:p>
            <a:r>
              <a:rPr lang="en-GB" dirty="0"/>
              <a:t>Longitudinal</a:t>
            </a:r>
          </a:p>
          <a:p>
            <a:r>
              <a:rPr lang="en-GB" dirty="0"/>
              <a:t>Qualitative and quantitative data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2000" dirty="0"/>
              <a:t>Bell and Waters (2014)</a:t>
            </a:r>
          </a:p>
          <a:p>
            <a:pPr marL="0" indent="0">
              <a:buNone/>
            </a:pPr>
            <a:r>
              <a:rPr lang="en-GB" sz="2000" dirty="0"/>
              <a:t>Bassey (2007)</a:t>
            </a:r>
          </a:p>
          <a:p>
            <a:pPr marL="0" indent="0">
              <a:buNone/>
            </a:pPr>
            <a:r>
              <a:rPr lang="en-GB" sz="2000" dirty="0"/>
              <a:t>Cohen, Manion and Morrison (2011)</a:t>
            </a:r>
          </a:p>
          <a:p>
            <a:pPr marL="0" indent="0">
              <a:buNone/>
            </a:pPr>
            <a:r>
              <a:rPr lang="en-GB" sz="2000" dirty="0"/>
              <a:t>Yin (2014)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9091499-E065-41F4-B675-05A5DB5B822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Ethnographic study</a:t>
            </a:r>
          </a:p>
          <a:p>
            <a:r>
              <a:rPr lang="en-GB" dirty="0"/>
              <a:t>Primary research</a:t>
            </a:r>
          </a:p>
          <a:p>
            <a:pPr lvl="1"/>
            <a:r>
              <a:rPr lang="en-GB" dirty="0"/>
              <a:t>Case studies</a:t>
            </a:r>
          </a:p>
          <a:p>
            <a:pPr lvl="1"/>
            <a:r>
              <a:rPr lang="en-GB" dirty="0"/>
              <a:t>Observations </a:t>
            </a:r>
          </a:p>
          <a:p>
            <a:pPr lvl="1"/>
            <a:r>
              <a:rPr lang="en-GB" dirty="0"/>
              <a:t>Structured assessments</a:t>
            </a:r>
          </a:p>
        </p:txBody>
      </p:sp>
    </p:spTree>
    <p:extLst>
      <p:ext uri="{BB962C8B-B14F-4D97-AF65-F5344CB8AC3E}">
        <p14:creationId xmlns:p14="http://schemas.microsoft.com/office/powerpoint/2010/main" val="31315461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AEE7DD5-9877-450C-9409-2C088AFA513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tretch>
            <a:fillRect/>
          </a:stretch>
        </p:blipFill>
        <p:spPr>
          <a:xfrm>
            <a:off x="0" y="57318"/>
            <a:ext cx="12295632" cy="6800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62555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Sampling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Two sample groups</a:t>
            </a:r>
          </a:p>
          <a:p>
            <a:r>
              <a:rPr lang="en-GB" dirty="0"/>
              <a:t>Group size</a:t>
            </a:r>
          </a:p>
          <a:p>
            <a:r>
              <a:rPr lang="en-GB" dirty="0"/>
              <a:t>Baseline assessment</a:t>
            </a:r>
          </a:p>
          <a:p>
            <a:r>
              <a:rPr lang="en-GB" dirty="0"/>
              <a:t>Same survey for both sample groups</a:t>
            </a:r>
          </a:p>
          <a:p>
            <a:r>
              <a:rPr lang="en-GB" dirty="0"/>
              <a:t>Convenience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800" dirty="0"/>
              <a:t>Bell and Waters (2014)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41898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Why?</a:t>
            </a:r>
          </a:p>
          <a:p>
            <a:r>
              <a:rPr lang="en-GB" dirty="0"/>
              <a:t>ANONIMITY</a:t>
            </a:r>
          </a:p>
          <a:p>
            <a:r>
              <a:rPr lang="en-GB" dirty="0"/>
              <a:t>Informed consent</a:t>
            </a:r>
          </a:p>
          <a:p>
            <a:r>
              <a:rPr lang="en-GB" dirty="0"/>
              <a:t>Risk assessments</a:t>
            </a:r>
          </a:p>
          <a:p>
            <a:r>
              <a:rPr lang="en-GB" dirty="0"/>
              <a:t>Data management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2000" dirty="0" err="1"/>
              <a:t>Busher</a:t>
            </a:r>
            <a:r>
              <a:rPr lang="en-GB" sz="2000" dirty="0"/>
              <a:t>, H and James, N (2007)</a:t>
            </a:r>
          </a:p>
          <a:p>
            <a:pPr marL="0" indent="0">
              <a:buNone/>
            </a:pPr>
            <a:r>
              <a:rPr lang="en-GB" sz="2000" dirty="0"/>
              <a:t>Oliver, P (2010)</a:t>
            </a:r>
          </a:p>
        </p:txBody>
      </p:sp>
    </p:spTree>
    <p:extLst>
      <p:ext uri="{BB962C8B-B14F-4D97-AF65-F5344CB8AC3E}">
        <p14:creationId xmlns:p14="http://schemas.microsoft.com/office/powerpoint/2010/main" val="39496409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6D75ADA-6070-43EC-88B6-114DDF56163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l="25760" t="14475" r="25652" b="9910"/>
          <a:stretch/>
        </p:blipFill>
        <p:spPr>
          <a:xfrm>
            <a:off x="747091" y="42280"/>
            <a:ext cx="10697817" cy="685547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8B06F3C-5F8F-4D0F-A046-8405FF18D957}"/>
              </a:ext>
            </a:extLst>
          </p:cNvPr>
          <p:cNvSpPr txBox="1"/>
          <p:nvPr/>
        </p:nvSpPr>
        <p:spPr>
          <a:xfrm>
            <a:off x="7003774" y="42280"/>
            <a:ext cx="51882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University of Wales Trinity Saint David (2019)</a:t>
            </a:r>
          </a:p>
        </p:txBody>
      </p:sp>
    </p:spTree>
    <p:extLst>
      <p:ext uri="{BB962C8B-B14F-4D97-AF65-F5344CB8AC3E}">
        <p14:creationId xmlns:p14="http://schemas.microsoft.com/office/powerpoint/2010/main" val="7389949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1099" y="1396289"/>
            <a:ext cx="4906281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What is the purpose of Flying Start?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5543" y="2871982"/>
            <a:ext cx="5006336" cy="3181684"/>
          </a:xfrm>
        </p:spPr>
        <p:txBody>
          <a:bodyPr anchor="t">
            <a:normAutofit/>
          </a:bodyPr>
          <a:lstStyle/>
          <a:p>
            <a:r>
              <a:rPr lang="en-GB" sz="1800" dirty="0">
                <a:solidFill>
                  <a:schemeClr val="bg1"/>
                </a:solidFill>
              </a:rPr>
              <a:t>Access to free childcare</a:t>
            </a:r>
          </a:p>
          <a:p>
            <a:r>
              <a:rPr lang="en-GB" sz="1800" dirty="0">
                <a:solidFill>
                  <a:schemeClr val="bg1"/>
                </a:solidFill>
              </a:rPr>
              <a:t>Additional provision where required</a:t>
            </a:r>
          </a:p>
          <a:p>
            <a:r>
              <a:rPr lang="en-GB" sz="1800" dirty="0">
                <a:solidFill>
                  <a:schemeClr val="bg1"/>
                </a:solidFill>
              </a:rPr>
              <a:t>Enhanced health visitor visits</a:t>
            </a:r>
          </a:p>
          <a:p>
            <a:r>
              <a:rPr lang="en-GB" sz="1800" dirty="0">
                <a:solidFill>
                  <a:schemeClr val="bg1"/>
                </a:solidFill>
              </a:rPr>
              <a:t>Parenting programmes</a:t>
            </a:r>
          </a:p>
          <a:p>
            <a:r>
              <a:rPr lang="en-GB" sz="1800" dirty="0">
                <a:solidFill>
                  <a:schemeClr val="bg1"/>
                </a:solidFill>
              </a:rPr>
              <a:t>Speech, Language and Communication development</a:t>
            </a:r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4F74D28C-3268-4E35-8EE1-D92CB4A85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19218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" name="Freeform: Shape 50">
            <a:extLst>
              <a:ext uri="{FF2B5EF4-FFF2-40B4-BE49-F238E27FC236}">
                <a16:creationId xmlns:a16="http://schemas.microsoft.com/office/drawing/2014/main" id="{58D44E42-C462-4105-BC86-FE75B4E3C4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846" y="0"/>
            <a:ext cx="6024154" cy="6858000"/>
          </a:xfrm>
          <a:custGeom>
            <a:avLst/>
            <a:gdLst>
              <a:gd name="connsiteX0" fmla="*/ 70374 w 6024154"/>
              <a:gd name="connsiteY0" fmla="*/ 0 h 6858000"/>
              <a:gd name="connsiteX1" fmla="*/ 6024154 w 6024154"/>
              <a:gd name="connsiteY1" fmla="*/ 0 h 6858000"/>
              <a:gd name="connsiteX2" fmla="*/ 6024154 w 6024154"/>
              <a:gd name="connsiteY2" fmla="*/ 6858000 h 6858000"/>
              <a:gd name="connsiteX3" fmla="*/ 3587167 w 6024154"/>
              <a:gd name="connsiteY3" fmla="*/ 6858000 h 6858000"/>
              <a:gd name="connsiteX4" fmla="*/ 3474220 w 6024154"/>
              <a:gd name="connsiteY4" fmla="*/ 6800152 h 6858000"/>
              <a:gd name="connsiteX5" fmla="*/ 0 w 6024154"/>
              <a:gd name="connsiteY5" fmla="*/ 962844 h 6858000"/>
              <a:gd name="connsiteX6" fmla="*/ 34274 w 6024154"/>
              <a:gd name="connsiteY6" fmla="*/ 2840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70374" y="0"/>
                </a:moveTo>
                <a:lnTo>
                  <a:pt x="6024154" y="0"/>
                </a:lnTo>
                <a:lnTo>
                  <a:pt x="6024154" y="6858000"/>
                </a:lnTo>
                <a:lnTo>
                  <a:pt x="3587167" y="6858000"/>
                </a:lnTo>
                <a:lnTo>
                  <a:pt x="3474220" y="6800152"/>
                </a:lnTo>
                <a:cubicBezTo>
                  <a:pt x="1404818" y="5675986"/>
                  <a:pt x="0" y="3483472"/>
                  <a:pt x="0" y="962844"/>
                </a:cubicBezTo>
                <a:cubicBezTo>
                  <a:pt x="0" y="733696"/>
                  <a:pt x="11610" y="507260"/>
                  <a:pt x="34274" y="28409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8">
            <a:extLst>
              <a:ext uri="{FF2B5EF4-FFF2-40B4-BE49-F238E27FC236}">
                <a16:creationId xmlns:a16="http://schemas.microsoft.com/office/drawing/2014/main" id="{00AC0828-A924-4862-8A62-376233D48DC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3" b="2836"/>
          <a:stretch/>
        </p:blipFill>
        <p:spPr>
          <a:xfrm>
            <a:off x="6599582" y="53651"/>
            <a:ext cx="5592417" cy="5811390"/>
          </a:xfrm>
          <a:prstGeom prst="flowChartConnector">
            <a:avLst/>
          </a:prstGeom>
        </p:spPr>
      </p:pic>
    </p:spTree>
    <p:extLst>
      <p:ext uri="{BB962C8B-B14F-4D97-AF65-F5344CB8AC3E}">
        <p14:creationId xmlns:p14="http://schemas.microsoft.com/office/powerpoint/2010/main" val="40026422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Parents consent but </a:t>
            </a:r>
            <a:r>
              <a:rPr lang="en-GB"/>
              <a:t>children do not</a:t>
            </a:r>
            <a:endParaRPr lang="en-GB" dirty="0"/>
          </a:p>
          <a:p>
            <a:r>
              <a:rPr lang="en-GB" dirty="0"/>
              <a:t>Ability to effectively communicate</a:t>
            </a:r>
          </a:p>
          <a:p>
            <a:r>
              <a:rPr lang="en-GB" dirty="0"/>
              <a:t>Incentives</a:t>
            </a:r>
          </a:p>
          <a:p>
            <a:r>
              <a:rPr lang="en-GB" dirty="0"/>
              <a:t>Lack of understanding</a:t>
            </a:r>
          </a:p>
          <a:p>
            <a:r>
              <a:rPr lang="en-GB" dirty="0"/>
              <a:t>Lack of time and resources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38271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Assessments and observations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anchor="t">
            <a:normAutofit/>
          </a:bodyPr>
          <a:lstStyle/>
          <a:p>
            <a:r>
              <a:rPr lang="en-GB" sz="1800" dirty="0">
                <a:solidFill>
                  <a:schemeClr val="bg1"/>
                </a:solidFill>
              </a:rPr>
              <a:t>WellComm</a:t>
            </a:r>
          </a:p>
          <a:p>
            <a:r>
              <a:rPr lang="en-GB" sz="1800" dirty="0">
                <a:solidFill>
                  <a:schemeClr val="bg1"/>
                </a:solidFill>
              </a:rPr>
              <a:t>Flying Start record sheets</a:t>
            </a:r>
          </a:p>
          <a:p>
            <a:r>
              <a:rPr lang="en-GB" sz="1800" dirty="0">
                <a:solidFill>
                  <a:schemeClr val="bg1"/>
                </a:solidFill>
              </a:rPr>
              <a:t>Observations: </a:t>
            </a:r>
          </a:p>
          <a:p>
            <a:pPr lvl="1"/>
            <a:r>
              <a:rPr lang="en-GB" sz="1800" dirty="0">
                <a:solidFill>
                  <a:schemeClr val="bg1"/>
                </a:solidFill>
              </a:rPr>
              <a:t>Structured observation</a:t>
            </a:r>
          </a:p>
          <a:p>
            <a:pPr lvl="1"/>
            <a:r>
              <a:rPr lang="en-GB" sz="1800" dirty="0">
                <a:solidFill>
                  <a:schemeClr val="bg1"/>
                </a:solidFill>
              </a:rPr>
              <a:t>Unstructured observation</a:t>
            </a:r>
          </a:p>
          <a:p>
            <a:pPr lvl="1"/>
            <a:r>
              <a:rPr lang="en-GB" sz="1800" dirty="0">
                <a:solidFill>
                  <a:schemeClr val="bg1"/>
                </a:solidFill>
              </a:rPr>
              <a:t>Participant observation</a:t>
            </a:r>
          </a:p>
          <a:p>
            <a:r>
              <a:rPr lang="en-GB" sz="1800" dirty="0">
                <a:solidFill>
                  <a:schemeClr val="bg1"/>
                </a:solidFill>
              </a:rPr>
              <a:t>Observation checklists</a:t>
            </a:r>
          </a:p>
          <a:p>
            <a:endParaRPr lang="en-GB" sz="1800" dirty="0">
              <a:solidFill>
                <a:schemeClr val="bg1"/>
              </a:solidFill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52AC6D7F-F068-4E11-BB06-F601D89BB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" name="Picture 2" descr="Image result for WellComm">
            <a:extLst>
              <a:ext uri="{FF2B5EF4-FFF2-40B4-BE49-F238E27FC236}">
                <a16:creationId xmlns:a16="http://schemas.microsoft.com/office/drawing/2014/main" id="{0BC27BB7-E650-4042-AC63-FA6F1C104C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780" y="238539"/>
            <a:ext cx="6096000" cy="4610100"/>
          </a:xfrm>
          <a:prstGeom prst="flowChartConnector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71899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of Flying Start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Flying Start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Access to childcare when otherwise unaffordable</a:t>
            </a:r>
          </a:p>
          <a:p>
            <a:r>
              <a:rPr lang="en-GB" dirty="0"/>
              <a:t>Early identification and intervention</a:t>
            </a:r>
          </a:p>
          <a:p>
            <a:r>
              <a:rPr lang="en-GB" dirty="0"/>
              <a:t>Easier transition to school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No Flying Start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No stigma</a:t>
            </a:r>
          </a:p>
          <a:p>
            <a:r>
              <a:rPr lang="en-GB" dirty="0"/>
              <a:t>Longer process to receive additional support</a:t>
            </a:r>
          </a:p>
          <a:p>
            <a:r>
              <a:rPr lang="en-GB" dirty="0"/>
              <a:t>More hours in childcare</a:t>
            </a:r>
          </a:p>
        </p:txBody>
      </p:sp>
    </p:spTree>
    <p:extLst>
      <p:ext uri="{BB962C8B-B14F-4D97-AF65-F5344CB8AC3E}">
        <p14:creationId xmlns:p14="http://schemas.microsoft.com/office/powerpoint/2010/main" val="39255466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Additional considerations and personal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Minors </a:t>
            </a:r>
          </a:p>
          <a:p>
            <a:r>
              <a:rPr lang="en-GB" dirty="0"/>
              <a:t>Lack of support in school after receiving 1:1 support in nursery setting </a:t>
            </a:r>
          </a:p>
          <a:p>
            <a:r>
              <a:rPr lang="en-GB" dirty="0"/>
              <a:t>Assessment for Learning vs Assessment of Learning</a:t>
            </a:r>
          </a:p>
          <a:p>
            <a:r>
              <a:rPr lang="en-GB" dirty="0"/>
              <a:t>Demographic data</a:t>
            </a:r>
          </a:p>
          <a:p>
            <a:r>
              <a:rPr lang="en-GB" dirty="0"/>
              <a:t>Appropriate language</a:t>
            </a:r>
          </a:p>
          <a:p>
            <a:r>
              <a:rPr lang="en-GB" dirty="0"/>
              <a:t>Accessibility</a:t>
            </a:r>
          </a:p>
          <a:p>
            <a:r>
              <a:rPr lang="en-GB" dirty="0"/>
              <a:t>Personal reflection skills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52225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EDF43-C3D1-4EB7-9A6D-B9C40B92F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 aspects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6FBCF-1090-47B4-BECD-896909AC1F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Only theory</a:t>
            </a:r>
          </a:p>
          <a:p>
            <a:r>
              <a:rPr lang="en-GB" dirty="0"/>
              <a:t>Unable to conduct the study at this time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3466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38EA2-4506-4BE5-B035-654EC3DF24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Book 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4493E-2E25-4758-B32F-93CCE8F069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2330"/>
            <a:ext cx="10515600" cy="492463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600" dirty="0"/>
              <a:t>Bassey, M (2007) </a:t>
            </a:r>
            <a:r>
              <a:rPr lang="en-GB" sz="2600" i="1" dirty="0"/>
              <a:t>Case study, </a:t>
            </a:r>
            <a:r>
              <a:rPr lang="en-GB" sz="2600" dirty="0"/>
              <a:t>cited in Briggs and Coleman (eds) </a:t>
            </a:r>
            <a:r>
              <a:rPr lang="en-GB" sz="2600" i="1" dirty="0"/>
              <a:t>Research methods in educational leadership and management. </a:t>
            </a:r>
            <a:r>
              <a:rPr lang="en-GB" sz="2600" dirty="0"/>
              <a:t>Sage: London. </a:t>
            </a:r>
          </a:p>
          <a:p>
            <a:pPr marL="0" indent="0">
              <a:buNone/>
            </a:pPr>
            <a:r>
              <a:rPr lang="en-GB" sz="2600" dirty="0"/>
              <a:t>Bell, Judith and Waters, Stephen (2014) </a:t>
            </a:r>
            <a:r>
              <a:rPr lang="en-GB" sz="2600" i="1" dirty="0"/>
              <a:t>Doing your Research Project: a guide for first-time researchers .</a:t>
            </a:r>
            <a:endParaRPr lang="en-GB" sz="2600" dirty="0"/>
          </a:p>
          <a:p>
            <a:pPr marL="0" indent="0">
              <a:buNone/>
            </a:pPr>
            <a:r>
              <a:rPr lang="en-GB" sz="2600" dirty="0" err="1"/>
              <a:t>Busher</a:t>
            </a:r>
            <a:r>
              <a:rPr lang="en-GB" sz="2600" dirty="0"/>
              <a:t>, H and James, N (2007) </a:t>
            </a:r>
            <a:r>
              <a:rPr lang="en-GB" sz="2600" i="1" dirty="0"/>
              <a:t>Ethics of research in education. </a:t>
            </a:r>
            <a:r>
              <a:rPr lang="en-GB" sz="2600" dirty="0"/>
              <a:t>Cited in, Briggs and Coleman (eds) </a:t>
            </a:r>
            <a:r>
              <a:rPr lang="en-GB" sz="2600" i="1" dirty="0"/>
              <a:t>Research Methods in Educational Leadership </a:t>
            </a:r>
            <a:r>
              <a:rPr lang="en-GB" sz="2600" dirty="0"/>
              <a:t>(2</a:t>
            </a:r>
            <a:r>
              <a:rPr lang="en-GB" sz="2600" baseline="30000" dirty="0"/>
              <a:t>nd</a:t>
            </a:r>
            <a:r>
              <a:rPr lang="en-GB" sz="2600" dirty="0"/>
              <a:t> ed). London: Sage. </a:t>
            </a:r>
            <a:endParaRPr lang="en-GB" sz="2600" b="1" dirty="0"/>
          </a:p>
          <a:p>
            <a:pPr marL="0" indent="0">
              <a:buNone/>
            </a:pPr>
            <a:r>
              <a:rPr lang="en-GB" sz="2600" dirty="0"/>
              <a:t>Cohen, L., Manion, L., and Morrison, K (2011) </a:t>
            </a:r>
            <a:r>
              <a:rPr lang="en-GB" sz="2600" i="1" dirty="0"/>
              <a:t>Research Methods in Education </a:t>
            </a:r>
            <a:r>
              <a:rPr lang="en-GB" sz="2600" dirty="0"/>
              <a:t>(7</a:t>
            </a:r>
            <a:r>
              <a:rPr lang="en-GB" sz="2600" baseline="30000" dirty="0"/>
              <a:t>th</a:t>
            </a:r>
            <a:r>
              <a:rPr lang="en-GB" sz="2600" dirty="0"/>
              <a:t> ed). Abingdon: Routledge. </a:t>
            </a:r>
          </a:p>
          <a:p>
            <a:pPr marL="0" indent="0">
              <a:buNone/>
            </a:pPr>
            <a:r>
              <a:rPr lang="en-GB" sz="2600" dirty="0" err="1"/>
              <a:t>Deonscome</a:t>
            </a:r>
            <a:r>
              <a:rPr lang="en-GB" sz="2600" dirty="0"/>
              <a:t>, M (2010) </a:t>
            </a:r>
            <a:r>
              <a:rPr lang="en-GB" sz="2600" i="1" dirty="0"/>
              <a:t>Ground Rules for Good Research Guidelines for Good Practice </a:t>
            </a:r>
            <a:r>
              <a:rPr lang="en-GB" sz="2600" dirty="0"/>
              <a:t>(2</a:t>
            </a:r>
            <a:r>
              <a:rPr lang="en-GB" sz="2600" baseline="30000" dirty="0"/>
              <a:t>nd</a:t>
            </a:r>
            <a:r>
              <a:rPr lang="en-GB" sz="2600" dirty="0"/>
              <a:t> ed). Maidenhead: Open University Press.</a:t>
            </a:r>
          </a:p>
          <a:p>
            <a:pPr marL="0" indent="0">
              <a:buNone/>
            </a:pPr>
            <a:r>
              <a:rPr lang="en-GB" sz="2600" dirty="0"/>
              <a:t>Farrell, A (2005) eds. </a:t>
            </a:r>
            <a:r>
              <a:rPr lang="en-GB" sz="2600" i="1" dirty="0"/>
              <a:t>Ethical Research with children. </a:t>
            </a:r>
            <a:r>
              <a:rPr lang="en-GB" sz="2600" dirty="0"/>
              <a:t>Minehead: Open University Press.</a:t>
            </a:r>
          </a:p>
          <a:p>
            <a:pPr marL="0" indent="0">
              <a:buNone/>
            </a:pPr>
            <a:r>
              <a:rPr lang="en-GB" sz="2600" dirty="0"/>
              <a:t>Greig, A., Taylor, J., and Mackay, T (2012) </a:t>
            </a:r>
            <a:r>
              <a:rPr lang="en-GB" sz="2600" i="1" dirty="0"/>
              <a:t>Doing Research with Children </a:t>
            </a:r>
            <a:r>
              <a:rPr lang="en-GB" sz="2600" dirty="0"/>
              <a:t>(3</a:t>
            </a:r>
            <a:r>
              <a:rPr lang="en-GB" sz="2600" baseline="30000" dirty="0"/>
              <a:t>rd</a:t>
            </a:r>
            <a:r>
              <a:rPr lang="en-GB" sz="2600" dirty="0"/>
              <a:t> ed). London: Sage.</a:t>
            </a:r>
          </a:p>
          <a:p>
            <a:pPr marL="0" indent="0">
              <a:buNone/>
            </a:pPr>
            <a:r>
              <a:rPr lang="en-GB" sz="2600" dirty="0"/>
              <a:t>Oliver, P. (2010) </a:t>
            </a:r>
            <a:r>
              <a:rPr lang="en-GB" sz="2600" i="1" dirty="0"/>
              <a:t>The Student’s Guide to Research Ethics </a:t>
            </a:r>
            <a:r>
              <a:rPr lang="en-GB" sz="2600" dirty="0"/>
              <a:t>(2</a:t>
            </a:r>
            <a:r>
              <a:rPr lang="en-GB" sz="2600" baseline="30000" dirty="0"/>
              <a:t>nd</a:t>
            </a:r>
            <a:r>
              <a:rPr lang="en-GB" sz="2600" dirty="0"/>
              <a:t> ed). Maidenhead: Open University Press. </a:t>
            </a:r>
          </a:p>
          <a:p>
            <a:pPr marL="0" indent="0">
              <a:buNone/>
            </a:pPr>
            <a:r>
              <a:rPr lang="en-GB" sz="2600" dirty="0"/>
              <a:t>Sapsford, R (2006) </a:t>
            </a:r>
            <a:r>
              <a:rPr lang="en-GB" sz="2600" i="1" dirty="0"/>
              <a:t>Survey Research </a:t>
            </a:r>
            <a:r>
              <a:rPr lang="en-GB" sz="2600" dirty="0"/>
              <a:t>(2</a:t>
            </a:r>
            <a:r>
              <a:rPr lang="en-GB" sz="2600" baseline="30000" dirty="0"/>
              <a:t>nd</a:t>
            </a:r>
            <a:r>
              <a:rPr lang="en-GB" sz="2600" dirty="0"/>
              <a:t> ed) London: Sage</a:t>
            </a:r>
          </a:p>
          <a:p>
            <a:pPr marL="0" indent="0">
              <a:buNone/>
            </a:pPr>
            <a:r>
              <a:rPr lang="en-GB" sz="2600" dirty="0"/>
              <a:t>Sapsford, R and Abbott, P (2006) </a:t>
            </a:r>
            <a:r>
              <a:rPr lang="en-GB" sz="2600" i="1" dirty="0"/>
              <a:t>Ethics, Politics, and research. </a:t>
            </a:r>
            <a:r>
              <a:rPr lang="en-GB" sz="2600" dirty="0"/>
              <a:t>Cited in Sapsford, R and </a:t>
            </a:r>
            <a:r>
              <a:rPr lang="en-GB" sz="2600" dirty="0" err="1"/>
              <a:t>Jupp</a:t>
            </a:r>
            <a:r>
              <a:rPr lang="en-GB" sz="2600" dirty="0"/>
              <a:t>, V (eds) </a:t>
            </a:r>
            <a:r>
              <a:rPr lang="en-GB" sz="2600" i="1" dirty="0"/>
              <a:t>Data collection and Analysis. </a:t>
            </a:r>
            <a:r>
              <a:rPr lang="en-GB" sz="2600" dirty="0"/>
              <a:t>London: Sage.</a:t>
            </a:r>
          </a:p>
          <a:p>
            <a:pPr marL="0" indent="0">
              <a:buNone/>
            </a:pPr>
            <a:r>
              <a:rPr lang="en-GB" sz="2600" dirty="0"/>
              <a:t>Yin, R.K. (2014) </a:t>
            </a:r>
            <a:r>
              <a:rPr lang="en-GB" sz="2600" i="1" dirty="0"/>
              <a:t>Case Study Research: Design and Methods</a:t>
            </a:r>
            <a:r>
              <a:rPr lang="en-GB" sz="2600" dirty="0"/>
              <a:t> (5</a:t>
            </a:r>
            <a:r>
              <a:rPr lang="en-GB" sz="2600" baseline="30000" dirty="0"/>
              <a:t>th</a:t>
            </a:r>
            <a:r>
              <a:rPr lang="en-GB" sz="2600" dirty="0"/>
              <a:t> ed) London: Sage.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01950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B0375-C26D-4BD0-BB1A-B4965FFB78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Website 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897DC9-1267-4C64-859F-03B508451E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University of Wales Trinity Saint Davis (2019) </a:t>
            </a:r>
            <a:r>
              <a:rPr lang="en-GB" i="1" dirty="0"/>
              <a:t>Application for Ethical Approval.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https://www.uwtsd.ac.uk/academic-office/appendices-and-forms/</a:t>
            </a:r>
            <a:r>
              <a:rPr lang="en-GB" dirty="0"/>
              <a:t> (Accessed: 12/02/2019).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Welsh Government (2017) </a:t>
            </a:r>
            <a:r>
              <a:rPr lang="en-GB" i="1" dirty="0"/>
              <a:t>Flying start.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https://gov.wales/topics/people-and-communities/people/children-and-young-people/parenting-support-guidance/help/flyingstart/?lang=en</a:t>
            </a:r>
            <a:r>
              <a:rPr lang="en-GB" dirty="0"/>
              <a:t> (Accessed: 10.02.2019)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89246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CFD0E-C428-4A67-9317-AFDCFF49B4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 References: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E55CC-DC91-4B55-9963-329242432E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783" y="1232452"/>
            <a:ext cx="11155017" cy="494451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err="1"/>
              <a:t>Helenlovestea</a:t>
            </a:r>
            <a:r>
              <a:rPr lang="en-GB" dirty="0"/>
              <a:t> (2016) </a:t>
            </a:r>
            <a:r>
              <a:rPr lang="en-GB" i="1" dirty="0"/>
              <a:t>Using the WellComm toolkit</a:t>
            </a:r>
            <a:r>
              <a:rPr lang="en-GB" dirty="0"/>
              <a:t>. Available at: https://www.google.com/search?q=wellcomm+consent+form&amp;rlz=1C1GGRV_enGB793GB793&amp;source=lnms&amp;tbm=isch&amp;sa=X&amp;ved=0ahUKEwiO4PinpsPgAhWeUxUIHTKuDqMQ_AUIDigB&amp;biw=1366&amp;bih=657#imgrc=i-KjwF-ZM7xFBM (Accessed: 11/02/2019).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Torfaen County Borough Council (2019) </a:t>
            </a:r>
            <a:r>
              <a:rPr lang="en-GB" i="1" dirty="0"/>
              <a:t>Flying Start. </a:t>
            </a:r>
            <a:r>
              <a:rPr lang="en-GB" dirty="0"/>
              <a:t>Available at: https://www.torfaen.gov.uk/en/EducationLearning/ChildrenandYoungPeople/ChildrenYoungPeoplePartnership/Flying-Start.aspx (Accessed: 10/02/2019).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Writepass</a:t>
            </a:r>
            <a:r>
              <a:rPr lang="en-GB" dirty="0"/>
              <a:t> (2017) </a:t>
            </a:r>
            <a:r>
              <a:rPr lang="en-GB" i="1" dirty="0"/>
              <a:t>Multiple methods graph. </a:t>
            </a:r>
            <a:r>
              <a:rPr lang="en-GB" dirty="0"/>
              <a:t>WritePass. Available at: https://www.google.com/</a:t>
            </a:r>
            <a:r>
              <a:rPr lang="en-GB" dirty="0" err="1"/>
              <a:t>search?rlz</a:t>
            </a:r>
            <a:r>
              <a:rPr lang="en-GB" dirty="0"/>
              <a:t>=1C1GGRV_enGB793GB793&amp;biw=1366&amp;bih=657&amp;tbm=</a:t>
            </a:r>
            <a:r>
              <a:rPr lang="en-GB" dirty="0" err="1"/>
              <a:t>isch&amp;sa</a:t>
            </a:r>
            <a:r>
              <a:rPr lang="en-GB" dirty="0"/>
              <a:t>=1&amp;ei=ypppXILXGcaxgwe7kb2gAQ&amp;q=</a:t>
            </a:r>
            <a:r>
              <a:rPr lang="en-GB" dirty="0" err="1"/>
              <a:t>research+methods&amp;oq</a:t>
            </a:r>
            <a:r>
              <a:rPr lang="en-GB" dirty="0"/>
              <a:t>=</a:t>
            </a:r>
            <a:r>
              <a:rPr lang="en-GB" dirty="0" err="1"/>
              <a:t>research+methods&amp;gs_l</a:t>
            </a:r>
            <a:r>
              <a:rPr lang="en-GB" dirty="0"/>
              <a:t>=img.3..0l10.2054191.2057728..2058049...3.0..0.337.1919.11j5j0j1......0....1..gws-wiz-img.......0i67j0i10i24.4WWu0xc_-fQ#imgrc=FKy0xdRYK7FegM  (Accessed: 10/02/2019).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03184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1425</Words>
  <Application>Microsoft Office PowerPoint</Application>
  <PresentationFormat>Widescreen</PresentationFormat>
  <Paragraphs>705</Paragraphs>
  <Slides>16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Investigate the discrepancy of attainment between children who receive Flying Start provision and those who do not</vt:lpstr>
      <vt:lpstr>Rationale </vt:lpstr>
      <vt:lpstr>Research methods</vt:lpstr>
      <vt:lpstr>PowerPoint Presentation</vt:lpstr>
      <vt:lpstr>Sampling</vt:lpstr>
      <vt:lpstr>Ethics</vt:lpstr>
      <vt:lpstr>PowerPoint Presentation</vt:lpstr>
      <vt:lpstr>What is the purpose of Flying Start?</vt:lpstr>
      <vt:lpstr>Limitations</vt:lpstr>
      <vt:lpstr>Assessments and observations</vt:lpstr>
      <vt:lpstr>Impact of Flying Start</vt:lpstr>
      <vt:lpstr>Additional considerations and personal development</vt:lpstr>
      <vt:lpstr>Final aspects</vt:lpstr>
      <vt:lpstr>Book references </vt:lpstr>
      <vt:lpstr>Website references </vt:lpstr>
      <vt:lpstr>Image References: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Investigate the discrepancy of attainment between children who receive Flying Start provision and those who do not</dc:title>
  <dc:creator>Kirsty Jenkins (1707918)</dc:creator>
  <cp:lastModifiedBy>kirsty jenkins</cp:lastModifiedBy>
  <cp:revision>13</cp:revision>
  <dcterms:created xsi:type="dcterms:W3CDTF">2019-02-17T17:23:31Z</dcterms:created>
  <dcterms:modified xsi:type="dcterms:W3CDTF">2019-02-18T16:40:51Z</dcterms:modified>
</cp:coreProperties>
</file>