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embeddedFontLst>
    <p:embeddedFont>
      <p:font typeface="Lato" panose="020F0502020204030203" pitchFamily="34" charset="0"/>
      <p:regular r:id="rId19"/>
      <p:bold r:id="rId20"/>
      <p:italic r:id="rId21"/>
      <p:boldItalic r:id="rId22"/>
    </p:embeddedFont>
    <p:embeddedFont>
      <p:font typeface="Raleway" pitchFamily="2" charset="77"/>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8CDDF5F-D626-4707-AA61-A81F42F6CB58}">
  <a:tblStyle styleId="{08CDDF5F-D626-4707-AA61-A81F42F6CB5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04"/>
  </p:normalViewPr>
  <p:slideViewPr>
    <p:cSldViewPr snapToGrid="0">
      <p:cViewPr varScale="1">
        <p:scale>
          <a:sx n="134" d="100"/>
          <a:sy n="134" d="100"/>
        </p:scale>
        <p:origin x="904" y="17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18bd4034389_1_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18bd4034389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18bd4034389_1_17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18bd4034389_1_17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8b719acfbf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8b719acfb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18bd4034389_1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18bd4034389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18bd4034389_1_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18bd4034389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18bd4034389_1_17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18bd4034389_1_17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18bd4034389_1_18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18bd4034389_1_18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18bd4034389_1_17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18bd4034389_1_17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18bd4034389_1_17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18bd4034389_1_17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18bd4034389_1_17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18bd4034389_1_17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18b719acfbf_1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18b719acfbf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18bd4034389_1_17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18bd4034389_1_17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18bd4034389_1_18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18bd4034389_1_18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8bd4034389_1_18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18bd4034389_1_18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18bd4034389_1_18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18bd4034389_1_18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729450" y="1322450"/>
            <a:ext cx="7688100" cy="16647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5" name="Google Shape;15;p2"/>
          <p:cNvSpPr txBox="1">
            <a:spLocks noGrp="1"/>
          </p:cNvSpPr>
          <p:nvPr>
            <p:ph type="subTitle" idx="1"/>
          </p:nvPr>
        </p:nvSpPr>
        <p:spPr>
          <a:xfrm>
            <a:off x="729627" y="3172900"/>
            <a:ext cx="7688100" cy="5412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6" name="Google Shape;16;p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3"/>
          <p:cNvSpPr txBox="1">
            <a:spLocks noGrp="1"/>
          </p:cNvSpPr>
          <p:nvPr>
            <p:ph type="title"/>
          </p:nvPr>
        </p:nvSpPr>
        <p:spPr>
          <a:xfrm>
            <a:off x="729450" y="1322450"/>
            <a:ext cx="7688400" cy="1518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22" name="Google Shape;22;p3"/>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 name="Google Shape;28;p4"/>
          <p:cNvSpPr txBox="1">
            <a:spLocks noGrp="1"/>
          </p:cNvSpPr>
          <p:nvPr>
            <p:ph type="title"/>
          </p:nvPr>
        </p:nvSpPr>
        <p:spPr>
          <a:xfrm>
            <a:off x="729450" y="1318650"/>
            <a:ext cx="76887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29" name="Google Shape;29;p4"/>
          <p:cNvSpPr txBox="1">
            <a:spLocks noGrp="1"/>
          </p:cNvSpPr>
          <p:nvPr>
            <p:ph type="body" idx="1"/>
          </p:nvPr>
        </p:nvSpPr>
        <p:spPr>
          <a:xfrm>
            <a:off x="729450" y="2078875"/>
            <a:ext cx="76887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4"/>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5"/>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37" name="Google Shape;37;p5"/>
          <p:cNvSpPr txBox="1">
            <a:spLocks noGrp="1"/>
          </p:cNvSpPr>
          <p:nvPr>
            <p:ph type="body" idx="1"/>
          </p:nvPr>
        </p:nvSpPr>
        <p:spPr>
          <a:xfrm>
            <a:off x="729325"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8" name="Google Shape;38;p5"/>
          <p:cNvSpPr txBox="1">
            <a:spLocks noGrp="1"/>
          </p:cNvSpPr>
          <p:nvPr>
            <p:ph type="body" idx="2"/>
          </p:nvPr>
        </p:nvSpPr>
        <p:spPr>
          <a:xfrm>
            <a:off x="4643604" y="2078875"/>
            <a:ext cx="3774300" cy="22611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9" name="Google Shape;39;p5"/>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6"/>
          <p:cNvSpPr txBox="1">
            <a:spLocks noGrp="1"/>
          </p:cNvSpPr>
          <p:nvPr>
            <p:ph type="title"/>
          </p:nvPr>
        </p:nvSpPr>
        <p:spPr>
          <a:xfrm>
            <a:off x="729450" y="1318650"/>
            <a:ext cx="7688400" cy="535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46" name="Google Shape;46;p6"/>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730000" y="1318650"/>
            <a:ext cx="3300900" cy="13815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53" name="Google Shape;53;p7"/>
          <p:cNvSpPr txBox="1">
            <a:spLocks noGrp="1"/>
          </p:cNvSpPr>
          <p:nvPr>
            <p:ph type="body" idx="1"/>
          </p:nvPr>
        </p:nvSpPr>
        <p:spPr>
          <a:xfrm>
            <a:off x="721225" y="2781725"/>
            <a:ext cx="3300900" cy="159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4" name="Google Shape;54;p7"/>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9" name="Google Shape;59;p8"/>
          <p:cNvSpPr txBox="1">
            <a:spLocks noGrp="1"/>
          </p:cNvSpPr>
          <p:nvPr>
            <p:ph type="title"/>
          </p:nvPr>
        </p:nvSpPr>
        <p:spPr>
          <a:xfrm>
            <a:off x="729450" y="864300"/>
            <a:ext cx="7021200" cy="29850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60" name="Google Shape;60;p8"/>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title"/>
          </p:nvPr>
        </p:nvSpPr>
        <p:spPr>
          <a:xfrm>
            <a:off x="730000" y="1318650"/>
            <a:ext cx="3300900" cy="1687200"/>
          </a:xfrm>
          <a:prstGeom prst="rect">
            <a:avLst/>
          </a:prstGeom>
        </p:spPr>
        <p:txBody>
          <a:bodyPr spcFirstLastPara="1" wrap="square" lIns="91425" tIns="91425" rIns="91425" bIns="91425" anchor="t" anchorCtr="0">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a:endParaRPr/>
          </a:p>
        </p:txBody>
      </p:sp>
      <p:sp>
        <p:nvSpPr>
          <p:cNvPr id="67" name="Google Shape;67;p9"/>
          <p:cNvSpPr txBox="1">
            <a:spLocks noGrp="1"/>
          </p:cNvSpPr>
          <p:nvPr>
            <p:ph type="subTitle" idx="1"/>
          </p:nvPr>
        </p:nvSpPr>
        <p:spPr>
          <a:xfrm>
            <a:off x="724950" y="3161525"/>
            <a:ext cx="3300900" cy="7590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68" name="Google Shape;68;p9"/>
          <p:cNvSpPr txBox="1">
            <a:spLocks noGrp="1"/>
          </p:cNvSpPr>
          <p:nvPr>
            <p:ph type="body" idx="2"/>
          </p:nvPr>
        </p:nvSpPr>
        <p:spPr>
          <a:xfrm>
            <a:off x="5174225" y="1352625"/>
            <a:ext cx="3374400" cy="302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9" name="Google Shape;69;p9"/>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0"/>
        <p:cNvGrpSpPr/>
        <p:nvPr/>
      </p:nvGrpSpPr>
      <p:grpSpPr>
        <a:xfrm>
          <a:off x="0" y="0"/>
          <a:ext cx="0" cy="0"/>
          <a:chOff x="0" y="0"/>
          <a:chExt cx="0" cy="0"/>
        </a:xfrm>
      </p:grpSpPr>
      <p:sp>
        <p:nvSpPr>
          <p:cNvPr id="71" name="Google Shape;71;p10"/>
          <p:cNvSpPr txBox="1">
            <a:spLocks noGrp="1"/>
          </p:cNvSpPr>
          <p:nvPr>
            <p:ph type="body" idx="1"/>
          </p:nvPr>
        </p:nvSpPr>
        <p:spPr>
          <a:xfrm>
            <a:off x="724950" y="4372551"/>
            <a:ext cx="7697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a:endParaRPr/>
          </a:p>
        </p:txBody>
      </p:sp>
      <p:sp>
        <p:nvSpPr>
          <p:cNvPr id="72" name="Google Shape;72;p10"/>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11"/>
          <p:cNvSpPr txBox="1">
            <a:spLocks noGrp="1"/>
          </p:cNvSpPr>
          <p:nvPr>
            <p:ph type="title" hasCustomPrompt="1"/>
          </p:nvPr>
        </p:nvSpPr>
        <p:spPr>
          <a:xfrm>
            <a:off x="729450" y="733950"/>
            <a:ext cx="7688400" cy="1244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a:spLocks noGrp="1"/>
          </p:cNvSpPr>
          <p:nvPr>
            <p:ph type="body" idx="1"/>
          </p:nvPr>
        </p:nvSpPr>
        <p:spPr>
          <a:xfrm>
            <a:off x="729450" y="2272888"/>
            <a:ext cx="7688400" cy="15804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lt1"/>
              </a:buClr>
              <a:buSzPts val="1300"/>
              <a:buChar char="●"/>
              <a:defRPr>
                <a:solidFill>
                  <a:schemeClr val="lt1"/>
                </a:solidFill>
              </a:defRPr>
            </a:lvl1pPr>
            <a:lvl2pPr marL="914400" lvl="1" indent="-298450">
              <a:spcBef>
                <a:spcPts val="0"/>
              </a:spcBef>
              <a:spcAft>
                <a:spcPts val="0"/>
              </a:spcAft>
              <a:buClr>
                <a:schemeClr val="lt1"/>
              </a:buClr>
              <a:buSzPts val="1100"/>
              <a:buChar char="○"/>
              <a:defRPr>
                <a:solidFill>
                  <a:schemeClr val="lt1"/>
                </a:solidFill>
              </a:defRPr>
            </a:lvl2pPr>
            <a:lvl3pPr marL="1371600" lvl="2" indent="-298450">
              <a:spcBef>
                <a:spcPts val="0"/>
              </a:spcBef>
              <a:spcAft>
                <a:spcPts val="0"/>
              </a:spcAft>
              <a:buClr>
                <a:schemeClr val="lt1"/>
              </a:buClr>
              <a:buSzPts val="1100"/>
              <a:buChar char="■"/>
              <a:defRPr>
                <a:solidFill>
                  <a:schemeClr val="lt1"/>
                </a:solidFill>
              </a:defRPr>
            </a:lvl3pPr>
            <a:lvl4pPr marL="1828800" lvl="3" indent="-298450">
              <a:spcBef>
                <a:spcPts val="0"/>
              </a:spcBef>
              <a:spcAft>
                <a:spcPts val="0"/>
              </a:spcAft>
              <a:buClr>
                <a:schemeClr val="lt1"/>
              </a:buClr>
              <a:buSzPts val="1100"/>
              <a:buChar char="●"/>
              <a:defRPr>
                <a:solidFill>
                  <a:schemeClr val="lt1"/>
                </a:solidFill>
              </a:defRPr>
            </a:lvl4pPr>
            <a:lvl5pPr marL="2286000" lvl="4" indent="-298450">
              <a:spcBef>
                <a:spcPts val="0"/>
              </a:spcBef>
              <a:spcAft>
                <a:spcPts val="0"/>
              </a:spcAft>
              <a:buClr>
                <a:schemeClr val="lt1"/>
              </a:buClr>
              <a:buSzPts val="1100"/>
              <a:buChar char="○"/>
              <a:defRPr>
                <a:solidFill>
                  <a:schemeClr val="lt1"/>
                </a:solidFill>
              </a:defRPr>
            </a:lvl5pPr>
            <a:lvl6pPr marL="2743200" lvl="5" indent="-298450">
              <a:spcBef>
                <a:spcPts val="0"/>
              </a:spcBef>
              <a:spcAft>
                <a:spcPts val="0"/>
              </a:spcAft>
              <a:buClr>
                <a:schemeClr val="lt1"/>
              </a:buClr>
              <a:buSzPts val="1100"/>
              <a:buChar char="■"/>
              <a:defRPr>
                <a:solidFill>
                  <a:schemeClr val="lt1"/>
                </a:solidFill>
              </a:defRPr>
            </a:lvl6pPr>
            <a:lvl7pPr marL="3200400" lvl="6" indent="-298450">
              <a:spcBef>
                <a:spcPts val="0"/>
              </a:spcBef>
              <a:spcAft>
                <a:spcPts val="0"/>
              </a:spcAft>
              <a:buClr>
                <a:schemeClr val="lt1"/>
              </a:buClr>
              <a:buSzPts val="1100"/>
              <a:buChar char="●"/>
              <a:defRPr>
                <a:solidFill>
                  <a:schemeClr val="lt1"/>
                </a:solidFill>
              </a:defRPr>
            </a:lvl7pPr>
            <a:lvl8pPr marL="3657600" lvl="7" indent="-298450">
              <a:spcBef>
                <a:spcPts val="0"/>
              </a:spcBef>
              <a:spcAft>
                <a:spcPts val="0"/>
              </a:spcAft>
              <a:buClr>
                <a:schemeClr val="lt1"/>
              </a:buClr>
              <a:buSzPts val="1100"/>
              <a:buChar char="○"/>
              <a:defRPr>
                <a:solidFill>
                  <a:schemeClr val="lt1"/>
                </a:solidFill>
              </a:defRPr>
            </a:lvl8pPr>
            <a:lvl9pPr marL="4114800" lvl="8" indent="-298450">
              <a:spcBef>
                <a:spcPts val="0"/>
              </a:spcBef>
              <a:spcAft>
                <a:spcPts val="0"/>
              </a:spcAft>
              <a:buClr>
                <a:schemeClr val="lt1"/>
              </a:buClr>
              <a:buSzPts val="1100"/>
              <a:buChar char="■"/>
              <a:defRPr>
                <a:solidFill>
                  <a:schemeClr val="lt1"/>
                </a:solidFill>
              </a:defRPr>
            </a:lvl9pPr>
          </a:lstStyle>
          <a:p>
            <a:endParaRPr/>
          </a:p>
        </p:txBody>
      </p:sp>
      <p:sp>
        <p:nvSpPr>
          <p:cNvPr id="79" name="Google Shape;79;p11"/>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0"/>
        <p:cNvGrpSpPr/>
        <p:nvPr/>
      </p:nvGrpSpPr>
      <p:grpSpPr>
        <a:xfrm>
          <a:off x="0" y="0"/>
          <a:ext cx="0" cy="0"/>
          <a:chOff x="0" y="0"/>
          <a:chExt cx="0" cy="0"/>
        </a:xfrm>
      </p:grpSpPr>
      <p:sp>
        <p:nvSpPr>
          <p:cNvPr id="81" name="Google Shape;81;p12"/>
          <p:cNvSpPr txBox="1">
            <a:spLocks noGrp="1"/>
          </p:cNvSpPr>
          <p:nvPr>
            <p:ph type="sldNum" idx="12"/>
          </p:nvPr>
        </p:nvSpPr>
        <p:spPr>
          <a:xfrm>
            <a:off x="8536302" y="4749851"/>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treamlin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sz="2800" b="1">
                <a:solidFill>
                  <a:schemeClr val="dk2"/>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536302" y="4749851"/>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hyperlink" Target="https://www.freepik.es/vector-premium/persona-divertida-feliz-asomandose-mirando-detras-agujero-redondo-adolescente-curioso-mirando-furtivamente-circulo-buscando-algo-concepto-curiosidad-ilustracion-vectorial-plana-coloreada-aislada-blanco_34286853.htm#query=personas%20mirando%20algo&amp;position=6&amp;from_view=search&amp;track=sph" TargetMode="External"/><Relationship Id="rId13" Type="http://schemas.openxmlformats.org/officeDocument/2006/relationships/hyperlink" Target="https://www.freepik.es/vector-gratis/gente-inconformista-hablando-usando-computadoras-colaboracion_7732640.htm#query=gente%20hablando&amp;position=7&amp;from_view=search&amp;track=sph" TargetMode="External"/><Relationship Id="rId3" Type="http://schemas.openxmlformats.org/officeDocument/2006/relationships/hyperlink" Target="https://www.freepik.es/vector-gratis/entrenador-hablando-audiencia-mentor-que-presenta-graficos-e-informes-reunion-empleados-capacitacion-empresarial-seminario-o-conferencia-ilustracion-vector-presentacion-conferencia-educacion_10172518.htm#query=negocio%20ilustracion&amp;position=12&amp;from_view=search&amp;track=sph" TargetMode="External"/><Relationship Id="rId7" Type="http://schemas.openxmlformats.org/officeDocument/2006/relationships/hyperlink" Target="https://www.freepik.es/vector-gratis/reunion-corporativa-empleados-personajes-dibujos-animados-que-discuten-estrategia-comercial-planifican-acciones-adicionales-lluvia-ideas-comunicacion-formal-ilustracion-concepto-seminario_11668427.htm#query=personas%20discutiendo&amp;position=4&amp;from_view=search&amp;track=sph" TargetMode="External"/><Relationship Id="rId12" Type="http://schemas.openxmlformats.org/officeDocument/2006/relationships/hyperlink" Target="https://www.freepik.es/vector-gratis/par-personas-sordas-hablando-gestos-manos-oido-enorme-mudo-firmar-segundo-plano-ilustracion-vector-perdida-auditiva-comunicacion-concepto-lenguaje-senas_11671428.htm#query=personas%20hablando&amp;position=18&amp;from_view=keyword"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hyperlink" Target="https://www.freepik.es/vector-gratis/grupo-personas-enojadas-pelean-discuten_30157547.htm" TargetMode="External"/><Relationship Id="rId11" Type="http://schemas.openxmlformats.org/officeDocument/2006/relationships/hyperlink" Target="https://www.freepik.es/vector-premium/ilustracion-gente-joven-hablando_19206529.htm?query=multiculturalidad#from_view=detail_alsolike" TargetMode="External"/><Relationship Id="rId5" Type="http://schemas.openxmlformats.org/officeDocument/2006/relationships/hyperlink" Target="https://www.freepik.es/vector-premium/adolescente-sorprendido-asomandose-ilustracion-plana-vectorial-marco-cuadrado-adolescente-masculino-asombrado-buscando-o-buscando-algo-realizando-gesto-idea-aislado-blanco-persona-que-mira-escondidas_34287407.htm#query=personas%20mirando%20algo&amp;position=9&amp;from_view=search&amp;track=sph#position=9&amp;query=personas%20mirando%20algo" TargetMode="External"/><Relationship Id="rId10" Type="http://schemas.openxmlformats.org/officeDocument/2006/relationships/hyperlink" Target="https://www.freepik.es/vector-gratis/gente-plana-haciendo-preguntas-ilustracion_13297311.htm#from_view=detail_alsolike" TargetMode="External"/><Relationship Id="rId4" Type="http://schemas.openxmlformats.org/officeDocument/2006/relationships/hyperlink" Target="https://es.vecteezy.com/arte-vectorial/10016720-diversidad-personas-mirando-hacia-arriba-y-apuntando-con-los-dedos-sonriendo-hombres-y-mujeres-personajes-indicando-hacia-arriba-en-el-cielo-buscando-nuevas-metas-concepto-plano-vector-ilustracion" TargetMode="External"/><Relationship Id="rId9" Type="http://schemas.openxmlformats.org/officeDocument/2006/relationships/hyperlink" Target="https://www.freepik.es/vector-gratis/mujeres-felices-sentadas-hablando-si-dialogo-psicologo-tableta-ilustracion-plana_12291116.htm" TargetMode="External"/><Relationship Id="rId14" Type="http://schemas.openxmlformats.org/officeDocument/2006/relationships/hyperlink" Target="https://www.freepik.es/vector-premium/concepto-preguntas-frecuentes_27041304.htm#query=dificultad%20para%20hablar&amp;position=27&amp;from_view=search&amp;track=sph"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3"/>
          <p:cNvSpPr txBox="1">
            <a:spLocks noGrp="1"/>
          </p:cNvSpPr>
          <p:nvPr>
            <p:ph type="title"/>
          </p:nvPr>
        </p:nvSpPr>
        <p:spPr>
          <a:xfrm>
            <a:off x="242075" y="1489200"/>
            <a:ext cx="4035600" cy="2165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SzPct val="28448"/>
              <a:buNone/>
            </a:pPr>
            <a:r>
              <a:rPr lang="es" sz="3480"/>
              <a:t>Strategies for Effective Communication in a Business Setting.</a:t>
            </a:r>
            <a:endParaRPr sz="3480"/>
          </a:p>
        </p:txBody>
      </p:sp>
      <p:sp>
        <p:nvSpPr>
          <p:cNvPr id="87" name="Google Shape;87;p13"/>
          <p:cNvSpPr txBox="1">
            <a:spLocks noGrp="1"/>
          </p:cNvSpPr>
          <p:nvPr>
            <p:ph type="subTitle" idx="1"/>
          </p:nvPr>
        </p:nvSpPr>
        <p:spPr>
          <a:xfrm>
            <a:off x="5310300" y="4238700"/>
            <a:ext cx="3300900" cy="7590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s">
                <a:latin typeface="Raleway"/>
                <a:ea typeface="Raleway"/>
                <a:cs typeface="Raleway"/>
                <a:sym typeface="Raleway"/>
              </a:rPr>
              <a:t>Louise Hall                         2126231</a:t>
            </a:r>
            <a:endParaRPr>
              <a:latin typeface="Raleway"/>
              <a:ea typeface="Raleway"/>
              <a:cs typeface="Raleway"/>
              <a:sym typeface="Raleway"/>
            </a:endParaRPr>
          </a:p>
          <a:p>
            <a:pPr marL="0" lvl="0" indent="0" algn="l" rtl="0">
              <a:spcBef>
                <a:spcPts val="0"/>
              </a:spcBef>
              <a:spcAft>
                <a:spcPts val="0"/>
              </a:spcAft>
              <a:buNone/>
            </a:pPr>
            <a:r>
              <a:rPr lang="es">
                <a:latin typeface="Raleway"/>
                <a:ea typeface="Raleway"/>
                <a:cs typeface="Raleway"/>
                <a:sym typeface="Raleway"/>
              </a:rPr>
              <a:t>Sidi Mohamed Athmani   2123160</a:t>
            </a:r>
            <a:endParaRPr>
              <a:latin typeface="Raleway"/>
              <a:ea typeface="Raleway"/>
              <a:cs typeface="Raleway"/>
              <a:sym typeface="Raleway"/>
            </a:endParaRPr>
          </a:p>
          <a:p>
            <a:pPr marL="0" lvl="0" indent="0" algn="l" rtl="0">
              <a:spcBef>
                <a:spcPts val="0"/>
              </a:spcBef>
              <a:spcAft>
                <a:spcPts val="0"/>
              </a:spcAft>
              <a:buNone/>
            </a:pPr>
            <a:r>
              <a:rPr lang="es">
                <a:latin typeface="Raleway"/>
                <a:ea typeface="Raleway"/>
                <a:cs typeface="Raleway"/>
                <a:sym typeface="Raleway"/>
              </a:rPr>
              <a:t>Nerea D Cuenca Rueda   2128829</a:t>
            </a:r>
            <a:endParaRPr>
              <a:latin typeface="Raleway"/>
              <a:ea typeface="Raleway"/>
              <a:cs typeface="Raleway"/>
              <a:sym typeface="Raleway"/>
            </a:endParaRPr>
          </a:p>
        </p:txBody>
      </p:sp>
      <p:pic>
        <p:nvPicPr>
          <p:cNvPr id="88" name="Google Shape;88;p13" descr="Logo of UWTSD Moodle 2022/23"/>
          <p:cNvPicPr preferRelativeResize="0"/>
          <p:nvPr/>
        </p:nvPicPr>
        <p:blipFill>
          <a:blip r:embed="rId3">
            <a:alphaModFix/>
          </a:blip>
          <a:stretch>
            <a:fillRect/>
          </a:stretch>
        </p:blipFill>
        <p:spPr>
          <a:xfrm>
            <a:off x="242075" y="4453625"/>
            <a:ext cx="2720375" cy="544075"/>
          </a:xfrm>
          <a:prstGeom prst="rect">
            <a:avLst/>
          </a:prstGeom>
          <a:noFill/>
          <a:ln>
            <a:noFill/>
          </a:ln>
        </p:spPr>
      </p:pic>
      <p:pic>
        <p:nvPicPr>
          <p:cNvPr id="89" name="Google Shape;89;p13"/>
          <p:cNvPicPr preferRelativeResize="0"/>
          <p:nvPr/>
        </p:nvPicPr>
        <p:blipFill>
          <a:blip r:embed="rId4">
            <a:alphaModFix/>
          </a:blip>
          <a:stretch>
            <a:fillRect/>
          </a:stretch>
        </p:blipFill>
        <p:spPr>
          <a:xfrm>
            <a:off x="4572000" y="654250"/>
            <a:ext cx="4572000" cy="2857506"/>
          </a:xfrm>
          <a:prstGeom prst="rect">
            <a:avLst/>
          </a:prstGeom>
          <a:noFill/>
          <a:ln>
            <a:noFill/>
          </a:ln>
        </p:spPr>
      </p:pic>
      <p:sp>
        <p:nvSpPr>
          <p:cNvPr id="90" name="Google Shape;90;p13"/>
          <p:cNvSpPr txBox="1">
            <a:spLocks noGrp="1"/>
          </p:cNvSpPr>
          <p:nvPr>
            <p:ph type="title"/>
          </p:nvPr>
        </p:nvSpPr>
        <p:spPr>
          <a:xfrm>
            <a:off x="140675" y="165300"/>
            <a:ext cx="4238400" cy="899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s" sz="1540" b="0"/>
              <a:t>Effective Team Working and Communication</a:t>
            </a:r>
            <a:endParaRPr sz="1540" b="0"/>
          </a:p>
          <a:p>
            <a:pPr marL="0" lvl="0" indent="0" algn="l" rtl="0">
              <a:spcBef>
                <a:spcPts val="0"/>
              </a:spcBef>
              <a:spcAft>
                <a:spcPts val="0"/>
              </a:spcAft>
              <a:buSzPts val="990"/>
              <a:buNone/>
            </a:pPr>
            <a:r>
              <a:rPr lang="es" sz="1540" b="0"/>
              <a:t>BMSW4002</a:t>
            </a:r>
            <a:endParaRPr sz="1540" b="0"/>
          </a:p>
          <a:p>
            <a:pPr marL="0" lvl="0" indent="0" algn="l" rtl="0">
              <a:spcBef>
                <a:spcPts val="0"/>
              </a:spcBef>
              <a:spcAft>
                <a:spcPts val="0"/>
              </a:spcAft>
              <a:buSzPts val="990"/>
              <a:buNone/>
            </a:pPr>
            <a:r>
              <a:rPr lang="es" sz="1540" b="0"/>
              <a:t>Presentation Assignment</a:t>
            </a:r>
            <a:endParaRPr sz="1540" b="0"/>
          </a:p>
        </p:txBody>
      </p:sp>
      <p:sp>
        <p:nvSpPr>
          <p:cNvPr id="91" name="Google Shape;91;p13"/>
          <p:cNvSpPr txBox="1">
            <a:spLocks noGrp="1"/>
          </p:cNvSpPr>
          <p:nvPr>
            <p:ph type="title"/>
          </p:nvPr>
        </p:nvSpPr>
        <p:spPr>
          <a:xfrm>
            <a:off x="140675" y="3941350"/>
            <a:ext cx="2761800" cy="40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s" sz="1440" b="0"/>
              <a:t>Module Lead: Dami Pokubo</a:t>
            </a:r>
            <a:endParaRPr sz="1440" b="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4"/>
          <p:cNvSpPr txBox="1">
            <a:spLocks noGrp="1"/>
          </p:cNvSpPr>
          <p:nvPr>
            <p:ph type="title"/>
          </p:nvPr>
        </p:nvSpPr>
        <p:spPr>
          <a:xfrm>
            <a:off x="727650" y="6134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Content</a:t>
            </a:r>
            <a:endParaRPr/>
          </a:p>
        </p:txBody>
      </p:sp>
      <p:sp>
        <p:nvSpPr>
          <p:cNvPr id="97" name="Google Shape;97;p14"/>
          <p:cNvSpPr/>
          <p:nvPr/>
        </p:nvSpPr>
        <p:spPr>
          <a:xfrm>
            <a:off x="810900" y="1313800"/>
            <a:ext cx="3761100" cy="3522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Introduction</a:t>
            </a:r>
            <a:endParaRPr>
              <a:latin typeface="Lato"/>
              <a:ea typeface="Lato"/>
              <a:cs typeface="Lato"/>
              <a:sym typeface="Lato"/>
            </a:endParaRPr>
          </a:p>
        </p:txBody>
      </p:sp>
      <p:sp>
        <p:nvSpPr>
          <p:cNvPr id="98" name="Google Shape;98;p14"/>
          <p:cNvSpPr/>
          <p:nvPr/>
        </p:nvSpPr>
        <p:spPr>
          <a:xfrm>
            <a:off x="5117750" y="1666000"/>
            <a:ext cx="3761100" cy="352200"/>
          </a:xfrm>
          <a:prstGeom prst="rect">
            <a:avLst/>
          </a:prstGeom>
          <a:solidFill>
            <a:srgbClr val="D0E0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Theories of Communication</a:t>
            </a:r>
            <a:endParaRPr>
              <a:latin typeface="Lato"/>
              <a:ea typeface="Lato"/>
              <a:cs typeface="Lato"/>
              <a:sym typeface="Lato"/>
            </a:endParaRPr>
          </a:p>
        </p:txBody>
      </p:sp>
      <p:sp>
        <p:nvSpPr>
          <p:cNvPr id="99" name="Google Shape;99;p14"/>
          <p:cNvSpPr/>
          <p:nvPr/>
        </p:nvSpPr>
        <p:spPr>
          <a:xfrm>
            <a:off x="810900" y="2210250"/>
            <a:ext cx="3761100" cy="3522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Channels of Communication</a:t>
            </a:r>
            <a:endParaRPr>
              <a:latin typeface="Lato"/>
              <a:ea typeface="Lato"/>
              <a:cs typeface="Lato"/>
              <a:sym typeface="Lato"/>
            </a:endParaRPr>
          </a:p>
        </p:txBody>
      </p:sp>
      <p:sp>
        <p:nvSpPr>
          <p:cNvPr id="100" name="Google Shape;100;p14"/>
          <p:cNvSpPr/>
          <p:nvPr/>
        </p:nvSpPr>
        <p:spPr>
          <a:xfrm>
            <a:off x="5117750" y="2571750"/>
            <a:ext cx="3761100" cy="352200"/>
          </a:xfrm>
          <a:prstGeom prst="rect">
            <a:avLst/>
          </a:prstGeom>
          <a:solidFill>
            <a:srgbClr val="D0E0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Barriers of Communication</a:t>
            </a:r>
            <a:endParaRPr>
              <a:latin typeface="Lato"/>
              <a:ea typeface="Lato"/>
              <a:cs typeface="Lato"/>
              <a:sym typeface="Lato"/>
            </a:endParaRPr>
          </a:p>
        </p:txBody>
      </p:sp>
      <p:sp>
        <p:nvSpPr>
          <p:cNvPr id="101" name="Google Shape;101;p14"/>
          <p:cNvSpPr/>
          <p:nvPr/>
        </p:nvSpPr>
        <p:spPr>
          <a:xfrm>
            <a:off x="810900" y="3106700"/>
            <a:ext cx="3761100" cy="3522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The impact of Communication</a:t>
            </a:r>
            <a:endParaRPr>
              <a:latin typeface="Lato"/>
              <a:ea typeface="Lato"/>
              <a:cs typeface="Lato"/>
              <a:sym typeface="Lato"/>
            </a:endParaRPr>
          </a:p>
        </p:txBody>
      </p:sp>
      <p:sp>
        <p:nvSpPr>
          <p:cNvPr id="102" name="Google Shape;102;p14"/>
          <p:cNvSpPr/>
          <p:nvPr/>
        </p:nvSpPr>
        <p:spPr>
          <a:xfrm>
            <a:off x="5117750" y="3477488"/>
            <a:ext cx="3761100" cy="352200"/>
          </a:xfrm>
          <a:prstGeom prst="rect">
            <a:avLst/>
          </a:prstGeom>
          <a:solidFill>
            <a:srgbClr val="D0E0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Conclusions</a:t>
            </a:r>
            <a:endParaRPr>
              <a:latin typeface="Lato"/>
              <a:ea typeface="Lato"/>
              <a:cs typeface="Lato"/>
              <a:sym typeface="Lato"/>
            </a:endParaRPr>
          </a:p>
        </p:txBody>
      </p:sp>
      <p:sp>
        <p:nvSpPr>
          <p:cNvPr id="103" name="Google Shape;103;p14"/>
          <p:cNvSpPr/>
          <p:nvPr/>
        </p:nvSpPr>
        <p:spPr>
          <a:xfrm>
            <a:off x="810900" y="4003150"/>
            <a:ext cx="3761100" cy="352200"/>
          </a:xfrm>
          <a:prstGeom prst="rect">
            <a:avLst/>
          </a:prstGeom>
          <a:solidFill>
            <a:srgbClr val="D9D2E9"/>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References</a:t>
            </a:r>
            <a:endParaRPr>
              <a:latin typeface="Lato"/>
              <a:ea typeface="Lato"/>
              <a:cs typeface="Lato"/>
              <a:sym typeface="Lato"/>
            </a:endParaRPr>
          </a:p>
        </p:txBody>
      </p:sp>
      <p:sp>
        <p:nvSpPr>
          <p:cNvPr id="104" name="Google Shape;104;p14"/>
          <p:cNvSpPr/>
          <p:nvPr/>
        </p:nvSpPr>
        <p:spPr>
          <a:xfrm>
            <a:off x="5117750" y="4383250"/>
            <a:ext cx="3761100" cy="352200"/>
          </a:xfrm>
          <a:prstGeom prst="rect">
            <a:avLst/>
          </a:prstGeom>
          <a:solidFill>
            <a:srgbClr val="D0E0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latin typeface="Lato"/>
                <a:ea typeface="Lato"/>
                <a:cs typeface="Lato"/>
                <a:sym typeface="Lato"/>
              </a:rPr>
              <a:t>Feedback</a:t>
            </a:r>
            <a:endParaRPr>
              <a:latin typeface="Lato"/>
              <a:ea typeface="Lato"/>
              <a:cs typeface="Lato"/>
              <a:sym typeface="Lato"/>
            </a:endParaRPr>
          </a:p>
        </p:txBody>
      </p:sp>
      <p:cxnSp>
        <p:nvCxnSpPr>
          <p:cNvPr id="105" name="Google Shape;105;p14"/>
          <p:cNvCxnSpPr>
            <a:stCxn id="97" idx="3"/>
            <a:endCxn id="98" idx="1"/>
          </p:cNvCxnSpPr>
          <p:nvPr/>
        </p:nvCxnSpPr>
        <p:spPr>
          <a:xfrm>
            <a:off x="4572000" y="1489900"/>
            <a:ext cx="545700" cy="352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06" name="Google Shape;106;p14"/>
          <p:cNvCxnSpPr>
            <a:stCxn id="98" idx="1"/>
            <a:endCxn id="99" idx="3"/>
          </p:cNvCxnSpPr>
          <p:nvPr/>
        </p:nvCxnSpPr>
        <p:spPr>
          <a:xfrm flipH="1">
            <a:off x="4572050" y="1842100"/>
            <a:ext cx="545700" cy="544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07" name="Google Shape;107;p14"/>
          <p:cNvCxnSpPr/>
          <p:nvPr/>
        </p:nvCxnSpPr>
        <p:spPr>
          <a:xfrm>
            <a:off x="4572050" y="2395650"/>
            <a:ext cx="545700" cy="352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08" name="Google Shape;108;p14"/>
          <p:cNvCxnSpPr/>
          <p:nvPr/>
        </p:nvCxnSpPr>
        <p:spPr>
          <a:xfrm flipH="1">
            <a:off x="4572050" y="2757200"/>
            <a:ext cx="545700" cy="544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09" name="Google Shape;109;p14"/>
          <p:cNvCxnSpPr/>
          <p:nvPr/>
        </p:nvCxnSpPr>
        <p:spPr>
          <a:xfrm>
            <a:off x="4572000" y="3310750"/>
            <a:ext cx="545700" cy="352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10" name="Google Shape;110;p14"/>
          <p:cNvCxnSpPr/>
          <p:nvPr/>
        </p:nvCxnSpPr>
        <p:spPr>
          <a:xfrm flipH="1">
            <a:off x="4572050" y="3672300"/>
            <a:ext cx="545700" cy="544200"/>
          </a:xfrm>
          <a:prstGeom prst="curvedConnector3">
            <a:avLst>
              <a:gd name="adj1" fmla="val 50005"/>
            </a:avLst>
          </a:prstGeom>
          <a:noFill/>
          <a:ln w="9525" cap="flat" cmpd="sng">
            <a:solidFill>
              <a:schemeClr val="dk2"/>
            </a:solidFill>
            <a:prstDash val="solid"/>
            <a:round/>
            <a:headEnd type="none" w="med" len="med"/>
            <a:tailEnd type="none" w="med" len="med"/>
          </a:ln>
        </p:spPr>
      </p:cxnSp>
      <p:cxnSp>
        <p:nvCxnSpPr>
          <p:cNvPr id="111" name="Google Shape;111;p14"/>
          <p:cNvCxnSpPr/>
          <p:nvPr/>
        </p:nvCxnSpPr>
        <p:spPr>
          <a:xfrm>
            <a:off x="4572000" y="4225850"/>
            <a:ext cx="545700" cy="352200"/>
          </a:xfrm>
          <a:prstGeom prst="curvedConnector3">
            <a:avLst>
              <a:gd name="adj1" fmla="val 50005"/>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5"/>
          <p:cNvSpPr txBox="1">
            <a:spLocks noGrp="1"/>
          </p:cNvSpPr>
          <p:nvPr>
            <p:ph type="title"/>
          </p:nvPr>
        </p:nvSpPr>
        <p:spPr>
          <a:xfrm>
            <a:off x="727650" y="6164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Introduction</a:t>
            </a:r>
            <a:endParaRPr/>
          </a:p>
        </p:txBody>
      </p:sp>
      <p:sp>
        <p:nvSpPr>
          <p:cNvPr id="117" name="Google Shape;117;p15"/>
          <p:cNvSpPr txBox="1">
            <a:spLocks noGrp="1"/>
          </p:cNvSpPr>
          <p:nvPr>
            <p:ph type="body" idx="1"/>
          </p:nvPr>
        </p:nvSpPr>
        <p:spPr>
          <a:xfrm>
            <a:off x="727650" y="1718275"/>
            <a:ext cx="7688700" cy="1128600"/>
          </a:xfrm>
          <a:prstGeom prst="rect">
            <a:avLst/>
          </a:prstGeom>
          <a:solidFill>
            <a:srgbClr val="EAD1DC"/>
          </a:solidFill>
        </p:spPr>
        <p:txBody>
          <a:bodyPr spcFirstLastPara="1" wrap="square" lIns="91425" tIns="91425" rIns="91425" bIns="91425" anchor="t" anchorCtr="0">
            <a:normAutofit/>
          </a:bodyPr>
          <a:lstStyle/>
          <a:p>
            <a:pPr marL="0" lvl="0" indent="0" algn="just" rtl="0">
              <a:spcBef>
                <a:spcPts val="0"/>
              </a:spcBef>
              <a:spcAft>
                <a:spcPts val="1200"/>
              </a:spcAft>
              <a:buNone/>
            </a:pPr>
            <a:r>
              <a:rPr lang="es">
                <a:solidFill>
                  <a:srgbClr val="000000"/>
                </a:solidFill>
              </a:rPr>
              <a:t>We will cover various communication strategies to employ i this presentation in order to enhance communication among project participants, the restrictions, and communications channels. And also the physical barriers that Tom may have faced. Given that it was clear that Tom’s interactions with his team exhibited certain flaws. </a:t>
            </a:r>
            <a:endParaRPr>
              <a:solidFill>
                <a:srgbClr val="000000"/>
              </a:solidFill>
            </a:endParaRPr>
          </a:p>
        </p:txBody>
      </p:sp>
      <p:pic>
        <p:nvPicPr>
          <p:cNvPr id="118" name="Google Shape;118;p15"/>
          <p:cNvPicPr preferRelativeResize="0"/>
          <p:nvPr/>
        </p:nvPicPr>
        <p:blipFill rotWithShape="1">
          <a:blip r:embed="rId3">
            <a:alphaModFix/>
          </a:blip>
          <a:srcRect t="12276" b="13726"/>
          <a:stretch/>
        </p:blipFill>
        <p:spPr>
          <a:xfrm>
            <a:off x="1401248" y="3217050"/>
            <a:ext cx="6341501" cy="18550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16"/>
          <p:cNvSpPr txBox="1">
            <a:spLocks noGrp="1"/>
          </p:cNvSpPr>
          <p:nvPr>
            <p:ph type="title"/>
          </p:nvPr>
        </p:nvSpPr>
        <p:spPr>
          <a:xfrm>
            <a:off x="727650" y="594625"/>
            <a:ext cx="7688700" cy="53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s" sz="2640"/>
              <a:t>Theories of Communication</a:t>
            </a:r>
            <a:endParaRPr sz="2640"/>
          </a:p>
        </p:txBody>
      </p:sp>
      <p:sp>
        <p:nvSpPr>
          <p:cNvPr id="124" name="Google Shape;124;p16"/>
          <p:cNvSpPr txBox="1">
            <a:spLocks noGrp="1"/>
          </p:cNvSpPr>
          <p:nvPr>
            <p:ph type="body" idx="1"/>
          </p:nvPr>
        </p:nvSpPr>
        <p:spPr>
          <a:xfrm>
            <a:off x="5352875" y="1966463"/>
            <a:ext cx="3648300" cy="1278000"/>
          </a:xfrm>
          <a:prstGeom prst="rect">
            <a:avLst/>
          </a:prstGeom>
          <a:solidFill>
            <a:srgbClr val="EFEFEF"/>
          </a:solidFill>
        </p:spPr>
        <p:txBody>
          <a:bodyPr spcFirstLastPara="1" wrap="square" lIns="91425" tIns="91425" rIns="91425" bIns="91425" anchor="t" anchorCtr="0">
            <a:normAutofit/>
          </a:bodyPr>
          <a:lstStyle/>
          <a:p>
            <a:pPr marL="0" lvl="0" indent="0" algn="just" rtl="0">
              <a:spcBef>
                <a:spcPts val="0"/>
              </a:spcBef>
              <a:spcAft>
                <a:spcPts val="0"/>
              </a:spcAft>
              <a:buNone/>
            </a:pPr>
            <a:r>
              <a:rPr lang="es">
                <a:solidFill>
                  <a:srgbClr val="000000"/>
                </a:solidFill>
              </a:rPr>
              <a:t>Media richness theory is based on contingency theory and information processing theory (Galbraith, 1977). Early proponents of the theory were made by Daft and Lengel (1984).</a:t>
            </a:r>
            <a:endParaRPr sz="1500"/>
          </a:p>
        </p:txBody>
      </p:sp>
      <p:sp>
        <p:nvSpPr>
          <p:cNvPr id="125" name="Google Shape;125;p16"/>
          <p:cNvSpPr txBox="1">
            <a:spLocks noGrp="1"/>
          </p:cNvSpPr>
          <p:nvPr>
            <p:ph type="title"/>
          </p:nvPr>
        </p:nvSpPr>
        <p:spPr>
          <a:xfrm>
            <a:off x="729450" y="1292400"/>
            <a:ext cx="7688700" cy="535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040" b="0"/>
              <a:t>What is the theory of media richness?</a:t>
            </a:r>
            <a:endParaRPr sz="2040" b="0"/>
          </a:p>
        </p:txBody>
      </p:sp>
      <p:pic>
        <p:nvPicPr>
          <p:cNvPr id="126" name="Google Shape;126;p16"/>
          <p:cNvPicPr preferRelativeResize="0"/>
          <p:nvPr/>
        </p:nvPicPr>
        <p:blipFill>
          <a:blip r:embed="rId3">
            <a:alphaModFix/>
          </a:blip>
          <a:stretch>
            <a:fillRect/>
          </a:stretch>
        </p:blipFill>
        <p:spPr>
          <a:xfrm>
            <a:off x="296550" y="1727275"/>
            <a:ext cx="4999374" cy="3324249"/>
          </a:xfrm>
          <a:prstGeom prst="rect">
            <a:avLst/>
          </a:prstGeom>
          <a:noFill/>
          <a:ln>
            <a:noFill/>
          </a:ln>
        </p:spPr>
      </p:pic>
      <p:pic>
        <p:nvPicPr>
          <p:cNvPr id="127" name="Google Shape;127;p16" descr="Adolescente sorprendido asomándose a la ilustración plana vectorial de marco cuadrado. adolescente masculino asombrado buscando o buscando algo, realizando un gesto de idea aislado en blanco. persona que mira a escondidas."/>
          <p:cNvPicPr preferRelativeResize="0"/>
          <p:nvPr/>
        </p:nvPicPr>
        <p:blipFill rotWithShape="1">
          <a:blip r:embed="rId4">
            <a:alphaModFix/>
          </a:blip>
          <a:srcRect l="16605" t="12497" r="12763" b="16130"/>
          <a:stretch/>
        </p:blipFill>
        <p:spPr>
          <a:xfrm>
            <a:off x="6306063" y="3291350"/>
            <a:ext cx="1741925" cy="1760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7"/>
          <p:cNvSpPr txBox="1">
            <a:spLocks noGrp="1"/>
          </p:cNvSpPr>
          <p:nvPr>
            <p:ph type="body" idx="1"/>
          </p:nvPr>
        </p:nvSpPr>
        <p:spPr>
          <a:xfrm>
            <a:off x="317625" y="3700500"/>
            <a:ext cx="2493900" cy="1123200"/>
          </a:xfrm>
          <a:prstGeom prst="rect">
            <a:avLst/>
          </a:prstGeom>
          <a:solidFill>
            <a:srgbClr val="FCE5CD"/>
          </a:solidFill>
        </p:spPr>
        <p:txBody>
          <a:bodyPr spcFirstLastPara="1" wrap="square" lIns="91425" tIns="91425" rIns="91425" bIns="91425" anchor="t" anchorCtr="0">
            <a:normAutofit/>
          </a:bodyPr>
          <a:lstStyle/>
          <a:p>
            <a:pPr marL="0" lvl="0" indent="0" algn="just" rtl="0">
              <a:spcBef>
                <a:spcPts val="0"/>
              </a:spcBef>
              <a:spcAft>
                <a:spcPts val="1200"/>
              </a:spcAft>
              <a:buNone/>
            </a:pPr>
            <a:r>
              <a:rPr lang="es">
                <a:solidFill>
                  <a:srgbClr val="000000"/>
                </a:solidFill>
              </a:rPr>
              <a:t>There was no channel of communication and there were serious limits on how and how everyone communicated.</a:t>
            </a:r>
            <a:endParaRPr>
              <a:solidFill>
                <a:srgbClr val="000000"/>
              </a:solidFill>
            </a:endParaRPr>
          </a:p>
        </p:txBody>
      </p:sp>
      <p:sp>
        <p:nvSpPr>
          <p:cNvPr id="133" name="Google Shape;133;p17"/>
          <p:cNvSpPr txBox="1">
            <a:spLocks noGrp="1"/>
          </p:cNvSpPr>
          <p:nvPr>
            <p:ph type="title"/>
          </p:nvPr>
        </p:nvSpPr>
        <p:spPr>
          <a:xfrm>
            <a:off x="797200" y="1266125"/>
            <a:ext cx="7688700" cy="535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040" b="0"/>
              <a:t>Case Study</a:t>
            </a:r>
            <a:endParaRPr sz="2040" b="0"/>
          </a:p>
        </p:txBody>
      </p:sp>
      <p:pic>
        <p:nvPicPr>
          <p:cNvPr id="134" name="Google Shape;134;p17"/>
          <p:cNvPicPr preferRelativeResize="0"/>
          <p:nvPr/>
        </p:nvPicPr>
        <p:blipFill rotWithShape="1">
          <a:blip r:embed="rId3">
            <a:alphaModFix/>
          </a:blip>
          <a:srcRect t="15994"/>
          <a:stretch/>
        </p:blipFill>
        <p:spPr>
          <a:xfrm>
            <a:off x="1705850" y="1721427"/>
            <a:ext cx="5073775" cy="1700650"/>
          </a:xfrm>
          <a:prstGeom prst="rect">
            <a:avLst/>
          </a:prstGeom>
          <a:noFill/>
          <a:ln>
            <a:noFill/>
          </a:ln>
        </p:spPr>
      </p:pic>
      <p:sp>
        <p:nvSpPr>
          <p:cNvPr id="135" name="Google Shape;135;p17"/>
          <p:cNvSpPr txBox="1">
            <a:spLocks noGrp="1"/>
          </p:cNvSpPr>
          <p:nvPr>
            <p:ph type="body" idx="1"/>
          </p:nvPr>
        </p:nvSpPr>
        <p:spPr>
          <a:xfrm>
            <a:off x="3156438" y="3700500"/>
            <a:ext cx="2714100" cy="1123200"/>
          </a:xfrm>
          <a:prstGeom prst="rect">
            <a:avLst/>
          </a:prstGeom>
          <a:solidFill>
            <a:srgbClr val="FCE5CD"/>
          </a:solidFill>
        </p:spPr>
        <p:txBody>
          <a:bodyPr spcFirstLastPara="1" wrap="square" lIns="91425" tIns="91425" rIns="91425" bIns="91425" anchor="t" anchorCtr="0">
            <a:normAutofit/>
          </a:bodyPr>
          <a:lstStyle/>
          <a:p>
            <a:pPr marL="0" lvl="0" indent="0" algn="just" rtl="0">
              <a:spcBef>
                <a:spcPts val="0"/>
              </a:spcBef>
              <a:spcAft>
                <a:spcPts val="1200"/>
              </a:spcAft>
              <a:buNone/>
            </a:pPr>
            <a:r>
              <a:rPr lang="es">
                <a:solidFill>
                  <a:srgbClr val="000000"/>
                </a:solidFill>
              </a:rPr>
              <a:t>Communication was never formal throughout the project.</a:t>
            </a:r>
            <a:endParaRPr>
              <a:solidFill>
                <a:srgbClr val="000000"/>
              </a:solidFill>
            </a:endParaRPr>
          </a:p>
        </p:txBody>
      </p:sp>
      <p:sp>
        <p:nvSpPr>
          <p:cNvPr id="136" name="Google Shape;136;p17"/>
          <p:cNvSpPr txBox="1">
            <a:spLocks noGrp="1"/>
          </p:cNvSpPr>
          <p:nvPr>
            <p:ph type="body" idx="1"/>
          </p:nvPr>
        </p:nvSpPr>
        <p:spPr>
          <a:xfrm>
            <a:off x="6215450" y="3700500"/>
            <a:ext cx="2558100" cy="1123200"/>
          </a:xfrm>
          <a:prstGeom prst="rect">
            <a:avLst/>
          </a:prstGeom>
          <a:solidFill>
            <a:srgbClr val="FCE5CD"/>
          </a:solidFill>
        </p:spPr>
        <p:txBody>
          <a:bodyPr spcFirstLastPara="1" wrap="square" lIns="91425" tIns="91425" rIns="91425" bIns="91425" anchor="t" anchorCtr="0">
            <a:noAutofit/>
          </a:bodyPr>
          <a:lstStyle/>
          <a:p>
            <a:pPr marL="0" lvl="0" indent="0" algn="just" rtl="0">
              <a:spcBef>
                <a:spcPts val="0"/>
              </a:spcBef>
              <a:spcAft>
                <a:spcPts val="1200"/>
              </a:spcAft>
              <a:buSzPts val="935"/>
              <a:buNone/>
            </a:pPr>
            <a:r>
              <a:rPr lang="es" sz="1305">
                <a:solidFill>
                  <a:srgbClr val="000000"/>
                </a:solidFill>
              </a:rPr>
              <a:t>No effort to ensure that communication is coordinated or proper conduct is promoted.</a:t>
            </a:r>
            <a:endParaRPr sz="1305">
              <a:solidFill>
                <a:srgbClr val="0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8"/>
          <p:cNvSpPr txBox="1">
            <a:spLocks noGrp="1"/>
          </p:cNvSpPr>
          <p:nvPr>
            <p:ph type="body" idx="1"/>
          </p:nvPr>
        </p:nvSpPr>
        <p:spPr>
          <a:xfrm>
            <a:off x="4927225" y="2419813"/>
            <a:ext cx="3490800" cy="1569600"/>
          </a:xfrm>
          <a:prstGeom prst="rect">
            <a:avLst/>
          </a:prstGeom>
          <a:solidFill>
            <a:srgbClr val="CFE2F3"/>
          </a:solidFill>
        </p:spPr>
        <p:txBody>
          <a:bodyPr spcFirstLastPara="1" wrap="square" lIns="91425" tIns="91425" rIns="91425" bIns="91425" anchor="t" anchorCtr="0">
            <a:normAutofit/>
          </a:bodyPr>
          <a:lstStyle/>
          <a:p>
            <a:pPr marL="0" lvl="0" indent="0" algn="just" rtl="0">
              <a:spcBef>
                <a:spcPts val="0"/>
              </a:spcBef>
              <a:spcAft>
                <a:spcPts val="1200"/>
              </a:spcAft>
              <a:buNone/>
            </a:pPr>
            <a:r>
              <a:rPr lang="es">
                <a:solidFill>
                  <a:srgbClr val="000000"/>
                </a:solidFill>
              </a:rPr>
              <a:t>In general, Tom should select the channel of communication that has the least chance of being misunderstood. As long as the message can be clearly understood, he should review the other benefits of each media format and select the one that makes the most sense.</a:t>
            </a:r>
            <a:endParaRPr>
              <a:solidFill>
                <a:srgbClr val="000000"/>
              </a:solidFill>
            </a:endParaRPr>
          </a:p>
        </p:txBody>
      </p:sp>
      <p:sp>
        <p:nvSpPr>
          <p:cNvPr id="142" name="Google Shape;142;p18"/>
          <p:cNvSpPr txBox="1">
            <a:spLocks noGrp="1"/>
          </p:cNvSpPr>
          <p:nvPr>
            <p:ph type="title"/>
          </p:nvPr>
        </p:nvSpPr>
        <p:spPr>
          <a:xfrm>
            <a:off x="797200" y="1266125"/>
            <a:ext cx="1835700" cy="471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891"/>
              <a:buNone/>
            </a:pPr>
            <a:r>
              <a:rPr lang="es" sz="2036" b="0"/>
              <a:t>Case Solution</a:t>
            </a:r>
            <a:endParaRPr sz="2036" b="0"/>
          </a:p>
        </p:txBody>
      </p:sp>
      <p:pic>
        <p:nvPicPr>
          <p:cNvPr id="143" name="Google Shape;143;p18"/>
          <p:cNvPicPr preferRelativeResize="0"/>
          <p:nvPr/>
        </p:nvPicPr>
        <p:blipFill rotWithShape="1">
          <a:blip r:embed="rId3">
            <a:alphaModFix/>
          </a:blip>
          <a:srcRect t="8729" b="9538"/>
          <a:stretch/>
        </p:blipFill>
        <p:spPr>
          <a:xfrm>
            <a:off x="703175" y="1737725"/>
            <a:ext cx="3589625" cy="293377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9"/>
          <p:cNvSpPr txBox="1">
            <a:spLocks noGrp="1"/>
          </p:cNvSpPr>
          <p:nvPr>
            <p:ph type="title"/>
          </p:nvPr>
        </p:nvSpPr>
        <p:spPr>
          <a:xfrm>
            <a:off x="727650" y="5974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Channels of Communication</a:t>
            </a:r>
            <a:endParaRPr/>
          </a:p>
        </p:txBody>
      </p:sp>
      <p:pic>
        <p:nvPicPr>
          <p:cNvPr id="149" name="Google Shape;149;p19"/>
          <p:cNvPicPr preferRelativeResize="0"/>
          <p:nvPr/>
        </p:nvPicPr>
        <p:blipFill>
          <a:blip r:embed="rId3">
            <a:alphaModFix/>
          </a:blip>
          <a:stretch>
            <a:fillRect/>
          </a:stretch>
        </p:blipFill>
        <p:spPr>
          <a:xfrm>
            <a:off x="3128488" y="1286251"/>
            <a:ext cx="5781037" cy="3403300"/>
          </a:xfrm>
          <a:prstGeom prst="rect">
            <a:avLst/>
          </a:prstGeom>
          <a:noFill/>
          <a:ln>
            <a:noFill/>
          </a:ln>
        </p:spPr>
      </p:pic>
      <p:sp>
        <p:nvSpPr>
          <p:cNvPr id="150" name="Google Shape;150;p19"/>
          <p:cNvSpPr/>
          <p:nvPr/>
        </p:nvSpPr>
        <p:spPr>
          <a:xfrm>
            <a:off x="302338" y="3455650"/>
            <a:ext cx="2600100" cy="1233900"/>
          </a:xfrm>
          <a:prstGeom prst="rect">
            <a:avLst/>
          </a:prstGeom>
          <a:solidFill>
            <a:srgbClr val="FCE5CD"/>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15000"/>
              </a:lnSpc>
              <a:spcBef>
                <a:spcPts val="0"/>
              </a:spcBef>
              <a:spcAft>
                <a:spcPts val="0"/>
              </a:spcAft>
              <a:buNone/>
            </a:pPr>
            <a:r>
              <a:rPr lang="es" sz="1300">
                <a:latin typeface="Lato"/>
                <a:ea typeface="Lato"/>
                <a:cs typeface="Lato"/>
                <a:sym typeface="Lato"/>
              </a:rPr>
              <a:t>A communication channel is the process that allows transmission of a message between sender and receiver</a:t>
            </a:r>
            <a:endParaRPr sz="1300">
              <a:latin typeface="Lato"/>
              <a:ea typeface="Lato"/>
              <a:cs typeface="Lato"/>
              <a:sym typeface="Lato"/>
            </a:endParaRPr>
          </a:p>
        </p:txBody>
      </p:sp>
      <p:pic>
        <p:nvPicPr>
          <p:cNvPr id="151" name="Google Shape;151;p19"/>
          <p:cNvPicPr preferRelativeResize="0"/>
          <p:nvPr/>
        </p:nvPicPr>
        <p:blipFill rotWithShape="1">
          <a:blip r:embed="rId4">
            <a:alphaModFix/>
          </a:blip>
          <a:srcRect l="13864" t="12887" r="13471" b="10851"/>
          <a:stretch/>
        </p:blipFill>
        <p:spPr>
          <a:xfrm>
            <a:off x="596462" y="1328575"/>
            <a:ext cx="2011875" cy="201184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20"/>
          <p:cNvPicPr preferRelativeResize="0"/>
          <p:nvPr/>
        </p:nvPicPr>
        <p:blipFill>
          <a:blip r:embed="rId3">
            <a:alphaModFix/>
          </a:blip>
          <a:stretch>
            <a:fillRect/>
          </a:stretch>
        </p:blipFill>
        <p:spPr>
          <a:xfrm>
            <a:off x="436825" y="1527875"/>
            <a:ext cx="5266575" cy="3049350"/>
          </a:xfrm>
          <a:prstGeom prst="rect">
            <a:avLst/>
          </a:prstGeom>
          <a:noFill/>
          <a:ln>
            <a:noFill/>
          </a:ln>
        </p:spPr>
      </p:pic>
      <p:sp>
        <p:nvSpPr>
          <p:cNvPr id="157" name="Google Shape;157;p20"/>
          <p:cNvSpPr/>
          <p:nvPr/>
        </p:nvSpPr>
        <p:spPr>
          <a:xfrm>
            <a:off x="6102525" y="1527875"/>
            <a:ext cx="2600100" cy="1233900"/>
          </a:xfrm>
          <a:prstGeom prst="rect">
            <a:avLst/>
          </a:prstGeom>
          <a:solidFill>
            <a:srgbClr val="CFE2F3"/>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15000"/>
              </a:lnSpc>
              <a:spcBef>
                <a:spcPts val="0"/>
              </a:spcBef>
              <a:spcAft>
                <a:spcPts val="0"/>
              </a:spcAft>
              <a:buNone/>
            </a:pPr>
            <a:r>
              <a:rPr lang="es" sz="1300">
                <a:latin typeface="Lato"/>
                <a:ea typeface="Lato"/>
                <a:cs typeface="Lato"/>
                <a:sym typeface="Lato"/>
              </a:rPr>
              <a:t>Is used to communicate with other people to transfer and exchange information,data and experiences through their joint dealings and interactions</a:t>
            </a:r>
            <a:endParaRPr sz="1300">
              <a:latin typeface="Lato"/>
              <a:ea typeface="Lato"/>
              <a:cs typeface="Lato"/>
              <a:sym typeface="Lato"/>
            </a:endParaRPr>
          </a:p>
        </p:txBody>
      </p:sp>
      <p:sp>
        <p:nvSpPr>
          <p:cNvPr id="158" name="Google Shape;158;p20"/>
          <p:cNvSpPr/>
          <p:nvPr/>
        </p:nvSpPr>
        <p:spPr>
          <a:xfrm>
            <a:off x="6102525" y="3217075"/>
            <a:ext cx="2600100" cy="1233900"/>
          </a:xfrm>
          <a:prstGeom prst="rect">
            <a:avLst/>
          </a:prstGeom>
          <a:solidFill>
            <a:srgbClr val="CFE2F3"/>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15000"/>
              </a:lnSpc>
              <a:spcBef>
                <a:spcPts val="0"/>
              </a:spcBef>
              <a:spcAft>
                <a:spcPts val="0"/>
              </a:spcAft>
              <a:buNone/>
            </a:pPr>
            <a:r>
              <a:rPr lang="es" sz="1300">
                <a:latin typeface="Lato"/>
                <a:ea typeface="Lato"/>
                <a:cs typeface="Lato"/>
                <a:sym typeface="Lato"/>
              </a:rPr>
              <a:t>Contributes in one way or another to making administrative decisions and achieving the institutions success, effective growth and development.</a:t>
            </a:r>
            <a:endParaRPr sz="1300">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title"/>
          </p:nvPr>
        </p:nvSpPr>
        <p:spPr>
          <a:xfrm>
            <a:off x="729450" y="60897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Barriers to Effective Communication</a:t>
            </a:r>
            <a:endParaRPr/>
          </a:p>
        </p:txBody>
      </p:sp>
      <p:sp>
        <p:nvSpPr>
          <p:cNvPr id="164" name="Google Shape;164;p21"/>
          <p:cNvSpPr txBox="1">
            <a:spLocks noGrp="1"/>
          </p:cNvSpPr>
          <p:nvPr>
            <p:ph type="body" idx="1"/>
          </p:nvPr>
        </p:nvSpPr>
        <p:spPr>
          <a:xfrm>
            <a:off x="558625" y="1665888"/>
            <a:ext cx="4262100" cy="2581200"/>
          </a:xfrm>
          <a:prstGeom prst="rect">
            <a:avLst/>
          </a:prstGeom>
          <a:solidFill>
            <a:srgbClr val="B4A7D6">
              <a:alpha val="36280"/>
            </a:srgbClr>
          </a:solidFill>
        </p:spPr>
        <p:txBody>
          <a:bodyPr spcFirstLastPara="1" wrap="square" lIns="91425" tIns="91425" rIns="91425" bIns="91425" anchor="t" anchorCtr="0">
            <a:normAutofit lnSpcReduction="10000"/>
          </a:bodyPr>
          <a:lstStyle/>
          <a:p>
            <a:pPr marL="0" lvl="0" indent="0" algn="just" rtl="0">
              <a:spcBef>
                <a:spcPts val="0"/>
              </a:spcBef>
              <a:spcAft>
                <a:spcPts val="0"/>
              </a:spcAft>
              <a:buNone/>
            </a:pPr>
            <a:r>
              <a:rPr lang="es">
                <a:solidFill>
                  <a:srgbClr val="000000"/>
                </a:solidFill>
              </a:rPr>
              <a:t>Effective communication contributes to achieving goals through the communication process, where some information, concepts and opinions are transferred between different individuals within the community, but there are some obstacles and barriers that can face and prevent the communication process such as:</a:t>
            </a:r>
            <a:endParaRPr>
              <a:solidFill>
                <a:srgbClr val="000000"/>
              </a:solidFill>
            </a:endParaRPr>
          </a:p>
          <a:p>
            <a:pPr marL="457200" lvl="0" indent="-311150" algn="just" rtl="0">
              <a:spcBef>
                <a:spcPts val="0"/>
              </a:spcBef>
              <a:spcAft>
                <a:spcPts val="0"/>
              </a:spcAft>
              <a:buClr>
                <a:srgbClr val="000000"/>
              </a:buClr>
              <a:buSzPts val="1300"/>
              <a:buChar char="●"/>
            </a:pPr>
            <a:r>
              <a:rPr lang="es">
                <a:solidFill>
                  <a:srgbClr val="000000"/>
                </a:solidFill>
              </a:rPr>
              <a:t>Lack of training</a:t>
            </a:r>
            <a:endParaRPr>
              <a:solidFill>
                <a:srgbClr val="000000"/>
              </a:solidFill>
            </a:endParaRPr>
          </a:p>
          <a:p>
            <a:pPr marL="457200" lvl="0" indent="-311150" algn="just" rtl="0">
              <a:spcBef>
                <a:spcPts val="0"/>
              </a:spcBef>
              <a:spcAft>
                <a:spcPts val="0"/>
              </a:spcAft>
              <a:buClr>
                <a:srgbClr val="000000"/>
              </a:buClr>
              <a:buSzPts val="1300"/>
              <a:buChar char="●"/>
            </a:pPr>
            <a:r>
              <a:rPr lang="es">
                <a:solidFill>
                  <a:srgbClr val="000000"/>
                </a:solidFill>
              </a:rPr>
              <a:t>Language</a:t>
            </a:r>
            <a:endParaRPr>
              <a:solidFill>
                <a:srgbClr val="000000"/>
              </a:solidFill>
            </a:endParaRPr>
          </a:p>
          <a:p>
            <a:pPr marL="457200" lvl="0" indent="-311150" algn="just" rtl="0">
              <a:spcBef>
                <a:spcPts val="0"/>
              </a:spcBef>
              <a:spcAft>
                <a:spcPts val="0"/>
              </a:spcAft>
              <a:buClr>
                <a:srgbClr val="000000"/>
              </a:buClr>
              <a:buSzPts val="1300"/>
              <a:buChar char="●"/>
            </a:pPr>
            <a:r>
              <a:rPr lang="es">
                <a:solidFill>
                  <a:srgbClr val="000000"/>
                </a:solidFill>
              </a:rPr>
              <a:t>Culture</a:t>
            </a:r>
            <a:endParaRPr>
              <a:solidFill>
                <a:srgbClr val="000000"/>
              </a:solidFill>
            </a:endParaRPr>
          </a:p>
          <a:p>
            <a:pPr marL="457200" lvl="0" indent="-311150" algn="just" rtl="0">
              <a:spcBef>
                <a:spcPts val="0"/>
              </a:spcBef>
              <a:spcAft>
                <a:spcPts val="0"/>
              </a:spcAft>
              <a:buClr>
                <a:srgbClr val="000000"/>
              </a:buClr>
              <a:buSzPts val="1300"/>
              <a:buChar char="●"/>
            </a:pPr>
            <a:r>
              <a:rPr lang="es">
                <a:solidFill>
                  <a:srgbClr val="000000"/>
                </a:solidFill>
              </a:rPr>
              <a:t>Physical.</a:t>
            </a:r>
            <a:endParaRPr>
              <a:solidFill>
                <a:srgbClr val="000000"/>
              </a:solidFill>
            </a:endParaRPr>
          </a:p>
          <a:p>
            <a:pPr marL="0" lvl="0" indent="0" algn="l" rtl="0">
              <a:spcBef>
                <a:spcPts val="0"/>
              </a:spcBef>
              <a:spcAft>
                <a:spcPts val="1200"/>
              </a:spcAft>
              <a:buNone/>
            </a:pPr>
            <a:endParaRPr/>
          </a:p>
        </p:txBody>
      </p:sp>
      <p:pic>
        <p:nvPicPr>
          <p:cNvPr id="165" name="Google Shape;165;p21"/>
          <p:cNvPicPr preferRelativeResize="0"/>
          <p:nvPr/>
        </p:nvPicPr>
        <p:blipFill>
          <a:blip r:embed="rId3">
            <a:alphaModFix/>
          </a:blip>
          <a:stretch>
            <a:fillRect/>
          </a:stretch>
        </p:blipFill>
        <p:spPr>
          <a:xfrm>
            <a:off x="5172650" y="1746162"/>
            <a:ext cx="3633925" cy="24206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2"/>
          <p:cNvSpPr txBox="1">
            <a:spLocks noGrp="1"/>
          </p:cNvSpPr>
          <p:nvPr>
            <p:ph type="title"/>
          </p:nvPr>
        </p:nvSpPr>
        <p:spPr>
          <a:xfrm>
            <a:off x="729450" y="1271200"/>
            <a:ext cx="7688700" cy="535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040" b="0"/>
              <a:t>Language Barriers</a:t>
            </a:r>
            <a:endParaRPr sz="2040" b="0"/>
          </a:p>
        </p:txBody>
      </p:sp>
      <p:sp>
        <p:nvSpPr>
          <p:cNvPr id="171" name="Google Shape;171;p22"/>
          <p:cNvSpPr txBox="1">
            <a:spLocks noGrp="1"/>
          </p:cNvSpPr>
          <p:nvPr>
            <p:ph type="body" idx="1"/>
          </p:nvPr>
        </p:nvSpPr>
        <p:spPr>
          <a:xfrm>
            <a:off x="5018850" y="2571750"/>
            <a:ext cx="3741000" cy="1205100"/>
          </a:xfrm>
          <a:prstGeom prst="rect">
            <a:avLst/>
          </a:prstGeom>
          <a:solidFill>
            <a:srgbClr val="FFF2CC"/>
          </a:solidFill>
        </p:spPr>
        <p:txBody>
          <a:bodyPr spcFirstLastPara="1" wrap="square" lIns="91425" tIns="91425" rIns="91425" bIns="91425" anchor="t" anchorCtr="0">
            <a:noAutofit/>
          </a:bodyPr>
          <a:lstStyle/>
          <a:p>
            <a:pPr marL="0" lvl="0" indent="0" algn="just" rtl="0">
              <a:lnSpc>
                <a:spcPct val="95000"/>
              </a:lnSpc>
              <a:spcBef>
                <a:spcPts val="0"/>
              </a:spcBef>
              <a:spcAft>
                <a:spcPts val="0"/>
              </a:spcAft>
              <a:buNone/>
            </a:pPr>
            <a:r>
              <a:rPr lang="es">
                <a:solidFill>
                  <a:srgbClr val="000000"/>
                </a:solidFill>
              </a:rPr>
              <a:t>Different languages and dialects affect the understanding of the two parties to the communication and their perception of the intended meaning of the speech, as each understands the phrase differently.</a:t>
            </a:r>
            <a:endParaRPr>
              <a:solidFill>
                <a:srgbClr val="000000"/>
              </a:solidFill>
            </a:endParaRPr>
          </a:p>
          <a:p>
            <a:pPr marL="0" lvl="0" indent="0" algn="l" rtl="0">
              <a:lnSpc>
                <a:spcPct val="95000"/>
              </a:lnSpc>
              <a:spcBef>
                <a:spcPts val="0"/>
              </a:spcBef>
              <a:spcAft>
                <a:spcPts val="1200"/>
              </a:spcAft>
              <a:buNone/>
            </a:pPr>
            <a:endParaRPr/>
          </a:p>
        </p:txBody>
      </p:sp>
      <p:pic>
        <p:nvPicPr>
          <p:cNvPr id="172" name="Google Shape;172;p22"/>
          <p:cNvPicPr preferRelativeResize="0"/>
          <p:nvPr/>
        </p:nvPicPr>
        <p:blipFill rotWithShape="1">
          <a:blip r:embed="rId3">
            <a:alphaModFix/>
          </a:blip>
          <a:srcRect l="18204" t="12155" r="17445" b="8705"/>
          <a:stretch/>
        </p:blipFill>
        <p:spPr>
          <a:xfrm>
            <a:off x="435300" y="1859750"/>
            <a:ext cx="4385552" cy="32363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3"/>
          <p:cNvSpPr txBox="1">
            <a:spLocks noGrp="1"/>
          </p:cNvSpPr>
          <p:nvPr>
            <p:ph type="title"/>
          </p:nvPr>
        </p:nvSpPr>
        <p:spPr>
          <a:xfrm>
            <a:off x="729450" y="1230500"/>
            <a:ext cx="7688700" cy="535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es" sz="2040" b="0"/>
              <a:t>Physical Barriers </a:t>
            </a:r>
            <a:endParaRPr sz="2040" b="0"/>
          </a:p>
        </p:txBody>
      </p:sp>
      <p:sp>
        <p:nvSpPr>
          <p:cNvPr id="178" name="Google Shape;178;p23"/>
          <p:cNvSpPr txBox="1">
            <a:spLocks noGrp="1"/>
          </p:cNvSpPr>
          <p:nvPr>
            <p:ph type="body" idx="1"/>
          </p:nvPr>
        </p:nvSpPr>
        <p:spPr>
          <a:xfrm>
            <a:off x="729450" y="2150075"/>
            <a:ext cx="3085500" cy="1650600"/>
          </a:xfrm>
          <a:prstGeom prst="rect">
            <a:avLst/>
          </a:prstGeom>
          <a:solidFill>
            <a:srgbClr val="D0E0E3"/>
          </a:solidFill>
        </p:spPr>
        <p:txBody>
          <a:bodyPr spcFirstLastPara="1" wrap="square" lIns="91425" tIns="91425" rIns="91425" bIns="91425" anchor="t" anchorCtr="0">
            <a:noAutofit/>
          </a:bodyPr>
          <a:lstStyle/>
          <a:p>
            <a:pPr marL="0" lvl="0" indent="0" algn="just" rtl="0">
              <a:spcBef>
                <a:spcPts val="0"/>
              </a:spcBef>
              <a:spcAft>
                <a:spcPts val="0"/>
              </a:spcAft>
              <a:buSzPts val="1018"/>
              <a:buNone/>
            </a:pPr>
            <a:r>
              <a:rPr lang="es" sz="1302">
                <a:solidFill>
                  <a:srgbClr val="000000"/>
                </a:solidFill>
              </a:rPr>
              <a:t>A physical barrier to communication is a physical factor or an obstacle that prevent effective exchanges between the sender and the receiver that can block moving around in the environment. (Bevin, and Jackson 196)</a:t>
            </a:r>
            <a:endParaRPr sz="1202"/>
          </a:p>
        </p:txBody>
      </p:sp>
      <p:pic>
        <p:nvPicPr>
          <p:cNvPr id="179" name="Google Shape;179;p23"/>
          <p:cNvPicPr preferRelativeResize="0"/>
          <p:nvPr/>
        </p:nvPicPr>
        <p:blipFill>
          <a:blip r:embed="rId3">
            <a:alphaModFix/>
          </a:blip>
          <a:stretch>
            <a:fillRect/>
          </a:stretch>
        </p:blipFill>
        <p:spPr>
          <a:xfrm>
            <a:off x="4204600" y="1438875"/>
            <a:ext cx="4609499" cy="307299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4"/>
          <p:cNvSpPr txBox="1">
            <a:spLocks noGrp="1"/>
          </p:cNvSpPr>
          <p:nvPr>
            <p:ph type="title"/>
          </p:nvPr>
        </p:nvSpPr>
        <p:spPr>
          <a:xfrm>
            <a:off x="727650" y="5946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The Impact of Communication</a:t>
            </a:r>
            <a:endParaRPr/>
          </a:p>
        </p:txBody>
      </p:sp>
      <p:sp>
        <p:nvSpPr>
          <p:cNvPr id="185" name="Google Shape;185;p24"/>
          <p:cNvSpPr txBox="1">
            <a:spLocks noGrp="1"/>
          </p:cNvSpPr>
          <p:nvPr>
            <p:ph type="body" idx="1"/>
          </p:nvPr>
        </p:nvSpPr>
        <p:spPr>
          <a:xfrm>
            <a:off x="4963000" y="2115000"/>
            <a:ext cx="3585000" cy="1768500"/>
          </a:xfrm>
          <a:prstGeom prst="rect">
            <a:avLst/>
          </a:prstGeom>
          <a:solidFill>
            <a:srgbClr val="D9EAD3"/>
          </a:solidFill>
        </p:spPr>
        <p:txBody>
          <a:bodyPr spcFirstLastPara="1" wrap="square" lIns="91425" tIns="91425" rIns="91425" bIns="91425" anchor="t" anchorCtr="0">
            <a:normAutofit fontScale="40000" lnSpcReduction="10000"/>
          </a:bodyPr>
          <a:lstStyle/>
          <a:p>
            <a:pPr marL="0" lvl="0" indent="0" algn="l" rtl="0">
              <a:spcBef>
                <a:spcPts val="0"/>
              </a:spcBef>
              <a:spcAft>
                <a:spcPts val="0"/>
              </a:spcAft>
              <a:buNone/>
            </a:pPr>
            <a:r>
              <a:rPr lang="es" sz="3250">
                <a:solidFill>
                  <a:srgbClr val="000000"/>
                </a:solidFill>
              </a:rPr>
              <a:t>Choose the right form of communication</a:t>
            </a:r>
            <a:endParaRPr sz="3250">
              <a:solidFill>
                <a:srgbClr val="000000"/>
              </a:solidFill>
            </a:endParaRPr>
          </a:p>
          <a:p>
            <a:pPr marL="0" lvl="0" indent="0" algn="l" rtl="0">
              <a:spcBef>
                <a:spcPts val="1200"/>
              </a:spcBef>
              <a:spcAft>
                <a:spcPts val="0"/>
              </a:spcAft>
              <a:buNone/>
            </a:pPr>
            <a:r>
              <a:rPr lang="es" sz="3250">
                <a:solidFill>
                  <a:srgbClr val="000000"/>
                </a:solidFill>
              </a:rPr>
              <a:t>Help connect with people</a:t>
            </a:r>
            <a:endParaRPr sz="3250">
              <a:solidFill>
                <a:srgbClr val="000000"/>
              </a:solidFill>
            </a:endParaRPr>
          </a:p>
          <a:p>
            <a:pPr marL="0" lvl="0" indent="0" algn="l" rtl="0">
              <a:spcBef>
                <a:spcPts val="1200"/>
              </a:spcBef>
              <a:spcAft>
                <a:spcPts val="0"/>
              </a:spcAft>
              <a:buNone/>
            </a:pPr>
            <a:r>
              <a:rPr lang="es" sz="3250">
                <a:solidFill>
                  <a:srgbClr val="000000"/>
                </a:solidFill>
              </a:rPr>
              <a:t>There are functions such as informing, persuading, regulating and motivating, among many others.</a:t>
            </a:r>
            <a:endParaRPr sz="3250">
              <a:solidFill>
                <a:srgbClr val="000000"/>
              </a:solidFill>
            </a:endParaRPr>
          </a:p>
          <a:p>
            <a:pPr marL="0" lvl="0" indent="0" algn="l" rtl="0">
              <a:spcBef>
                <a:spcPts val="1200"/>
              </a:spcBef>
              <a:spcAft>
                <a:spcPts val="1200"/>
              </a:spcAft>
              <a:buNone/>
            </a:pPr>
            <a:endParaRPr/>
          </a:p>
        </p:txBody>
      </p:sp>
      <p:pic>
        <p:nvPicPr>
          <p:cNvPr id="186" name="Google Shape;186;p24"/>
          <p:cNvPicPr preferRelativeResize="0"/>
          <p:nvPr/>
        </p:nvPicPr>
        <p:blipFill>
          <a:blip r:embed="rId3">
            <a:alphaModFix/>
          </a:blip>
          <a:stretch>
            <a:fillRect/>
          </a:stretch>
        </p:blipFill>
        <p:spPr>
          <a:xfrm>
            <a:off x="218225" y="1538838"/>
            <a:ext cx="4528400" cy="292081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5"/>
          <p:cNvSpPr txBox="1">
            <a:spLocks noGrp="1"/>
          </p:cNvSpPr>
          <p:nvPr>
            <p:ph type="title"/>
          </p:nvPr>
        </p:nvSpPr>
        <p:spPr>
          <a:xfrm>
            <a:off x="729450" y="6448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Conclusions</a:t>
            </a:r>
            <a:endParaRPr/>
          </a:p>
        </p:txBody>
      </p:sp>
      <p:sp>
        <p:nvSpPr>
          <p:cNvPr id="192" name="Google Shape;192;p25"/>
          <p:cNvSpPr txBox="1">
            <a:spLocks noGrp="1"/>
          </p:cNvSpPr>
          <p:nvPr>
            <p:ph type="body" idx="1"/>
          </p:nvPr>
        </p:nvSpPr>
        <p:spPr>
          <a:xfrm>
            <a:off x="4488725" y="2069375"/>
            <a:ext cx="4397400" cy="2261100"/>
          </a:xfrm>
          <a:prstGeom prst="rect">
            <a:avLst/>
          </a:prstGeom>
          <a:solidFill>
            <a:srgbClr val="E6B8AF"/>
          </a:solidFill>
        </p:spPr>
        <p:txBody>
          <a:bodyPr spcFirstLastPara="1" wrap="square" lIns="91425" tIns="91425" rIns="91425" bIns="91425" anchor="t" anchorCtr="0">
            <a:normAutofit/>
          </a:bodyPr>
          <a:lstStyle/>
          <a:p>
            <a:pPr marL="0" lvl="0" indent="0" algn="just" rtl="0">
              <a:spcBef>
                <a:spcPts val="0"/>
              </a:spcBef>
              <a:spcAft>
                <a:spcPts val="1200"/>
              </a:spcAft>
              <a:buNone/>
            </a:pPr>
            <a:r>
              <a:rPr lang="es">
                <a:solidFill>
                  <a:srgbClr val="000000"/>
                </a:solidFill>
              </a:rPr>
              <a:t>With all the data gathered for this presentation, I believe Tom’s first significant error was failing to communicate with his colleagues. There were a lot of barriers from the beginning. If Tom had implemented the right channel of communication from the start, then maybe he would have succeeded with the openings of the warehouses. The team member’s ability to collaborate on the project was hampered by the choice of an inappropriate communication route.</a:t>
            </a:r>
            <a:endParaRPr>
              <a:solidFill>
                <a:srgbClr val="000000"/>
              </a:solidFill>
            </a:endParaRPr>
          </a:p>
        </p:txBody>
      </p:sp>
      <p:pic>
        <p:nvPicPr>
          <p:cNvPr id="193" name="Google Shape;193;p25"/>
          <p:cNvPicPr preferRelativeResize="0"/>
          <p:nvPr/>
        </p:nvPicPr>
        <p:blipFill>
          <a:blip r:embed="rId3">
            <a:alphaModFix/>
          </a:blip>
          <a:stretch>
            <a:fillRect/>
          </a:stretch>
        </p:blipFill>
        <p:spPr>
          <a:xfrm>
            <a:off x="241225" y="1329578"/>
            <a:ext cx="4152599" cy="362597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6"/>
          <p:cNvSpPr txBox="1">
            <a:spLocks noGrp="1"/>
          </p:cNvSpPr>
          <p:nvPr>
            <p:ph type="title"/>
          </p:nvPr>
        </p:nvSpPr>
        <p:spPr>
          <a:xfrm>
            <a:off x="727650" y="58795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References</a:t>
            </a:r>
            <a:endParaRPr/>
          </a:p>
        </p:txBody>
      </p:sp>
      <p:sp>
        <p:nvSpPr>
          <p:cNvPr id="199" name="Google Shape;199;p26"/>
          <p:cNvSpPr txBox="1">
            <a:spLocks noGrp="1"/>
          </p:cNvSpPr>
          <p:nvPr>
            <p:ph type="body" idx="1"/>
          </p:nvPr>
        </p:nvSpPr>
        <p:spPr>
          <a:xfrm>
            <a:off x="727650" y="1281125"/>
            <a:ext cx="7688700" cy="3758100"/>
          </a:xfrm>
          <a:prstGeom prst="rect">
            <a:avLst/>
          </a:prstGeom>
        </p:spPr>
        <p:txBody>
          <a:bodyPr spcFirstLastPara="1" wrap="square" lIns="91425" tIns="91425" rIns="91425" bIns="91425" anchor="t" anchorCtr="0">
            <a:normAutofit fontScale="62500" lnSpcReduction="10000"/>
          </a:bodyPr>
          <a:lstStyle/>
          <a:p>
            <a:pPr marL="457200" lvl="0" indent="-300151" algn="l" rtl="0">
              <a:spcBef>
                <a:spcPts val="500"/>
              </a:spcBef>
              <a:spcAft>
                <a:spcPts val="0"/>
              </a:spcAft>
              <a:buClr>
                <a:srgbClr val="000000"/>
              </a:buClr>
              <a:buSzPct val="100000"/>
              <a:buChar char="●"/>
            </a:pPr>
            <a:r>
              <a:rPr lang="es" sz="1802">
                <a:solidFill>
                  <a:srgbClr val="000000"/>
                </a:solidFill>
              </a:rPr>
              <a:t>Bassili, J.N. (2008). Media richness and social norms in the choice to attend lectures or to watch them online. </a:t>
            </a:r>
            <a:r>
              <a:rPr lang="es" sz="1802" i="1">
                <a:solidFill>
                  <a:srgbClr val="000000"/>
                </a:solidFill>
              </a:rPr>
              <a:t>Journal of Educational Multimedia and Hypermedia</a:t>
            </a:r>
            <a:r>
              <a:rPr lang="es" sz="1802">
                <a:solidFill>
                  <a:srgbClr val="000000"/>
                </a:solidFill>
              </a:rPr>
              <a:t>, 17(4). 453-475.</a:t>
            </a:r>
            <a:endParaRPr sz="1802">
              <a:solidFill>
                <a:srgbClr val="000000"/>
              </a:solidFill>
            </a:endParaRPr>
          </a:p>
          <a:p>
            <a:pPr marL="457200" lvl="0" indent="-300151" algn="l" rtl="0">
              <a:spcBef>
                <a:spcPts val="0"/>
              </a:spcBef>
              <a:spcAft>
                <a:spcPts val="0"/>
              </a:spcAft>
              <a:buClr>
                <a:srgbClr val="000000"/>
              </a:buClr>
              <a:buSzPct val="100000"/>
              <a:buChar char="●"/>
            </a:pPr>
            <a:r>
              <a:rPr lang="es" sz="1802">
                <a:solidFill>
                  <a:srgbClr val="000000"/>
                </a:solidFill>
              </a:rPr>
              <a:t>Brunelle, E. (2009). Introducing media richness into an integrated model of consumers intentions to use online stores in their purchase process. </a:t>
            </a:r>
            <a:r>
              <a:rPr lang="es" sz="1802" i="1">
                <a:solidFill>
                  <a:srgbClr val="000000"/>
                </a:solidFill>
              </a:rPr>
              <a:t>Journal of Internet Commerce</a:t>
            </a:r>
            <a:r>
              <a:rPr lang="es" sz="1802">
                <a:solidFill>
                  <a:srgbClr val="000000"/>
                </a:solidFill>
              </a:rPr>
              <a:t>, 8, 222-245.</a:t>
            </a:r>
            <a:endParaRPr sz="1802">
              <a:solidFill>
                <a:srgbClr val="000000"/>
              </a:solidFill>
            </a:endParaRPr>
          </a:p>
          <a:p>
            <a:pPr marL="457200" marR="101600" lvl="0" indent="-300151" algn="just" rtl="0">
              <a:spcBef>
                <a:spcPts val="0"/>
              </a:spcBef>
              <a:spcAft>
                <a:spcPts val="0"/>
              </a:spcAft>
              <a:buClr>
                <a:srgbClr val="000000"/>
              </a:buClr>
              <a:buSzPct val="100000"/>
              <a:buChar char="●"/>
            </a:pPr>
            <a:r>
              <a:rPr lang="es" sz="1802">
                <a:solidFill>
                  <a:srgbClr val="000000"/>
                </a:solidFill>
                <a:highlight>
                  <a:srgbClr val="FFFFFF"/>
                </a:highlight>
              </a:rPr>
              <a:t>Daft, RL and Lengel, RH (1984) The wealth of information:. A new focus on managerial behavior and organization design. In: Cummings, LL &amp; Staw, BM (Eds.), Research in Organizational Behavior 6, (191-233). Homewood, IL: JAI Press.</a:t>
            </a:r>
            <a:endParaRPr sz="1802">
              <a:solidFill>
                <a:srgbClr val="000000"/>
              </a:solidFill>
              <a:highlight>
                <a:srgbClr val="FFFFFF"/>
              </a:highlight>
            </a:endParaRPr>
          </a:p>
          <a:p>
            <a:pPr marL="457200" lvl="0" indent="-300151" algn="l" rtl="0">
              <a:spcBef>
                <a:spcPts val="0"/>
              </a:spcBef>
              <a:spcAft>
                <a:spcPts val="0"/>
              </a:spcAft>
              <a:buClr>
                <a:srgbClr val="000000"/>
              </a:buClr>
              <a:buSzPct val="100000"/>
              <a:buChar char="●"/>
            </a:pPr>
            <a:r>
              <a:rPr lang="es" sz="1802">
                <a:solidFill>
                  <a:srgbClr val="000000"/>
                </a:solidFill>
              </a:rPr>
              <a:t>Dennis, A.R., Kinney , S.T., &amp; Hung, Y.T.C. (1999). Gender differences in the effect of media richness. </a:t>
            </a:r>
            <a:r>
              <a:rPr lang="es" sz="1802" i="1">
                <a:solidFill>
                  <a:srgbClr val="000000"/>
                </a:solidFill>
              </a:rPr>
              <a:t>Small Group Research</a:t>
            </a:r>
            <a:r>
              <a:rPr lang="es" sz="1802">
                <a:solidFill>
                  <a:srgbClr val="000000"/>
                </a:solidFill>
              </a:rPr>
              <a:t>, 30(4), 405-437.</a:t>
            </a:r>
            <a:endParaRPr sz="1802">
              <a:solidFill>
                <a:srgbClr val="000000"/>
              </a:solidFill>
              <a:highlight>
                <a:srgbClr val="FFFFFF"/>
              </a:highlight>
            </a:endParaRPr>
          </a:p>
          <a:p>
            <a:pPr marL="457200" marR="101600" lvl="0" indent="-300151" algn="just" rtl="0">
              <a:spcBef>
                <a:spcPts val="0"/>
              </a:spcBef>
              <a:spcAft>
                <a:spcPts val="0"/>
              </a:spcAft>
              <a:buClr>
                <a:srgbClr val="000000"/>
              </a:buClr>
              <a:buSzPct val="100000"/>
              <a:buChar char="●"/>
            </a:pPr>
            <a:r>
              <a:rPr lang="es" sz="1802">
                <a:solidFill>
                  <a:srgbClr val="000000"/>
                </a:solidFill>
                <a:highlight>
                  <a:srgbClr val="FFFFFF"/>
                </a:highlight>
              </a:rPr>
              <a:t>Galbraith, J. (1977). Organización Design. Reading, MA: Addison-Wesley.</a:t>
            </a:r>
            <a:endParaRPr sz="1802">
              <a:solidFill>
                <a:srgbClr val="000000"/>
              </a:solidFill>
            </a:endParaRPr>
          </a:p>
          <a:p>
            <a:pPr marL="457200" lvl="0" indent="-300151" algn="just" rtl="0">
              <a:spcBef>
                <a:spcPts val="0"/>
              </a:spcBef>
              <a:spcAft>
                <a:spcPts val="0"/>
              </a:spcAft>
              <a:buClr>
                <a:srgbClr val="000000"/>
              </a:buClr>
              <a:buSzPct val="100000"/>
              <a:buChar char="●"/>
            </a:pPr>
            <a:r>
              <a:rPr lang="es" sz="1802">
                <a:solidFill>
                  <a:srgbClr val="000000"/>
                </a:solidFill>
                <a:highlight>
                  <a:srgbClr val="FFFFFF"/>
                </a:highlight>
              </a:rPr>
              <a:t>Ishii, K., Lyons, M. M., &amp; Carr, S. A. (2019). Revisiting media richness theory for today and future. Human Behavior and Emerging Technologies, 1(2), 124-131.</a:t>
            </a: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r>
              <a:rPr lang="es" sz="1802">
                <a:solidFill>
                  <a:srgbClr val="000000"/>
                </a:solidFill>
                <a:highlight>
                  <a:srgbClr val="FFFFFF"/>
                </a:highlight>
              </a:rPr>
              <a:t>K Usha Rani. Journal of English language and literature 3(2).74-76,2016.</a:t>
            </a: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r>
              <a:rPr lang="es" sz="1802">
                <a:solidFill>
                  <a:srgbClr val="000000"/>
                </a:solidFill>
                <a:highlight>
                  <a:srgbClr val="FFFFFF"/>
                </a:highlight>
              </a:rPr>
              <a:t>Ruben, Brebt D.(2001).”Models of Communication”. Encyclopedia of Communication and Information.</a:t>
            </a: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endParaRPr sz="1802">
              <a:solidFill>
                <a:srgbClr val="000000"/>
              </a:solidFill>
              <a:highlight>
                <a:srgbClr val="FFFFFF"/>
              </a:highlight>
            </a:endParaRPr>
          </a:p>
          <a:p>
            <a:pPr marL="457200" lvl="0" indent="-300151" algn="just" rtl="0">
              <a:spcBef>
                <a:spcPts val="0"/>
              </a:spcBef>
              <a:spcAft>
                <a:spcPts val="0"/>
              </a:spcAft>
              <a:buClr>
                <a:srgbClr val="000000"/>
              </a:buClr>
              <a:buSzPct val="100000"/>
              <a:buChar char="●"/>
            </a:pPr>
            <a:r>
              <a:rPr lang="es" sz="1802">
                <a:solidFill>
                  <a:srgbClr val="000000"/>
                </a:solidFill>
                <a:highlight>
                  <a:srgbClr val="FFFFFF"/>
                </a:highlight>
              </a:rPr>
              <a:t>Suh, K. S. (1999). Impact of communication medium on task performance and satisfaction: an examination of media-richness theory. Information &amp; Management, 35(5), 295-312.</a:t>
            </a:r>
            <a:endParaRPr sz="1802">
              <a:solidFill>
                <a:srgbClr val="000000"/>
              </a:solidFill>
              <a:highlight>
                <a:srgbClr val="FFFFFF"/>
              </a:highlight>
            </a:endParaRPr>
          </a:p>
          <a:p>
            <a:pPr marL="0" lvl="0" indent="0" algn="just" rtl="0">
              <a:spcBef>
                <a:spcPts val="0"/>
              </a:spcBef>
              <a:spcAft>
                <a:spcPts val="0"/>
              </a:spcAft>
              <a:buNone/>
            </a:pPr>
            <a:endParaRPr sz="1200">
              <a:solidFill>
                <a:srgbClr val="000000"/>
              </a:solidFill>
              <a:highlight>
                <a:srgbClr val="FFFFFF"/>
              </a:highlight>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7"/>
          <p:cNvSpPr txBox="1">
            <a:spLocks noGrp="1"/>
          </p:cNvSpPr>
          <p:nvPr>
            <p:ph type="title"/>
          </p:nvPr>
        </p:nvSpPr>
        <p:spPr>
          <a:xfrm>
            <a:off x="727650" y="606925"/>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b="0"/>
              <a:t>Imagen Sources</a:t>
            </a:r>
            <a:endParaRPr b="0"/>
          </a:p>
        </p:txBody>
      </p:sp>
      <p:sp>
        <p:nvSpPr>
          <p:cNvPr id="205" name="Google Shape;205;p27"/>
          <p:cNvSpPr txBox="1">
            <a:spLocks noGrp="1"/>
          </p:cNvSpPr>
          <p:nvPr>
            <p:ph type="body" idx="1"/>
          </p:nvPr>
        </p:nvSpPr>
        <p:spPr>
          <a:xfrm>
            <a:off x="389075" y="1142125"/>
            <a:ext cx="8635800" cy="36537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s" sz="2500"/>
              <a:t>Imagen 1</a:t>
            </a:r>
            <a:r>
              <a:rPr lang="es" sz="2500" u="sng">
                <a:solidFill>
                  <a:schemeClr val="hlink"/>
                </a:solidFill>
                <a:hlinkClick r:id="rId3"/>
              </a:rPr>
              <a:t>https://www.freepik.es/vector-gratis/entrenador-hablando-audiencia-mentor-que-presenta-graficos-e-informes-reunion-empleados-capacitacion-empresarial-seminario-o-conferencia-ilustracion-vector-presentacion-conferencia-educacion_10172518.htm#query=negocio%20ilustracion&amp;position=12&amp;from_view=search&amp;track=sph</a:t>
            </a:r>
            <a:endParaRPr sz="2500"/>
          </a:p>
          <a:p>
            <a:pPr marL="0" lvl="0" indent="0" algn="l" rtl="0">
              <a:spcBef>
                <a:spcPts val="1200"/>
              </a:spcBef>
              <a:spcAft>
                <a:spcPts val="0"/>
              </a:spcAft>
              <a:buNone/>
            </a:pPr>
            <a:r>
              <a:rPr lang="es" sz="2500"/>
              <a:t>Imagen 2</a:t>
            </a:r>
            <a:r>
              <a:rPr lang="es" sz="2500" u="sng">
                <a:solidFill>
                  <a:schemeClr val="hlink"/>
                </a:solidFill>
                <a:hlinkClick r:id="rId4"/>
              </a:rPr>
              <a:t>https://es.vecteezy.com/arte-vectorial/10016720-diversidad-personas-mirando-hacia-arriba-y-apuntando-con-los-dedos-sonriendo-hombres-y-mujeres-personajes-indicando-hacia-arriba-en-el-cielo-buscando-nuevas-metas-concepto-plano-vector-ilustracion</a:t>
            </a:r>
            <a:endParaRPr sz="2500"/>
          </a:p>
          <a:p>
            <a:pPr marL="0" lvl="0" indent="0" algn="l" rtl="0">
              <a:spcBef>
                <a:spcPts val="1200"/>
              </a:spcBef>
              <a:spcAft>
                <a:spcPts val="0"/>
              </a:spcAft>
              <a:buNone/>
            </a:pPr>
            <a:r>
              <a:rPr lang="es" sz="2500"/>
              <a:t>Imagen 3</a:t>
            </a:r>
            <a:r>
              <a:rPr lang="es" sz="2500" u="sng">
                <a:solidFill>
                  <a:schemeClr val="hlink"/>
                </a:solidFill>
                <a:hlinkClick r:id="rId5"/>
              </a:rPr>
              <a:t>https://www.freepik.es/vector-premium/adolescente-sorprendido-asomandose-ilustracion-plana-vectorial-marco-cuadrado-adolescente-masculino-asombrado-buscando-o-buscando-algo-realizando-gesto-idea-aislado-blanco-persona-que-mira-escondidas_34287407.htm#query=personas%20mirando%20algo&amp;position=9&amp;from_view=search&amp;track=sph#position=9&amp;query=personas%20mirando%20algo</a:t>
            </a:r>
            <a:endParaRPr sz="2500"/>
          </a:p>
          <a:p>
            <a:pPr marL="0" lvl="0" indent="0" algn="l" rtl="0">
              <a:spcBef>
                <a:spcPts val="1200"/>
              </a:spcBef>
              <a:spcAft>
                <a:spcPts val="0"/>
              </a:spcAft>
              <a:buNone/>
            </a:pPr>
            <a:r>
              <a:rPr lang="es" sz="2500"/>
              <a:t>Imagen 4</a:t>
            </a:r>
            <a:r>
              <a:rPr lang="es" sz="2500" u="sng">
                <a:solidFill>
                  <a:schemeClr val="hlink"/>
                </a:solidFill>
                <a:hlinkClick r:id="rId6"/>
              </a:rPr>
              <a:t>https://www.freepik.es/vector-gratis/grupo-personas-enojadas-pelean-discuten_30157547.htm</a:t>
            </a:r>
            <a:endParaRPr sz="2500"/>
          </a:p>
          <a:p>
            <a:pPr marL="0" lvl="0" indent="0" algn="l" rtl="0">
              <a:spcBef>
                <a:spcPts val="1200"/>
              </a:spcBef>
              <a:spcAft>
                <a:spcPts val="0"/>
              </a:spcAft>
              <a:buNone/>
            </a:pPr>
            <a:r>
              <a:rPr lang="es" sz="2500"/>
              <a:t>Imagen 5</a:t>
            </a:r>
            <a:r>
              <a:rPr lang="es" sz="2500" u="sng">
                <a:solidFill>
                  <a:schemeClr val="hlink"/>
                </a:solidFill>
                <a:hlinkClick r:id="rId7"/>
              </a:rPr>
              <a:t>https://www.freepik.es/vector-gratis/reunion-corporativa-empleados-personajes-dibujos-animados-que-discuten-estrategia-comercial-planifican-acciones-adicionales-lluvia-ideas-comunicacion-formal-ilustracion-concepto-seminario_11668427.htm#query=personas%20discutiendo&amp;position=4&amp;from_view=search&amp;track=sph</a:t>
            </a:r>
            <a:endParaRPr sz="2500"/>
          </a:p>
          <a:p>
            <a:pPr marL="0" lvl="0" indent="0" algn="l" rtl="0">
              <a:spcBef>
                <a:spcPts val="1200"/>
              </a:spcBef>
              <a:spcAft>
                <a:spcPts val="0"/>
              </a:spcAft>
              <a:buNone/>
            </a:pPr>
            <a:r>
              <a:rPr lang="es" sz="2500"/>
              <a:t>Imagen 6</a:t>
            </a:r>
            <a:r>
              <a:rPr lang="es" sz="2500" u="sng">
                <a:solidFill>
                  <a:schemeClr val="hlink"/>
                </a:solidFill>
                <a:hlinkClick r:id="rId8"/>
              </a:rPr>
              <a:t>https://www.freepik.es/vector-premium/persona-divertida-feliz-asomandose-mirando-detras-agujero-redondo-adolescente-curioso-mirando-furtivamente-circulo-buscando-algo-concepto-curiosidad-ilustracion-vectorial-plana-coloreada-aislada-blanco_34286853.htm#query=personas%20mirando%20algo&amp;position=6&amp;from_view=search&amp;track=sph</a:t>
            </a:r>
            <a:endParaRPr sz="2500"/>
          </a:p>
          <a:p>
            <a:pPr marL="0" lvl="0" indent="0" algn="l" rtl="0">
              <a:spcBef>
                <a:spcPts val="1200"/>
              </a:spcBef>
              <a:spcAft>
                <a:spcPts val="0"/>
              </a:spcAft>
              <a:buNone/>
            </a:pPr>
            <a:r>
              <a:rPr lang="es" sz="2500"/>
              <a:t>Imagen 7</a:t>
            </a:r>
            <a:r>
              <a:rPr lang="es" sz="2500" u="sng">
                <a:solidFill>
                  <a:schemeClr val="hlink"/>
                </a:solidFill>
                <a:hlinkClick r:id="rId9"/>
              </a:rPr>
              <a:t>https://www.freepik.es/vector-gratis/mujeres-felices-sentadas-hablando-si-dialogo-psicologo-tableta-ilustracion-plana_12291116.htm</a:t>
            </a:r>
            <a:endParaRPr sz="2500"/>
          </a:p>
          <a:p>
            <a:pPr marL="0" lvl="0" indent="0" algn="l" rtl="0">
              <a:spcBef>
                <a:spcPts val="1200"/>
              </a:spcBef>
              <a:spcAft>
                <a:spcPts val="0"/>
              </a:spcAft>
              <a:buNone/>
            </a:pPr>
            <a:r>
              <a:rPr lang="es" sz="2500"/>
              <a:t>Imagen 8</a:t>
            </a:r>
            <a:r>
              <a:rPr lang="es" sz="2500" u="sng">
                <a:solidFill>
                  <a:schemeClr val="hlink"/>
                </a:solidFill>
                <a:hlinkClick r:id="rId10"/>
              </a:rPr>
              <a:t>https://www.freepik.es/vector-gratis/gente-plana-haciendo-preguntas-ilustracion_13297311.htm#from_view=detail_alsolike</a:t>
            </a:r>
            <a:endParaRPr sz="2500"/>
          </a:p>
          <a:p>
            <a:pPr marL="0" lvl="0" indent="0" algn="l" rtl="0">
              <a:spcBef>
                <a:spcPts val="1200"/>
              </a:spcBef>
              <a:spcAft>
                <a:spcPts val="0"/>
              </a:spcAft>
              <a:buNone/>
            </a:pPr>
            <a:r>
              <a:rPr lang="es" sz="2500"/>
              <a:t>Imagen 9</a:t>
            </a:r>
            <a:r>
              <a:rPr lang="es" sz="2500" u="sng">
                <a:solidFill>
                  <a:schemeClr val="hlink"/>
                </a:solidFill>
                <a:hlinkClick r:id="rId11"/>
              </a:rPr>
              <a:t>https://www.freepik.es/vector-premium/ilustracion-gente-joven-hablando_19206529.htm?query=multiculturalidad#from_view=detail_alsolike</a:t>
            </a:r>
            <a:endParaRPr sz="2500"/>
          </a:p>
          <a:p>
            <a:pPr marL="0" lvl="0" indent="0" algn="l" rtl="0">
              <a:spcBef>
                <a:spcPts val="1200"/>
              </a:spcBef>
              <a:spcAft>
                <a:spcPts val="0"/>
              </a:spcAft>
              <a:buNone/>
            </a:pPr>
            <a:r>
              <a:rPr lang="es" sz="2500"/>
              <a:t>Imagen 10</a:t>
            </a:r>
            <a:r>
              <a:rPr lang="es" sz="2500" u="sng">
                <a:solidFill>
                  <a:schemeClr val="hlink"/>
                </a:solidFill>
                <a:hlinkClick r:id="rId12"/>
              </a:rPr>
              <a:t>https://www.freepik.es/vector-gratis/par-personas-sordas-hablando-gestos-manos-oido-enorme-mudo-firmar-segundo-plano-ilustracion-vector-perdida-auditiva-comunicacion-concepto-lenguaje-senas_11671428.htm#query=personas%20hablando&amp;position=18&amp;from_view=keyword</a:t>
            </a:r>
            <a:endParaRPr sz="2500"/>
          </a:p>
          <a:p>
            <a:pPr marL="0" lvl="0" indent="0" algn="l" rtl="0">
              <a:spcBef>
                <a:spcPts val="1200"/>
              </a:spcBef>
              <a:spcAft>
                <a:spcPts val="0"/>
              </a:spcAft>
              <a:buNone/>
            </a:pPr>
            <a:r>
              <a:rPr lang="es" sz="2500"/>
              <a:t>Imagen 11</a:t>
            </a:r>
            <a:r>
              <a:rPr lang="es" sz="2500" u="sng">
                <a:solidFill>
                  <a:schemeClr val="hlink"/>
                </a:solidFill>
                <a:hlinkClick r:id="rId13"/>
              </a:rPr>
              <a:t>https://www.freepik.es/vector-gratis/gente-inconformista-hablando-usando-computadoras-colaboracion_7732640.htm#query=gente%20hablando&amp;position=7&amp;from_view=search&amp;track=sph</a:t>
            </a:r>
            <a:endParaRPr sz="2500"/>
          </a:p>
          <a:p>
            <a:pPr marL="0" lvl="0" indent="0" algn="l" rtl="0">
              <a:spcBef>
                <a:spcPts val="1200"/>
              </a:spcBef>
              <a:spcAft>
                <a:spcPts val="0"/>
              </a:spcAft>
              <a:buNone/>
            </a:pPr>
            <a:r>
              <a:rPr lang="es" sz="2500"/>
              <a:t>Imagen 12</a:t>
            </a:r>
            <a:r>
              <a:rPr lang="es" sz="2500" u="sng">
                <a:solidFill>
                  <a:schemeClr val="hlink"/>
                </a:solidFill>
                <a:hlinkClick r:id="rId14"/>
              </a:rPr>
              <a:t>https://www.freepik.es/vector-premium/concepto-preguntas-frecuentes_27041304.htm#query=dificultad%20para%20hablar&amp;position=27&amp;from_view=search&amp;track=sph</a:t>
            </a:r>
            <a:endParaRPr sz="2500"/>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8"/>
          <p:cNvSpPr txBox="1">
            <a:spLocks noGrp="1"/>
          </p:cNvSpPr>
          <p:nvPr>
            <p:ph type="title"/>
          </p:nvPr>
        </p:nvSpPr>
        <p:spPr>
          <a:xfrm>
            <a:off x="729450" y="625900"/>
            <a:ext cx="7688700" cy="535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s"/>
              <a:t>Feedback</a:t>
            </a:r>
            <a:endParaRPr/>
          </a:p>
        </p:txBody>
      </p:sp>
      <p:graphicFrame>
        <p:nvGraphicFramePr>
          <p:cNvPr id="211" name="Google Shape;211;p28"/>
          <p:cNvGraphicFramePr/>
          <p:nvPr>
            <p:extLst>
              <p:ext uri="{D42A27DB-BD31-4B8C-83A1-F6EECF244321}">
                <p14:modId xmlns:p14="http://schemas.microsoft.com/office/powerpoint/2010/main" val="1813613844"/>
              </p:ext>
            </p:extLst>
          </p:nvPr>
        </p:nvGraphicFramePr>
        <p:xfrm>
          <a:off x="952500" y="1428750"/>
          <a:ext cx="8702963" cy="3565980"/>
        </p:xfrm>
        <a:graphic>
          <a:graphicData uri="http://schemas.openxmlformats.org/drawingml/2006/table">
            <a:tbl>
              <a:tblPr>
                <a:noFill/>
                <a:tableStyleId>{08CDDF5F-D626-4707-AA61-A81F42F6CB58}</a:tableStyleId>
              </a:tblPr>
              <a:tblGrid>
                <a:gridCol w="5083463">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s" b="1">
                          <a:latin typeface="Lato"/>
                          <a:ea typeface="Lato"/>
                          <a:cs typeface="Lato"/>
                          <a:sym typeface="Lato"/>
                        </a:rPr>
                        <a:t>Teamwork Evaluation</a:t>
                      </a:r>
                      <a:endParaRPr b="1">
                        <a:latin typeface="Lato"/>
                        <a:ea typeface="Lato"/>
                        <a:cs typeface="Lato"/>
                        <a:sym typeface="Lato"/>
                      </a:endParaRPr>
                    </a:p>
                  </a:txBody>
                  <a:tcPr marL="91425" marR="91425" marT="91425" marB="91425">
                    <a:solidFill>
                      <a:srgbClr val="9FC5E8"/>
                    </a:solidFill>
                  </a:tcPr>
                </a:tc>
                <a:tc>
                  <a:txBody>
                    <a:bodyPr/>
                    <a:lstStyle/>
                    <a:p>
                      <a:pPr marL="0" lvl="0" indent="0" algn="ctr" rtl="0">
                        <a:spcBef>
                          <a:spcPts val="0"/>
                        </a:spcBef>
                        <a:spcAft>
                          <a:spcPts val="0"/>
                        </a:spcAft>
                        <a:buNone/>
                      </a:pPr>
                      <a:r>
                        <a:rPr lang="es" b="1" dirty="0">
                          <a:latin typeface="Lato"/>
                          <a:ea typeface="Lato"/>
                          <a:cs typeface="Lato"/>
                          <a:sym typeface="Lato"/>
                        </a:rPr>
                        <a:t>Team Responses</a:t>
                      </a:r>
                      <a:endParaRPr b="1" dirty="0">
                        <a:latin typeface="Lato"/>
                        <a:ea typeface="Lato"/>
                        <a:cs typeface="Lato"/>
                        <a:sym typeface="Lato"/>
                      </a:endParaRPr>
                    </a:p>
                  </a:txBody>
                  <a:tcPr marL="91425" marR="91425" marT="91425" marB="91425">
                    <a:solidFill>
                      <a:srgbClr val="9FC5E8"/>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s">
                          <a:latin typeface="Lato"/>
                          <a:ea typeface="Lato"/>
                          <a:cs typeface="Lato"/>
                          <a:sym typeface="Lato"/>
                        </a:rPr>
                        <a:t>Who was in your team?</a:t>
                      </a:r>
                      <a:endParaRPr>
                        <a:latin typeface="Lato"/>
                        <a:ea typeface="Lato"/>
                        <a:cs typeface="Lato"/>
                        <a:sym typeface="Lato"/>
                      </a:endParaRPr>
                    </a:p>
                  </a:txBody>
                  <a:tcPr marL="91425" marR="91425" marT="91425" marB="91425">
                    <a:solidFill>
                      <a:srgbClr val="C9DAF8"/>
                    </a:solidFill>
                  </a:tcPr>
                </a:tc>
                <a:tc>
                  <a:txBody>
                    <a:bodyPr/>
                    <a:lstStyle/>
                    <a:p>
                      <a:pPr marL="0" lvl="0" indent="0" algn="l" rtl="0">
                        <a:spcBef>
                          <a:spcPts val="0"/>
                        </a:spcBef>
                        <a:spcAft>
                          <a:spcPts val="0"/>
                        </a:spcAft>
                        <a:buNone/>
                      </a:pPr>
                      <a:r>
                        <a:rPr lang="en-GB" dirty="0"/>
                        <a:t>Louise - Sidi and </a:t>
                      </a:r>
                      <a:r>
                        <a:rPr lang="en-GB" dirty="0" err="1"/>
                        <a:t>Nerea</a:t>
                      </a:r>
                      <a:endParaRPr dirty="0"/>
                    </a:p>
                  </a:txBody>
                  <a:tcPr marL="91425" marR="91425" marT="91425" marB="91425">
                    <a:solidFill>
                      <a:srgbClr val="C9DAF8"/>
                    </a:solid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s">
                          <a:latin typeface="Lato"/>
                          <a:ea typeface="Lato"/>
                          <a:cs typeface="Lato"/>
                          <a:sym typeface="Lato"/>
                        </a:rPr>
                        <a:t>What were the key of strengths of your team?</a:t>
                      </a:r>
                      <a:endParaRPr>
                        <a:latin typeface="Lato"/>
                        <a:ea typeface="Lato"/>
                        <a:cs typeface="Lato"/>
                        <a:sym typeface="Lato"/>
                      </a:endParaRPr>
                    </a:p>
                  </a:txBody>
                  <a:tcPr marL="91425" marR="91425" marT="91425" marB="91425">
                    <a:solidFill>
                      <a:srgbClr val="FFFFFF"/>
                    </a:solidFill>
                  </a:tcPr>
                </a:tc>
                <a:tc>
                  <a:txBody>
                    <a:bodyPr/>
                    <a:lstStyle/>
                    <a:p>
                      <a:pPr marL="0" lvl="0" indent="0" algn="l" rtl="0">
                        <a:spcBef>
                          <a:spcPts val="0"/>
                        </a:spcBef>
                        <a:spcAft>
                          <a:spcPts val="0"/>
                        </a:spcAft>
                        <a:buNone/>
                      </a:pPr>
                      <a:r>
                        <a:rPr lang="en-GB" sz="1200" dirty="0"/>
                        <a:t>- The ability to communicate effectively and in polite manner.</a:t>
                      </a:r>
                    </a:p>
                    <a:p>
                      <a:pPr marL="0" lvl="0" indent="0" algn="l" rtl="0">
                        <a:spcBef>
                          <a:spcPts val="0"/>
                        </a:spcBef>
                        <a:spcAft>
                          <a:spcPts val="0"/>
                        </a:spcAft>
                        <a:buNone/>
                      </a:pPr>
                      <a:r>
                        <a:rPr lang="en-GB" sz="1200" dirty="0"/>
                        <a:t>- Exchange idea and achieve the goal.</a:t>
                      </a:r>
                    </a:p>
                    <a:p>
                      <a:pPr marL="0" lvl="0" indent="0" algn="l" rtl="0">
                        <a:spcBef>
                          <a:spcPts val="0"/>
                        </a:spcBef>
                        <a:spcAft>
                          <a:spcPts val="0"/>
                        </a:spcAft>
                        <a:buNone/>
                      </a:pPr>
                      <a:endParaRPr sz="1200" dirty="0"/>
                    </a:p>
                  </a:txBody>
                  <a:tcPr marL="91425" marR="91425" marT="91425" marB="91425">
                    <a:solidFill>
                      <a:srgbClr val="FFFFFF"/>
                    </a:solidFill>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s" dirty="0">
                          <a:latin typeface="Lato"/>
                          <a:ea typeface="Lato"/>
                          <a:cs typeface="Lato"/>
                          <a:sym typeface="Lato"/>
                        </a:rPr>
                        <a:t>What were the challenges that you overcame as a team?</a:t>
                      </a:r>
                      <a:endParaRPr dirty="0">
                        <a:latin typeface="Lato"/>
                        <a:ea typeface="Lato"/>
                        <a:cs typeface="Lato"/>
                        <a:sym typeface="Lato"/>
                      </a:endParaRPr>
                    </a:p>
                  </a:txBody>
                  <a:tcPr marL="91425" marR="91425" marT="91425" marB="91425">
                    <a:solidFill>
                      <a:srgbClr val="C9DAF8"/>
                    </a:solidFill>
                  </a:tcPr>
                </a:tc>
                <a:tc>
                  <a:txBody>
                    <a:bodyPr/>
                    <a:lstStyle/>
                    <a:p>
                      <a:pPr marL="0" lvl="0" indent="0" algn="l" rtl="0">
                        <a:spcBef>
                          <a:spcPts val="0"/>
                        </a:spcBef>
                        <a:spcAft>
                          <a:spcPts val="0"/>
                        </a:spcAft>
                        <a:buNone/>
                      </a:pPr>
                      <a:r>
                        <a:rPr lang="en-GB" sz="1200" dirty="0"/>
                        <a:t>- Distance working – poor communication –poor work environment – how to keep our team on track with clear instructions.</a:t>
                      </a:r>
                      <a:endParaRPr sz="1200" dirty="0"/>
                    </a:p>
                  </a:txBody>
                  <a:tcPr marL="91425" marR="91425" marT="91425" marB="91425">
                    <a:solidFill>
                      <a:srgbClr val="C9DAF8"/>
                    </a:solid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s">
                          <a:latin typeface="Lato"/>
                          <a:ea typeface="Lato"/>
                          <a:cs typeface="Lato"/>
                          <a:sym typeface="Lato"/>
                        </a:rPr>
                        <a:t>What would you do differently if you worked as a team again?</a:t>
                      </a:r>
                      <a:endParaRPr>
                        <a:latin typeface="Lato"/>
                        <a:ea typeface="Lato"/>
                        <a:cs typeface="Lato"/>
                        <a:sym typeface="Lato"/>
                      </a:endParaRPr>
                    </a:p>
                  </a:txBody>
                  <a:tcPr marL="91425" marR="91425" marT="91425" marB="91425">
                    <a:solidFill>
                      <a:srgbClr val="FFFFFF"/>
                    </a:solidFill>
                  </a:tcPr>
                </a:tc>
                <a:tc>
                  <a:txBody>
                    <a:bodyPr/>
                    <a:lstStyle/>
                    <a:p>
                      <a:pPr marL="0" lvl="0" indent="0" algn="l" rtl="0">
                        <a:spcBef>
                          <a:spcPts val="0"/>
                        </a:spcBef>
                        <a:spcAft>
                          <a:spcPts val="0"/>
                        </a:spcAft>
                        <a:buNone/>
                      </a:pPr>
                      <a:r>
                        <a:rPr lang="en-GB" sz="1200" dirty="0"/>
                        <a:t>- Create an effective atmosphere- use better collaboration tools – ask team member for feedback- meet in different locations- </a:t>
                      </a:r>
                      <a:endParaRPr sz="1200" dirty="0"/>
                    </a:p>
                  </a:txBody>
                  <a:tcPr marL="91425" marR="91425" marT="91425" marB="91425">
                    <a:solidFill>
                      <a:srgbClr val="FFFFFF"/>
                    </a:solidFill>
                  </a:tcPr>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s" dirty="0">
                          <a:latin typeface="Lato"/>
                          <a:ea typeface="Lato"/>
                          <a:cs typeface="Lato"/>
                          <a:sym typeface="Lato"/>
                        </a:rPr>
                        <a:t>How would you rate your team working? Out of 10?</a:t>
                      </a:r>
                      <a:endParaRPr dirty="0">
                        <a:latin typeface="Lato"/>
                        <a:ea typeface="Lato"/>
                        <a:cs typeface="Lato"/>
                        <a:sym typeface="Lato"/>
                      </a:endParaRPr>
                    </a:p>
                  </a:txBody>
                  <a:tcPr marL="91425" marR="91425" marT="91425" marB="91425">
                    <a:solidFill>
                      <a:srgbClr val="C9DAF8"/>
                    </a:solidFill>
                  </a:tcPr>
                </a:tc>
                <a:tc>
                  <a:txBody>
                    <a:bodyPr/>
                    <a:lstStyle/>
                    <a:p>
                      <a:pPr marL="0" lvl="0" indent="0" algn="l" rtl="0">
                        <a:spcBef>
                          <a:spcPts val="0"/>
                        </a:spcBef>
                        <a:spcAft>
                          <a:spcPts val="0"/>
                        </a:spcAft>
                        <a:buNone/>
                      </a:pPr>
                      <a:r>
                        <a:rPr lang="en-GB" dirty="0"/>
                        <a:t>5</a:t>
                      </a:r>
                      <a:endParaRPr dirty="0"/>
                    </a:p>
                  </a:txBody>
                  <a:tcPr marL="91425" marR="91425" marT="91425" marB="91425">
                    <a:solidFill>
                      <a:srgbClr val="C9DAF8"/>
                    </a:solidFill>
                  </a:tcPr>
                </a:tc>
                <a:extLst>
                  <a:ext uri="{0D108BD9-81ED-4DB2-BD59-A6C34878D82A}">
                    <a16:rowId xmlns:a16="http://schemas.microsoft.com/office/drawing/2014/main" val="10005"/>
                  </a:ext>
                </a:extLst>
              </a:tr>
            </a:tbl>
          </a:graphicData>
        </a:graphic>
      </p:graphicFrame>
    </p:spTree>
  </p:cSld>
  <p:clrMapOvr>
    <a:masterClrMapping/>
  </p:clrMapOvr>
</p:sld>
</file>

<file path=ppt/theme/theme1.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1317</Words>
  <Application>Microsoft Macintosh PowerPoint</Application>
  <PresentationFormat>On-screen Show (16:9)</PresentationFormat>
  <Paragraphs>88</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Raleway</vt:lpstr>
      <vt:lpstr>Lato</vt:lpstr>
      <vt:lpstr>Streamline</vt:lpstr>
      <vt:lpstr>Strategies for Effective Communication in a Business Setting.</vt:lpstr>
      <vt:lpstr>Content</vt:lpstr>
      <vt:lpstr>Introduction</vt:lpstr>
      <vt:lpstr>Theories of Communication</vt:lpstr>
      <vt:lpstr>Case Study</vt:lpstr>
      <vt:lpstr>Case Solution</vt:lpstr>
      <vt:lpstr>Channels of Communication</vt:lpstr>
      <vt:lpstr>PowerPoint Presentation</vt:lpstr>
      <vt:lpstr>Barriers to Effective Communication</vt:lpstr>
      <vt:lpstr>Language Barriers</vt:lpstr>
      <vt:lpstr>Physical Barriers </vt:lpstr>
      <vt:lpstr>The Impact of Communication</vt:lpstr>
      <vt:lpstr>Conclusions</vt:lpstr>
      <vt:lpstr>References</vt:lpstr>
      <vt:lpstr>Imagen Sources</vt:lpstr>
      <vt:lpstr>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dc:title>
  <cp:lastModifiedBy>Sidi Mohamed Athmani (2123160)</cp:lastModifiedBy>
  <cp:revision>2</cp:revision>
  <dcterms:modified xsi:type="dcterms:W3CDTF">2022-11-16T21:37:57Z</dcterms:modified>
</cp:coreProperties>
</file>