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60" r:id="rId3"/>
    <p:sldId id="259" r:id="rId4"/>
    <p:sldId id="261" r:id="rId5"/>
    <p:sldId id="262" r:id="rId6"/>
    <p:sldId id="263" r:id="rId7"/>
    <p:sldId id="269" r:id="rId8"/>
    <p:sldId id="272" r:id="rId9"/>
    <p:sldId id="258" r:id="rId10"/>
    <p:sldId id="267" r:id="rId11"/>
    <p:sldId id="270" r:id="rId12"/>
    <p:sldId id="273" r:id="rId13"/>
    <p:sldId id="271" r:id="rId14"/>
    <p:sldId id="266" r:id="rId15"/>
    <p:sldId id="265" r:id="rId16"/>
    <p:sldId id="264" r:id="rId17"/>
    <p:sldId id="274"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84"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ECB5168-205D-4A0F-8787-83A8FAAB63A3}" type="datetimeFigureOut">
              <a:rPr lang="en-GB" smtClean="0"/>
              <a:t>01/05/2018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B29FA-1326-48FE-8DEB-437965587CF2}" type="slidenum">
              <a:rPr lang="en-GB" smtClean="0"/>
              <a:t>‹#›</a:t>
            </a:fld>
            <a:endParaRPr lang="en-GB"/>
          </a:p>
        </p:txBody>
      </p:sp>
    </p:spTree>
    <p:extLst>
      <p:ext uri="{BB962C8B-B14F-4D97-AF65-F5344CB8AC3E}">
        <p14:creationId xmlns:p14="http://schemas.microsoft.com/office/powerpoint/2010/main" val="24575155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CB5168-205D-4A0F-8787-83A8FAAB63A3}" type="datetimeFigureOut">
              <a:rPr lang="en-GB" smtClean="0"/>
              <a:t>01/05/2018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B29FA-1326-48FE-8DEB-437965587CF2}" type="slidenum">
              <a:rPr lang="en-GB" smtClean="0"/>
              <a:t>‹#›</a:t>
            </a:fld>
            <a:endParaRPr lang="en-GB"/>
          </a:p>
        </p:txBody>
      </p:sp>
    </p:spTree>
    <p:extLst>
      <p:ext uri="{BB962C8B-B14F-4D97-AF65-F5344CB8AC3E}">
        <p14:creationId xmlns:p14="http://schemas.microsoft.com/office/powerpoint/2010/main" val="41574664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ECB5168-205D-4A0F-8787-83A8FAAB63A3}" type="datetimeFigureOut">
              <a:rPr lang="en-GB" smtClean="0"/>
              <a:t>01/05/2018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B29FA-1326-48FE-8DEB-437965587CF2}" type="slidenum">
              <a:rPr lang="en-GB" smtClean="0"/>
              <a:t>‹#›</a:t>
            </a:fld>
            <a:endParaRPr lang="en-GB"/>
          </a:p>
        </p:txBody>
      </p:sp>
    </p:spTree>
    <p:extLst>
      <p:ext uri="{BB962C8B-B14F-4D97-AF65-F5344CB8AC3E}">
        <p14:creationId xmlns:p14="http://schemas.microsoft.com/office/powerpoint/2010/main" val="85544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ECB5168-205D-4A0F-8787-83A8FAAB63A3}" type="datetimeFigureOut">
              <a:rPr lang="en-GB" smtClean="0"/>
              <a:t>01/05/2018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5B29FA-1326-48FE-8DEB-437965587CF2}" type="slidenum">
              <a:rPr lang="en-GB" smtClean="0"/>
              <a:t>‹#›</a:t>
            </a:fld>
            <a:endParaRPr lang="en-GB"/>
          </a:p>
        </p:txBody>
      </p:sp>
    </p:spTree>
    <p:extLst>
      <p:ext uri="{BB962C8B-B14F-4D97-AF65-F5344CB8AC3E}">
        <p14:creationId xmlns:p14="http://schemas.microsoft.com/office/powerpoint/2010/main" val="495906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ECB5168-205D-4A0F-8787-83A8FAAB63A3}" type="datetimeFigureOut">
              <a:rPr lang="en-GB" smtClean="0"/>
              <a:t>01/05/2018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35B29FA-1326-48FE-8DEB-437965587CF2}" type="slidenum">
              <a:rPr lang="en-GB" smtClean="0"/>
              <a:t>‹#›</a:t>
            </a:fld>
            <a:endParaRPr lang="en-GB"/>
          </a:p>
        </p:txBody>
      </p:sp>
    </p:spTree>
    <p:extLst>
      <p:ext uri="{BB962C8B-B14F-4D97-AF65-F5344CB8AC3E}">
        <p14:creationId xmlns:p14="http://schemas.microsoft.com/office/powerpoint/2010/main" val="25846388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ECB5168-205D-4A0F-8787-83A8FAAB63A3}" type="datetimeFigureOut">
              <a:rPr lang="en-GB" smtClean="0"/>
              <a:t>01/05/2018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35B29FA-1326-48FE-8DEB-437965587CF2}" type="slidenum">
              <a:rPr lang="en-GB" smtClean="0"/>
              <a:t>‹#›</a:t>
            </a:fld>
            <a:endParaRPr lang="en-GB"/>
          </a:p>
        </p:txBody>
      </p:sp>
    </p:spTree>
    <p:extLst>
      <p:ext uri="{BB962C8B-B14F-4D97-AF65-F5344CB8AC3E}">
        <p14:creationId xmlns:p14="http://schemas.microsoft.com/office/powerpoint/2010/main" val="3275212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CB5168-205D-4A0F-8787-83A8FAAB63A3}" type="datetimeFigureOut">
              <a:rPr lang="en-GB" smtClean="0"/>
              <a:t>01/05/2018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35B29FA-1326-48FE-8DEB-437965587CF2}" type="slidenum">
              <a:rPr lang="en-GB" smtClean="0"/>
              <a:t>‹#›</a:t>
            </a:fld>
            <a:endParaRPr lang="en-GB"/>
          </a:p>
        </p:txBody>
      </p:sp>
    </p:spTree>
    <p:extLst>
      <p:ext uri="{BB962C8B-B14F-4D97-AF65-F5344CB8AC3E}">
        <p14:creationId xmlns:p14="http://schemas.microsoft.com/office/powerpoint/2010/main" val="16155971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ECB5168-205D-4A0F-8787-83A8FAAB63A3}" type="datetimeFigureOut">
              <a:rPr lang="en-GB" smtClean="0"/>
              <a:t>01/05/2018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5B29FA-1326-48FE-8DEB-437965587CF2}" type="slidenum">
              <a:rPr lang="en-GB" smtClean="0"/>
              <a:t>‹#›</a:t>
            </a:fld>
            <a:endParaRPr lang="en-GB"/>
          </a:p>
        </p:txBody>
      </p:sp>
    </p:spTree>
    <p:extLst>
      <p:ext uri="{BB962C8B-B14F-4D97-AF65-F5344CB8AC3E}">
        <p14:creationId xmlns:p14="http://schemas.microsoft.com/office/powerpoint/2010/main" val="1466265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ECB5168-205D-4A0F-8787-83A8FAAB63A3}" type="datetimeFigureOut">
              <a:rPr lang="en-GB" smtClean="0"/>
              <a:t>01/05/2018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5B29FA-1326-48FE-8DEB-437965587CF2}" type="slidenum">
              <a:rPr lang="en-GB" smtClean="0"/>
              <a:t>‹#›</a:t>
            </a:fld>
            <a:endParaRPr lang="en-GB"/>
          </a:p>
        </p:txBody>
      </p:sp>
    </p:spTree>
    <p:extLst>
      <p:ext uri="{BB962C8B-B14F-4D97-AF65-F5344CB8AC3E}">
        <p14:creationId xmlns:p14="http://schemas.microsoft.com/office/powerpoint/2010/main" val="34909490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ECB5168-205D-4A0F-8787-83A8FAAB63A3}" type="datetimeFigureOut">
              <a:rPr lang="en-GB" smtClean="0"/>
              <a:t>01/05/2018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B29FA-1326-48FE-8DEB-437965587CF2}" type="slidenum">
              <a:rPr lang="en-GB" smtClean="0"/>
              <a:t>‹#›</a:t>
            </a:fld>
            <a:endParaRPr lang="en-GB"/>
          </a:p>
        </p:txBody>
      </p:sp>
    </p:spTree>
    <p:extLst>
      <p:ext uri="{BB962C8B-B14F-4D97-AF65-F5344CB8AC3E}">
        <p14:creationId xmlns:p14="http://schemas.microsoft.com/office/powerpoint/2010/main" val="11925382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ECB5168-205D-4A0F-8787-83A8FAAB63A3}" type="datetimeFigureOut">
              <a:rPr lang="en-GB" smtClean="0"/>
              <a:t>01/05/2018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B29FA-1326-48FE-8DEB-437965587CF2}"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363318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ECB5168-205D-4A0F-8787-83A8FAAB63A3}" type="datetimeFigureOut">
              <a:rPr lang="en-GB" smtClean="0"/>
              <a:t>01/05/2018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B29FA-1326-48FE-8DEB-437965587CF2}" type="slidenum">
              <a:rPr lang="en-GB" smtClean="0"/>
              <a:t>‹#›</a:t>
            </a:fld>
            <a:endParaRPr lang="en-GB"/>
          </a:p>
        </p:txBody>
      </p:sp>
    </p:spTree>
    <p:extLst>
      <p:ext uri="{BB962C8B-B14F-4D97-AF65-F5344CB8AC3E}">
        <p14:creationId xmlns:p14="http://schemas.microsoft.com/office/powerpoint/2010/main" val="16360881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ECB5168-205D-4A0F-8787-83A8FAAB63A3}" type="datetimeFigureOut">
              <a:rPr lang="en-GB" smtClean="0"/>
              <a:t>01/05/2018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B29FA-1326-48FE-8DEB-437965587CF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663147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ECB5168-205D-4A0F-8787-83A8FAAB63A3}" type="datetimeFigureOut">
              <a:rPr lang="en-GB" smtClean="0"/>
              <a:t>01/05/2018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B29FA-1326-48FE-8DEB-437965587CF2}" type="slidenum">
              <a:rPr lang="en-GB" smtClean="0"/>
              <a:t>‹#›</a:t>
            </a:fld>
            <a:endParaRPr lang="en-GB"/>
          </a:p>
        </p:txBody>
      </p:sp>
    </p:spTree>
    <p:extLst>
      <p:ext uri="{BB962C8B-B14F-4D97-AF65-F5344CB8AC3E}">
        <p14:creationId xmlns:p14="http://schemas.microsoft.com/office/powerpoint/2010/main" val="18813800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CB5168-205D-4A0F-8787-83A8FAAB63A3}" type="datetimeFigureOut">
              <a:rPr lang="en-GB" smtClean="0"/>
              <a:t>01/05/2018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B29FA-1326-48FE-8DEB-437965587CF2}" type="slidenum">
              <a:rPr lang="en-GB" smtClean="0"/>
              <a:t>‹#›</a:t>
            </a:fld>
            <a:endParaRPr lang="en-GB"/>
          </a:p>
        </p:txBody>
      </p:sp>
    </p:spTree>
    <p:extLst>
      <p:ext uri="{BB962C8B-B14F-4D97-AF65-F5344CB8AC3E}">
        <p14:creationId xmlns:p14="http://schemas.microsoft.com/office/powerpoint/2010/main" val="19394109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CB5168-205D-4A0F-8787-83A8FAAB63A3}" type="datetimeFigureOut">
              <a:rPr lang="en-GB" smtClean="0"/>
              <a:t>01/05/2018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B29FA-1326-48FE-8DEB-437965587CF2}" type="slidenum">
              <a:rPr lang="en-GB" smtClean="0"/>
              <a:t>‹#›</a:t>
            </a:fld>
            <a:endParaRPr lang="en-GB"/>
          </a:p>
        </p:txBody>
      </p:sp>
    </p:spTree>
    <p:extLst>
      <p:ext uri="{BB962C8B-B14F-4D97-AF65-F5344CB8AC3E}">
        <p14:creationId xmlns:p14="http://schemas.microsoft.com/office/powerpoint/2010/main" val="15288581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ECB5168-205D-4A0F-8787-83A8FAAB63A3}" type="datetimeFigureOut">
              <a:rPr lang="en-GB" smtClean="0"/>
              <a:t>01/05/2018</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35B29FA-1326-48FE-8DEB-437965587CF2}" type="slidenum">
              <a:rPr lang="en-GB" smtClean="0"/>
              <a:t>‹#›</a:t>
            </a:fld>
            <a:endParaRPr lang="en-GB"/>
          </a:p>
        </p:txBody>
      </p:sp>
    </p:spTree>
    <p:extLst>
      <p:ext uri="{BB962C8B-B14F-4D97-AF65-F5344CB8AC3E}">
        <p14:creationId xmlns:p14="http://schemas.microsoft.com/office/powerpoint/2010/main" val="351029790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www.ea.com/"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485F0-F3BD-4564-B6CC-195FDAE71042}"/>
              </a:ext>
            </a:extLst>
          </p:cNvPr>
          <p:cNvSpPr>
            <a:spLocks noGrp="1"/>
          </p:cNvSpPr>
          <p:nvPr>
            <p:ph type="ctrTitle"/>
          </p:nvPr>
        </p:nvSpPr>
        <p:spPr>
          <a:xfrm>
            <a:off x="1524000" y="1122363"/>
            <a:ext cx="9144000" cy="785950"/>
          </a:xfrm>
        </p:spPr>
        <p:txBody>
          <a:bodyPr>
            <a:normAutofit/>
          </a:bodyPr>
          <a:lstStyle/>
          <a:p>
            <a:pPr algn="ctr"/>
            <a:r>
              <a:rPr lang="en-GB" sz="4000" dirty="0"/>
              <a:t>Managerial Ethics Presentation</a:t>
            </a:r>
          </a:p>
        </p:txBody>
      </p:sp>
      <p:sp>
        <p:nvSpPr>
          <p:cNvPr id="3" name="Subtitle 2">
            <a:extLst>
              <a:ext uri="{FF2B5EF4-FFF2-40B4-BE49-F238E27FC236}">
                <a16:creationId xmlns:a16="http://schemas.microsoft.com/office/drawing/2014/main" id="{CE8A6D36-9551-4227-9C0A-BF5AE6E4F3F7}"/>
              </a:ext>
            </a:extLst>
          </p:cNvPr>
          <p:cNvSpPr>
            <a:spLocks noGrp="1"/>
          </p:cNvSpPr>
          <p:nvPr>
            <p:ph type="subTitle" idx="1"/>
          </p:nvPr>
        </p:nvSpPr>
        <p:spPr>
          <a:xfrm>
            <a:off x="1524000" y="4907756"/>
            <a:ext cx="9144000" cy="1655762"/>
          </a:xfrm>
        </p:spPr>
        <p:txBody>
          <a:bodyPr>
            <a:normAutofit/>
          </a:bodyPr>
          <a:lstStyle/>
          <a:p>
            <a:pPr algn="ctr"/>
            <a:r>
              <a:rPr lang="en-GB" dirty="0"/>
              <a:t>EA Games </a:t>
            </a:r>
            <a:r>
              <a:rPr lang="en-GB" dirty="0" err="1"/>
              <a:t>Lootboxes</a:t>
            </a:r>
            <a:r>
              <a:rPr lang="en-GB" dirty="0"/>
              <a:t> Scandal</a:t>
            </a:r>
          </a:p>
          <a:p>
            <a:pPr algn="ctr"/>
            <a:r>
              <a:rPr lang="en-GB" u="sng" dirty="0"/>
              <a:t>Nicholas Evans</a:t>
            </a:r>
          </a:p>
          <a:p>
            <a:pPr algn="ctr"/>
            <a:r>
              <a:rPr lang="en-GB" u="sng" dirty="0"/>
              <a:t>1705304</a:t>
            </a:r>
          </a:p>
        </p:txBody>
      </p:sp>
      <p:pic>
        <p:nvPicPr>
          <p:cNvPr id="5" name="Picture 4">
            <a:extLst>
              <a:ext uri="{FF2B5EF4-FFF2-40B4-BE49-F238E27FC236}">
                <a16:creationId xmlns:a16="http://schemas.microsoft.com/office/drawing/2014/main" id="{79C9E016-C1E6-440F-8513-DA68DBE1F9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01662" y="2414587"/>
            <a:ext cx="3137095" cy="2028825"/>
          </a:xfrm>
          <a:prstGeom prst="rect">
            <a:avLst/>
          </a:prstGeom>
        </p:spPr>
      </p:pic>
    </p:spTree>
    <p:extLst>
      <p:ext uri="{BB962C8B-B14F-4D97-AF65-F5344CB8AC3E}">
        <p14:creationId xmlns:p14="http://schemas.microsoft.com/office/powerpoint/2010/main" val="9250556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7FAEF-1168-450D-95CB-26BB7B8FF302}"/>
              </a:ext>
            </a:extLst>
          </p:cNvPr>
          <p:cNvSpPr>
            <a:spLocks noGrp="1"/>
          </p:cNvSpPr>
          <p:nvPr>
            <p:ph type="title"/>
          </p:nvPr>
        </p:nvSpPr>
        <p:spPr/>
        <p:txBody>
          <a:bodyPr/>
          <a:lstStyle/>
          <a:p>
            <a:pPr algn="ctr"/>
            <a:r>
              <a:rPr lang="en-GB" dirty="0"/>
              <a:t>Who are EA?</a:t>
            </a:r>
          </a:p>
        </p:txBody>
      </p:sp>
      <p:sp>
        <p:nvSpPr>
          <p:cNvPr id="3" name="Content Placeholder 2">
            <a:extLst>
              <a:ext uri="{FF2B5EF4-FFF2-40B4-BE49-F238E27FC236}">
                <a16:creationId xmlns:a16="http://schemas.microsoft.com/office/drawing/2014/main" id="{71C7BD83-A202-435B-995C-CA2A156C9584}"/>
              </a:ext>
            </a:extLst>
          </p:cNvPr>
          <p:cNvSpPr>
            <a:spLocks noGrp="1"/>
          </p:cNvSpPr>
          <p:nvPr>
            <p:ph idx="1"/>
          </p:nvPr>
        </p:nvSpPr>
        <p:spPr/>
        <p:txBody>
          <a:bodyPr/>
          <a:lstStyle/>
          <a:p>
            <a:r>
              <a:rPr lang="en-GB" dirty="0"/>
              <a:t>Electronic Arts Games based in Redwood City, California.  </a:t>
            </a:r>
          </a:p>
          <a:p>
            <a:endParaRPr lang="en-GB" dirty="0"/>
          </a:p>
          <a:p>
            <a:r>
              <a:rPr lang="en-GB" dirty="0"/>
              <a:t>Owns </a:t>
            </a:r>
            <a:r>
              <a:rPr lang="en-GB" dirty="0" err="1"/>
              <a:t>Subsidaries</a:t>
            </a:r>
            <a:r>
              <a:rPr lang="en-GB" dirty="0"/>
              <a:t> in DICE, Jigsaw and Frostbite Labs across the globe.</a:t>
            </a:r>
          </a:p>
          <a:p>
            <a:endParaRPr lang="en-GB" dirty="0"/>
          </a:p>
          <a:p>
            <a:r>
              <a:rPr lang="en-GB" dirty="0"/>
              <a:t>Holds creation rights with Disney for Star Wars and a large number of sports associations &amp; leagues</a:t>
            </a:r>
          </a:p>
          <a:p>
            <a:endParaRPr lang="en-GB" dirty="0"/>
          </a:p>
          <a:p>
            <a:r>
              <a:rPr lang="en-GB" dirty="0"/>
              <a:t>Has had a notable history of controversy in the past</a:t>
            </a:r>
          </a:p>
        </p:txBody>
      </p:sp>
      <p:pic>
        <p:nvPicPr>
          <p:cNvPr id="4" name="Picture 3">
            <a:extLst>
              <a:ext uri="{FF2B5EF4-FFF2-40B4-BE49-F238E27FC236}">
                <a16:creationId xmlns:a16="http://schemas.microsoft.com/office/drawing/2014/main" id="{A2C372EE-153C-4A1C-81EC-EC05BBB3C0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843" y="419893"/>
            <a:ext cx="1594338" cy="1031092"/>
          </a:xfrm>
          <a:prstGeom prst="rect">
            <a:avLst/>
          </a:prstGeom>
        </p:spPr>
      </p:pic>
    </p:spTree>
    <p:extLst>
      <p:ext uri="{BB962C8B-B14F-4D97-AF65-F5344CB8AC3E}">
        <p14:creationId xmlns:p14="http://schemas.microsoft.com/office/powerpoint/2010/main" val="2176837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A7C-1DF4-4DF1-B25B-953F27A971AE}"/>
              </a:ext>
            </a:extLst>
          </p:cNvPr>
          <p:cNvSpPr>
            <a:spLocks noGrp="1"/>
          </p:cNvSpPr>
          <p:nvPr>
            <p:ph type="title"/>
          </p:nvPr>
        </p:nvSpPr>
        <p:spPr/>
        <p:txBody>
          <a:bodyPr/>
          <a:lstStyle/>
          <a:p>
            <a:pPr algn="ctr"/>
            <a:r>
              <a:rPr lang="en-GB" dirty="0"/>
              <a:t>EA’s Star Wars Battlefront 2</a:t>
            </a:r>
          </a:p>
        </p:txBody>
      </p:sp>
      <p:sp>
        <p:nvSpPr>
          <p:cNvPr id="3" name="Content Placeholder 2">
            <a:extLst>
              <a:ext uri="{FF2B5EF4-FFF2-40B4-BE49-F238E27FC236}">
                <a16:creationId xmlns:a16="http://schemas.microsoft.com/office/drawing/2014/main" id="{7F092C21-9B65-4CB8-A971-67BD76CA2208}"/>
              </a:ext>
            </a:extLst>
          </p:cNvPr>
          <p:cNvSpPr>
            <a:spLocks noGrp="1"/>
          </p:cNvSpPr>
          <p:nvPr>
            <p:ph idx="1"/>
          </p:nvPr>
        </p:nvSpPr>
        <p:spPr>
          <a:xfrm>
            <a:off x="188843" y="1640692"/>
            <a:ext cx="5520397" cy="4797415"/>
          </a:xfrm>
        </p:spPr>
        <p:txBody>
          <a:bodyPr>
            <a:normAutofit fontScale="85000" lnSpcReduction="10000"/>
          </a:bodyPr>
          <a:lstStyle/>
          <a:p>
            <a:pPr>
              <a:lnSpc>
                <a:spcPct val="200000"/>
              </a:lnSpc>
            </a:pPr>
            <a:r>
              <a:rPr lang="en-GB" dirty="0"/>
              <a:t>On November 13th 2017 EA Games released Star Wars Battlefront 2 for different gaming platforms. (CNBC, 2017)</a:t>
            </a:r>
          </a:p>
          <a:p>
            <a:pPr>
              <a:lnSpc>
                <a:spcPct val="200000"/>
              </a:lnSpc>
            </a:pPr>
            <a:r>
              <a:rPr lang="en-GB" dirty="0"/>
              <a:t>Key features of the game included the use of awarded in-game collectables for an advantage or cosmetic uses through </a:t>
            </a:r>
            <a:r>
              <a:rPr lang="en-GB" dirty="0" err="1"/>
              <a:t>lootboxes</a:t>
            </a:r>
            <a:r>
              <a:rPr lang="en-GB" dirty="0"/>
              <a:t> instead of a season pass for content. (</a:t>
            </a:r>
            <a:r>
              <a:rPr lang="en-GB" dirty="0" err="1"/>
              <a:t>Arif</a:t>
            </a:r>
            <a:r>
              <a:rPr lang="en-GB" dirty="0"/>
              <a:t>, 2018)</a:t>
            </a:r>
          </a:p>
          <a:p>
            <a:pPr>
              <a:lnSpc>
                <a:spcPct val="200000"/>
              </a:lnSpc>
            </a:pPr>
            <a:r>
              <a:rPr lang="en-GB" dirty="0"/>
              <a:t>Players weren’t happy with the announcement </a:t>
            </a:r>
            <a:r>
              <a:rPr lang="en-GB"/>
              <a:t>of f </a:t>
            </a:r>
            <a:r>
              <a:rPr lang="en-GB" dirty="0"/>
              <a:t>being forced to either pay or work through 40 hours of playtime to </a:t>
            </a:r>
            <a:r>
              <a:rPr lang="en-GB"/>
              <a:t>acquire characters or items</a:t>
            </a:r>
            <a:endParaRPr lang="en-GB" dirty="0"/>
          </a:p>
        </p:txBody>
      </p:sp>
      <p:pic>
        <p:nvPicPr>
          <p:cNvPr id="6" name="Picture 5">
            <a:extLst>
              <a:ext uri="{FF2B5EF4-FFF2-40B4-BE49-F238E27FC236}">
                <a16:creationId xmlns:a16="http://schemas.microsoft.com/office/drawing/2014/main" id="{83801A48-AE7D-4BA7-9233-FD5EACB1C1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8113" y="238908"/>
            <a:ext cx="1594338" cy="1031092"/>
          </a:xfrm>
          <a:prstGeom prst="rect">
            <a:avLst/>
          </a:prstGeom>
        </p:spPr>
      </p:pic>
      <p:sp>
        <p:nvSpPr>
          <p:cNvPr id="7" name="AutoShape 2" descr="Image result for ea star wars battlefront 2">
            <a:extLst>
              <a:ext uri="{FF2B5EF4-FFF2-40B4-BE49-F238E27FC236}">
                <a16:creationId xmlns:a16="http://schemas.microsoft.com/office/drawing/2014/main" id="{5A0AEEF1-84D6-426E-8FCA-7B4A8C22D718}"/>
              </a:ext>
            </a:extLst>
          </p:cNvPr>
          <p:cNvSpPr>
            <a:spLocks noChangeAspect="1" noChangeArrowheads="1"/>
          </p:cNvSpPr>
          <p:nvPr/>
        </p:nvSpPr>
        <p:spPr bwMode="auto">
          <a:xfrm>
            <a:off x="5448300" y="2595563"/>
            <a:ext cx="1295400" cy="16668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a:extLst>
              <a:ext uri="{FF2B5EF4-FFF2-40B4-BE49-F238E27FC236}">
                <a16:creationId xmlns:a16="http://schemas.microsoft.com/office/drawing/2014/main" id="{3ABA634E-C31E-4A58-9C0B-636D131F27A5}"/>
              </a:ext>
            </a:extLst>
          </p:cNvPr>
          <p:cNvPicPr>
            <a:picLocks noChangeAspect="1"/>
          </p:cNvPicPr>
          <p:nvPr/>
        </p:nvPicPr>
        <p:blipFill>
          <a:blip r:embed="rId3"/>
          <a:stretch>
            <a:fillRect/>
          </a:stretch>
        </p:blipFill>
        <p:spPr>
          <a:xfrm>
            <a:off x="5964702" y="2325919"/>
            <a:ext cx="3309300" cy="3132345"/>
          </a:xfrm>
          <a:prstGeom prst="rect">
            <a:avLst/>
          </a:prstGeom>
        </p:spPr>
      </p:pic>
    </p:spTree>
    <p:extLst>
      <p:ext uri="{BB962C8B-B14F-4D97-AF65-F5344CB8AC3E}">
        <p14:creationId xmlns:p14="http://schemas.microsoft.com/office/powerpoint/2010/main" val="9500397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E466D-6C62-4AE3-86C2-EE07AB77AA8B}"/>
              </a:ext>
            </a:extLst>
          </p:cNvPr>
          <p:cNvSpPr>
            <a:spLocks noGrp="1"/>
          </p:cNvSpPr>
          <p:nvPr>
            <p:ph type="title"/>
          </p:nvPr>
        </p:nvSpPr>
        <p:spPr/>
        <p:txBody>
          <a:bodyPr/>
          <a:lstStyle/>
          <a:p>
            <a:pPr algn="ctr"/>
            <a:r>
              <a:rPr lang="en-GB" dirty="0"/>
              <a:t>What happened?</a:t>
            </a:r>
          </a:p>
        </p:txBody>
      </p:sp>
      <p:sp>
        <p:nvSpPr>
          <p:cNvPr id="3" name="Content Placeholder 2">
            <a:extLst>
              <a:ext uri="{FF2B5EF4-FFF2-40B4-BE49-F238E27FC236}">
                <a16:creationId xmlns:a16="http://schemas.microsoft.com/office/drawing/2014/main" id="{BF8F1BC4-695B-41E7-B998-C29952111DA0}"/>
              </a:ext>
            </a:extLst>
          </p:cNvPr>
          <p:cNvSpPr>
            <a:spLocks noGrp="1"/>
          </p:cNvSpPr>
          <p:nvPr>
            <p:ph idx="1"/>
          </p:nvPr>
        </p:nvSpPr>
        <p:spPr>
          <a:xfrm>
            <a:off x="677334" y="1640692"/>
            <a:ext cx="8596668" cy="4508317"/>
          </a:xfrm>
        </p:spPr>
        <p:txBody>
          <a:bodyPr>
            <a:normAutofit fontScale="92500" lnSpcReduction="20000"/>
          </a:bodyPr>
          <a:lstStyle/>
          <a:p>
            <a:r>
              <a:rPr lang="en-GB" dirty="0"/>
              <a:t>The gaming community did not respond well to this announcement. Feeling that paying for </a:t>
            </a:r>
            <a:r>
              <a:rPr lang="en-GB" dirty="0" err="1"/>
              <a:t>Lootboxes</a:t>
            </a:r>
            <a:r>
              <a:rPr lang="en-GB" dirty="0"/>
              <a:t> in order to gain advantage would be unfair and unsporting. ‘Play to win’ (</a:t>
            </a:r>
            <a:r>
              <a:rPr lang="en-GB" dirty="0" err="1"/>
              <a:t>Gach</a:t>
            </a:r>
            <a:r>
              <a:rPr lang="en-GB" dirty="0"/>
              <a:t>, 2017)</a:t>
            </a:r>
          </a:p>
          <a:p>
            <a:endParaRPr lang="en-GB" dirty="0"/>
          </a:p>
          <a:p>
            <a:r>
              <a:rPr lang="en-GB" dirty="0"/>
              <a:t>EA games made an </a:t>
            </a:r>
            <a:r>
              <a:rPr lang="en-GB" dirty="0" err="1"/>
              <a:t>intial</a:t>
            </a:r>
            <a:r>
              <a:rPr lang="en-GB" dirty="0"/>
              <a:t> response to a discussion thread on </a:t>
            </a:r>
            <a:r>
              <a:rPr lang="en-GB" u="sng" dirty="0"/>
              <a:t>Reddit</a:t>
            </a:r>
            <a:r>
              <a:rPr lang="en-GB" dirty="0"/>
              <a:t> which a user managed to prompt an answer from EA’s Community Manager. The response given was the most downvoted post in the Social Media’s history. (</a:t>
            </a:r>
            <a:r>
              <a:rPr lang="en-GB" dirty="0" err="1"/>
              <a:t>Mattney</a:t>
            </a:r>
            <a:r>
              <a:rPr lang="en-GB" dirty="0"/>
              <a:t>, 2017)</a:t>
            </a:r>
          </a:p>
          <a:p>
            <a:endParaRPr lang="en-GB" dirty="0"/>
          </a:p>
          <a:p>
            <a:r>
              <a:rPr lang="en-GB" dirty="0"/>
              <a:t>EA saw a massive drop in shares upon release and, the US and along with other governments comments heavily </a:t>
            </a:r>
            <a:r>
              <a:rPr lang="en-GB" dirty="0" err="1"/>
              <a:t>critisced</a:t>
            </a:r>
            <a:r>
              <a:rPr lang="en-GB" dirty="0"/>
              <a:t> and disagreed with its </a:t>
            </a:r>
            <a:r>
              <a:rPr lang="en-GB" dirty="0" err="1"/>
              <a:t>lootbox</a:t>
            </a:r>
            <a:r>
              <a:rPr lang="en-GB" dirty="0"/>
              <a:t> ‘gambling system’ which deemed unethical and illegal for underaged children.</a:t>
            </a:r>
          </a:p>
          <a:p>
            <a:endParaRPr lang="en-GB" dirty="0"/>
          </a:p>
          <a:p>
            <a:r>
              <a:rPr lang="en-GB" dirty="0"/>
              <a:t>Disney as the rightsholder for Star Wars created a public outcry over how its franchise was handled in the view of its competition. Allegations of possible corruption in order to censor negative comments of the game through social media came into focus</a:t>
            </a:r>
          </a:p>
        </p:txBody>
      </p:sp>
      <p:pic>
        <p:nvPicPr>
          <p:cNvPr id="4" name="Picture 3">
            <a:extLst>
              <a:ext uri="{FF2B5EF4-FFF2-40B4-BE49-F238E27FC236}">
                <a16:creationId xmlns:a16="http://schemas.microsoft.com/office/drawing/2014/main" id="{F422B710-1EFF-443E-BAC5-77E5BFAC92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4130" y="419893"/>
            <a:ext cx="1594338" cy="1031092"/>
          </a:xfrm>
          <a:prstGeom prst="rect">
            <a:avLst/>
          </a:prstGeom>
        </p:spPr>
      </p:pic>
    </p:spTree>
    <p:extLst>
      <p:ext uri="{BB962C8B-B14F-4D97-AF65-F5344CB8AC3E}">
        <p14:creationId xmlns:p14="http://schemas.microsoft.com/office/powerpoint/2010/main" val="36465309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51351-7E28-4CD0-B38B-0B4284C1320E}"/>
              </a:ext>
            </a:extLst>
          </p:cNvPr>
          <p:cNvSpPr>
            <a:spLocks noGrp="1"/>
          </p:cNvSpPr>
          <p:nvPr>
            <p:ph type="title"/>
          </p:nvPr>
        </p:nvSpPr>
        <p:spPr/>
        <p:txBody>
          <a:bodyPr/>
          <a:lstStyle/>
          <a:p>
            <a:pPr algn="ctr"/>
            <a:r>
              <a:rPr lang="en-GB" dirty="0"/>
              <a:t>How did EA react?</a:t>
            </a:r>
          </a:p>
        </p:txBody>
      </p:sp>
      <p:sp>
        <p:nvSpPr>
          <p:cNvPr id="3" name="Content Placeholder 2">
            <a:extLst>
              <a:ext uri="{FF2B5EF4-FFF2-40B4-BE49-F238E27FC236}">
                <a16:creationId xmlns:a16="http://schemas.microsoft.com/office/drawing/2014/main" id="{5C4840CB-AFBA-4708-967D-3330D466F7DD}"/>
              </a:ext>
            </a:extLst>
          </p:cNvPr>
          <p:cNvSpPr>
            <a:spLocks noGrp="1"/>
          </p:cNvSpPr>
          <p:nvPr>
            <p:ph idx="1"/>
          </p:nvPr>
        </p:nvSpPr>
        <p:spPr>
          <a:xfrm>
            <a:off x="677334" y="1577009"/>
            <a:ext cx="8596668" cy="4671391"/>
          </a:xfrm>
        </p:spPr>
        <p:txBody>
          <a:bodyPr>
            <a:normAutofit lnSpcReduction="10000"/>
          </a:bodyPr>
          <a:lstStyle/>
          <a:p>
            <a:r>
              <a:rPr lang="en-GB" dirty="0"/>
              <a:t>EA before launch removed </a:t>
            </a:r>
            <a:r>
              <a:rPr lang="en-GB" dirty="0" err="1"/>
              <a:t>lootboxes</a:t>
            </a:r>
            <a:r>
              <a:rPr lang="en-GB" dirty="0"/>
              <a:t> from being paid temporarily whilst finding a new measure of monetisation. This was supported by Disney who wanted a solution to the damage which it had caused. (</a:t>
            </a:r>
            <a:r>
              <a:rPr lang="en-GB" dirty="0" err="1"/>
              <a:t>Tailby</a:t>
            </a:r>
            <a:r>
              <a:rPr lang="en-GB" dirty="0"/>
              <a:t>, 2018)</a:t>
            </a:r>
          </a:p>
          <a:p>
            <a:endParaRPr lang="en-GB" dirty="0"/>
          </a:p>
          <a:p>
            <a:r>
              <a:rPr lang="en-GB" dirty="0"/>
              <a:t>A new progression system was created in order to accommodate removal of </a:t>
            </a:r>
            <a:r>
              <a:rPr lang="en-GB" dirty="0" err="1"/>
              <a:t>lootboxes</a:t>
            </a:r>
            <a:r>
              <a:rPr lang="en-GB" dirty="0"/>
              <a:t> which was deemed acceptable and would comply with gambling laws. It was quickly implemented. (</a:t>
            </a:r>
            <a:r>
              <a:rPr lang="en-GB" dirty="0" err="1"/>
              <a:t>Tailby</a:t>
            </a:r>
            <a:r>
              <a:rPr lang="en-GB" dirty="0"/>
              <a:t>, 2018)</a:t>
            </a:r>
          </a:p>
          <a:p>
            <a:endParaRPr lang="en-GB" dirty="0"/>
          </a:p>
          <a:p>
            <a:r>
              <a:rPr lang="en-GB" dirty="0"/>
              <a:t>After poor sales performance for the game, in a statement by EA’s Patrick </a:t>
            </a:r>
            <a:r>
              <a:rPr lang="en-GB" dirty="0" err="1"/>
              <a:t>Soderlund</a:t>
            </a:r>
            <a:r>
              <a:rPr lang="en-GB" dirty="0"/>
              <a:t>, the corporation vowed to rethink its monetisation systems in future along with an executive restructure. (Batchelor, 2017)</a:t>
            </a:r>
          </a:p>
          <a:p>
            <a:endParaRPr lang="en-GB" dirty="0"/>
          </a:p>
          <a:p>
            <a:r>
              <a:rPr lang="en-GB" dirty="0"/>
              <a:t>Future promises to gamers never to repeat an incident of its magnitude in future (Batchelor, 2017)</a:t>
            </a:r>
          </a:p>
          <a:p>
            <a:endParaRPr lang="en-GB" dirty="0"/>
          </a:p>
          <a:p>
            <a:endParaRPr lang="en-GB" dirty="0"/>
          </a:p>
          <a:p>
            <a:endParaRPr lang="en-GB" dirty="0"/>
          </a:p>
        </p:txBody>
      </p:sp>
    </p:spTree>
    <p:extLst>
      <p:ext uri="{BB962C8B-B14F-4D97-AF65-F5344CB8AC3E}">
        <p14:creationId xmlns:p14="http://schemas.microsoft.com/office/powerpoint/2010/main" val="25707647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73849-2193-479C-A04C-4E9D798C9BEA}"/>
              </a:ext>
            </a:extLst>
          </p:cNvPr>
          <p:cNvSpPr>
            <a:spLocks noGrp="1"/>
          </p:cNvSpPr>
          <p:nvPr>
            <p:ph type="title"/>
          </p:nvPr>
        </p:nvSpPr>
        <p:spPr/>
        <p:txBody>
          <a:bodyPr/>
          <a:lstStyle/>
          <a:p>
            <a:pPr algn="ctr"/>
            <a:r>
              <a:rPr lang="en-GB" dirty="0"/>
              <a:t>Code of Ethics</a:t>
            </a:r>
          </a:p>
        </p:txBody>
      </p:sp>
      <p:sp>
        <p:nvSpPr>
          <p:cNvPr id="3" name="Content Placeholder 2">
            <a:extLst>
              <a:ext uri="{FF2B5EF4-FFF2-40B4-BE49-F238E27FC236}">
                <a16:creationId xmlns:a16="http://schemas.microsoft.com/office/drawing/2014/main" id="{A871B3A9-9F1A-4E9B-8037-24956D601A1E}"/>
              </a:ext>
            </a:extLst>
          </p:cNvPr>
          <p:cNvSpPr>
            <a:spLocks noGrp="1"/>
          </p:cNvSpPr>
          <p:nvPr>
            <p:ph idx="1"/>
          </p:nvPr>
        </p:nvSpPr>
        <p:spPr/>
        <p:txBody>
          <a:bodyPr/>
          <a:lstStyle/>
          <a:p>
            <a:r>
              <a:rPr lang="en-GB" dirty="0"/>
              <a:t>“Consumers: Respect the rights of our players and comply with applicable consumer laws”</a:t>
            </a:r>
          </a:p>
          <a:p>
            <a:endParaRPr lang="en-GB" dirty="0"/>
          </a:p>
          <a:p>
            <a:r>
              <a:rPr lang="en-GB" dirty="0"/>
              <a:t>“Protect our Reputation: Anything you say on social media is public information and the things you say are reflected on social media” </a:t>
            </a:r>
          </a:p>
          <a:p>
            <a:endParaRPr lang="en-GB" dirty="0"/>
          </a:p>
          <a:p>
            <a:endParaRPr lang="en-GB" dirty="0"/>
          </a:p>
          <a:p>
            <a:endParaRPr lang="en-GB" dirty="0"/>
          </a:p>
          <a:p>
            <a:endParaRPr lang="en-GB" dirty="0"/>
          </a:p>
          <a:p>
            <a:r>
              <a:rPr lang="en-GB" dirty="0"/>
              <a:t>(EA Code of Ethics, 2016)</a:t>
            </a:r>
          </a:p>
        </p:txBody>
      </p:sp>
      <p:pic>
        <p:nvPicPr>
          <p:cNvPr id="4" name="Picture 3">
            <a:extLst>
              <a:ext uri="{FF2B5EF4-FFF2-40B4-BE49-F238E27FC236}">
                <a16:creationId xmlns:a16="http://schemas.microsoft.com/office/drawing/2014/main" id="{F6B92B18-8714-4974-8616-2B4EE11947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334" y="379411"/>
            <a:ext cx="1594338" cy="1031092"/>
          </a:xfrm>
          <a:prstGeom prst="rect">
            <a:avLst/>
          </a:prstGeom>
        </p:spPr>
      </p:pic>
    </p:spTree>
    <p:extLst>
      <p:ext uri="{BB962C8B-B14F-4D97-AF65-F5344CB8AC3E}">
        <p14:creationId xmlns:p14="http://schemas.microsoft.com/office/powerpoint/2010/main" val="27662378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D79EF-A5C5-48E8-AF1D-879F63CD8902}"/>
              </a:ext>
            </a:extLst>
          </p:cNvPr>
          <p:cNvSpPr>
            <a:spLocks noGrp="1"/>
          </p:cNvSpPr>
          <p:nvPr>
            <p:ph type="title"/>
          </p:nvPr>
        </p:nvSpPr>
        <p:spPr/>
        <p:txBody>
          <a:bodyPr/>
          <a:lstStyle/>
          <a:p>
            <a:pPr algn="ctr"/>
            <a:r>
              <a:rPr lang="en-GB" dirty="0"/>
              <a:t>Why and What made it a scandal?</a:t>
            </a:r>
          </a:p>
        </p:txBody>
      </p:sp>
      <p:sp>
        <p:nvSpPr>
          <p:cNvPr id="3" name="Content Placeholder 2">
            <a:extLst>
              <a:ext uri="{FF2B5EF4-FFF2-40B4-BE49-F238E27FC236}">
                <a16:creationId xmlns:a16="http://schemas.microsoft.com/office/drawing/2014/main" id="{29B30F27-4506-47B1-A6B3-BF39932466A8}"/>
              </a:ext>
            </a:extLst>
          </p:cNvPr>
          <p:cNvSpPr>
            <a:spLocks noGrp="1"/>
          </p:cNvSpPr>
          <p:nvPr>
            <p:ph idx="1"/>
          </p:nvPr>
        </p:nvSpPr>
        <p:spPr>
          <a:xfrm>
            <a:off x="677334" y="1709530"/>
            <a:ext cx="8596668" cy="4810539"/>
          </a:xfrm>
        </p:spPr>
        <p:txBody>
          <a:bodyPr>
            <a:normAutofit/>
          </a:bodyPr>
          <a:lstStyle/>
          <a:p>
            <a:r>
              <a:rPr lang="en-GB" dirty="0"/>
              <a:t>EA tried to force progression in its game without considering how it would affect its players, only for the players to point out the flaws. As a company that is ‘players first’ </a:t>
            </a:r>
          </a:p>
          <a:p>
            <a:endParaRPr lang="en-GB" dirty="0"/>
          </a:p>
          <a:p>
            <a:r>
              <a:rPr lang="en-GB" dirty="0"/>
              <a:t>The </a:t>
            </a:r>
            <a:r>
              <a:rPr lang="en-GB" dirty="0" err="1"/>
              <a:t>lootbox</a:t>
            </a:r>
            <a:r>
              <a:rPr lang="en-GB" dirty="0"/>
              <a:t> system as a staple in the games industry, whilst legal was only used for cosmetics or extra currency, it was forced upon as part of the game. </a:t>
            </a:r>
          </a:p>
          <a:p>
            <a:endParaRPr lang="en-GB" dirty="0"/>
          </a:p>
          <a:p>
            <a:r>
              <a:rPr lang="en-GB" dirty="0"/>
              <a:t>Griffiths and King (2015) Describe that </a:t>
            </a:r>
            <a:r>
              <a:rPr lang="en-GB" dirty="0" err="1"/>
              <a:t>lootboxes</a:t>
            </a:r>
            <a:r>
              <a:rPr lang="en-GB" dirty="0"/>
              <a:t> are gambling within itself as it does not guarantee the player will gain an item that it may be needed. </a:t>
            </a:r>
          </a:p>
          <a:p>
            <a:endParaRPr lang="en-GB" dirty="0"/>
          </a:p>
          <a:p>
            <a:r>
              <a:rPr lang="en-GB" dirty="0"/>
              <a:t>The Reddit fiasco and how its community manager handled the PR had caused tremendous damage along with suspicions of potential bribery and influences over social media</a:t>
            </a:r>
          </a:p>
        </p:txBody>
      </p:sp>
      <p:pic>
        <p:nvPicPr>
          <p:cNvPr id="4" name="Picture 3">
            <a:extLst>
              <a:ext uri="{FF2B5EF4-FFF2-40B4-BE49-F238E27FC236}">
                <a16:creationId xmlns:a16="http://schemas.microsoft.com/office/drawing/2014/main" id="{8EB0A88C-46E3-4902-B39A-6AE4D26E7B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105" y="432419"/>
            <a:ext cx="1098457" cy="1031092"/>
          </a:xfrm>
          <a:prstGeom prst="rect">
            <a:avLst/>
          </a:prstGeom>
        </p:spPr>
      </p:pic>
    </p:spTree>
    <p:extLst>
      <p:ext uri="{BB962C8B-B14F-4D97-AF65-F5344CB8AC3E}">
        <p14:creationId xmlns:p14="http://schemas.microsoft.com/office/powerpoint/2010/main" val="21606175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5DB1E-BFEE-42EA-B2B1-7CCC5C1E19B4}"/>
              </a:ext>
            </a:extLst>
          </p:cNvPr>
          <p:cNvSpPr>
            <a:spLocks noGrp="1"/>
          </p:cNvSpPr>
          <p:nvPr>
            <p:ph type="title"/>
          </p:nvPr>
        </p:nvSpPr>
        <p:spPr/>
        <p:txBody>
          <a:bodyPr/>
          <a:lstStyle/>
          <a:p>
            <a:pPr algn="ctr"/>
            <a:r>
              <a:rPr lang="en-GB" dirty="0"/>
              <a:t>Social Media Memes</a:t>
            </a:r>
          </a:p>
        </p:txBody>
      </p:sp>
      <p:pic>
        <p:nvPicPr>
          <p:cNvPr id="4" name="Content Placeholder 3">
            <a:extLst>
              <a:ext uri="{FF2B5EF4-FFF2-40B4-BE49-F238E27FC236}">
                <a16:creationId xmlns:a16="http://schemas.microsoft.com/office/drawing/2014/main" id="{6A91154C-0681-4FA1-8474-7A18817917DD}"/>
              </a:ext>
            </a:extLst>
          </p:cNvPr>
          <p:cNvPicPr>
            <a:picLocks noGrp="1" noChangeAspect="1"/>
          </p:cNvPicPr>
          <p:nvPr>
            <p:ph idx="1"/>
          </p:nvPr>
        </p:nvPicPr>
        <p:blipFill rotWithShape="1">
          <a:blip r:embed="rId2"/>
          <a:srcRect b="7395"/>
          <a:stretch/>
        </p:blipFill>
        <p:spPr>
          <a:xfrm>
            <a:off x="2377441" y="1547055"/>
            <a:ext cx="5922498" cy="4164428"/>
          </a:xfrm>
          <a:prstGeom prst="rect">
            <a:avLst/>
          </a:prstGeom>
        </p:spPr>
      </p:pic>
      <p:sp>
        <p:nvSpPr>
          <p:cNvPr id="5" name="TextBox 4">
            <a:extLst>
              <a:ext uri="{FF2B5EF4-FFF2-40B4-BE49-F238E27FC236}">
                <a16:creationId xmlns:a16="http://schemas.microsoft.com/office/drawing/2014/main" id="{18B302FF-6438-4CEF-83EE-BB332357FA4F}"/>
              </a:ext>
            </a:extLst>
          </p:cNvPr>
          <p:cNvSpPr txBox="1"/>
          <p:nvPr/>
        </p:nvSpPr>
        <p:spPr>
          <a:xfrm>
            <a:off x="1547445" y="5918926"/>
            <a:ext cx="7287065" cy="646331"/>
          </a:xfrm>
          <a:prstGeom prst="rect">
            <a:avLst/>
          </a:prstGeom>
          <a:noFill/>
        </p:spPr>
        <p:txBody>
          <a:bodyPr wrap="square" rtlCol="0">
            <a:spAutoFit/>
          </a:bodyPr>
          <a:lstStyle/>
          <a:p>
            <a:r>
              <a:rPr lang="en-GB" dirty="0"/>
              <a:t>Credit: https://www.female-gamers.nl/2017/12/review-star-wars-battleground-2-ps4/</a:t>
            </a:r>
          </a:p>
        </p:txBody>
      </p:sp>
    </p:spTree>
    <p:extLst>
      <p:ext uri="{BB962C8B-B14F-4D97-AF65-F5344CB8AC3E}">
        <p14:creationId xmlns:p14="http://schemas.microsoft.com/office/powerpoint/2010/main" val="2837577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B2058-B9A3-4DE0-8E92-3ADF7A980FE9}"/>
              </a:ext>
            </a:extLst>
          </p:cNvPr>
          <p:cNvSpPr>
            <a:spLocks noGrp="1"/>
          </p:cNvSpPr>
          <p:nvPr>
            <p:ph type="title"/>
          </p:nvPr>
        </p:nvSpPr>
        <p:spPr/>
        <p:txBody>
          <a:bodyPr/>
          <a:lstStyle/>
          <a:p>
            <a:pPr algn="ctr"/>
            <a:r>
              <a:rPr lang="en-GB" dirty="0"/>
              <a:t>Who was affected?</a:t>
            </a:r>
          </a:p>
        </p:txBody>
      </p:sp>
      <p:sp>
        <p:nvSpPr>
          <p:cNvPr id="7" name="Content Placeholder 6">
            <a:extLst>
              <a:ext uri="{FF2B5EF4-FFF2-40B4-BE49-F238E27FC236}">
                <a16:creationId xmlns:a16="http://schemas.microsoft.com/office/drawing/2014/main" id="{C4344E12-4EAF-4711-A7C4-A7B4474A583C}"/>
              </a:ext>
            </a:extLst>
          </p:cNvPr>
          <p:cNvSpPr>
            <a:spLocks noGrp="1"/>
          </p:cNvSpPr>
          <p:nvPr>
            <p:ph idx="1"/>
          </p:nvPr>
        </p:nvSpPr>
        <p:spPr>
          <a:xfrm>
            <a:off x="677334" y="1649527"/>
            <a:ext cx="8596668" cy="4110962"/>
          </a:xfrm>
        </p:spPr>
        <p:txBody>
          <a:bodyPr>
            <a:noAutofit/>
          </a:bodyPr>
          <a:lstStyle/>
          <a:p>
            <a:pPr>
              <a:lnSpc>
                <a:spcPct val="150000"/>
              </a:lnSpc>
            </a:pPr>
            <a:r>
              <a:rPr lang="en-GB" sz="1400" dirty="0"/>
              <a:t>Disney: As the rightsholder for Star Wars created a public outcry over how its franchise was handled in the view of its competition, general public along with the fans of the films. It had damaged EA’s position to create and sell games under the licenses given by Disney (Needleman, 2017)</a:t>
            </a:r>
          </a:p>
          <a:p>
            <a:pPr>
              <a:lnSpc>
                <a:spcPct val="150000"/>
              </a:lnSpc>
            </a:pPr>
            <a:endParaRPr lang="en-GB" sz="1400" dirty="0"/>
          </a:p>
          <a:p>
            <a:pPr>
              <a:lnSpc>
                <a:spcPct val="150000"/>
              </a:lnSpc>
            </a:pPr>
            <a:r>
              <a:rPr lang="en-GB" sz="1400" dirty="0"/>
              <a:t>The Players/Customers who felt there was unfair advantages and ruining the ‘spirt of gaming’ (BBC, 2017) Due to EA’s past controversies, it did little to improve its reputation and could only fall.</a:t>
            </a:r>
          </a:p>
          <a:p>
            <a:pPr>
              <a:lnSpc>
                <a:spcPct val="150000"/>
              </a:lnSpc>
            </a:pPr>
            <a:endParaRPr lang="en-GB" sz="1400" dirty="0"/>
          </a:p>
          <a:p>
            <a:pPr>
              <a:lnSpc>
                <a:spcPct val="150000"/>
              </a:lnSpc>
            </a:pPr>
            <a:r>
              <a:rPr lang="en-GB" sz="1400" dirty="0"/>
              <a:t>Games industry and Governments: Developers now consider whether to accept microtransactions  or </a:t>
            </a:r>
            <a:r>
              <a:rPr lang="en-GB" sz="1400" dirty="0" err="1"/>
              <a:t>lootboxes</a:t>
            </a:r>
            <a:r>
              <a:rPr lang="en-GB" sz="1400" dirty="0"/>
              <a:t> as method of after-sale monetisation and damaged reputation as a whole. Majority of nations considered </a:t>
            </a:r>
            <a:r>
              <a:rPr lang="en-GB" sz="1400" dirty="0" err="1"/>
              <a:t>lootboxes</a:t>
            </a:r>
            <a:r>
              <a:rPr lang="en-GB" sz="1400" dirty="0"/>
              <a:t> as under-age gambling</a:t>
            </a:r>
          </a:p>
          <a:p>
            <a:pPr>
              <a:lnSpc>
                <a:spcPct val="150000"/>
              </a:lnSpc>
            </a:pPr>
            <a:endParaRPr lang="en-GB" sz="1400" dirty="0"/>
          </a:p>
          <a:p>
            <a:pPr>
              <a:lnSpc>
                <a:spcPct val="150000"/>
              </a:lnSpc>
            </a:pPr>
            <a:r>
              <a:rPr lang="en-GB" sz="1400" dirty="0"/>
              <a:t>Investors and Shareholders: EA’s shares dropped by 8% and suffered a massive drop in overall sales in Q4 of 2017</a:t>
            </a:r>
          </a:p>
        </p:txBody>
      </p:sp>
      <p:pic>
        <p:nvPicPr>
          <p:cNvPr id="8" name="Picture 7">
            <a:extLst>
              <a:ext uri="{FF2B5EF4-FFF2-40B4-BE49-F238E27FC236}">
                <a16:creationId xmlns:a16="http://schemas.microsoft.com/office/drawing/2014/main" id="{4EEE571F-BAE9-4060-9DF3-41FA716827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334" y="379411"/>
            <a:ext cx="1594338" cy="1031092"/>
          </a:xfrm>
          <a:prstGeom prst="rect">
            <a:avLst/>
          </a:prstGeom>
        </p:spPr>
      </p:pic>
    </p:spTree>
    <p:extLst>
      <p:ext uri="{BB962C8B-B14F-4D97-AF65-F5344CB8AC3E}">
        <p14:creationId xmlns:p14="http://schemas.microsoft.com/office/powerpoint/2010/main" val="1490052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7DA6BC-886B-4424-BEBB-3735A4D9B070}"/>
              </a:ext>
            </a:extLst>
          </p:cNvPr>
          <p:cNvSpPr>
            <a:spLocks noGrp="1"/>
          </p:cNvSpPr>
          <p:nvPr>
            <p:ph type="title"/>
          </p:nvPr>
        </p:nvSpPr>
        <p:spPr/>
        <p:txBody>
          <a:bodyPr/>
          <a:lstStyle/>
          <a:p>
            <a:pPr algn="ctr"/>
            <a:r>
              <a:rPr lang="en-GB" dirty="0"/>
              <a:t>Corporate Social Responsibility</a:t>
            </a:r>
          </a:p>
        </p:txBody>
      </p:sp>
      <p:pic>
        <p:nvPicPr>
          <p:cNvPr id="5" name="Content Placeholder 4">
            <a:extLst>
              <a:ext uri="{FF2B5EF4-FFF2-40B4-BE49-F238E27FC236}">
                <a16:creationId xmlns:a16="http://schemas.microsoft.com/office/drawing/2014/main" id="{FC43500E-5209-4A55-88DF-91C2D4AEDAB2}"/>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7298"/>
          <a:stretch/>
        </p:blipFill>
        <p:spPr>
          <a:xfrm>
            <a:off x="2039815" y="1930399"/>
            <a:ext cx="5290151" cy="3668543"/>
          </a:xfrm>
        </p:spPr>
      </p:pic>
      <p:sp>
        <p:nvSpPr>
          <p:cNvPr id="6" name="TextBox 5">
            <a:extLst>
              <a:ext uri="{FF2B5EF4-FFF2-40B4-BE49-F238E27FC236}">
                <a16:creationId xmlns:a16="http://schemas.microsoft.com/office/drawing/2014/main" id="{9AFAFC8F-10D9-4DFE-B298-1E22E500E25C}"/>
              </a:ext>
            </a:extLst>
          </p:cNvPr>
          <p:cNvSpPr txBox="1"/>
          <p:nvPr/>
        </p:nvSpPr>
        <p:spPr>
          <a:xfrm>
            <a:off x="1060174" y="6096000"/>
            <a:ext cx="1881809" cy="369332"/>
          </a:xfrm>
          <a:prstGeom prst="rect">
            <a:avLst/>
          </a:prstGeom>
          <a:noFill/>
        </p:spPr>
        <p:txBody>
          <a:bodyPr wrap="square" rtlCol="0">
            <a:spAutoFit/>
          </a:bodyPr>
          <a:lstStyle/>
          <a:p>
            <a:r>
              <a:rPr lang="en-GB" dirty="0"/>
              <a:t>(Carroll, 1979)</a:t>
            </a:r>
          </a:p>
        </p:txBody>
      </p:sp>
    </p:spTree>
    <p:extLst>
      <p:ext uri="{BB962C8B-B14F-4D97-AF65-F5344CB8AC3E}">
        <p14:creationId xmlns:p14="http://schemas.microsoft.com/office/powerpoint/2010/main" val="31707720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ACF41-543C-4AA0-AE81-18C34E4BCAC1}"/>
              </a:ext>
            </a:extLst>
          </p:cNvPr>
          <p:cNvSpPr>
            <a:spLocks noGrp="1"/>
          </p:cNvSpPr>
          <p:nvPr>
            <p:ph type="title"/>
          </p:nvPr>
        </p:nvSpPr>
        <p:spPr/>
        <p:txBody>
          <a:bodyPr/>
          <a:lstStyle/>
          <a:p>
            <a:pPr algn="ctr"/>
            <a:r>
              <a:rPr lang="en-GB" dirty="0"/>
              <a:t>Friedman &amp; Freeman</a:t>
            </a:r>
          </a:p>
        </p:txBody>
      </p:sp>
      <p:sp>
        <p:nvSpPr>
          <p:cNvPr id="3" name="Content Placeholder 2">
            <a:extLst>
              <a:ext uri="{FF2B5EF4-FFF2-40B4-BE49-F238E27FC236}">
                <a16:creationId xmlns:a16="http://schemas.microsoft.com/office/drawing/2014/main" id="{7DA1FF76-2718-4F0A-989A-D8171FF4C217}"/>
              </a:ext>
            </a:extLst>
          </p:cNvPr>
          <p:cNvSpPr>
            <a:spLocks noGrp="1"/>
          </p:cNvSpPr>
          <p:nvPr>
            <p:ph idx="1"/>
          </p:nvPr>
        </p:nvSpPr>
        <p:spPr>
          <a:xfrm>
            <a:off x="677334" y="1550505"/>
            <a:ext cx="8596668" cy="4490858"/>
          </a:xfrm>
        </p:spPr>
        <p:txBody>
          <a:bodyPr>
            <a:normAutofit/>
          </a:bodyPr>
          <a:lstStyle/>
          <a:p>
            <a:r>
              <a:rPr lang="en-GB" sz="2800" dirty="0"/>
              <a:t>Friedman’s approach (1970) is that a company has no social links to society and that its only duty is to create profit for itself and its shareholders only.</a:t>
            </a:r>
          </a:p>
          <a:p>
            <a:endParaRPr lang="en-GB" sz="2800" dirty="0"/>
          </a:p>
          <a:p>
            <a:r>
              <a:rPr lang="en-GB" sz="2800" dirty="0"/>
              <a:t>Freeman (1988) follows the statement that the company managers must bears its aims at creating the profit for the shareholder above all else.</a:t>
            </a:r>
          </a:p>
          <a:p>
            <a:endParaRPr lang="en-GB" sz="2800" dirty="0"/>
          </a:p>
          <a:p>
            <a:endParaRPr lang="en-GB" sz="2800" dirty="0"/>
          </a:p>
        </p:txBody>
      </p:sp>
    </p:spTree>
    <p:extLst>
      <p:ext uri="{BB962C8B-B14F-4D97-AF65-F5344CB8AC3E}">
        <p14:creationId xmlns:p14="http://schemas.microsoft.com/office/powerpoint/2010/main" val="9958135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CBFB5-3FF0-4E61-BDE5-810470C47BFB}"/>
              </a:ext>
            </a:extLst>
          </p:cNvPr>
          <p:cNvSpPr>
            <a:spLocks noGrp="1"/>
          </p:cNvSpPr>
          <p:nvPr>
            <p:ph type="title"/>
          </p:nvPr>
        </p:nvSpPr>
        <p:spPr/>
        <p:txBody>
          <a:bodyPr/>
          <a:lstStyle/>
          <a:p>
            <a:pPr algn="ctr"/>
            <a:r>
              <a:rPr lang="en-GB" dirty="0"/>
              <a:t>Sternberg</a:t>
            </a:r>
          </a:p>
        </p:txBody>
      </p:sp>
      <p:sp>
        <p:nvSpPr>
          <p:cNvPr id="3" name="Content Placeholder 2">
            <a:extLst>
              <a:ext uri="{FF2B5EF4-FFF2-40B4-BE49-F238E27FC236}">
                <a16:creationId xmlns:a16="http://schemas.microsoft.com/office/drawing/2014/main" id="{E2532CA4-E25F-43BB-887A-674384BF61FF}"/>
              </a:ext>
            </a:extLst>
          </p:cNvPr>
          <p:cNvSpPr>
            <a:spLocks noGrp="1"/>
          </p:cNvSpPr>
          <p:nvPr>
            <p:ph idx="1"/>
          </p:nvPr>
        </p:nvSpPr>
        <p:spPr/>
        <p:txBody>
          <a:bodyPr>
            <a:normAutofit/>
          </a:bodyPr>
          <a:lstStyle/>
          <a:p>
            <a:r>
              <a:rPr lang="en-GB" sz="2800" dirty="0"/>
              <a:t>His theory suggests that if a leader is smart, he or she would find a way of creating ethical responsibilities and actions. It is not down to IQ but a lack of personal ethics (1994)</a:t>
            </a:r>
          </a:p>
        </p:txBody>
      </p:sp>
    </p:spTree>
    <p:extLst>
      <p:ext uri="{BB962C8B-B14F-4D97-AF65-F5344CB8AC3E}">
        <p14:creationId xmlns:p14="http://schemas.microsoft.com/office/powerpoint/2010/main" val="28604441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9802E-FE7C-4AA9-814F-8B444F55FAA4}"/>
              </a:ext>
            </a:extLst>
          </p:cNvPr>
          <p:cNvSpPr>
            <a:spLocks noGrp="1"/>
          </p:cNvSpPr>
          <p:nvPr>
            <p:ph type="title"/>
          </p:nvPr>
        </p:nvSpPr>
        <p:spPr/>
        <p:txBody>
          <a:bodyPr/>
          <a:lstStyle/>
          <a:p>
            <a:pPr algn="ctr"/>
            <a:r>
              <a:rPr lang="en-GB" dirty="0"/>
              <a:t>Utilitarianism</a:t>
            </a:r>
          </a:p>
        </p:txBody>
      </p:sp>
      <p:sp>
        <p:nvSpPr>
          <p:cNvPr id="3" name="Content Placeholder 2">
            <a:extLst>
              <a:ext uri="{FF2B5EF4-FFF2-40B4-BE49-F238E27FC236}">
                <a16:creationId xmlns:a16="http://schemas.microsoft.com/office/drawing/2014/main" id="{72A7ED56-CB08-4CF8-83DC-C76764796838}"/>
              </a:ext>
            </a:extLst>
          </p:cNvPr>
          <p:cNvSpPr>
            <a:spLocks noGrp="1"/>
          </p:cNvSpPr>
          <p:nvPr>
            <p:ph idx="1"/>
          </p:nvPr>
        </p:nvSpPr>
        <p:spPr>
          <a:xfrm>
            <a:off x="677334" y="1484243"/>
            <a:ext cx="8596668" cy="4557119"/>
          </a:xfrm>
        </p:spPr>
        <p:txBody>
          <a:bodyPr>
            <a:normAutofit fontScale="92500" lnSpcReduction="10000"/>
          </a:bodyPr>
          <a:lstStyle/>
          <a:p>
            <a:r>
              <a:rPr lang="en-GB" sz="2800" dirty="0"/>
              <a:t>Jeremy Bentham (2009) describes as the decision or option with best benefit for all must the optimal choice. </a:t>
            </a:r>
          </a:p>
          <a:p>
            <a:endParaRPr lang="en-GB" sz="2800" dirty="0"/>
          </a:p>
          <a:p>
            <a:r>
              <a:rPr lang="en-GB" sz="2800" dirty="0"/>
              <a:t>This could be reflected with Friedman’s theory on making money for the business which tried to implement</a:t>
            </a:r>
          </a:p>
          <a:p>
            <a:endParaRPr lang="en-GB" sz="2800" dirty="0"/>
          </a:p>
          <a:p>
            <a:r>
              <a:rPr lang="en-GB" sz="2800" dirty="0"/>
              <a:t>Secondly, the community manager speaking on behalf may have posted on the best interests of the company its player/customer base</a:t>
            </a:r>
          </a:p>
        </p:txBody>
      </p:sp>
    </p:spTree>
    <p:extLst>
      <p:ext uri="{BB962C8B-B14F-4D97-AF65-F5344CB8AC3E}">
        <p14:creationId xmlns:p14="http://schemas.microsoft.com/office/powerpoint/2010/main" val="32913457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27A8C-FCDE-4D63-80F3-87BBCF0E6064}"/>
              </a:ext>
            </a:extLst>
          </p:cNvPr>
          <p:cNvSpPr>
            <a:spLocks noGrp="1"/>
          </p:cNvSpPr>
          <p:nvPr>
            <p:ph type="title"/>
          </p:nvPr>
        </p:nvSpPr>
        <p:spPr/>
        <p:txBody>
          <a:bodyPr/>
          <a:lstStyle/>
          <a:p>
            <a:pPr algn="ctr"/>
            <a:r>
              <a:rPr lang="en-GB" dirty="0"/>
              <a:t>Accountabilities</a:t>
            </a:r>
          </a:p>
        </p:txBody>
      </p:sp>
      <p:sp>
        <p:nvSpPr>
          <p:cNvPr id="3" name="Content Placeholder 2">
            <a:extLst>
              <a:ext uri="{FF2B5EF4-FFF2-40B4-BE49-F238E27FC236}">
                <a16:creationId xmlns:a16="http://schemas.microsoft.com/office/drawing/2014/main" id="{39CDE1C5-D67A-4424-9B4D-B449476F282D}"/>
              </a:ext>
            </a:extLst>
          </p:cNvPr>
          <p:cNvSpPr>
            <a:spLocks noGrp="1"/>
          </p:cNvSpPr>
          <p:nvPr>
            <p:ph idx="1"/>
          </p:nvPr>
        </p:nvSpPr>
        <p:spPr>
          <a:xfrm>
            <a:off x="677334" y="2160589"/>
            <a:ext cx="8596668" cy="4385985"/>
          </a:xfrm>
        </p:spPr>
        <p:txBody>
          <a:bodyPr>
            <a:normAutofit/>
          </a:bodyPr>
          <a:lstStyle/>
          <a:p>
            <a:r>
              <a:rPr lang="en-GB" sz="2800" dirty="0"/>
              <a:t>Thompson (2005) states that in a large organisation, that many employees are involved not just the collective and should be individually held accountable</a:t>
            </a:r>
          </a:p>
          <a:p>
            <a:endParaRPr lang="en-GB" sz="2800" dirty="0"/>
          </a:p>
          <a:p>
            <a:r>
              <a:rPr lang="en-GB" sz="2800" dirty="0"/>
              <a:t>Keohane (2003) it is important for public placed corporations to hold more accountability as they not in the control of any government. </a:t>
            </a:r>
          </a:p>
        </p:txBody>
      </p:sp>
    </p:spTree>
    <p:extLst>
      <p:ext uri="{BB962C8B-B14F-4D97-AF65-F5344CB8AC3E}">
        <p14:creationId xmlns:p14="http://schemas.microsoft.com/office/powerpoint/2010/main" val="39043008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514CA-81D8-42DF-A683-8BCDC6FDFD81}"/>
              </a:ext>
            </a:extLst>
          </p:cNvPr>
          <p:cNvSpPr>
            <a:spLocks noGrp="1"/>
          </p:cNvSpPr>
          <p:nvPr>
            <p:ph type="title"/>
          </p:nvPr>
        </p:nvSpPr>
        <p:spPr/>
        <p:txBody>
          <a:bodyPr/>
          <a:lstStyle/>
          <a:p>
            <a:pPr algn="ctr"/>
            <a:r>
              <a:rPr lang="en-GB" dirty="0"/>
              <a:t>Recommendations</a:t>
            </a:r>
          </a:p>
        </p:txBody>
      </p:sp>
      <p:sp>
        <p:nvSpPr>
          <p:cNvPr id="3" name="Content Placeholder 2">
            <a:extLst>
              <a:ext uri="{FF2B5EF4-FFF2-40B4-BE49-F238E27FC236}">
                <a16:creationId xmlns:a16="http://schemas.microsoft.com/office/drawing/2014/main" id="{88C98D4A-B1BF-4394-A279-5132E7A5B180}"/>
              </a:ext>
            </a:extLst>
          </p:cNvPr>
          <p:cNvSpPr>
            <a:spLocks noGrp="1"/>
          </p:cNvSpPr>
          <p:nvPr>
            <p:ph idx="1"/>
          </p:nvPr>
        </p:nvSpPr>
        <p:spPr>
          <a:xfrm>
            <a:off x="677334" y="1645919"/>
            <a:ext cx="8596668" cy="4395443"/>
          </a:xfrm>
        </p:spPr>
        <p:txBody>
          <a:bodyPr>
            <a:normAutofit lnSpcReduction="10000"/>
          </a:bodyPr>
          <a:lstStyle/>
          <a:p>
            <a:r>
              <a:rPr lang="en-GB" dirty="0"/>
              <a:t>EA will need to change its attitude towards it customers as it has demonstrated that it has monetisation more of a priority rather listening and adhering to needs of customers </a:t>
            </a:r>
          </a:p>
          <a:p>
            <a:endParaRPr lang="en-GB" dirty="0"/>
          </a:p>
          <a:p>
            <a:r>
              <a:rPr lang="en-GB" dirty="0"/>
              <a:t>Further information to be investigated into </a:t>
            </a:r>
            <a:r>
              <a:rPr lang="en-GB" dirty="0" err="1"/>
              <a:t>lootboxes</a:t>
            </a:r>
            <a:r>
              <a:rPr lang="en-GB" dirty="0"/>
              <a:t> and the impact of potential under-age gambling in other video games</a:t>
            </a:r>
          </a:p>
          <a:p>
            <a:endParaRPr lang="en-GB" dirty="0"/>
          </a:p>
          <a:p>
            <a:r>
              <a:rPr lang="en-GB" dirty="0"/>
              <a:t>An independent review of each game released to verify it is user friendly and it follows strict gambling laws, including an industry board to operate in best interests of the player.</a:t>
            </a:r>
          </a:p>
          <a:p>
            <a:endParaRPr lang="en-GB" dirty="0"/>
          </a:p>
          <a:p>
            <a:r>
              <a:rPr lang="en-GB" dirty="0"/>
              <a:t>EA to change better standards to on how it communicates to general public through different forms of media. </a:t>
            </a:r>
          </a:p>
        </p:txBody>
      </p:sp>
    </p:spTree>
    <p:extLst>
      <p:ext uri="{BB962C8B-B14F-4D97-AF65-F5344CB8AC3E}">
        <p14:creationId xmlns:p14="http://schemas.microsoft.com/office/powerpoint/2010/main" val="18288747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850EC-BAFA-4619-9504-D740427794C8}"/>
              </a:ext>
            </a:extLst>
          </p:cNvPr>
          <p:cNvSpPr>
            <a:spLocks noGrp="1"/>
          </p:cNvSpPr>
          <p:nvPr>
            <p:ph type="title"/>
          </p:nvPr>
        </p:nvSpPr>
        <p:spPr/>
        <p:txBody>
          <a:bodyPr/>
          <a:lstStyle/>
          <a:p>
            <a:pPr algn="ctr"/>
            <a:r>
              <a:rPr lang="en-GB" dirty="0"/>
              <a:t>References</a:t>
            </a:r>
          </a:p>
        </p:txBody>
      </p:sp>
      <p:sp>
        <p:nvSpPr>
          <p:cNvPr id="3" name="Content Placeholder 2">
            <a:extLst>
              <a:ext uri="{FF2B5EF4-FFF2-40B4-BE49-F238E27FC236}">
                <a16:creationId xmlns:a16="http://schemas.microsoft.com/office/drawing/2014/main" id="{4E9364E6-2C7E-459E-93E6-071E6D0CE643}"/>
              </a:ext>
            </a:extLst>
          </p:cNvPr>
          <p:cNvSpPr>
            <a:spLocks noGrp="1"/>
          </p:cNvSpPr>
          <p:nvPr>
            <p:ph idx="1"/>
          </p:nvPr>
        </p:nvSpPr>
        <p:spPr>
          <a:xfrm>
            <a:off x="677334" y="1590261"/>
            <a:ext cx="8596668" cy="4451101"/>
          </a:xfrm>
        </p:spPr>
        <p:txBody>
          <a:bodyPr>
            <a:normAutofit fontScale="85000" lnSpcReduction="20000"/>
          </a:bodyPr>
          <a:lstStyle/>
          <a:p>
            <a:r>
              <a:rPr lang="en-GB" dirty="0" err="1"/>
              <a:t>Arif</a:t>
            </a:r>
            <a:r>
              <a:rPr lang="en-GB" dirty="0"/>
              <a:t>, S. (2018). </a:t>
            </a:r>
            <a:r>
              <a:rPr lang="en-GB" i="1" dirty="0"/>
              <a:t>EA: Battlefront 2's Loot Box Controversy a 'Learning Experience'</a:t>
            </a:r>
            <a:r>
              <a:rPr lang="en-GB" dirty="0"/>
              <a:t>. [online] Video Games, Wikis, Cheats, Walkthroughs, Reviews, News &amp; Videos - IGN Middle East. Available at: http://me.ign.com/en/pc/146534/news/ea-battlefront-2s-loot-box-controversy-a-learning-experience [Accessed 19 Apr. 2018]. </a:t>
            </a:r>
          </a:p>
          <a:p>
            <a:r>
              <a:rPr lang="en-GB" dirty="0"/>
              <a:t>Batchelor, J. (2018). </a:t>
            </a:r>
            <a:r>
              <a:rPr lang="en-GB" i="1" dirty="0"/>
              <a:t>Patrick </a:t>
            </a:r>
            <a:r>
              <a:rPr lang="en-GB" i="1" dirty="0" err="1"/>
              <a:t>Soderlund</a:t>
            </a:r>
            <a:r>
              <a:rPr lang="en-GB" i="1" dirty="0"/>
              <a:t>: EA "can't afford" another loot box controversy with Anthem</a:t>
            </a:r>
            <a:r>
              <a:rPr lang="en-GB" dirty="0"/>
              <a:t>. [online] GamesIndustry.biz. Available at: https://www.gamesindustry.biz/articles/2018-04-16-patrick-soderlund-ea-cant-afford-another-loot-box-controversy-with-anthem [Accessed 20 Apr. 2018].</a:t>
            </a:r>
            <a:endParaRPr lang="en-US" dirty="0"/>
          </a:p>
          <a:p>
            <a:r>
              <a:rPr lang="en-US" dirty="0"/>
              <a:t>BBC News. (2017). </a:t>
            </a:r>
            <a:r>
              <a:rPr lang="en-US" i="1" dirty="0"/>
              <a:t>Gamers' anger halts Star Wars payments</a:t>
            </a:r>
            <a:r>
              <a:rPr lang="en-US" dirty="0"/>
              <a:t>. [online] Available at: http://www.bbc.co.uk/news/technology-42024077 [Accessed 19 Apr. 2018]. </a:t>
            </a:r>
            <a:endParaRPr lang="en-GB" dirty="0"/>
          </a:p>
          <a:p>
            <a:r>
              <a:rPr lang="en-GB" dirty="0"/>
              <a:t>Bentham, J.</a:t>
            </a:r>
            <a:r>
              <a:rPr lang="en-US" i="1" dirty="0"/>
              <a:t> (2009). An Introduction to the Principles of Morals and Legislation (Dover Philosophical Classics). Dover Publications Inc.</a:t>
            </a:r>
          </a:p>
          <a:p>
            <a:r>
              <a:rPr lang="en-US" i="1" dirty="0"/>
              <a:t>Carroll, A, B. (1979). "A Three Dimensional Model of Corporate Performance". Academy of Management Review.</a:t>
            </a:r>
          </a:p>
          <a:p>
            <a:r>
              <a:rPr lang="en-US" dirty="0"/>
              <a:t>DEMERS, G. (2018). </a:t>
            </a:r>
            <a:r>
              <a:rPr lang="en-US" i="1" dirty="0"/>
              <a:t>WAY WE PLAY</a:t>
            </a:r>
            <a:r>
              <a:rPr lang="en-US" dirty="0"/>
              <a:t>. [online] EA Corporate. Available at: http://files.shareholder.com/downloads/ERTS/6218086964x0x883501/D91C4D39-F4BF-4C04-8646-10C11823B52F/EA_Global_Code_of_Conduct_IR_.pdf [Accessed 15 Apr. 2018]. </a:t>
            </a:r>
          </a:p>
          <a:p>
            <a:r>
              <a:rPr lang="en-GB" dirty="0"/>
              <a:t>EA (2018) Available at: </a:t>
            </a:r>
            <a:r>
              <a:rPr lang="en-GB" dirty="0">
                <a:hlinkClick r:id="rId2"/>
              </a:rPr>
              <a:t>www.ea.com</a:t>
            </a:r>
            <a:r>
              <a:rPr lang="en-GB" dirty="0"/>
              <a:t> [Accessed 15 April 2018)</a:t>
            </a:r>
          </a:p>
        </p:txBody>
      </p:sp>
    </p:spTree>
    <p:extLst>
      <p:ext uri="{BB962C8B-B14F-4D97-AF65-F5344CB8AC3E}">
        <p14:creationId xmlns:p14="http://schemas.microsoft.com/office/powerpoint/2010/main" val="22418592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6CBD6-BCB7-4D43-86FD-71F10D416AA2}"/>
              </a:ext>
            </a:extLst>
          </p:cNvPr>
          <p:cNvSpPr>
            <a:spLocks noGrp="1"/>
          </p:cNvSpPr>
          <p:nvPr>
            <p:ph type="title"/>
          </p:nvPr>
        </p:nvSpPr>
        <p:spPr/>
        <p:txBody>
          <a:bodyPr/>
          <a:lstStyle/>
          <a:p>
            <a:pPr algn="ctr"/>
            <a:r>
              <a:rPr lang="en-GB" dirty="0"/>
              <a:t>References</a:t>
            </a:r>
          </a:p>
        </p:txBody>
      </p:sp>
      <p:sp>
        <p:nvSpPr>
          <p:cNvPr id="3" name="Content Placeholder 2">
            <a:extLst>
              <a:ext uri="{FF2B5EF4-FFF2-40B4-BE49-F238E27FC236}">
                <a16:creationId xmlns:a16="http://schemas.microsoft.com/office/drawing/2014/main" id="{80A51BF5-41E0-4843-A028-73B4282E6B49}"/>
              </a:ext>
            </a:extLst>
          </p:cNvPr>
          <p:cNvSpPr>
            <a:spLocks noGrp="1"/>
          </p:cNvSpPr>
          <p:nvPr>
            <p:ph idx="1"/>
          </p:nvPr>
        </p:nvSpPr>
        <p:spPr/>
        <p:txBody>
          <a:bodyPr>
            <a:normAutofit fontScale="92500" lnSpcReduction="20000"/>
          </a:bodyPr>
          <a:lstStyle/>
          <a:p>
            <a:r>
              <a:rPr lang="en-GB" dirty="0"/>
              <a:t>Freeman, E. (1988). </a:t>
            </a:r>
            <a:r>
              <a:rPr lang="en-GB" i="1" dirty="0"/>
              <a:t>Stakeholder Theory of the Modern Corporation</a:t>
            </a:r>
            <a:r>
              <a:rPr lang="en-GB" dirty="0"/>
              <a:t>. General Issues in Business Ethics </a:t>
            </a:r>
            <a:endParaRPr lang="en-US" dirty="0"/>
          </a:p>
          <a:p>
            <a:r>
              <a:rPr lang="en-US" dirty="0"/>
              <a:t>Friedman, M. (1962). </a:t>
            </a:r>
            <a:r>
              <a:rPr lang="en-US" i="1" dirty="0"/>
              <a:t>Capitalism and Freedom. </a:t>
            </a:r>
            <a:r>
              <a:rPr lang="en-US" dirty="0"/>
              <a:t>University of Chicago Press</a:t>
            </a:r>
          </a:p>
          <a:p>
            <a:r>
              <a:rPr lang="en-US" dirty="0"/>
              <a:t>Griffiths, M. and King, R. (2015). Are Mini-games Within RuneScape Gambling or Gaming?. </a:t>
            </a:r>
            <a:r>
              <a:rPr lang="en-US" i="1" dirty="0"/>
              <a:t>Gaming Law Review and Economics</a:t>
            </a:r>
            <a:r>
              <a:rPr lang="en-US" dirty="0"/>
              <a:t>, 19(9), pp.640-643.</a:t>
            </a:r>
            <a:endParaRPr lang="en-GB" dirty="0"/>
          </a:p>
          <a:p>
            <a:r>
              <a:rPr lang="en-US" dirty="0"/>
              <a:t>Keohane, R. &amp; </a:t>
            </a:r>
            <a:r>
              <a:rPr lang="en-US" dirty="0" err="1"/>
              <a:t>Holzgrefe,J.L</a:t>
            </a:r>
            <a:r>
              <a:rPr lang="en-US" dirty="0"/>
              <a:t> (2003) </a:t>
            </a:r>
            <a:r>
              <a:rPr lang="en-US" i="1" dirty="0"/>
              <a:t>Humanitarian Intervention: Ethical, Legal, and Political Dilemmas, </a:t>
            </a:r>
            <a:r>
              <a:rPr lang="en-US" dirty="0"/>
              <a:t>Cambridge University Press, 2003</a:t>
            </a:r>
            <a:endParaRPr lang="en-GB" dirty="0"/>
          </a:p>
          <a:p>
            <a:r>
              <a:rPr lang="en-GB" dirty="0"/>
              <a:t>Sternberg. E (1994) </a:t>
            </a:r>
            <a:r>
              <a:rPr lang="en-GB" i="1" dirty="0"/>
              <a:t>Just business: Business Ethics in Action, </a:t>
            </a:r>
            <a:r>
              <a:rPr lang="en-GB" dirty="0"/>
              <a:t>Oxford University Press</a:t>
            </a:r>
          </a:p>
          <a:p>
            <a:r>
              <a:rPr lang="en-US" dirty="0" err="1"/>
              <a:t>Tailby</a:t>
            </a:r>
            <a:r>
              <a:rPr lang="en-US" dirty="0"/>
              <a:t>, S. (2017). </a:t>
            </a:r>
            <a:r>
              <a:rPr lang="en-US" i="1" dirty="0"/>
              <a:t>Star Wars Battlefront 2 Progression System Will Receive an Overhaul</a:t>
            </a:r>
            <a:r>
              <a:rPr lang="en-US" dirty="0"/>
              <a:t>. [online] Push Square. Available at: http://www.pushsquare.com/news/2018/01/star_wars_battlefront_2_progression_system_will_receive_an_overhaul [Accessed 27 Apr. 2018]. </a:t>
            </a:r>
            <a:endParaRPr lang="en-GB" dirty="0"/>
          </a:p>
          <a:p>
            <a:r>
              <a:rPr lang="en-GB" dirty="0"/>
              <a:t>Thompson, D. (2005) </a:t>
            </a:r>
          </a:p>
          <a:p>
            <a:endParaRPr lang="en-GB" dirty="0"/>
          </a:p>
        </p:txBody>
      </p:sp>
    </p:spTree>
    <p:extLst>
      <p:ext uri="{BB962C8B-B14F-4D97-AF65-F5344CB8AC3E}">
        <p14:creationId xmlns:p14="http://schemas.microsoft.com/office/powerpoint/2010/main" val="369461696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24474</TotalTime>
  <Words>1594</Words>
  <Application>Microsoft Office PowerPoint</Application>
  <PresentationFormat>Widescreen</PresentationFormat>
  <Paragraphs>102</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Trebuchet MS</vt:lpstr>
      <vt:lpstr>Wingdings 3</vt:lpstr>
      <vt:lpstr>Facet</vt:lpstr>
      <vt:lpstr>Managerial Ethics Presentation</vt:lpstr>
      <vt:lpstr>Who are EA?</vt:lpstr>
      <vt:lpstr>EA’s Star Wars Battlefront 2</vt:lpstr>
      <vt:lpstr>What happened?</vt:lpstr>
      <vt:lpstr>How did EA react?</vt:lpstr>
      <vt:lpstr>Code of Ethics</vt:lpstr>
      <vt:lpstr>Why and What made it a scandal?</vt:lpstr>
      <vt:lpstr>Social Media Memes</vt:lpstr>
      <vt:lpstr>Who was affected?</vt:lpstr>
      <vt:lpstr>Corporate Social Responsibility</vt:lpstr>
      <vt:lpstr>Friedman &amp; Freeman</vt:lpstr>
      <vt:lpstr>Sternberg</vt:lpstr>
      <vt:lpstr>Utilitarianism</vt:lpstr>
      <vt:lpstr>Accountabilities</vt:lpstr>
      <vt:lpstr>Recommendations</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Managerial Ethics Presentation</dc:title>
  <dc:creator>Nicholas Evans (1705304)</dc:creator>
  <cp:lastModifiedBy>Nicholas Evans (1705304)</cp:lastModifiedBy>
  <cp:revision>68</cp:revision>
  <dcterms:created xsi:type="dcterms:W3CDTF">2018-03-07T16:00:41Z</dcterms:created>
  <dcterms:modified xsi:type="dcterms:W3CDTF">2018-05-01T13:15:21Z</dcterms:modified>
</cp:coreProperties>
</file>