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7" r:id="rId2"/>
    <p:sldId id="258" r:id="rId3"/>
    <p:sldId id="259" r:id="rId4"/>
    <p:sldId id="260" r:id="rId5"/>
    <p:sldId id="261" r:id="rId6"/>
    <p:sldId id="262" r:id="rId7"/>
    <p:sldId id="263" r:id="rId8"/>
    <p:sldId id="264" r:id="rId9"/>
    <p:sldId id="293" r:id="rId10"/>
    <p:sldId id="265" r:id="rId11"/>
    <p:sldId id="266" r:id="rId12"/>
    <p:sldId id="267" r:id="rId13"/>
    <p:sldId id="268" r:id="rId14"/>
    <p:sldId id="269" r:id="rId15"/>
    <p:sldId id="271" r:id="rId16"/>
    <p:sldId id="272" r:id="rId17"/>
    <p:sldId id="273" r:id="rId18"/>
    <p:sldId id="274" r:id="rId19"/>
    <p:sldId id="294" r:id="rId20"/>
    <p:sldId id="276" r:id="rId21"/>
    <p:sldId id="279" r:id="rId22"/>
    <p:sldId id="281" r:id="rId23"/>
    <p:sldId id="282" r:id="rId24"/>
    <p:sldId id="283" r:id="rId25"/>
    <p:sldId id="284" r:id="rId26"/>
    <p:sldId id="286" r:id="rId27"/>
    <p:sldId id="287" r:id="rId28"/>
    <p:sldId id="295" r:id="rId29"/>
    <p:sldId id="296" r:id="rId30"/>
    <p:sldId id="297"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70"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1476AF-D570-456B-A576-BD14AE01D241}" type="datetimeFigureOut">
              <a:rPr lang="en-GB" smtClean="0"/>
              <a:t>04/12/2018</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E074F9-9912-4A56-AC20-6A3C42A0894D}" type="slidenum">
              <a:rPr lang="en-GB" smtClean="0"/>
              <a:t>‹#›</a:t>
            </a:fld>
            <a:endParaRPr lang="en-GB" dirty="0"/>
          </a:p>
        </p:txBody>
      </p:sp>
    </p:spTree>
    <p:extLst>
      <p:ext uri="{BB962C8B-B14F-4D97-AF65-F5344CB8AC3E}">
        <p14:creationId xmlns:p14="http://schemas.microsoft.com/office/powerpoint/2010/main" val="4085444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EE074F9-9912-4A56-AC20-6A3C42A0894D}" type="slidenum">
              <a:rPr lang="en-GB" smtClean="0"/>
              <a:t>15</a:t>
            </a:fld>
            <a:endParaRPr lang="en-GB"/>
          </a:p>
        </p:txBody>
      </p:sp>
    </p:spTree>
    <p:extLst>
      <p:ext uri="{BB962C8B-B14F-4D97-AF65-F5344CB8AC3E}">
        <p14:creationId xmlns:p14="http://schemas.microsoft.com/office/powerpoint/2010/main" val="23989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EE074F9-9912-4A56-AC20-6A3C42A0894D}" type="slidenum">
              <a:rPr lang="en-GB" smtClean="0"/>
              <a:t>17</a:t>
            </a:fld>
            <a:endParaRPr lang="en-GB"/>
          </a:p>
        </p:txBody>
      </p:sp>
    </p:spTree>
    <p:extLst>
      <p:ext uri="{BB962C8B-B14F-4D97-AF65-F5344CB8AC3E}">
        <p14:creationId xmlns:p14="http://schemas.microsoft.com/office/powerpoint/2010/main" val="1906942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t>
            </a:r>
            <a:endParaRPr lang="en-GB" dirty="0"/>
          </a:p>
        </p:txBody>
      </p:sp>
      <p:sp>
        <p:nvSpPr>
          <p:cNvPr id="4" name="Slide Number Placeholder 3"/>
          <p:cNvSpPr>
            <a:spLocks noGrp="1"/>
          </p:cNvSpPr>
          <p:nvPr>
            <p:ph type="sldNum" sz="quarter" idx="10"/>
          </p:nvPr>
        </p:nvSpPr>
        <p:spPr/>
        <p:txBody>
          <a:bodyPr/>
          <a:lstStyle/>
          <a:p>
            <a:fld id="{5EE074F9-9912-4A56-AC20-6A3C42A0894D}" type="slidenum">
              <a:rPr lang="en-GB" smtClean="0"/>
              <a:t>23</a:t>
            </a:fld>
            <a:endParaRPr lang="en-GB"/>
          </a:p>
        </p:txBody>
      </p:sp>
    </p:spTree>
    <p:extLst>
      <p:ext uri="{BB962C8B-B14F-4D97-AF65-F5344CB8AC3E}">
        <p14:creationId xmlns:p14="http://schemas.microsoft.com/office/powerpoint/2010/main" val="1588642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0" y="-30163"/>
            <a:ext cx="9067800" cy="6889751"/>
            <a:chOff x="0" y="-30477"/>
            <a:chExt cx="9067800" cy="6889273"/>
          </a:xfrm>
        </p:grpSpPr>
        <p:cxnSp>
          <p:nvCxnSpPr>
            <p:cNvPr id="5" name="Straight Connector 4"/>
            <p:cNvCxnSpPr/>
            <p:nvPr/>
          </p:nvCxnSpPr>
          <p:spPr>
            <a:xfrm rot="16200000" flipH="1">
              <a:off x="-1447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16380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14856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32382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33144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371362" y="2971246"/>
              <a:ext cx="6857524"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2819162"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2704862"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2133362"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31239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1828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28191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2438162" y="3123646"/>
              <a:ext cx="6857524"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1731724"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1141968"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9141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1855549"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26429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1953974" y="3325258"/>
              <a:ext cx="6857524" cy="206375"/>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23619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21333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106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876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1028938" y="3237946"/>
              <a:ext cx="6857524"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236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7998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52161"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304562" y="3199846"/>
              <a:ext cx="6857524"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190262"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381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6093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6860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3045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028462"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782876"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13726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600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659051"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283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560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52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381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27434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20957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27053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829038" y="3276046"/>
              <a:ext cx="6857524"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10670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2362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2646601" y="2722008"/>
              <a:ext cx="6857524"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30490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2895838"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389426"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22370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17528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19814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3467338"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3467338"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4038839"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3886438"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4000738"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4572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37340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3619738"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42150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4343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4572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258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067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5219938"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487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5528707" y="3318116"/>
              <a:ext cx="6887685"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4850051" y="3226833"/>
              <a:ext cx="6857524"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5562839" y="3428446"/>
              <a:ext cx="6857524"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2552938" y="3390346"/>
              <a:ext cx="6857524"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3048238" y="3352246"/>
              <a:ext cx="6857524"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3238738" y="3237946"/>
              <a:ext cx="6857524"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2133838" y="3276046"/>
              <a:ext cx="6857524"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31482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37721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4229338" y="2933146"/>
              <a:ext cx="6857524"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1371044" y="3200640"/>
              <a:ext cx="6859112"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grpSp>
        <p:nvGrpSpPr>
          <p:cNvPr id="89" name="Group 92"/>
          <p:cNvGrpSpPr>
            <a:grpSpLocks/>
          </p:cNvGrpSpPr>
          <p:nvPr/>
        </p:nvGrpSpPr>
        <p:grpSpPr bwMode="auto">
          <a:xfrm>
            <a:off x="0" y="2057400"/>
            <a:ext cx="4802188" cy="2820988"/>
            <a:chOff x="0" y="2057400"/>
            <a:chExt cx="4801394" cy="2820988"/>
          </a:xfrm>
        </p:grpSpPr>
        <p:cxnSp>
          <p:nvCxnSpPr>
            <p:cNvPr id="90" name="Straight Connector 89"/>
            <p:cNvCxnSpPr/>
            <p:nvPr/>
          </p:nvCxnSpPr>
          <p:spPr>
            <a:xfrm>
              <a:off x="0" y="20574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0" y="48768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rot="5400000">
              <a:off x="3391694" y="3467100"/>
              <a:ext cx="2817812"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93"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94"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95" name="Slide Number Placeholder 5"/>
          <p:cNvSpPr>
            <a:spLocks noGrp="1"/>
          </p:cNvSpPr>
          <p:nvPr>
            <p:ph type="sldNum" sz="quarter" idx="12"/>
          </p:nvPr>
        </p:nvSpPr>
        <p:spPr/>
        <p:txBody>
          <a:bodyPr/>
          <a:lstStyle>
            <a:lvl1pPr>
              <a:defRPr/>
            </a:lvl1pPr>
          </a:lstStyle>
          <a:p>
            <a:pPr>
              <a:defRPr/>
            </a:pPr>
            <a:fld id="{7708E47D-AF0A-4494-9043-67EFC6F3A785}"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239909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6" name="Slide Number Placeholder 5"/>
          <p:cNvSpPr>
            <a:spLocks noGrp="1"/>
          </p:cNvSpPr>
          <p:nvPr>
            <p:ph type="sldNum" sz="quarter" idx="12"/>
          </p:nvPr>
        </p:nvSpPr>
        <p:spPr/>
        <p:txBody>
          <a:bodyPr/>
          <a:lstStyle>
            <a:lvl1pPr>
              <a:defRPr/>
            </a:lvl1pPr>
          </a:lstStyle>
          <a:p>
            <a:pPr>
              <a:defRPr/>
            </a:pPr>
            <a:fld id="{BC7305AC-C818-459A-A8FF-6616220DE48B}"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4186394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4" name="Group 92"/>
          <p:cNvGrpSpPr>
            <a:grpSpLocks/>
          </p:cNvGrpSpPr>
          <p:nvPr/>
        </p:nvGrpSpPr>
        <p:grpSpPr bwMode="auto">
          <a:xfrm>
            <a:off x="0" y="-30163"/>
            <a:ext cx="9067800" cy="4846638"/>
            <a:chOff x="1" y="-30477"/>
            <a:chExt cx="9067799" cy="4526277"/>
          </a:xfrm>
        </p:grpSpPr>
        <p:cxnSp>
          <p:nvCxnSpPr>
            <p:cNvPr id="5" name="Straight Connector 4"/>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p:nvPr/>
        </p:nvSpPr>
        <p:spPr>
          <a:xfrm>
            <a:off x="0" y="4311650"/>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cxnSp>
        <p:nvCxnSpPr>
          <p:cNvPr id="89" name="Straight Connector 88"/>
          <p:cNvCxnSpPr/>
          <p:nvPr/>
        </p:nvCxnSpPr>
        <p:spPr>
          <a:xfrm>
            <a:off x="0" y="438785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0" y="6138863"/>
            <a:ext cx="9144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91" name="Date Placeholder 1"/>
          <p:cNvSpPr>
            <a:spLocks noGrp="1"/>
          </p:cNvSpPr>
          <p:nvPr>
            <p:ph type="dt" sz="half" idx="10"/>
          </p:nvPr>
        </p:nvSpPr>
        <p:spPr/>
        <p:txBody>
          <a:bodyPr/>
          <a:lstStyle>
            <a:lvl1pPr>
              <a:defRPr/>
            </a:lvl1pPr>
          </a:lstStyle>
          <a:p>
            <a:pPr>
              <a:defRPr/>
            </a:pPr>
            <a:endParaRPr lang="en-GB" altLang="en-US" dirty="0">
              <a:solidFill>
                <a:srgbClr val="303030"/>
              </a:solidFill>
            </a:endParaRPr>
          </a:p>
        </p:txBody>
      </p:sp>
      <p:sp>
        <p:nvSpPr>
          <p:cNvPr id="92" name="Footer Placeholder 90"/>
          <p:cNvSpPr>
            <a:spLocks noGrp="1"/>
          </p:cNvSpPr>
          <p:nvPr>
            <p:ph type="ftr" sz="quarter" idx="11"/>
          </p:nvPr>
        </p:nvSpPr>
        <p:spPr/>
        <p:txBody>
          <a:bodyPr/>
          <a:lstStyle>
            <a:lvl1pPr>
              <a:defRPr/>
            </a:lvl1pPr>
          </a:lstStyle>
          <a:p>
            <a:pPr>
              <a:defRPr/>
            </a:pPr>
            <a:endParaRPr lang="en-GB" altLang="en-US" dirty="0">
              <a:solidFill>
                <a:srgbClr val="303030"/>
              </a:solidFill>
            </a:endParaRPr>
          </a:p>
        </p:txBody>
      </p:sp>
      <p:sp>
        <p:nvSpPr>
          <p:cNvPr id="93" name="Slide Number Placeholder 91"/>
          <p:cNvSpPr>
            <a:spLocks noGrp="1"/>
          </p:cNvSpPr>
          <p:nvPr>
            <p:ph type="sldNum" sz="quarter" idx="12"/>
          </p:nvPr>
        </p:nvSpPr>
        <p:spPr/>
        <p:txBody>
          <a:bodyPr/>
          <a:lstStyle>
            <a:lvl1pPr>
              <a:defRPr/>
            </a:lvl1pPr>
          </a:lstStyle>
          <a:p>
            <a:pPr>
              <a:defRPr/>
            </a:pPr>
            <a:fld id="{EBDF967F-E6C0-49B3-BC5A-69BD5317D5BF}" type="slidenum">
              <a:rPr lang="en-GB" altLang="en-US">
                <a:solidFill>
                  <a:srgbClr val="303030"/>
                </a:solidFill>
              </a:rPr>
              <a:pPr>
                <a:defRPr/>
              </a:pPr>
              <a:t>‹#›</a:t>
            </a:fld>
            <a:endParaRPr lang="en-GB" altLang="en-US" dirty="0">
              <a:solidFill>
                <a:srgbClr val="303030"/>
              </a:solidFill>
            </a:endParaRPr>
          </a:p>
        </p:txBody>
      </p:sp>
    </p:spTree>
    <p:extLst>
      <p:ext uri="{BB962C8B-B14F-4D97-AF65-F5344CB8AC3E}">
        <p14:creationId xmlns:p14="http://schemas.microsoft.com/office/powerpoint/2010/main" val="237053892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7" name="Slide Number Placeholder 5"/>
          <p:cNvSpPr>
            <a:spLocks noGrp="1"/>
          </p:cNvSpPr>
          <p:nvPr>
            <p:ph type="sldNum" sz="quarter" idx="12"/>
          </p:nvPr>
        </p:nvSpPr>
        <p:spPr/>
        <p:txBody>
          <a:bodyPr/>
          <a:lstStyle>
            <a:lvl1pPr>
              <a:defRPr/>
            </a:lvl1pPr>
          </a:lstStyle>
          <a:p>
            <a:pPr>
              <a:defRPr/>
            </a:pPr>
            <a:fld id="{D18AC619-3E38-43CA-9C9A-AAFE712EFABA}"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3543783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8"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9" name="Slide Number Placeholder 5"/>
          <p:cNvSpPr>
            <a:spLocks noGrp="1"/>
          </p:cNvSpPr>
          <p:nvPr>
            <p:ph type="sldNum" sz="quarter" idx="12"/>
          </p:nvPr>
        </p:nvSpPr>
        <p:spPr/>
        <p:txBody>
          <a:bodyPr/>
          <a:lstStyle>
            <a:lvl1pPr>
              <a:defRPr/>
            </a:lvl1pPr>
          </a:lstStyle>
          <a:p>
            <a:pPr>
              <a:defRPr/>
            </a:pPr>
            <a:fld id="{DF4A64DB-0086-4361-AA5C-FE86D3D88111}"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2883606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5" name="Slide Number Placeholder 5"/>
          <p:cNvSpPr>
            <a:spLocks noGrp="1"/>
          </p:cNvSpPr>
          <p:nvPr>
            <p:ph type="sldNum" sz="quarter" idx="12"/>
          </p:nvPr>
        </p:nvSpPr>
        <p:spPr/>
        <p:txBody>
          <a:bodyPr/>
          <a:lstStyle>
            <a:lvl1pPr>
              <a:defRPr/>
            </a:lvl1pPr>
          </a:lstStyle>
          <a:p>
            <a:pPr>
              <a:defRPr/>
            </a:pPr>
            <a:fld id="{7EEF5FD1-6868-4355-A35E-F9F2B95921AE}"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820240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3"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4" name="Slide Number Placeholder 5"/>
          <p:cNvSpPr>
            <a:spLocks noGrp="1"/>
          </p:cNvSpPr>
          <p:nvPr>
            <p:ph type="sldNum" sz="quarter" idx="12"/>
          </p:nvPr>
        </p:nvSpPr>
        <p:spPr/>
        <p:txBody>
          <a:bodyPr/>
          <a:lstStyle>
            <a:lvl1pPr>
              <a:defRPr/>
            </a:lvl1pPr>
          </a:lstStyle>
          <a:p>
            <a:pPr>
              <a:defRPr/>
            </a:pPr>
            <a:fld id="{6E8983CF-0F5F-4EEA-88A6-213580007D88}"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4132236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cxnSp>
        <p:nvCxnSpPr>
          <p:cNvPr id="6" name="Straight Connector 5"/>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152400" y="1901952"/>
            <a:ext cx="237744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4"/>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10" name="Footer Placeholder 5"/>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11" name="Slide Number Placeholder 6"/>
          <p:cNvSpPr>
            <a:spLocks noGrp="1"/>
          </p:cNvSpPr>
          <p:nvPr>
            <p:ph type="sldNum" sz="quarter" idx="12"/>
          </p:nvPr>
        </p:nvSpPr>
        <p:spPr/>
        <p:txBody>
          <a:bodyPr/>
          <a:lstStyle>
            <a:lvl1pPr>
              <a:defRPr/>
            </a:lvl1pPr>
          </a:lstStyle>
          <a:p>
            <a:pPr>
              <a:defRPr/>
            </a:pPr>
            <a:fld id="{104AF176-92BD-4A6C-94B5-F0AAE0F3C8CC}"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1123914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cxnSp>
        <p:nvCxnSpPr>
          <p:cNvPr id="6" name="Straight Connector 5"/>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2" name="Title 1"/>
          <p:cNvSpPr>
            <a:spLocks noGrp="1"/>
          </p:cNvSpPr>
          <p:nvPr>
            <p:ph type="title"/>
          </p:nvPr>
        </p:nvSpPr>
        <p:spPr>
          <a:xfrm>
            <a:off x="155448" y="1905000"/>
            <a:ext cx="237744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4"/>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10" name="Footer Placeholder 5"/>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11" name="Slide Number Placeholder 6"/>
          <p:cNvSpPr>
            <a:spLocks noGrp="1"/>
          </p:cNvSpPr>
          <p:nvPr>
            <p:ph type="sldNum" sz="quarter" idx="12"/>
          </p:nvPr>
        </p:nvSpPr>
        <p:spPr/>
        <p:txBody>
          <a:bodyPr/>
          <a:lstStyle>
            <a:lvl1pPr>
              <a:defRPr/>
            </a:lvl1pPr>
          </a:lstStyle>
          <a:p>
            <a:pPr>
              <a:defRPr/>
            </a:pPr>
            <a:fld id="{475011C1-DBD9-4B42-87A7-CF4586CA7535}"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348779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6" name="Slide Number Placeholder 5"/>
          <p:cNvSpPr>
            <a:spLocks noGrp="1"/>
          </p:cNvSpPr>
          <p:nvPr>
            <p:ph type="sldNum" sz="quarter" idx="12"/>
          </p:nvPr>
        </p:nvSpPr>
        <p:spPr/>
        <p:txBody>
          <a:bodyPr/>
          <a:lstStyle>
            <a:lvl1pPr>
              <a:defRPr/>
            </a:lvl1pPr>
          </a:lstStyle>
          <a:p>
            <a:pPr>
              <a:defRPr/>
            </a:pPr>
            <a:fld id="{1E249BB0-6936-4265-B9ED-AE75BE0772B2}"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684240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GB" altLang="en-US" dirty="0">
              <a:solidFill>
                <a:srgbClr val="DEDEE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ltLang="en-US" dirty="0">
              <a:solidFill>
                <a:srgbClr val="DEDEE0"/>
              </a:solidFill>
            </a:endParaRPr>
          </a:p>
        </p:txBody>
      </p:sp>
      <p:sp>
        <p:nvSpPr>
          <p:cNvPr id="6" name="Slide Number Placeholder 5"/>
          <p:cNvSpPr>
            <a:spLocks noGrp="1"/>
          </p:cNvSpPr>
          <p:nvPr>
            <p:ph type="sldNum" sz="quarter" idx="12"/>
          </p:nvPr>
        </p:nvSpPr>
        <p:spPr/>
        <p:txBody>
          <a:bodyPr/>
          <a:lstStyle>
            <a:lvl1pPr>
              <a:defRPr/>
            </a:lvl1pPr>
          </a:lstStyle>
          <a:p>
            <a:pPr>
              <a:defRPr/>
            </a:pPr>
            <a:fld id="{45705E8B-D5D3-49EB-8288-94F227D21F6B}"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24373259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endParaRPr lang="en-GB" altLang="en-US" dirty="0">
              <a:solidFill>
                <a:srgbClr val="DEDEE0"/>
              </a:solidFill>
            </a:endParaRPr>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GB" altLang="en-US" dirty="0">
              <a:solidFill>
                <a:srgbClr val="DEDEE0"/>
              </a:solidFill>
            </a:endParaRPr>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2DF614D9-05CC-4A78-9AAD-53576E7AEA15}"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18714101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endParaRPr lang="en-GB" altLang="en-US" dirty="0">
              <a:solidFill>
                <a:srgbClr val="DEDEE0"/>
              </a:solidFill>
            </a:endParaRPr>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GB" altLang="en-US" dirty="0">
              <a:solidFill>
                <a:srgbClr val="DEDEE0"/>
              </a:solidFill>
            </a:endParaRPr>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A46E291D-7857-4C8D-BA19-6463A3428D9E}" type="slidenum">
              <a:rPr lang="en-GB" altLang="en-US">
                <a:solidFill>
                  <a:srgbClr val="DEDEE0"/>
                </a:solidFill>
              </a:rPr>
              <a:pPr>
                <a:defRPr/>
              </a:pPr>
              <a:t>‹#›</a:t>
            </a:fld>
            <a:endParaRPr lang="en-GB" altLang="en-US" dirty="0">
              <a:solidFill>
                <a:srgbClr val="DEDEE0"/>
              </a:solidFill>
            </a:endParaRPr>
          </a:p>
        </p:txBody>
      </p:sp>
    </p:spTree>
    <p:extLst>
      <p:ext uri="{BB962C8B-B14F-4D97-AF65-F5344CB8AC3E}">
        <p14:creationId xmlns:p14="http://schemas.microsoft.com/office/powerpoint/2010/main" val="3315342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90" name="Rectangle 189"/>
          <p:cNvSpPr/>
          <p:nvPr/>
        </p:nvSpPr>
        <p:spPr>
          <a:xfrm>
            <a:off x="149225" y="136525"/>
            <a:ext cx="8869363"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1028"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11900"/>
            <a:ext cx="2133600" cy="365125"/>
          </a:xfrm>
          <a:prstGeom prst="rect">
            <a:avLst/>
          </a:prstGeom>
        </p:spPr>
        <p:txBody>
          <a:bodyPr vert="horz" lIns="91440" tIns="45720" rIns="91440" bIns="45720" rtlCol="0" anchor="ctr"/>
          <a:lstStyle>
            <a:lvl1pPr algn="l">
              <a:defRPr sz="1200">
                <a:solidFill>
                  <a:schemeClr val="tx2"/>
                </a:solidFill>
              </a:defRPr>
            </a:lvl1pPr>
          </a:lstStyle>
          <a:p>
            <a:pPr fontAlgn="base">
              <a:spcBef>
                <a:spcPct val="0"/>
              </a:spcBef>
              <a:spcAft>
                <a:spcPct val="0"/>
              </a:spcAft>
              <a:defRPr/>
            </a:pPr>
            <a:endParaRPr lang="en-GB" altLang="en-US" dirty="0">
              <a:solidFill>
                <a:srgbClr val="DEDEE0"/>
              </a:solidFill>
              <a:latin typeface="Arial" charset="0"/>
              <a:cs typeface="Arial" charset="0"/>
            </a:endParaRPr>
          </a:p>
        </p:txBody>
      </p:sp>
      <p:sp>
        <p:nvSpPr>
          <p:cNvPr id="5" name="Footer Placeholder 4"/>
          <p:cNvSpPr>
            <a:spLocks noGrp="1"/>
          </p:cNvSpPr>
          <p:nvPr>
            <p:ph type="ftr" sz="quarter" idx="3"/>
          </p:nvPr>
        </p:nvSpPr>
        <p:spPr>
          <a:xfrm>
            <a:off x="2830513" y="6311900"/>
            <a:ext cx="3482975" cy="365125"/>
          </a:xfrm>
          <a:prstGeom prst="rect">
            <a:avLst/>
          </a:prstGeom>
        </p:spPr>
        <p:txBody>
          <a:bodyPr vert="horz" lIns="91440" tIns="45720" rIns="91440" bIns="45720" rtlCol="0" anchor="ctr"/>
          <a:lstStyle>
            <a:lvl1pPr algn="ctr">
              <a:defRPr sz="1200">
                <a:solidFill>
                  <a:schemeClr val="tx2"/>
                </a:solidFill>
              </a:defRPr>
            </a:lvl1pPr>
          </a:lstStyle>
          <a:p>
            <a:pPr fontAlgn="base">
              <a:spcBef>
                <a:spcPct val="0"/>
              </a:spcBef>
              <a:spcAft>
                <a:spcPct val="0"/>
              </a:spcAft>
              <a:defRPr/>
            </a:pPr>
            <a:endParaRPr lang="en-GB" altLang="en-US" dirty="0">
              <a:solidFill>
                <a:srgbClr val="DEDEE0"/>
              </a:solidFill>
              <a:latin typeface="Arial" charset="0"/>
              <a:cs typeface="Arial" charset="0"/>
            </a:endParaRPr>
          </a:p>
        </p:txBody>
      </p:sp>
      <p:sp>
        <p:nvSpPr>
          <p:cNvPr id="6" name="Slide Number Placeholder 5"/>
          <p:cNvSpPr>
            <a:spLocks noGrp="1"/>
          </p:cNvSpPr>
          <p:nvPr>
            <p:ph type="sldNum" sz="quarter" idx="4"/>
          </p:nvPr>
        </p:nvSpPr>
        <p:spPr>
          <a:xfrm>
            <a:off x="6553200" y="6311900"/>
            <a:ext cx="2133600" cy="365125"/>
          </a:xfrm>
          <a:prstGeom prst="rect">
            <a:avLst/>
          </a:prstGeom>
        </p:spPr>
        <p:txBody>
          <a:bodyPr vert="horz" lIns="91440" tIns="45720" rIns="91440" bIns="45720" rtlCol="0" anchor="ctr"/>
          <a:lstStyle>
            <a:lvl1pPr algn="r">
              <a:defRPr sz="1200">
                <a:solidFill>
                  <a:schemeClr val="tx2"/>
                </a:solidFill>
              </a:defRPr>
            </a:lvl1pPr>
          </a:lstStyle>
          <a:p>
            <a:pPr fontAlgn="base">
              <a:spcBef>
                <a:spcPct val="0"/>
              </a:spcBef>
              <a:spcAft>
                <a:spcPct val="0"/>
              </a:spcAft>
              <a:defRPr/>
            </a:pPr>
            <a:fld id="{9511F40F-9579-40C9-AE16-EB8CF6DA7A4A}" type="slidenum">
              <a:rPr lang="en-GB" altLang="en-US">
                <a:solidFill>
                  <a:srgbClr val="DEDEE0"/>
                </a:solidFill>
                <a:latin typeface="Arial" charset="0"/>
                <a:cs typeface="Arial" charset="0"/>
              </a:rPr>
              <a:pPr fontAlgn="base">
                <a:spcBef>
                  <a:spcPct val="0"/>
                </a:spcBef>
                <a:spcAft>
                  <a:spcPct val="0"/>
                </a:spcAft>
                <a:defRPr/>
              </a:pPr>
              <a:t>‹#›</a:t>
            </a:fld>
            <a:endParaRPr lang="en-GB" altLang="en-US" dirty="0">
              <a:solidFill>
                <a:srgbClr val="DEDEE0"/>
              </a:solidFill>
              <a:latin typeface="Arial" charset="0"/>
              <a:cs typeface="Arial" charset="0"/>
            </a:endParaRPr>
          </a:p>
        </p:txBody>
      </p:sp>
    </p:spTree>
    <p:extLst>
      <p:ext uri="{BB962C8B-B14F-4D97-AF65-F5344CB8AC3E}">
        <p14:creationId xmlns:p14="http://schemas.microsoft.com/office/powerpoint/2010/main" val="123760276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p:titleStyle>
    <p:bodyStyle>
      <a:lvl1pPr marL="273050" indent="-273050" algn="l" rtl="0" eaLnBrk="0" fontAlgn="base" hangingPunct="0">
        <a:spcBef>
          <a:spcPct val="20000"/>
        </a:spcBef>
        <a:spcAft>
          <a:spcPct val="0"/>
        </a:spcAft>
        <a:buClr>
          <a:srgbClr val="FE3737"/>
        </a:buClr>
        <a:buFont typeface="Arial" charset="0"/>
        <a:buChar char="•"/>
        <a:defRPr sz="2400" kern="1200">
          <a:solidFill>
            <a:schemeClr val="tx2"/>
          </a:solidFill>
          <a:latin typeface="+mn-lt"/>
          <a:ea typeface="+mn-ea"/>
          <a:cs typeface="+mn-cs"/>
        </a:defRPr>
      </a:lvl1pPr>
      <a:lvl2pPr marL="547688" indent="-182563" algn="l" rtl="0" eaLnBrk="0" fontAlgn="base" hangingPunct="0">
        <a:spcBef>
          <a:spcPct val="20000"/>
        </a:spcBef>
        <a:spcAft>
          <a:spcPct val="0"/>
        </a:spcAft>
        <a:buClr>
          <a:srgbClr val="FE3737"/>
        </a:buClr>
        <a:buFont typeface="Arial" charset="0"/>
        <a:buChar char="•"/>
        <a:defRPr sz="20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Font typeface="Arial" charset="0"/>
        <a:buChar char="•"/>
        <a:defRPr sz="2000" kern="1200">
          <a:solidFill>
            <a:schemeClr val="tx2"/>
          </a:solidFill>
          <a:latin typeface="+mn-lt"/>
          <a:ea typeface="+mn-ea"/>
          <a:cs typeface="+mn-cs"/>
        </a:defRPr>
      </a:lvl3pPr>
      <a:lvl4pPr marL="1187450" indent="-228600" algn="l" rtl="0" eaLnBrk="0" fontAlgn="base" hangingPunct="0">
        <a:spcBef>
          <a:spcPct val="20000"/>
        </a:spcBef>
        <a:spcAft>
          <a:spcPct val="0"/>
        </a:spcAft>
        <a:buClr>
          <a:srgbClr val="AC956E"/>
        </a:buClr>
        <a:buFont typeface="Arial" charset="0"/>
        <a:buChar char="•"/>
        <a:defRPr kern="1200">
          <a:solidFill>
            <a:schemeClr val="tx1"/>
          </a:solidFill>
          <a:latin typeface="+mn-lt"/>
          <a:ea typeface="+mn-ea"/>
          <a:cs typeface="+mn-cs"/>
        </a:defRPr>
      </a:lvl4pPr>
      <a:lvl5pPr marL="1462088" indent="-228600" algn="l" rtl="0" eaLnBrk="0" fontAlgn="base" hangingPunct="0">
        <a:spcBef>
          <a:spcPct val="20000"/>
        </a:spcBef>
        <a:spcAft>
          <a:spcPct val="0"/>
        </a:spcAft>
        <a:buClr>
          <a:srgbClr val="808DA9"/>
        </a:buClr>
        <a:buFont typeface="Arial"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fontScale="90000"/>
          </a:bodyPr>
          <a:lstStyle/>
          <a:p>
            <a:pPr eaLnBrk="1" fontAlgn="auto" hangingPunct="1">
              <a:spcAft>
                <a:spcPts val="0"/>
              </a:spcAft>
              <a:defRPr/>
            </a:pPr>
            <a:r>
              <a:rPr lang="en-GB" altLang="en-US" dirty="0"/>
              <a:t>Satan </a:t>
            </a:r>
            <a:r>
              <a:rPr lang="en-GB" altLang="en-US" dirty="0" smtClean="0"/>
              <a:t>in the New Testament (Part 1): Satan in the Gospels</a:t>
            </a:r>
            <a:endParaRPr lang="en-GB" altLang="en-US" dirty="0"/>
          </a:p>
        </p:txBody>
      </p:sp>
      <p:sp>
        <p:nvSpPr>
          <p:cNvPr id="9219" name="Rectangle 3"/>
          <p:cNvSpPr>
            <a:spLocks noGrp="1" noChangeArrowheads="1"/>
          </p:cNvSpPr>
          <p:nvPr>
            <p:ph type="subTitle" idx="1"/>
          </p:nvPr>
        </p:nvSpPr>
        <p:spPr/>
        <p:txBody>
          <a:bodyPr/>
          <a:lstStyle/>
          <a:p>
            <a:pPr eaLnBrk="1" hangingPunct="1"/>
            <a:r>
              <a:rPr lang="en-GB" altLang="en-US" dirty="0" smtClean="0"/>
              <a:t>HPRS5033/6033</a:t>
            </a:r>
          </a:p>
        </p:txBody>
      </p:sp>
    </p:spTree>
    <p:extLst>
      <p:ext uri="{BB962C8B-B14F-4D97-AF65-F5344CB8AC3E}">
        <p14:creationId xmlns:p14="http://schemas.microsoft.com/office/powerpoint/2010/main" val="31541329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67544" y="0"/>
            <a:ext cx="8229600" cy="1143000"/>
          </a:xfrm>
        </p:spPr>
        <p:txBody>
          <a:bodyPr/>
          <a:lstStyle/>
          <a:p>
            <a:pPr eaLnBrk="1" fontAlgn="auto" hangingPunct="1">
              <a:spcAft>
                <a:spcPts val="0"/>
              </a:spcAft>
              <a:defRPr/>
            </a:pPr>
            <a:r>
              <a:rPr lang="en-GB" altLang="en-US" dirty="0" smtClean="0">
                <a:solidFill>
                  <a:schemeClr val="accent6">
                    <a:tint val="1000"/>
                  </a:schemeClr>
                </a:solidFill>
              </a:rPr>
              <a:t>Towards the New Testament Satan</a:t>
            </a:r>
            <a:endParaRPr lang="en-GB" altLang="en-US" dirty="0">
              <a:solidFill>
                <a:schemeClr val="accent6">
                  <a:tint val="1000"/>
                </a:schemeClr>
              </a:solidFill>
            </a:endParaRPr>
          </a:p>
        </p:txBody>
      </p:sp>
      <p:sp>
        <p:nvSpPr>
          <p:cNvPr id="3075" name="Rectangle 3"/>
          <p:cNvSpPr>
            <a:spLocks noGrp="1" noChangeArrowheads="1"/>
          </p:cNvSpPr>
          <p:nvPr>
            <p:ph idx="1"/>
          </p:nvPr>
        </p:nvSpPr>
        <p:spPr>
          <a:xfrm>
            <a:off x="323528" y="1645121"/>
            <a:ext cx="8374385" cy="5212879"/>
          </a:xfrm>
        </p:spPr>
        <p:txBody>
          <a:bodyPr rtlCol="0">
            <a:normAutofit/>
          </a:bodyPr>
          <a:lstStyle/>
          <a:p>
            <a:pPr marL="274320" indent="-274320" algn="just" eaLnBrk="1" fontAlgn="auto" hangingPunct="1">
              <a:lnSpc>
                <a:spcPct val="80000"/>
              </a:lnSpc>
              <a:spcAft>
                <a:spcPts val="0"/>
              </a:spcAft>
              <a:buClr>
                <a:schemeClr val="accent1">
                  <a:lumMod val="60000"/>
                  <a:lumOff val="40000"/>
                </a:schemeClr>
              </a:buClr>
              <a:buFont typeface="Arial" pitchFamily="34" charset="0"/>
              <a:buChar char="•"/>
              <a:defRPr/>
            </a:pPr>
            <a:r>
              <a:rPr lang="en-GB" altLang="en-US" dirty="0" smtClean="0"/>
              <a:t>Important developments in the Intertestamental period in terms of the concept of the Devil. </a:t>
            </a:r>
          </a:p>
          <a:p>
            <a:pPr marL="274320" indent="-274320" algn="just" eaLnBrk="1" fontAlgn="auto" hangingPunct="1">
              <a:lnSpc>
                <a:spcPct val="80000"/>
              </a:lnSpc>
              <a:spcAft>
                <a:spcPts val="0"/>
              </a:spcAft>
              <a:buClr>
                <a:schemeClr val="accent1">
                  <a:lumMod val="60000"/>
                  <a:lumOff val="40000"/>
                </a:schemeClr>
              </a:buClr>
              <a:buFont typeface="Arial" pitchFamily="34" charset="0"/>
              <a:buChar char="•"/>
              <a:defRPr/>
            </a:pPr>
            <a:endParaRPr lang="en-GB" altLang="en-US" dirty="0"/>
          </a:p>
          <a:p>
            <a:pPr marL="274320" indent="-274320" algn="just" eaLnBrk="1" fontAlgn="auto" hangingPunct="1">
              <a:lnSpc>
                <a:spcPct val="80000"/>
              </a:lnSpc>
              <a:spcAft>
                <a:spcPts val="0"/>
              </a:spcAft>
              <a:buClr>
                <a:schemeClr val="accent1">
                  <a:lumMod val="60000"/>
                  <a:lumOff val="40000"/>
                </a:schemeClr>
              </a:buClr>
              <a:buFont typeface="Arial" pitchFamily="34" charset="0"/>
              <a:buChar char="•"/>
              <a:defRPr/>
            </a:pPr>
            <a:r>
              <a:rPr lang="en-GB" altLang="en-US" dirty="0" smtClean="0"/>
              <a:t>Traditions concerning ‘fallen angels’ and their leader (e.g. </a:t>
            </a:r>
            <a:r>
              <a:rPr lang="en-GB" altLang="en-US" dirty="0" err="1" smtClean="0"/>
              <a:t>Semyaza</a:t>
            </a:r>
            <a:r>
              <a:rPr lang="en-GB" altLang="en-US" dirty="0" smtClean="0"/>
              <a:t>; Azazel; </a:t>
            </a:r>
            <a:r>
              <a:rPr lang="en-GB" altLang="en-US" dirty="0" err="1" smtClean="0"/>
              <a:t>Mastema</a:t>
            </a:r>
            <a:r>
              <a:rPr lang="en-GB" altLang="en-US" dirty="0"/>
              <a:t>; Belial; </a:t>
            </a:r>
            <a:r>
              <a:rPr lang="en-GB" altLang="en-US" dirty="0" err="1"/>
              <a:t>Satanail</a:t>
            </a:r>
            <a:r>
              <a:rPr lang="en-GB" altLang="en-US" dirty="0"/>
              <a:t>).</a:t>
            </a:r>
          </a:p>
          <a:p>
            <a:pPr marL="274320" indent="-274320" algn="just" eaLnBrk="1" fontAlgn="auto" hangingPunct="1">
              <a:lnSpc>
                <a:spcPct val="80000"/>
              </a:lnSpc>
              <a:spcAft>
                <a:spcPts val="0"/>
              </a:spcAft>
              <a:buClr>
                <a:schemeClr val="accent1">
                  <a:lumMod val="60000"/>
                  <a:lumOff val="40000"/>
                </a:schemeClr>
              </a:buClr>
              <a:buFont typeface="Arial" pitchFamily="34" charset="0"/>
              <a:buChar char="•"/>
              <a:defRPr/>
            </a:pPr>
            <a:endParaRPr lang="en-GB" altLang="en-US" dirty="0"/>
          </a:p>
          <a:p>
            <a:pPr marL="274320" indent="-274320" algn="just" eaLnBrk="1" fontAlgn="auto" hangingPunct="1">
              <a:lnSpc>
                <a:spcPct val="80000"/>
              </a:lnSpc>
              <a:spcAft>
                <a:spcPts val="0"/>
              </a:spcAft>
              <a:buClr>
                <a:schemeClr val="accent1">
                  <a:lumMod val="60000"/>
                  <a:lumOff val="40000"/>
                </a:schemeClr>
              </a:buClr>
              <a:buFont typeface="Arial" pitchFamily="34" charset="0"/>
              <a:buChar char="•"/>
              <a:defRPr/>
            </a:pPr>
            <a:r>
              <a:rPr lang="en-GB" altLang="en-US" dirty="0" smtClean="0"/>
              <a:t>Eschatological battle between the powers of light and the forces of darkness (see DDS). </a:t>
            </a:r>
            <a:endParaRPr lang="en-GB" altLang="en-US" dirty="0"/>
          </a:p>
          <a:p>
            <a:pPr marL="274320" indent="-274320" algn="just" eaLnBrk="1" fontAlgn="auto" hangingPunct="1">
              <a:lnSpc>
                <a:spcPct val="80000"/>
              </a:lnSpc>
              <a:spcAft>
                <a:spcPts val="0"/>
              </a:spcAft>
              <a:buClr>
                <a:schemeClr val="accent1">
                  <a:lumMod val="60000"/>
                  <a:lumOff val="40000"/>
                </a:schemeClr>
              </a:buClr>
              <a:buFont typeface="Arial" pitchFamily="34" charset="0"/>
              <a:buChar char="•"/>
              <a:defRPr/>
            </a:pPr>
            <a:endParaRPr lang="en-GB" altLang="en-US" dirty="0"/>
          </a:p>
          <a:p>
            <a:pPr marL="274320" indent="-274320" algn="just" eaLnBrk="1" fontAlgn="auto" hangingPunct="1">
              <a:lnSpc>
                <a:spcPct val="80000"/>
              </a:lnSpc>
              <a:spcAft>
                <a:spcPts val="0"/>
              </a:spcAft>
              <a:buClr>
                <a:schemeClr val="accent1">
                  <a:lumMod val="60000"/>
                  <a:lumOff val="40000"/>
                </a:schemeClr>
              </a:buClr>
              <a:buFont typeface="Arial" pitchFamily="34" charset="0"/>
              <a:buChar char="•"/>
              <a:defRPr/>
            </a:pPr>
            <a:r>
              <a:rPr lang="en-GB" altLang="en-US" dirty="0" smtClean="0"/>
              <a:t>The Devil as a character who is in open rebellion against God and who is antagonistic towards humanity (see Testament of Job</a:t>
            </a:r>
            <a:r>
              <a:rPr lang="en-GB" altLang="en-US" smtClean="0"/>
              <a:t>, </a:t>
            </a:r>
            <a:r>
              <a:rPr lang="en-GB" altLang="en-US" smtClean="0"/>
              <a:t>Latin</a:t>
            </a:r>
            <a:r>
              <a:rPr lang="en-GB" altLang="en-US" smtClean="0"/>
              <a:t> </a:t>
            </a:r>
            <a:r>
              <a:rPr lang="en-GB" altLang="en-US" dirty="0" smtClean="0"/>
              <a:t>Life of Adam and Eve). </a:t>
            </a:r>
            <a:endParaRPr lang="en-GB" altLang="en-US" dirty="0"/>
          </a:p>
          <a:p>
            <a:pPr marL="609600" indent="-609600" algn="just" eaLnBrk="1" fontAlgn="auto" hangingPunct="1">
              <a:lnSpc>
                <a:spcPct val="80000"/>
              </a:lnSpc>
              <a:spcAft>
                <a:spcPts val="0"/>
              </a:spcAft>
              <a:buClr>
                <a:schemeClr val="accent1">
                  <a:lumMod val="60000"/>
                  <a:lumOff val="40000"/>
                </a:schemeClr>
              </a:buClr>
              <a:buFont typeface="Symbol" pitchFamily="18" charset="2"/>
              <a:buChar char=""/>
              <a:defRPr/>
            </a:pPr>
            <a:endParaRPr lang="en-GB" altLang="en-US" dirty="0"/>
          </a:p>
          <a:p>
            <a:pPr marL="609600" indent="-609600" algn="just" eaLnBrk="1" fontAlgn="auto" hangingPunct="1">
              <a:lnSpc>
                <a:spcPct val="80000"/>
              </a:lnSpc>
              <a:spcAft>
                <a:spcPts val="0"/>
              </a:spcAft>
              <a:buClr>
                <a:schemeClr val="accent1">
                  <a:lumMod val="60000"/>
                  <a:lumOff val="40000"/>
                </a:schemeClr>
              </a:buClr>
              <a:buFont typeface="Symbol" pitchFamily="18" charset="2"/>
              <a:buChar char=""/>
              <a:defRPr/>
            </a:pPr>
            <a:endParaRPr lang="en-GB" altLang="en-US" dirty="0"/>
          </a:p>
          <a:p>
            <a:pPr marL="609600" indent="-609600" algn="just" eaLnBrk="1" fontAlgn="auto" hangingPunct="1">
              <a:lnSpc>
                <a:spcPct val="80000"/>
              </a:lnSpc>
              <a:spcAft>
                <a:spcPts val="0"/>
              </a:spcAft>
              <a:buClr>
                <a:schemeClr val="accent1">
                  <a:lumMod val="60000"/>
                  <a:lumOff val="40000"/>
                </a:schemeClr>
              </a:buClr>
              <a:buFont typeface="Symbol" pitchFamily="18" charset="2"/>
              <a:buChar char=""/>
              <a:defRPr/>
            </a:pPr>
            <a:endParaRPr lang="en-GB" altLang="en-US" sz="2800" dirty="0"/>
          </a:p>
          <a:p>
            <a:pPr marL="609600" indent="-609600" algn="just" eaLnBrk="1" fontAlgn="auto" hangingPunct="1">
              <a:lnSpc>
                <a:spcPct val="80000"/>
              </a:lnSpc>
              <a:spcAft>
                <a:spcPts val="0"/>
              </a:spcAft>
              <a:buClr>
                <a:schemeClr val="accent1">
                  <a:lumMod val="60000"/>
                  <a:lumOff val="40000"/>
                </a:schemeClr>
              </a:buClr>
              <a:buFont typeface="Symbol" pitchFamily="18" charset="2"/>
              <a:buChar char=""/>
              <a:defRPr/>
            </a:pPr>
            <a:endParaRPr lang="en-GB" altLang="en-US" sz="2800" dirty="0"/>
          </a:p>
          <a:p>
            <a:pPr marL="609600" indent="-609600" eaLnBrk="1" fontAlgn="auto" hangingPunct="1">
              <a:lnSpc>
                <a:spcPct val="80000"/>
              </a:lnSpc>
              <a:spcAft>
                <a:spcPts val="0"/>
              </a:spcAft>
              <a:buClr>
                <a:schemeClr val="accent1">
                  <a:lumMod val="60000"/>
                  <a:lumOff val="40000"/>
                </a:schemeClr>
              </a:buClr>
              <a:buFont typeface="Arial" pitchFamily="34" charset="0"/>
              <a:buChar char="•"/>
              <a:defRPr/>
            </a:pPr>
            <a:endParaRPr lang="en-GB" altLang="en-US" sz="2800" dirty="0"/>
          </a:p>
          <a:p>
            <a:pPr marL="609600" indent="-609600" eaLnBrk="1" fontAlgn="auto" hangingPunct="1">
              <a:lnSpc>
                <a:spcPct val="80000"/>
              </a:lnSpc>
              <a:spcAft>
                <a:spcPts val="0"/>
              </a:spcAft>
              <a:buClr>
                <a:schemeClr val="accent1">
                  <a:lumMod val="60000"/>
                  <a:lumOff val="40000"/>
                </a:schemeClr>
              </a:buClr>
              <a:buFont typeface="Arial" pitchFamily="34" charset="0"/>
              <a:buChar char="•"/>
              <a:defRPr/>
            </a:pPr>
            <a:endParaRPr lang="en-GB" altLang="en-US" sz="2800" dirty="0"/>
          </a:p>
          <a:p>
            <a:pPr marL="609600" indent="-609600" eaLnBrk="1" fontAlgn="auto" hangingPunct="1">
              <a:lnSpc>
                <a:spcPct val="80000"/>
              </a:lnSpc>
              <a:spcAft>
                <a:spcPts val="0"/>
              </a:spcAft>
              <a:buClr>
                <a:schemeClr val="accent1">
                  <a:lumMod val="60000"/>
                  <a:lumOff val="40000"/>
                </a:schemeClr>
              </a:buClr>
              <a:buFont typeface="Arial" pitchFamily="34" charset="0"/>
              <a:buChar char="•"/>
              <a:defRPr/>
            </a:pPr>
            <a:endParaRPr lang="en-GB" altLang="en-US" sz="2800" dirty="0"/>
          </a:p>
          <a:p>
            <a:pPr marL="609600" indent="-609600" eaLnBrk="1" fontAlgn="auto" hangingPunct="1">
              <a:lnSpc>
                <a:spcPct val="80000"/>
              </a:lnSpc>
              <a:spcAft>
                <a:spcPts val="0"/>
              </a:spcAft>
              <a:buClr>
                <a:schemeClr val="accent1">
                  <a:lumMod val="60000"/>
                  <a:lumOff val="40000"/>
                </a:schemeClr>
              </a:buClr>
              <a:buFont typeface="Arial" pitchFamily="34" charset="0"/>
              <a:buChar char="•"/>
              <a:defRPr/>
            </a:pPr>
            <a:endParaRPr lang="en-GB" altLang="en-US" sz="2800" dirty="0"/>
          </a:p>
        </p:txBody>
      </p:sp>
    </p:spTree>
    <p:extLst>
      <p:ext uri="{BB962C8B-B14F-4D97-AF65-F5344CB8AC3E}">
        <p14:creationId xmlns:p14="http://schemas.microsoft.com/office/powerpoint/2010/main" val="6726265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9552" y="0"/>
            <a:ext cx="8229600" cy="1143000"/>
          </a:xfrm>
        </p:spPr>
        <p:txBody>
          <a:bodyPr>
            <a:normAutofit/>
          </a:bodyPr>
          <a:lstStyle/>
          <a:p>
            <a:pPr eaLnBrk="1" fontAlgn="auto" hangingPunct="1">
              <a:spcAft>
                <a:spcPts val="0"/>
              </a:spcAft>
              <a:defRPr/>
            </a:pPr>
            <a:r>
              <a:rPr lang="en-GB" altLang="en-US" dirty="0" smtClean="0">
                <a:solidFill>
                  <a:schemeClr val="accent6">
                    <a:tint val="1000"/>
                  </a:schemeClr>
                </a:solidFill>
              </a:rPr>
              <a:t>The Devil in the New Testament</a:t>
            </a:r>
            <a:endParaRPr lang="en-GB" altLang="en-US" dirty="0">
              <a:solidFill>
                <a:schemeClr val="accent6">
                  <a:tint val="1000"/>
                </a:schemeClr>
              </a:solidFill>
            </a:endParaRPr>
          </a:p>
        </p:txBody>
      </p:sp>
      <p:sp>
        <p:nvSpPr>
          <p:cNvPr id="11267" name="Rectangle 6"/>
          <p:cNvSpPr>
            <a:spLocks noGrp="1" noChangeArrowheads="1"/>
          </p:cNvSpPr>
          <p:nvPr>
            <p:ph idx="1"/>
          </p:nvPr>
        </p:nvSpPr>
        <p:spPr>
          <a:xfrm>
            <a:off x="395536" y="1628800"/>
            <a:ext cx="8064896" cy="4997450"/>
          </a:xfrm>
        </p:spPr>
        <p:txBody>
          <a:bodyPr/>
          <a:lstStyle/>
          <a:p>
            <a:pPr algn="just" eaLnBrk="1" hangingPunct="1">
              <a:lnSpc>
                <a:spcPct val="80000"/>
              </a:lnSpc>
            </a:pPr>
            <a:r>
              <a:rPr lang="en-GB" altLang="en-US" sz="2800" dirty="0" smtClean="0"/>
              <a:t>The battle against Satan central to early Christian thought – the struggle between good and evil conceived in cosmic terms. </a:t>
            </a:r>
          </a:p>
          <a:p>
            <a:pPr marL="0" indent="0" algn="just" eaLnBrk="1" hangingPunct="1">
              <a:lnSpc>
                <a:spcPct val="80000"/>
              </a:lnSpc>
              <a:buNone/>
            </a:pPr>
            <a:endParaRPr lang="en-GB" altLang="en-US" sz="2800" dirty="0"/>
          </a:p>
          <a:p>
            <a:pPr algn="just" eaLnBrk="1" hangingPunct="1">
              <a:lnSpc>
                <a:spcPct val="80000"/>
              </a:lnSpc>
            </a:pPr>
            <a:r>
              <a:rPr lang="en-GB" altLang="en-US" sz="2800" dirty="0" smtClean="0"/>
              <a:t>Victory over the Devil a crucial aspect of the redemption of humanity. </a:t>
            </a:r>
          </a:p>
          <a:p>
            <a:pPr algn="just" eaLnBrk="1" hangingPunct="1">
              <a:lnSpc>
                <a:spcPct val="80000"/>
              </a:lnSpc>
            </a:pPr>
            <a:endParaRPr lang="en-GB" altLang="en-US" sz="2800" dirty="0"/>
          </a:p>
          <a:p>
            <a:pPr algn="just" eaLnBrk="1" hangingPunct="1">
              <a:lnSpc>
                <a:spcPct val="80000"/>
              </a:lnSpc>
            </a:pPr>
            <a:r>
              <a:rPr lang="en-GB" altLang="en-US" sz="2800" dirty="0" smtClean="0"/>
              <a:t>Jesus able to save from the power of the Devil. </a:t>
            </a:r>
          </a:p>
          <a:p>
            <a:pPr algn="just" eaLnBrk="1" hangingPunct="1">
              <a:lnSpc>
                <a:spcPct val="80000"/>
              </a:lnSpc>
            </a:pPr>
            <a:endParaRPr lang="en-GB" altLang="en-US" sz="2800" dirty="0" smtClean="0"/>
          </a:p>
          <a:p>
            <a:pPr algn="just" eaLnBrk="1" hangingPunct="1">
              <a:lnSpc>
                <a:spcPct val="80000"/>
              </a:lnSpc>
            </a:pPr>
            <a:r>
              <a:rPr lang="en-GB" altLang="en-US" sz="2800" dirty="0"/>
              <a:t>The Devil </a:t>
            </a:r>
            <a:r>
              <a:rPr lang="en-GB" altLang="en-US" sz="2800" dirty="0" smtClean="0"/>
              <a:t>plays a key role </a:t>
            </a:r>
            <a:r>
              <a:rPr lang="en-GB" altLang="en-US" sz="2800" dirty="0"/>
              <a:t>in the NT as the </a:t>
            </a:r>
            <a:r>
              <a:rPr lang="en-GB" altLang="en-US" sz="2800" dirty="0" smtClean="0"/>
              <a:t>chief enemy of the kingdom of God. </a:t>
            </a:r>
            <a:endParaRPr lang="en-GB" altLang="en-US" sz="2800" dirty="0"/>
          </a:p>
          <a:p>
            <a:pPr algn="just" eaLnBrk="1" hangingPunct="1">
              <a:lnSpc>
                <a:spcPct val="80000"/>
              </a:lnSpc>
            </a:pPr>
            <a:endParaRPr lang="en-GB" altLang="en-US" dirty="0" smtClean="0"/>
          </a:p>
        </p:txBody>
      </p:sp>
    </p:spTree>
    <p:extLst>
      <p:ext uri="{BB962C8B-B14F-4D97-AF65-F5344CB8AC3E}">
        <p14:creationId xmlns:p14="http://schemas.microsoft.com/office/powerpoint/2010/main" val="14026005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95536" y="-14242"/>
            <a:ext cx="8229600" cy="1143000"/>
          </a:xfrm>
        </p:spPr>
        <p:txBody>
          <a:bodyPr/>
          <a:lstStyle/>
          <a:p>
            <a:pPr eaLnBrk="1" fontAlgn="auto" hangingPunct="1">
              <a:spcAft>
                <a:spcPts val="0"/>
              </a:spcAft>
              <a:defRPr/>
            </a:pPr>
            <a:r>
              <a:rPr lang="en-GB" altLang="en-US" dirty="0" smtClean="0">
                <a:solidFill>
                  <a:schemeClr val="accent6">
                    <a:tint val="1000"/>
                  </a:schemeClr>
                </a:solidFill>
              </a:rPr>
              <a:t>Jesus </a:t>
            </a:r>
            <a:r>
              <a:rPr lang="en-GB" altLang="en-US" dirty="0">
                <a:solidFill>
                  <a:schemeClr val="accent6">
                    <a:tint val="1000"/>
                  </a:schemeClr>
                </a:solidFill>
              </a:rPr>
              <a:t>vs. Satan</a:t>
            </a:r>
          </a:p>
        </p:txBody>
      </p:sp>
      <p:pic>
        <p:nvPicPr>
          <p:cNvPr id="12291"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3528" y="1600200"/>
            <a:ext cx="8568952" cy="4709120"/>
          </a:xfrm>
          <a:noFill/>
        </p:spPr>
      </p:pic>
    </p:spTree>
    <p:extLst>
      <p:ext uri="{BB962C8B-B14F-4D97-AF65-F5344CB8AC3E}">
        <p14:creationId xmlns:p14="http://schemas.microsoft.com/office/powerpoint/2010/main" val="30256318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67544" y="116632"/>
            <a:ext cx="8229600" cy="1143000"/>
          </a:xfrm>
        </p:spPr>
        <p:txBody>
          <a:bodyPr>
            <a:normAutofit/>
          </a:bodyPr>
          <a:lstStyle/>
          <a:p>
            <a:pPr eaLnBrk="1" fontAlgn="auto" hangingPunct="1">
              <a:spcAft>
                <a:spcPts val="0"/>
              </a:spcAft>
              <a:defRPr/>
            </a:pPr>
            <a:r>
              <a:rPr lang="en-GB" altLang="en-US" dirty="0" smtClean="0">
                <a:solidFill>
                  <a:schemeClr val="accent6">
                    <a:tint val="1000"/>
                  </a:schemeClr>
                </a:solidFill>
              </a:rPr>
              <a:t>The Devil in the New Testament</a:t>
            </a:r>
            <a:endParaRPr lang="en-GB" altLang="en-US" dirty="0">
              <a:solidFill>
                <a:schemeClr val="accent6">
                  <a:tint val="1000"/>
                </a:schemeClr>
              </a:solidFill>
            </a:endParaRPr>
          </a:p>
        </p:txBody>
      </p:sp>
      <p:sp>
        <p:nvSpPr>
          <p:cNvPr id="13315" name="Rectangle 3"/>
          <p:cNvSpPr>
            <a:spLocks noGrp="1" noChangeArrowheads="1"/>
          </p:cNvSpPr>
          <p:nvPr>
            <p:ph idx="1"/>
          </p:nvPr>
        </p:nvSpPr>
        <p:spPr>
          <a:xfrm>
            <a:off x="323528" y="1772816"/>
            <a:ext cx="7921575" cy="4525963"/>
          </a:xfrm>
        </p:spPr>
        <p:txBody>
          <a:bodyPr/>
          <a:lstStyle/>
          <a:p>
            <a:pPr algn="just" eaLnBrk="1" hangingPunct="1">
              <a:lnSpc>
                <a:spcPct val="90000"/>
              </a:lnSpc>
            </a:pPr>
            <a:r>
              <a:rPr lang="en-GB" altLang="en-US" sz="3200" dirty="0" smtClean="0"/>
              <a:t>‘The Devil’ (</a:t>
            </a:r>
            <a:r>
              <a:rPr lang="en-GB" altLang="en-US" sz="3200" i="1" dirty="0" err="1" smtClean="0"/>
              <a:t>Ho</a:t>
            </a:r>
            <a:r>
              <a:rPr lang="en-GB" altLang="en-US" sz="3200" i="1" dirty="0" smtClean="0"/>
              <a:t> </a:t>
            </a:r>
            <a:r>
              <a:rPr lang="en-GB" altLang="en-US" sz="3200" i="1" dirty="0" err="1" smtClean="0"/>
              <a:t>Diabolos</a:t>
            </a:r>
            <a:r>
              <a:rPr lang="en-GB" altLang="en-US" sz="3200" dirty="0" smtClean="0"/>
              <a:t>) used 33x to denote God’s principal opponent. Note that the term does not occur in Mark, the earliest of the canonical Gospels. </a:t>
            </a:r>
          </a:p>
          <a:p>
            <a:pPr marL="0" indent="0" algn="just" eaLnBrk="1" hangingPunct="1">
              <a:lnSpc>
                <a:spcPct val="90000"/>
              </a:lnSpc>
              <a:buNone/>
            </a:pPr>
            <a:endParaRPr lang="en-GB" altLang="en-US" sz="3200" dirty="0" smtClean="0"/>
          </a:p>
          <a:p>
            <a:pPr algn="just" eaLnBrk="1" hangingPunct="1">
              <a:lnSpc>
                <a:spcPct val="90000"/>
              </a:lnSpc>
            </a:pPr>
            <a:r>
              <a:rPr lang="en-GB" altLang="en-US" sz="3200" i="1" dirty="0" err="1" smtClean="0"/>
              <a:t>Satanas</a:t>
            </a:r>
            <a:r>
              <a:rPr lang="en-GB" altLang="en-US" sz="3200" dirty="0" smtClean="0"/>
              <a:t> is the other major term for the enemy of Jesus and the kingdom of God (also 33x). </a:t>
            </a:r>
            <a:r>
              <a:rPr lang="en-GB" altLang="en-US" sz="3200" dirty="0"/>
              <a:t>O</a:t>
            </a:r>
            <a:r>
              <a:rPr lang="en-GB" altLang="en-US" sz="3200" dirty="0" smtClean="0"/>
              <a:t>ccurs in all four Gospels. </a:t>
            </a:r>
          </a:p>
          <a:p>
            <a:pPr algn="just" eaLnBrk="1" hangingPunct="1">
              <a:lnSpc>
                <a:spcPct val="90000"/>
              </a:lnSpc>
            </a:pPr>
            <a:endParaRPr lang="en-GB" altLang="en-US" dirty="0"/>
          </a:p>
          <a:p>
            <a:pPr eaLnBrk="1" hangingPunct="1">
              <a:lnSpc>
                <a:spcPct val="90000"/>
              </a:lnSpc>
            </a:pPr>
            <a:endParaRPr lang="en-GB" altLang="en-US" dirty="0" smtClean="0"/>
          </a:p>
        </p:txBody>
      </p:sp>
    </p:spTree>
    <p:extLst>
      <p:ext uri="{BB962C8B-B14F-4D97-AF65-F5344CB8AC3E}">
        <p14:creationId xmlns:p14="http://schemas.microsoft.com/office/powerpoint/2010/main" val="2802135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95536" y="0"/>
            <a:ext cx="8229600" cy="1143000"/>
          </a:xfrm>
        </p:spPr>
        <p:txBody>
          <a:bodyPr>
            <a:normAutofit/>
          </a:bodyPr>
          <a:lstStyle/>
          <a:p>
            <a:pPr eaLnBrk="1" fontAlgn="auto" hangingPunct="1">
              <a:spcAft>
                <a:spcPts val="0"/>
              </a:spcAft>
              <a:defRPr/>
            </a:pPr>
            <a:r>
              <a:rPr lang="en-GB" altLang="en-US" dirty="0" smtClean="0">
                <a:solidFill>
                  <a:schemeClr val="accent6">
                    <a:tint val="1000"/>
                  </a:schemeClr>
                </a:solidFill>
              </a:rPr>
              <a:t>The Devil in the New Testament</a:t>
            </a:r>
            <a:endParaRPr lang="en-GB" altLang="en-US" dirty="0">
              <a:solidFill>
                <a:schemeClr val="accent6">
                  <a:tint val="1000"/>
                </a:schemeClr>
              </a:solidFill>
            </a:endParaRPr>
          </a:p>
        </p:txBody>
      </p:sp>
      <p:sp>
        <p:nvSpPr>
          <p:cNvPr id="14339" name="Rectangle 3"/>
          <p:cNvSpPr>
            <a:spLocks noGrp="1" noChangeArrowheads="1"/>
          </p:cNvSpPr>
          <p:nvPr>
            <p:ph idx="1"/>
          </p:nvPr>
        </p:nvSpPr>
        <p:spPr>
          <a:xfrm>
            <a:off x="323850" y="1628800"/>
            <a:ext cx="8208590" cy="4813275"/>
          </a:xfrm>
        </p:spPr>
        <p:txBody>
          <a:bodyPr/>
          <a:lstStyle/>
          <a:p>
            <a:pPr algn="just" eaLnBrk="1" hangingPunct="1">
              <a:lnSpc>
                <a:spcPct val="80000"/>
              </a:lnSpc>
            </a:pPr>
            <a:r>
              <a:rPr lang="en-GB" altLang="en-US" i="1" dirty="0" err="1" smtClean="0"/>
              <a:t>Ho</a:t>
            </a:r>
            <a:r>
              <a:rPr lang="en-GB" altLang="en-US" i="1" dirty="0" smtClean="0"/>
              <a:t> </a:t>
            </a:r>
            <a:r>
              <a:rPr lang="en-GB" altLang="en-US" i="1" dirty="0" err="1" smtClean="0"/>
              <a:t>echtros</a:t>
            </a:r>
            <a:r>
              <a:rPr lang="en-GB" altLang="en-US" i="1" dirty="0" smtClean="0"/>
              <a:t> </a:t>
            </a:r>
            <a:r>
              <a:rPr lang="en-GB" altLang="en-US" dirty="0" smtClean="0"/>
              <a:t>(‘the Enemy’, e.g. Matt. 13:25, 39; Luke 10:19) </a:t>
            </a:r>
          </a:p>
          <a:p>
            <a:pPr algn="just" eaLnBrk="1" hangingPunct="1">
              <a:lnSpc>
                <a:spcPct val="80000"/>
              </a:lnSpc>
            </a:pPr>
            <a:endParaRPr lang="en-GB" altLang="en-US" dirty="0" smtClean="0"/>
          </a:p>
          <a:p>
            <a:pPr algn="just" eaLnBrk="1" hangingPunct="1">
              <a:lnSpc>
                <a:spcPct val="80000"/>
              </a:lnSpc>
            </a:pPr>
            <a:r>
              <a:rPr lang="en-GB" altLang="en-US" i="1" dirty="0" err="1" smtClean="0"/>
              <a:t>Beelzebul</a:t>
            </a:r>
            <a:r>
              <a:rPr lang="en-GB" altLang="en-US" i="1" dirty="0" smtClean="0"/>
              <a:t> </a:t>
            </a:r>
            <a:r>
              <a:rPr lang="en-GB" altLang="en-US" dirty="0" smtClean="0"/>
              <a:t>(‘lord of the high house’, </a:t>
            </a:r>
            <a:r>
              <a:rPr lang="en-GB" altLang="en-US" i="1" dirty="0" err="1" smtClean="0"/>
              <a:t>Beel</a:t>
            </a:r>
            <a:r>
              <a:rPr lang="en-GB" altLang="en-US" i="1" dirty="0" smtClean="0"/>
              <a:t> </a:t>
            </a:r>
            <a:r>
              <a:rPr lang="en-GB" altLang="en-US" dirty="0" smtClean="0"/>
              <a:t>= ‘</a:t>
            </a:r>
            <a:r>
              <a:rPr lang="en-GB" altLang="en-US" dirty="0" err="1" smtClean="0"/>
              <a:t>Ba’al</a:t>
            </a:r>
            <a:r>
              <a:rPr lang="en-GB" altLang="en-US" dirty="0" smtClean="0"/>
              <a:t>, </a:t>
            </a:r>
            <a:r>
              <a:rPr lang="en-GB" altLang="en-US" i="1" dirty="0" err="1" smtClean="0"/>
              <a:t>zebul</a:t>
            </a:r>
            <a:r>
              <a:rPr lang="en-GB" altLang="en-US" i="1" dirty="0" smtClean="0"/>
              <a:t> =</a:t>
            </a:r>
            <a:r>
              <a:rPr lang="en-GB" altLang="en-US" dirty="0" smtClean="0"/>
              <a:t> ‘height, dwelling place’, e.g. Matt. 10:25; 12:24; Mark 3:22; Luke 11:15)</a:t>
            </a:r>
          </a:p>
          <a:p>
            <a:pPr algn="just" eaLnBrk="1" hangingPunct="1">
              <a:lnSpc>
                <a:spcPct val="80000"/>
              </a:lnSpc>
            </a:pPr>
            <a:endParaRPr lang="en-GB" altLang="en-US" dirty="0" smtClean="0"/>
          </a:p>
          <a:p>
            <a:pPr algn="just" eaLnBrk="1" hangingPunct="1">
              <a:lnSpc>
                <a:spcPct val="80000"/>
              </a:lnSpc>
            </a:pPr>
            <a:r>
              <a:rPr lang="en-GB" altLang="en-US" i="1" dirty="0" smtClean="0"/>
              <a:t>Belial </a:t>
            </a:r>
            <a:r>
              <a:rPr lang="en-GB" altLang="en-US" dirty="0" smtClean="0"/>
              <a:t>(‘worthless’, 2 Cor. 6:15) </a:t>
            </a:r>
          </a:p>
          <a:p>
            <a:pPr algn="just" eaLnBrk="1" hangingPunct="1">
              <a:lnSpc>
                <a:spcPct val="80000"/>
              </a:lnSpc>
            </a:pPr>
            <a:endParaRPr lang="en-GB" altLang="en-US" dirty="0" smtClean="0"/>
          </a:p>
          <a:p>
            <a:pPr algn="just" eaLnBrk="1" hangingPunct="1">
              <a:lnSpc>
                <a:spcPct val="80000"/>
              </a:lnSpc>
            </a:pPr>
            <a:r>
              <a:rPr lang="en-GB" altLang="en-US" dirty="0" smtClean="0"/>
              <a:t>‘Ruler of this world’ (e.g. John 12:31; 14:30; 16:11)</a:t>
            </a:r>
          </a:p>
          <a:p>
            <a:pPr algn="just" eaLnBrk="1" hangingPunct="1">
              <a:lnSpc>
                <a:spcPct val="80000"/>
              </a:lnSpc>
            </a:pPr>
            <a:endParaRPr lang="en-GB" altLang="en-US" dirty="0" smtClean="0"/>
          </a:p>
          <a:p>
            <a:pPr algn="just" eaLnBrk="1" hangingPunct="1">
              <a:lnSpc>
                <a:spcPct val="80000"/>
              </a:lnSpc>
            </a:pPr>
            <a:r>
              <a:rPr lang="en-GB" altLang="en-US" dirty="0" smtClean="0"/>
              <a:t>‘The tempter’ (Matt. 4:3; 1 Thess. 3:5)</a:t>
            </a:r>
          </a:p>
        </p:txBody>
      </p:sp>
    </p:spTree>
    <p:extLst>
      <p:ext uri="{BB962C8B-B14F-4D97-AF65-F5344CB8AC3E}">
        <p14:creationId xmlns:p14="http://schemas.microsoft.com/office/powerpoint/2010/main" val="15619963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67544" y="13467"/>
            <a:ext cx="8229600" cy="1143000"/>
          </a:xfrm>
        </p:spPr>
        <p:txBody>
          <a:bodyPr>
            <a:normAutofit/>
          </a:bodyPr>
          <a:lstStyle/>
          <a:p>
            <a:pPr eaLnBrk="1" fontAlgn="auto" hangingPunct="1">
              <a:spcAft>
                <a:spcPts val="0"/>
              </a:spcAft>
              <a:defRPr/>
            </a:pPr>
            <a:r>
              <a:rPr lang="en-GB" altLang="en-US" dirty="0" smtClean="0">
                <a:solidFill>
                  <a:schemeClr val="accent6">
                    <a:tint val="1000"/>
                  </a:schemeClr>
                </a:solidFill>
              </a:rPr>
              <a:t>The Devil in the New Testament</a:t>
            </a:r>
            <a:endParaRPr lang="en-GB" altLang="en-US" dirty="0">
              <a:solidFill>
                <a:schemeClr val="accent6">
                  <a:tint val="1000"/>
                </a:schemeClr>
              </a:solidFill>
            </a:endParaRPr>
          </a:p>
        </p:txBody>
      </p:sp>
      <p:sp>
        <p:nvSpPr>
          <p:cNvPr id="15363" name="Rectangle 3"/>
          <p:cNvSpPr>
            <a:spLocks noGrp="1" noChangeArrowheads="1"/>
          </p:cNvSpPr>
          <p:nvPr>
            <p:ph idx="1"/>
          </p:nvPr>
        </p:nvSpPr>
        <p:spPr>
          <a:xfrm>
            <a:off x="323528" y="1628800"/>
            <a:ext cx="8229600" cy="4741863"/>
          </a:xfrm>
        </p:spPr>
        <p:txBody>
          <a:bodyPr/>
          <a:lstStyle/>
          <a:p>
            <a:pPr algn="just" eaLnBrk="1" hangingPunct="1"/>
            <a:r>
              <a:rPr lang="en-GB" altLang="en-US" sz="2800" dirty="0" smtClean="0"/>
              <a:t>‘The accuser of our brothers’ (Rev. 12:10) </a:t>
            </a:r>
          </a:p>
          <a:p>
            <a:pPr algn="just" eaLnBrk="1" hangingPunct="1">
              <a:buFontTx/>
              <a:buNone/>
            </a:pPr>
            <a:endParaRPr lang="en-GB" altLang="en-US" sz="2800" dirty="0" smtClean="0"/>
          </a:p>
          <a:p>
            <a:pPr algn="just" eaLnBrk="1" hangingPunct="1"/>
            <a:r>
              <a:rPr lang="en-GB" altLang="en-US" sz="2800" i="1" dirty="0" err="1" smtClean="0"/>
              <a:t>Ho</a:t>
            </a:r>
            <a:r>
              <a:rPr lang="en-GB" altLang="en-US" sz="2800" i="1" dirty="0" smtClean="0"/>
              <a:t> </a:t>
            </a:r>
            <a:r>
              <a:rPr lang="en-GB" altLang="en-US" sz="2800" i="1" dirty="0" err="1" smtClean="0"/>
              <a:t>ponêros</a:t>
            </a:r>
            <a:r>
              <a:rPr lang="en-GB" altLang="en-US" sz="2800" i="1" dirty="0" smtClean="0"/>
              <a:t> </a:t>
            </a:r>
            <a:r>
              <a:rPr lang="en-GB" altLang="en-US" sz="2800" dirty="0" smtClean="0"/>
              <a:t>(‘the Evil One’, e.g. Matt. 13:19, 38; 1 John 5:18, see also the Lord’s Prayer in Matt. 6:13; Luke 11:4)  </a:t>
            </a:r>
          </a:p>
          <a:p>
            <a:pPr algn="just" eaLnBrk="1" hangingPunct="1"/>
            <a:endParaRPr lang="en-GB" altLang="en-US" sz="2800" dirty="0" smtClean="0"/>
          </a:p>
          <a:p>
            <a:pPr algn="just" eaLnBrk="1" hangingPunct="1"/>
            <a:r>
              <a:rPr lang="en-GB" altLang="en-US" sz="2800" dirty="0" smtClean="0"/>
              <a:t>‘Prince of the demons’ (Matt. 9:34)</a:t>
            </a:r>
          </a:p>
          <a:p>
            <a:pPr algn="just" eaLnBrk="1" hangingPunct="1"/>
            <a:endParaRPr lang="en-GB" altLang="en-US" sz="2800" dirty="0" smtClean="0"/>
          </a:p>
          <a:p>
            <a:pPr algn="just" eaLnBrk="1" hangingPunct="1"/>
            <a:r>
              <a:rPr lang="en-GB" altLang="en-US" sz="2800" dirty="0" smtClean="0"/>
              <a:t>‘Prince of the powers of the air’ (Ephesians 2:2) </a:t>
            </a:r>
          </a:p>
          <a:p>
            <a:pPr eaLnBrk="1" hangingPunct="1"/>
            <a:endParaRPr lang="en-GB" altLang="en-US" sz="2800" dirty="0" smtClean="0"/>
          </a:p>
        </p:txBody>
      </p:sp>
    </p:spTree>
    <p:extLst>
      <p:ext uri="{BB962C8B-B14F-4D97-AF65-F5344CB8AC3E}">
        <p14:creationId xmlns:p14="http://schemas.microsoft.com/office/powerpoint/2010/main" val="6430435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67544" y="332656"/>
            <a:ext cx="8229600" cy="1143000"/>
          </a:xfrm>
        </p:spPr>
        <p:txBody>
          <a:bodyPr>
            <a:normAutofit fontScale="90000"/>
          </a:bodyPr>
          <a:lstStyle/>
          <a:p>
            <a:pPr eaLnBrk="1" fontAlgn="auto" hangingPunct="1">
              <a:spcAft>
                <a:spcPts val="0"/>
              </a:spcAft>
              <a:defRPr/>
            </a:pPr>
            <a:r>
              <a:rPr lang="en-GB" altLang="en-US" sz="4000" dirty="0" smtClean="0">
                <a:solidFill>
                  <a:schemeClr val="accent6">
                    <a:tint val="1000"/>
                  </a:schemeClr>
                </a:solidFill>
              </a:rPr>
              <a:t>The Devil in the Synoptic Gospels: The Temptation of Jesus</a:t>
            </a:r>
            <a:endParaRPr lang="en-GB" altLang="en-US" sz="4000" dirty="0">
              <a:solidFill>
                <a:schemeClr val="accent6">
                  <a:tint val="1000"/>
                </a:schemeClr>
              </a:solidFill>
            </a:endParaRPr>
          </a:p>
        </p:txBody>
      </p:sp>
      <p:sp>
        <p:nvSpPr>
          <p:cNvPr id="16387" name="Rectangle 3"/>
          <p:cNvSpPr>
            <a:spLocks noGrp="1" noChangeArrowheads="1"/>
          </p:cNvSpPr>
          <p:nvPr>
            <p:ph idx="1"/>
          </p:nvPr>
        </p:nvSpPr>
        <p:spPr>
          <a:xfrm>
            <a:off x="395288" y="1916113"/>
            <a:ext cx="8209160" cy="4525962"/>
          </a:xfrm>
        </p:spPr>
        <p:txBody>
          <a:bodyPr/>
          <a:lstStyle/>
          <a:p>
            <a:pPr algn="just" eaLnBrk="1" hangingPunct="1">
              <a:lnSpc>
                <a:spcPct val="90000"/>
              </a:lnSpc>
            </a:pPr>
            <a:r>
              <a:rPr lang="en-GB" altLang="en-US" sz="2800" dirty="0" smtClean="0"/>
              <a:t>Jesus’ temptation in the wilderness the first appearance of the Devil in the </a:t>
            </a:r>
            <a:r>
              <a:rPr lang="en-GB" altLang="en-US" sz="2800" dirty="0"/>
              <a:t>S</a:t>
            </a:r>
            <a:r>
              <a:rPr lang="en-GB" altLang="en-US" sz="2800" dirty="0" smtClean="0"/>
              <a:t>ynoptic Gospels (Matt. 4:1-11; Mark 1:12-13; Luke 4:1-13). </a:t>
            </a:r>
          </a:p>
          <a:p>
            <a:pPr algn="just" eaLnBrk="1" hangingPunct="1">
              <a:lnSpc>
                <a:spcPct val="90000"/>
              </a:lnSpc>
            </a:pPr>
            <a:endParaRPr lang="en-GB" altLang="en-US" sz="2800" dirty="0" smtClean="0"/>
          </a:p>
          <a:p>
            <a:pPr algn="just" eaLnBrk="1" hangingPunct="1">
              <a:lnSpc>
                <a:spcPct val="90000"/>
              </a:lnSpc>
            </a:pPr>
            <a:r>
              <a:rPr lang="en-GB" altLang="en-US" sz="2800" dirty="0" smtClean="0"/>
              <a:t>Jesus led by the Spirit into the wilderness where he is tempted by Satan (Mark 1:13) or the Devil (Matt. 4:1; Luke 4:2). </a:t>
            </a:r>
          </a:p>
          <a:p>
            <a:pPr algn="just" eaLnBrk="1" hangingPunct="1">
              <a:lnSpc>
                <a:spcPct val="90000"/>
              </a:lnSpc>
            </a:pPr>
            <a:endParaRPr lang="en-GB" altLang="en-US" sz="2800" dirty="0" smtClean="0"/>
          </a:p>
          <a:p>
            <a:pPr algn="just" eaLnBrk="1" hangingPunct="1">
              <a:lnSpc>
                <a:spcPct val="90000"/>
              </a:lnSpc>
            </a:pPr>
            <a:r>
              <a:rPr lang="en-GB" altLang="en-US" sz="2800" dirty="0" smtClean="0"/>
              <a:t>Much more extensive narrative in Matthew and Luke.   </a:t>
            </a:r>
          </a:p>
        </p:txBody>
      </p:sp>
    </p:spTree>
    <p:extLst>
      <p:ext uri="{BB962C8B-B14F-4D97-AF65-F5344CB8AC3E}">
        <p14:creationId xmlns:p14="http://schemas.microsoft.com/office/powerpoint/2010/main" val="29397856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1143000"/>
          </a:xfrm>
        </p:spPr>
        <p:txBody>
          <a:bodyPr/>
          <a:lstStyle/>
          <a:p>
            <a:r>
              <a:rPr lang="en-GB" dirty="0" smtClean="0"/>
              <a:t>The Temptation of Jesus (Mark)</a:t>
            </a:r>
            <a:endParaRPr lang="en-GB" dirty="0"/>
          </a:p>
        </p:txBody>
      </p:sp>
      <p:sp>
        <p:nvSpPr>
          <p:cNvPr id="3" name="Content Placeholder 2"/>
          <p:cNvSpPr>
            <a:spLocks noGrp="1"/>
          </p:cNvSpPr>
          <p:nvPr>
            <p:ph idx="1"/>
          </p:nvPr>
        </p:nvSpPr>
        <p:spPr>
          <a:xfrm>
            <a:off x="323528" y="1772816"/>
            <a:ext cx="8229600" cy="4525963"/>
          </a:xfrm>
        </p:spPr>
        <p:txBody>
          <a:bodyPr/>
          <a:lstStyle/>
          <a:p>
            <a:pPr algn="just"/>
            <a:r>
              <a:rPr lang="en-GB" sz="3200" dirty="0" smtClean="0"/>
              <a:t>‘And the Spirit immediately drove him out into the wilderness. He was in the wilderness for forty days, tempted by Satan; and he was with the wild beasts; and the angels waited on him’ (Mark 1:11-13). </a:t>
            </a:r>
            <a:endParaRPr lang="en-GB" sz="3200" dirty="0"/>
          </a:p>
        </p:txBody>
      </p:sp>
    </p:spTree>
    <p:extLst>
      <p:ext uri="{BB962C8B-B14F-4D97-AF65-F5344CB8AC3E}">
        <p14:creationId xmlns:p14="http://schemas.microsoft.com/office/powerpoint/2010/main" val="10481473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7544" y="0"/>
            <a:ext cx="8229600" cy="1143000"/>
          </a:xfrm>
        </p:spPr>
        <p:txBody>
          <a:bodyPr>
            <a:normAutofit fontScale="90000"/>
          </a:bodyPr>
          <a:lstStyle/>
          <a:p>
            <a:pPr eaLnBrk="1" fontAlgn="auto" hangingPunct="1">
              <a:spcAft>
                <a:spcPts val="0"/>
              </a:spcAft>
              <a:defRPr/>
            </a:pPr>
            <a:r>
              <a:rPr lang="en-GB" altLang="en-US" dirty="0" smtClean="0">
                <a:solidFill>
                  <a:schemeClr val="accent6">
                    <a:tint val="1000"/>
                  </a:schemeClr>
                </a:solidFill>
              </a:rPr>
              <a:t>The Temptation of Jesus (Synoptic Gospels)</a:t>
            </a:r>
            <a:endParaRPr lang="en-GB" altLang="en-US" dirty="0">
              <a:solidFill>
                <a:schemeClr val="accent6">
                  <a:tint val="1000"/>
                </a:schemeClr>
              </a:solidFill>
            </a:endParaRPr>
          </a:p>
        </p:txBody>
      </p:sp>
      <p:pic>
        <p:nvPicPr>
          <p:cNvPr id="17411"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67544" y="1484784"/>
            <a:ext cx="8208912" cy="4781128"/>
          </a:xfrm>
          <a:noFill/>
        </p:spPr>
      </p:pic>
    </p:spTree>
    <p:extLst>
      <p:ext uri="{BB962C8B-B14F-4D97-AF65-F5344CB8AC3E}">
        <p14:creationId xmlns:p14="http://schemas.microsoft.com/office/powerpoint/2010/main" val="993576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67544" y="-30832"/>
            <a:ext cx="8229600" cy="1143000"/>
          </a:xfrm>
        </p:spPr>
        <p:txBody>
          <a:bodyPr/>
          <a:lstStyle/>
          <a:p>
            <a:pPr eaLnBrk="1" fontAlgn="auto" hangingPunct="1">
              <a:spcAft>
                <a:spcPts val="0"/>
              </a:spcAft>
              <a:defRPr/>
            </a:pPr>
            <a:r>
              <a:rPr lang="en-GB" altLang="en-US" dirty="0" smtClean="0">
                <a:solidFill>
                  <a:schemeClr val="accent6">
                    <a:tint val="1000"/>
                  </a:schemeClr>
                </a:solidFill>
              </a:rPr>
              <a:t>The Temptation of Jesus (Matthew)</a:t>
            </a:r>
            <a:endParaRPr lang="en-GB" altLang="en-US" dirty="0">
              <a:solidFill>
                <a:schemeClr val="accent6">
                  <a:tint val="1000"/>
                </a:schemeClr>
              </a:solidFill>
            </a:endParaRPr>
          </a:p>
        </p:txBody>
      </p:sp>
      <p:sp>
        <p:nvSpPr>
          <p:cNvPr id="18435" name="Rectangle 3"/>
          <p:cNvSpPr>
            <a:spLocks noGrp="1" noChangeArrowheads="1"/>
          </p:cNvSpPr>
          <p:nvPr>
            <p:ph idx="1"/>
          </p:nvPr>
        </p:nvSpPr>
        <p:spPr>
          <a:xfrm>
            <a:off x="251520" y="1484784"/>
            <a:ext cx="8424614" cy="4997450"/>
          </a:xfrm>
        </p:spPr>
        <p:txBody>
          <a:bodyPr/>
          <a:lstStyle/>
          <a:p>
            <a:pPr marL="609600" indent="-609600" algn="just" eaLnBrk="1" hangingPunct="1">
              <a:lnSpc>
                <a:spcPct val="90000"/>
              </a:lnSpc>
              <a:buFontTx/>
              <a:buAutoNum type="arabicPeriod"/>
            </a:pPr>
            <a:r>
              <a:rPr lang="en-GB" altLang="en-US" dirty="0" smtClean="0"/>
              <a:t>‘The tempter came and said to him, “If you are the Son of God, command these stones to become loaves of bread”’ (Matt. 4:3). </a:t>
            </a:r>
          </a:p>
          <a:p>
            <a:pPr marL="609600" indent="-609600" algn="just" eaLnBrk="1" hangingPunct="1">
              <a:lnSpc>
                <a:spcPct val="90000"/>
              </a:lnSpc>
              <a:buFontTx/>
              <a:buAutoNum type="arabicPeriod"/>
            </a:pPr>
            <a:endParaRPr lang="en-GB" altLang="en-US" dirty="0" smtClean="0"/>
          </a:p>
          <a:p>
            <a:pPr marL="609600" indent="-609600" algn="just" eaLnBrk="1" hangingPunct="1">
              <a:lnSpc>
                <a:spcPct val="90000"/>
              </a:lnSpc>
              <a:buFontTx/>
              <a:buAutoNum type="arabicPeriod"/>
            </a:pPr>
            <a:r>
              <a:rPr lang="en-GB" altLang="en-US" dirty="0" smtClean="0"/>
              <a:t>‘Then the devil took him to the holy city and placed him on the pinnacle of the temple, saying to him, “If you are the Son of God, throw yourself down…”’ (4:5-6) </a:t>
            </a:r>
          </a:p>
          <a:p>
            <a:pPr marL="609600" indent="-609600" algn="just" eaLnBrk="1" hangingPunct="1">
              <a:lnSpc>
                <a:spcPct val="90000"/>
              </a:lnSpc>
              <a:buFontTx/>
              <a:buAutoNum type="arabicPeriod"/>
            </a:pPr>
            <a:endParaRPr lang="en-GB" altLang="en-US" dirty="0" smtClean="0"/>
          </a:p>
          <a:p>
            <a:pPr marL="609600" indent="-609600" algn="just" eaLnBrk="1" hangingPunct="1">
              <a:lnSpc>
                <a:spcPct val="90000"/>
              </a:lnSpc>
              <a:buFontTx/>
              <a:buAutoNum type="arabicPeriod"/>
            </a:pPr>
            <a:r>
              <a:rPr lang="en-GB" altLang="en-US" dirty="0" smtClean="0"/>
              <a:t>‘Again, the devil took him to a very high mountain and showed him all the kingdoms of the world and their splendour; and he said to him, “All these I will give you, if you will fall down and worship me”’ (4:8-9).</a:t>
            </a:r>
          </a:p>
        </p:txBody>
      </p:sp>
    </p:spTree>
    <p:extLst>
      <p:ext uri="{BB962C8B-B14F-4D97-AF65-F5344CB8AC3E}">
        <p14:creationId xmlns:p14="http://schemas.microsoft.com/office/powerpoint/2010/main" val="965962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7544" y="0"/>
            <a:ext cx="8229600" cy="1143000"/>
          </a:xfrm>
        </p:spPr>
        <p:txBody>
          <a:bodyPr>
            <a:normAutofit/>
          </a:bodyPr>
          <a:lstStyle/>
          <a:p>
            <a:pPr eaLnBrk="1" fontAlgn="auto" hangingPunct="1">
              <a:spcAft>
                <a:spcPts val="0"/>
              </a:spcAft>
              <a:defRPr/>
            </a:pPr>
            <a:r>
              <a:rPr lang="en-GB" altLang="en-US" sz="3200" dirty="0" smtClean="0">
                <a:solidFill>
                  <a:schemeClr val="accent6">
                    <a:tint val="1000"/>
                  </a:schemeClr>
                </a:solidFill>
              </a:rPr>
              <a:t>The Temptation of Jesus: the Satanic Plan</a:t>
            </a:r>
            <a:endParaRPr lang="en-GB" altLang="en-US" sz="3200" dirty="0">
              <a:solidFill>
                <a:schemeClr val="accent6">
                  <a:tint val="1000"/>
                </a:schemeClr>
              </a:solidFill>
            </a:endParaRPr>
          </a:p>
        </p:txBody>
      </p:sp>
      <p:sp>
        <p:nvSpPr>
          <p:cNvPr id="19459" name="Rectangle 3"/>
          <p:cNvSpPr>
            <a:spLocks noGrp="1" noChangeArrowheads="1"/>
          </p:cNvSpPr>
          <p:nvPr>
            <p:ph idx="1"/>
          </p:nvPr>
        </p:nvSpPr>
        <p:spPr>
          <a:xfrm>
            <a:off x="395536" y="1556792"/>
            <a:ext cx="8147248" cy="4853136"/>
          </a:xfrm>
        </p:spPr>
        <p:txBody>
          <a:bodyPr/>
          <a:lstStyle/>
          <a:p>
            <a:pPr algn="just" eaLnBrk="1" hangingPunct="1">
              <a:lnSpc>
                <a:spcPct val="90000"/>
              </a:lnSpc>
            </a:pPr>
            <a:r>
              <a:rPr lang="en-GB" altLang="en-US" sz="2800" dirty="0"/>
              <a:t>Satan’s aim is to separate Jesus from </a:t>
            </a:r>
            <a:r>
              <a:rPr lang="en-GB" altLang="en-US" sz="2800" dirty="0" smtClean="0"/>
              <a:t>God. </a:t>
            </a:r>
          </a:p>
          <a:p>
            <a:pPr marL="0" indent="0" algn="just" eaLnBrk="1" hangingPunct="1">
              <a:lnSpc>
                <a:spcPct val="90000"/>
              </a:lnSpc>
              <a:buNone/>
            </a:pPr>
            <a:endParaRPr lang="en-GB" altLang="en-US" sz="2800" dirty="0"/>
          </a:p>
          <a:p>
            <a:pPr algn="just" eaLnBrk="1" hangingPunct="1">
              <a:lnSpc>
                <a:spcPct val="90000"/>
              </a:lnSpc>
            </a:pPr>
            <a:r>
              <a:rPr lang="en-GB" altLang="en-US" sz="2800" dirty="0"/>
              <a:t>Jesus responds by maintaining his obedience to God’s </a:t>
            </a:r>
            <a:r>
              <a:rPr lang="en-GB" altLang="en-US" sz="2800" dirty="0" smtClean="0"/>
              <a:t>word.</a:t>
            </a:r>
          </a:p>
          <a:p>
            <a:pPr algn="just" eaLnBrk="1" hangingPunct="1">
              <a:lnSpc>
                <a:spcPct val="90000"/>
              </a:lnSpc>
            </a:pPr>
            <a:endParaRPr lang="en-GB" altLang="en-US" sz="2800" dirty="0"/>
          </a:p>
          <a:p>
            <a:pPr algn="just" eaLnBrk="1" hangingPunct="1">
              <a:lnSpc>
                <a:spcPct val="90000"/>
              </a:lnSpc>
            </a:pPr>
            <a:r>
              <a:rPr lang="en-GB" altLang="en-US" sz="2800" dirty="0"/>
              <a:t>The devil is </a:t>
            </a:r>
            <a:r>
              <a:rPr lang="en-GB" altLang="en-US" sz="2800" dirty="0" smtClean="0"/>
              <a:t>portrayed as a </a:t>
            </a:r>
            <a:r>
              <a:rPr lang="en-GB" altLang="en-US" sz="2800" dirty="0"/>
              <a:t>charlatan: he quotes Scripture in one temptation (</a:t>
            </a:r>
            <a:r>
              <a:rPr lang="en-GB" altLang="en-US" sz="2800" dirty="0" smtClean="0"/>
              <a:t>Matt. 4:6; </a:t>
            </a:r>
            <a:r>
              <a:rPr lang="en-GB" altLang="en-US" sz="2800" dirty="0"/>
              <a:t>Luke: </a:t>
            </a:r>
            <a:r>
              <a:rPr lang="en-GB" altLang="en-US" sz="2800" dirty="0" smtClean="0"/>
              <a:t>4:9) </a:t>
            </a:r>
            <a:r>
              <a:rPr lang="en-GB" altLang="en-US" sz="2800" dirty="0"/>
              <a:t>and claims to be in possession of ‘the kingdoms of the world’ (</a:t>
            </a:r>
            <a:r>
              <a:rPr lang="en-GB" altLang="en-US" sz="2800" dirty="0" smtClean="0"/>
              <a:t>Matt. 4:8-9; Luke</a:t>
            </a:r>
            <a:r>
              <a:rPr lang="en-GB" altLang="en-US" sz="2800" dirty="0"/>
              <a:t> </a:t>
            </a:r>
            <a:r>
              <a:rPr lang="en-GB" altLang="en-US" sz="2800" dirty="0" smtClean="0"/>
              <a:t>4:5-7). </a:t>
            </a:r>
            <a:endParaRPr lang="en-GB" altLang="en-US" sz="2800" dirty="0"/>
          </a:p>
        </p:txBody>
      </p:sp>
    </p:spTree>
    <p:extLst>
      <p:ext uri="{BB962C8B-B14F-4D97-AF65-F5344CB8AC3E}">
        <p14:creationId xmlns:p14="http://schemas.microsoft.com/office/powerpoint/2010/main" val="5872983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Grp="1" noChangeArrowheads="1"/>
          </p:cNvSpPr>
          <p:nvPr>
            <p:ph type="title"/>
          </p:nvPr>
        </p:nvSpPr>
        <p:spPr>
          <a:xfrm>
            <a:off x="395536" y="-243408"/>
            <a:ext cx="8229600" cy="1143000"/>
          </a:xfrm>
        </p:spPr>
        <p:txBody>
          <a:bodyPr>
            <a:normAutofit/>
          </a:bodyPr>
          <a:lstStyle/>
          <a:p>
            <a:pPr eaLnBrk="1" fontAlgn="auto" hangingPunct="1">
              <a:spcAft>
                <a:spcPts val="0"/>
              </a:spcAft>
              <a:defRPr/>
            </a:pPr>
            <a:r>
              <a:rPr lang="en-GB" altLang="en-US" sz="3200" dirty="0" smtClean="0">
                <a:solidFill>
                  <a:schemeClr val="accent6">
                    <a:tint val="1000"/>
                  </a:schemeClr>
                </a:solidFill>
              </a:rPr>
              <a:t>The Temptation of Jesus: Jesus’ Response</a:t>
            </a:r>
            <a:endParaRPr lang="en-GB" altLang="en-US" sz="3200" dirty="0">
              <a:solidFill>
                <a:schemeClr val="accent6">
                  <a:tint val="1000"/>
                </a:schemeClr>
              </a:solidFill>
            </a:endParaRPr>
          </a:p>
        </p:txBody>
      </p:sp>
      <p:sp>
        <p:nvSpPr>
          <p:cNvPr id="20483" name="Rectangle 5"/>
          <p:cNvSpPr>
            <a:spLocks noGrp="1" noChangeArrowheads="1"/>
          </p:cNvSpPr>
          <p:nvPr>
            <p:ph type="body" sz="half" idx="1"/>
          </p:nvPr>
        </p:nvSpPr>
        <p:spPr>
          <a:xfrm>
            <a:off x="251520" y="1412776"/>
            <a:ext cx="3600399" cy="4968875"/>
          </a:xfrm>
        </p:spPr>
        <p:txBody>
          <a:bodyPr/>
          <a:lstStyle/>
          <a:p>
            <a:pPr eaLnBrk="1" hangingPunct="1">
              <a:lnSpc>
                <a:spcPct val="90000"/>
              </a:lnSpc>
            </a:pPr>
            <a:r>
              <a:rPr lang="en-GB" altLang="en-US" dirty="0" smtClean="0"/>
              <a:t>‘Jesus said to him, “Away with you Satan…” Then the devil left him, and suddenly angels came and waited on him’ (Matt. 4:10-11).</a:t>
            </a:r>
          </a:p>
          <a:p>
            <a:pPr eaLnBrk="1" hangingPunct="1">
              <a:lnSpc>
                <a:spcPct val="90000"/>
              </a:lnSpc>
            </a:pPr>
            <a:endParaRPr lang="en-GB" altLang="en-US" dirty="0" smtClean="0"/>
          </a:p>
          <a:p>
            <a:pPr eaLnBrk="1" hangingPunct="1">
              <a:lnSpc>
                <a:spcPct val="90000"/>
              </a:lnSpc>
            </a:pPr>
            <a:r>
              <a:rPr lang="en-GB" altLang="en-US" dirty="0" smtClean="0"/>
              <a:t>‘When the devil had finished every test, he departed from him until an opportune time (Luke 4:13) – reference to Jesus’ arrest (see 22:53)? </a:t>
            </a:r>
          </a:p>
        </p:txBody>
      </p:sp>
      <p:pic>
        <p:nvPicPr>
          <p:cNvPr id="20484" name="Picture 7"/>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283968" y="1268760"/>
            <a:ext cx="4482720" cy="4895726"/>
          </a:xfrm>
          <a:noFill/>
        </p:spPr>
      </p:pic>
    </p:spTree>
    <p:extLst>
      <p:ext uri="{BB962C8B-B14F-4D97-AF65-F5344CB8AC3E}">
        <p14:creationId xmlns:p14="http://schemas.microsoft.com/office/powerpoint/2010/main" val="180067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395536" y="260648"/>
            <a:ext cx="8229600" cy="1143000"/>
          </a:xfrm>
        </p:spPr>
        <p:txBody>
          <a:bodyPr>
            <a:normAutofit fontScale="90000"/>
          </a:bodyPr>
          <a:lstStyle/>
          <a:p>
            <a:pPr eaLnBrk="1" fontAlgn="auto" hangingPunct="1">
              <a:spcAft>
                <a:spcPts val="0"/>
              </a:spcAft>
              <a:defRPr/>
            </a:pPr>
            <a:r>
              <a:rPr lang="en-GB" altLang="en-US" sz="4000" dirty="0" smtClean="0">
                <a:solidFill>
                  <a:schemeClr val="accent6">
                    <a:tint val="1000"/>
                  </a:schemeClr>
                </a:solidFill>
              </a:rPr>
              <a:t>Satan as the Enemy of the Kingdom of God </a:t>
            </a:r>
            <a:r>
              <a:rPr lang="en-GB" altLang="en-US" sz="4000" dirty="0">
                <a:solidFill>
                  <a:schemeClr val="accent6">
                    <a:tint val="1000"/>
                  </a:schemeClr>
                </a:solidFill>
              </a:rPr>
              <a:t>(</a:t>
            </a:r>
            <a:r>
              <a:rPr lang="en-GB" altLang="en-US" sz="4000" dirty="0" smtClean="0">
                <a:solidFill>
                  <a:schemeClr val="accent6">
                    <a:tint val="1000"/>
                  </a:schemeClr>
                </a:solidFill>
              </a:rPr>
              <a:t>Synoptic Gospels)</a:t>
            </a:r>
            <a:endParaRPr lang="en-GB" altLang="en-US" sz="4000" dirty="0">
              <a:solidFill>
                <a:schemeClr val="accent6">
                  <a:tint val="1000"/>
                </a:schemeClr>
              </a:solidFill>
            </a:endParaRPr>
          </a:p>
        </p:txBody>
      </p:sp>
      <p:sp>
        <p:nvSpPr>
          <p:cNvPr id="21507" name="Rectangle 3"/>
          <p:cNvSpPr>
            <a:spLocks noGrp="1" noChangeArrowheads="1"/>
          </p:cNvSpPr>
          <p:nvPr>
            <p:ph idx="1"/>
          </p:nvPr>
        </p:nvSpPr>
        <p:spPr>
          <a:xfrm>
            <a:off x="323528" y="1772816"/>
            <a:ext cx="8208912" cy="4525962"/>
          </a:xfrm>
        </p:spPr>
        <p:txBody>
          <a:bodyPr/>
          <a:lstStyle/>
          <a:p>
            <a:pPr algn="just" eaLnBrk="1" hangingPunct="1"/>
            <a:r>
              <a:rPr lang="en-GB" altLang="en-US" dirty="0"/>
              <a:t>T</a:t>
            </a:r>
            <a:r>
              <a:rPr lang="en-GB" altLang="en-US" dirty="0" smtClean="0"/>
              <a:t>wo </a:t>
            </a:r>
            <a:r>
              <a:rPr lang="en-GB" altLang="en-US" dirty="0"/>
              <a:t>kingdoms at war with each other: God’s kingdom and Satan’s kingdom</a:t>
            </a:r>
            <a:r>
              <a:rPr lang="en-GB" altLang="en-US" dirty="0" smtClean="0"/>
              <a:t>. </a:t>
            </a:r>
          </a:p>
          <a:p>
            <a:pPr algn="just" eaLnBrk="1" hangingPunct="1"/>
            <a:endParaRPr lang="en-GB" altLang="en-US" dirty="0"/>
          </a:p>
          <a:p>
            <a:pPr algn="just" eaLnBrk="1" hangingPunct="1"/>
            <a:r>
              <a:rPr lang="en-GB" altLang="en-US" dirty="0" smtClean="0"/>
              <a:t>‘How can Satan cast out Satan? If a kingdom is divided against itself, that kingdom cannot stand’ (Mark 3:22-25). </a:t>
            </a:r>
          </a:p>
          <a:p>
            <a:pPr algn="just" eaLnBrk="1" hangingPunct="1"/>
            <a:endParaRPr lang="en-GB" altLang="en-US" dirty="0"/>
          </a:p>
          <a:p>
            <a:pPr algn="just" eaLnBrk="1" hangingPunct="1"/>
            <a:r>
              <a:rPr lang="en-GB" altLang="en-US" dirty="0" smtClean="0"/>
              <a:t>Parables </a:t>
            </a:r>
            <a:r>
              <a:rPr lang="en-GB" altLang="en-US" dirty="0"/>
              <a:t>of Jesus: Satan snatches seed sown in the heart (Mark 4:15); he sows weeds among the wheat (Matt. 13:25, 28</a:t>
            </a:r>
            <a:r>
              <a:rPr lang="en-GB" altLang="en-US" dirty="0" smtClean="0"/>
              <a:t>).</a:t>
            </a:r>
          </a:p>
          <a:p>
            <a:pPr marL="0" indent="0" algn="just" eaLnBrk="1" hangingPunct="1">
              <a:buNone/>
            </a:pPr>
            <a:endParaRPr lang="en-GB" altLang="en-US" dirty="0"/>
          </a:p>
          <a:p>
            <a:pPr algn="just" eaLnBrk="1" hangingPunct="1"/>
            <a:r>
              <a:rPr lang="en-GB" altLang="en-US" dirty="0"/>
              <a:t>The fruit of his work is destroyed during </a:t>
            </a:r>
            <a:r>
              <a:rPr lang="en-GB" altLang="en-US" dirty="0" smtClean="0"/>
              <a:t>harvest, i.e. the day of judgement </a:t>
            </a:r>
            <a:r>
              <a:rPr lang="en-GB" altLang="en-US" dirty="0"/>
              <a:t>(Matt. 13:30</a:t>
            </a:r>
            <a:r>
              <a:rPr lang="en-GB" altLang="en-US" dirty="0" smtClean="0"/>
              <a:t>).</a:t>
            </a:r>
          </a:p>
          <a:p>
            <a:pPr marL="0" indent="0" algn="just" eaLnBrk="1" hangingPunct="1">
              <a:buNone/>
            </a:pPr>
            <a:endParaRPr lang="en-GB" altLang="en-US" dirty="0"/>
          </a:p>
          <a:p>
            <a:pPr algn="just" eaLnBrk="1" hangingPunct="1"/>
            <a:endParaRPr lang="en-GB" altLang="en-US" dirty="0"/>
          </a:p>
          <a:p>
            <a:pPr algn="just" eaLnBrk="1" hangingPunct="1"/>
            <a:endParaRPr lang="en-GB" altLang="en-US" dirty="0" smtClean="0"/>
          </a:p>
          <a:p>
            <a:pPr algn="just" eaLnBrk="1" hangingPunct="1"/>
            <a:endParaRPr lang="en-GB" altLang="en-US" dirty="0" smtClean="0"/>
          </a:p>
        </p:txBody>
      </p:sp>
    </p:spTree>
    <p:extLst>
      <p:ext uri="{BB962C8B-B14F-4D97-AF65-F5344CB8AC3E}">
        <p14:creationId xmlns:p14="http://schemas.microsoft.com/office/powerpoint/2010/main" val="38750197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334963" y="-99392"/>
            <a:ext cx="8229600" cy="1143000"/>
          </a:xfrm>
        </p:spPr>
        <p:txBody>
          <a:bodyPr/>
          <a:lstStyle/>
          <a:p>
            <a:pPr eaLnBrk="1" fontAlgn="auto" hangingPunct="1">
              <a:spcAft>
                <a:spcPts val="0"/>
              </a:spcAft>
              <a:defRPr/>
            </a:pPr>
            <a:r>
              <a:rPr lang="en-GB" altLang="en-US" dirty="0" smtClean="0">
                <a:solidFill>
                  <a:schemeClr val="accent6">
                    <a:tint val="1000"/>
                  </a:schemeClr>
                </a:solidFill>
              </a:rPr>
              <a:t>Jesus’ Exorcisms (Synoptic Gospels)</a:t>
            </a:r>
            <a:endParaRPr lang="en-GB" altLang="en-US" dirty="0">
              <a:solidFill>
                <a:schemeClr val="accent6">
                  <a:tint val="1000"/>
                </a:schemeClr>
              </a:solidFill>
            </a:endParaRPr>
          </a:p>
        </p:txBody>
      </p:sp>
      <p:sp>
        <p:nvSpPr>
          <p:cNvPr id="23555" name="Rectangle 4"/>
          <p:cNvSpPr>
            <a:spLocks noGrp="1" noChangeArrowheads="1"/>
          </p:cNvSpPr>
          <p:nvPr>
            <p:ph sz="half" idx="1"/>
          </p:nvPr>
        </p:nvSpPr>
        <p:spPr/>
        <p:txBody>
          <a:bodyPr/>
          <a:lstStyle/>
          <a:p>
            <a:pPr eaLnBrk="1" hangingPunct="1">
              <a:lnSpc>
                <a:spcPct val="80000"/>
              </a:lnSpc>
            </a:pPr>
            <a:endParaRPr lang="en-US" altLang="en-US" dirty="0" smtClean="0"/>
          </a:p>
        </p:txBody>
      </p:sp>
      <p:sp>
        <p:nvSpPr>
          <p:cNvPr id="23556" name="Rectangle 5"/>
          <p:cNvSpPr>
            <a:spLocks noGrp="1" noChangeArrowheads="1"/>
          </p:cNvSpPr>
          <p:nvPr>
            <p:ph type="body" sz="half" idx="2"/>
          </p:nvPr>
        </p:nvSpPr>
        <p:spPr>
          <a:xfrm>
            <a:off x="4788024" y="1404005"/>
            <a:ext cx="4038600" cy="5193348"/>
          </a:xfrm>
        </p:spPr>
        <p:txBody>
          <a:bodyPr/>
          <a:lstStyle/>
          <a:p>
            <a:pPr eaLnBrk="1" hangingPunct="1">
              <a:lnSpc>
                <a:spcPct val="80000"/>
              </a:lnSpc>
            </a:pPr>
            <a:r>
              <a:rPr lang="en-GB" altLang="en-US" dirty="0" smtClean="0"/>
              <a:t>In the Synoptic Gospels, the connection between exorcisms and the arrival of God’s kingdom on earth is made explicit.</a:t>
            </a:r>
          </a:p>
          <a:p>
            <a:pPr eaLnBrk="1" hangingPunct="1">
              <a:lnSpc>
                <a:spcPct val="80000"/>
              </a:lnSpc>
            </a:pPr>
            <a:endParaRPr lang="en-GB" altLang="en-US" dirty="0"/>
          </a:p>
          <a:p>
            <a:pPr eaLnBrk="1" hangingPunct="1">
              <a:lnSpc>
                <a:spcPct val="80000"/>
              </a:lnSpc>
            </a:pPr>
            <a:r>
              <a:rPr lang="en-GB" altLang="en-US" dirty="0" smtClean="0"/>
              <a:t>‘But if is by the Spirit of God that I cast out demons, then the kingdom of God has come to you’ (Matt. 12:28). </a:t>
            </a:r>
          </a:p>
          <a:p>
            <a:pPr eaLnBrk="1" hangingPunct="1">
              <a:lnSpc>
                <a:spcPct val="80000"/>
              </a:lnSpc>
            </a:pPr>
            <a:endParaRPr lang="en-GB" altLang="en-US" dirty="0"/>
          </a:p>
          <a:p>
            <a:pPr eaLnBrk="1" hangingPunct="1">
              <a:lnSpc>
                <a:spcPct val="80000"/>
              </a:lnSpc>
            </a:pPr>
            <a:r>
              <a:rPr lang="en-GB" altLang="en-US" dirty="0" smtClean="0"/>
              <a:t>By exorcising demons, Jesus makes war on the kingdom of Satan and announces the coming of the kingdom of God. </a:t>
            </a:r>
          </a:p>
          <a:p>
            <a:pPr eaLnBrk="1" hangingPunct="1">
              <a:lnSpc>
                <a:spcPct val="80000"/>
              </a:lnSpc>
            </a:pPr>
            <a:endParaRPr lang="en-GB" altLang="en-US" dirty="0" smtClean="0"/>
          </a:p>
        </p:txBody>
      </p:sp>
      <p:pic>
        <p:nvPicPr>
          <p:cNvPr id="23557" name="Picture 7" descr="Healing_of_the_demon-possess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412776"/>
            <a:ext cx="412591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45846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70447" y="-99392"/>
            <a:ext cx="8229600" cy="1143000"/>
          </a:xfrm>
        </p:spPr>
        <p:txBody>
          <a:bodyPr/>
          <a:lstStyle/>
          <a:p>
            <a:pPr eaLnBrk="1" fontAlgn="auto" hangingPunct="1">
              <a:spcAft>
                <a:spcPts val="0"/>
              </a:spcAft>
              <a:defRPr/>
            </a:pPr>
            <a:r>
              <a:rPr lang="en-GB" altLang="en-US" dirty="0" smtClean="0">
                <a:solidFill>
                  <a:schemeClr val="accent6">
                    <a:tint val="1000"/>
                  </a:schemeClr>
                </a:solidFill>
              </a:rPr>
              <a:t>Jesus’ Exorcisms (Synoptic Gospels)</a:t>
            </a:r>
            <a:endParaRPr lang="en-GB" altLang="en-US" dirty="0">
              <a:solidFill>
                <a:schemeClr val="accent6">
                  <a:tint val="1000"/>
                </a:schemeClr>
              </a:solidFill>
            </a:endParaRPr>
          </a:p>
        </p:txBody>
      </p:sp>
      <p:sp>
        <p:nvSpPr>
          <p:cNvPr id="24579" name="Rectangle 3"/>
          <p:cNvSpPr>
            <a:spLocks noGrp="1" noChangeArrowheads="1"/>
          </p:cNvSpPr>
          <p:nvPr>
            <p:ph type="body" sz="half" idx="1"/>
          </p:nvPr>
        </p:nvSpPr>
        <p:spPr>
          <a:xfrm>
            <a:off x="323528" y="1412776"/>
            <a:ext cx="3765748" cy="4373488"/>
          </a:xfrm>
        </p:spPr>
        <p:txBody>
          <a:bodyPr/>
          <a:lstStyle/>
          <a:p>
            <a:pPr eaLnBrk="1" hangingPunct="1"/>
            <a:r>
              <a:rPr lang="en-GB" altLang="en-US" dirty="0" smtClean="0"/>
              <a:t>‘Exorcism</a:t>
            </a:r>
            <a:r>
              <a:rPr lang="en-GB" altLang="en-US" dirty="0"/>
              <a:t>’ </a:t>
            </a:r>
            <a:r>
              <a:rPr lang="en-GB" altLang="en-US" dirty="0" smtClean="0"/>
              <a:t>seen </a:t>
            </a:r>
            <a:r>
              <a:rPr lang="en-GB" altLang="en-US" dirty="0"/>
              <a:t>as a type of </a:t>
            </a:r>
            <a:r>
              <a:rPr lang="en-GB" altLang="en-US" dirty="0" smtClean="0"/>
              <a:t>healing. In </a:t>
            </a:r>
            <a:r>
              <a:rPr lang="en-GB" altLang="en-US" dirty="0"/>
              <a:t>each of the Synoptic Gospels a particular relationship between exorcism and </a:t>
            </a:r>
            <a:r>
              <a:rPr lang="en-GB" altLang="en-US" dirty="0" smtClean="0"/>
              <a:t>healing </a:t>
            </a:r>
            <a:r>
              <a:rPr lang="en-GB" altLang="en-US" dirty="0"/>
              <a:t>can be discerned</a:t>
            </a:r>
            <a:r>
              <a:rPr lang="en-GB" altLang="en-US" dirty="0" smtClean="0"/>
              <a:t>.</a:t>
            </a:r>
          </a:p>
          <a:p>
            <a:pPr eaLnBrk="1" hangingPunct="1"/>
            <a:endParaRPr lang="en-GB" altLang="en-US" dirty="0"/>
          </a:p>
          <a:p>
            <a:pPr eaLnBrk="1" hangingPunct="1"/>
            <a:r>
              <a:rPr lang="en-GB" altLang="en-US" dirty="0" smtClean="0"/>
              <a:t>As we move from Mark to Matthew to Luke, the distinction between healing (of sickness) and exorcism becomes increasingly blurred. </a:t>
            </a:r>
          </a:p>
          <a:p>
            <a:pPr eaLnBrk="1" hangingPunct="1"/>
            <a:endParaRPr lang="en-GB" altLang="en-US" sz="2800" dirty="0"/>
          </a:p>
          <a:p>
            <a:pPr eaLnBrk="1" hangingPunct="1"/>
            <a:endParaRPr lang="en-GB" altLang="en-US" sz="2800" dirty="0" smtClean="0"/>
          </a:p>
          <a:p>
            <a:pPr eaLnBrk="1" hangingPunct="1"/>
            <a:endParaRPr lang="en-GB" altLang="en-US" sz="2800" dirty="0" smtClean="0"/>
          </a:p>
          <a:p>
            <a:pPr eaLnBrk="1" hangingPunct="1"/>
            <a:endParaRPr lang="en-GB" altLang="en-US" sz="2800" dirty="0" smtClean="0"/>
          </a:p>
        </p:txBody>
      </p:sp>
      <p:sp>
        <p:nvSpPr>
          <p:cNvPr id="24580" name="Rectangle 4"/>
          <p:cNvSpPr>
            <a:spLocks noGrp="1" noChangeArrowheads="1"/>
          </p:cNvSpPr>
          <p:nvPr>
            <p:ph sz="half" idx="2"/>
          </p:nvPr>
        </p:nvSpPr>
        <p:spPr>
          <a:xfrm>
            <a:off x="4643438" y="1628775"/>
            <a:ext cx="4038600" cy="4525963"/>
          </a:xfrm>
        </p:spPr>
        <p:txBody>
          <a:bodyPr/>
          <a:lstStyle/>
          <a:p>
            <a:pPr eaLnBrk="1" hangingPunct="1"/>
            <a:endParaRPr lang="en-US" altLang="en-US" sz="2800" smtClean="0"/>
          </a:p>
        </p:txBody>
      </p:sp>
      <p:pic>
        <p:nvPicPr>
          <p:cNvPr id="24581" name="Picture 6" descr="jesus-demoniac-to-sw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5247" y="1988840"/>
            <a:ext cx="4239714" cy="3565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01080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67544" y="-25183"/>
            <a:ext cx="8229600" cy="1143000"/>
          </a:xfrm>
        </p:spPr>
        <p:txBody>
          <a:bodyPr/>
          <a:lstStyle/>
          <a:p>
            <a:pPr eaLnBrk="1" fontAlgn="auto" hangingPunct="1">
              <a:spcAft>
                <a:spcPts val="0"/>
              </a:spcAft>
              <a:defRPr/>
            </a:pPr>
            <a:r>
              <a:rPr lang="en-GB" altLang="en-US" dirty="0" smtClean="0">
                <a:solidFill>
                  <a:schemeClr val="accent6">
                    <a:tint val="1000"/>
                  </a:schemeClr>
                </a:solidFill>
              </a:rPr>
              <a:t>Jesus’ Exorcisms (Mark)</a:t>
            </a:r>
            <a:endParaRPr lang="en-GB" altLang="en-US" dirty="0">
              <a:solidFill>
                <a:schemeClr val="accent6">
                  <a:tint val="1000"/>
                </a:schemeClr>
              </a:solidFill>
            </a:endParaRPr>
          </a:p>
        </p:txBody>
      </p:sp>
      <p:sp>
        <p:nvSpPr>
          <p:cNvPr id="25603" name="Rectangle 3"/>
          <p:cNvSpPr>
            <a:spLocks noGrp="1" noChangeArrowheads="1"/>
          </p:cNvSpPr>
          <p:nvPr>
            <p:ph idx="1"/>
          </p:nvPr>
        </p:nvSpPr>
        <p:spPr>
          <a:xfrm>
            <a:off x="323528" y="1556792"/>
            <a:ext cx="8136904" cy="4525963"/>
          </a:xfrm>
        </p:spPr>
        <p:txBody>
          <a:bodyPr/>
          <a:lstStyle/>
          <a:p>
            <a:pPr algn="just" eaLnBrk="1" hangingPunct="1"/>
            <a:r>
              <a:rPr lang="en-GB" altLang="en-US" dirty="0" smtClean="0"/>
              <a:t>In a number of places, Mark seems to distinguish between the healing of the sick and the casting out of demons (e.g. 1:32-34; 6:13). </a:t>
            </a:r>
          </a:p>
          <a:p>
            <a:pPr algn="just" eaLnBrk="1" hangingPunct="1"/>
            <a:endParaRPr lang="en-GB" altLang="en-US" dirty="0"/>
          </a:p>
          <a:p>
            <a:pPr algn="just" eaLnBrk="1" hangingPunct="1"/>
            <a:r>
              <a:rPr lang="en-GB" altLang="en-US" dirty="0" smtClean="0"/>
              <a:t>At other times, it is unclear if Jesus is healing disease or exorcising </a:t>
            </a:r>
            <a:r>
              <a:rPr lang="en-GB" altLang="en-US" dirty="0"/>
              <a:t>demons (3:10-12; cf. 1:21-28; 3:10-12; 5:1-20; </a:t>
            </a:r>
            <a:r>
              <a:rPr lang="en-GB" altLang="en-US" dirty="0" smtClean="0"/>
              <a:t>7:24-30).</a:t>
            </a:r>
          </a:p>
          <a:p>
            <a:pPr algn="just" eaLnBrk="1" hangingPunct="1"/>
            <a:endParaRPr lang="en-GB" altLang="en-US" dirty="0"/>
          </a:p>
          <a:p>
            <a:pPr algn="just" eaLnBrk="1" hangingPunct="1"/>
            <a:r>
              <a:rPr lang="en-GB" altLang="en-US" dirty="0" smtClean="0"/>
              <a:t>Physical illness explicitly attributed to demonic activity in 9:14-29. </a:t>
            </a:r>
          </a:p>
        </p:txBody>
      </p:sp>
    </p:spTree>
    <p:extLst>
      <p:ext uri="{BB962C8B-B14F-4D97-AF65-F5344CB8AC3E}">
        <p14:creationId xmlns:p14="http://schemas.microsoft.com/office/powerpoint/2010/main" val="32881414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7544" y="-99392"/>
            <a:ext cx="8229600" cy="1143000"/>
          </a:xfrm>
        </p:spPr>
        <p:txBody>
          <a:bodyPr/>
          <a:lstStyle/>
          <a:p>
            <a:pPr eaLnBrk="1" fontAlgn="auto" hangingPunct="1">
              <a:spcAft>
                <a:spcPts val="0"/>
              </a:spcAft>
              <a:defRPr/>
            </a:pPr>
            <a:r>
              <a:rPr lang="en-GB" altLang="en-US" dirty="0" smtClean="0">
                <a:solidFill>
                  <a:schemeClr val="accent6">
                    <a:tint val="1000"/>
                  </a:schemeClr>
                </a:solidFill>
              </a:rPr>
              <a:t>Jesus’ Exorcisms (Matthew and Luke)</a:t>
            </a:r>
            <a:endParaRPr lang="en-GB" altLang="en-US" dirty="0">
              <a:solidFill>
                <a:schemeClr val="accent6">
                  <a:tint val="1000"/>
                </a:schemeClr>
              </a:solidFill>
            </a:endParaRPr>
          </a:p>
        </p:txBody>
      </p:sp>
      <p:sp>
        <p:nvSpPr>
          <p:cNvPr id="26627" name="Rectangle 3"/>
          <p:cNvSpPr>
            <a:spLocks noGrp="1" noChangeArrowheads="1"/>
          </p:cNvSpPr>
          <p:nvPr>
            <p:ph idx="1"/>
          </p:nvPr>
        </p:nvSpPr>
        <p:spPr>
          <a:xfrm>
            <a:off x="323528" y="1412776"/>
            <a:ext cx="8229600" cy="5257800"/>
          </a:xfrm>
        </p:spPr>
        <p:txBody>
          <a:bodyPr/>
          <a:lstStyle/>
          <a:p>
            <a:pPr algn="just" eaLnBrk="1" hangingPunct="1">
              <a:lnSpc>
                <a:spcPct val="80000"/>
              </a:lnSpc>
            </a:pPr>
            <a:r>
              <a:rPr lang="en-GB" altLang="en-US" dirty="0" smtClean="0"/>
              <a:t>Matthew: demons are responsible for muteness (9:32-33) and epilepsy (17:14-21), but the author can also refer to Jesus healing disease separately from casting out demons (8:16-17; 9:35-37). </a:t>
            </a:r>
          </a:p>
          <a:p>
            <a:pPr algn="just" eaLnBrk="1" hangingPunct="1">
              <a:lnSpc>
                <a:spcPct val="80000"/>
              </a:lnSpc>
            </a:pPr>
            <a:endParaRPr lang="en-GB" altLang="en-US" dirty="0" smtClean="0"/>
          </a:p>
          <a:p>
            <a:pPr algn="just" eaLnBrk="1" hangingPunct="1">
              <a:lnSpc>
                <a:spcPct val="80000"/>
              </a:lnSpc>
            </a:pPr>
            <a:r>
              <a:rPr lang="en-GB" altLang="en-US" dirty="0" smtClean="0"/>
              <a:t>Luke</a:t>
            </a:r>
            <a:r>
              <a:rPr lang="en-GB" altLang="en-US" dirty="0"/>
              <a:t> </a:t>
            </a:r>
            <a:r>
              <a:rPr lang="en-GB" altLang="en-US" dirty="0" smtClean="0"/>
              <a:t>blurs </a:t>
            </a:r>
            <a:r>
              <a:rPr lang="en-GB" altLang="en-US" dirty="0"/>
              <a:t>the boundaries between healing and demonic activity more than any other NT </a:t>
            </a:r>
            <a:r>
              <a:rPr lang="en-GB" altLang="en-US" dirty="0" smtClean="0"/>
              <a:t>writer: ‘As the sun was setting, all those who had any who were sick with various kinds of diseases brought them to him…Demons also came out of many shouting, “You are the Son of God”’ (Luke 4:40-4</a:t>
            </a:r>
            <a:r>
              <a:rPr lang="en-GB" altLang="en-US" dirty="0"/>
              <a:t>1</a:t>
            </a:r>
            <a:r>
              <a:rPr lang="en-GB" altLang="en-US" dirty="0" smtClean="0"/>
              <a:t>; cf. 4:38; 6:18-19; 11:14 ). </a:t>
            </a:r>
          </a:p>
          <a:p>
            <a:pPr algn="just" eaLnBrk="1" hangingPunct="1">
              <a:lnSpc>
                <a:spcPct val="80000"/>
              </a:lnSpc>
            </a:pPr>
            <a:endParaRPr lang="en-GB" altLang="en-US" dirty="0" smtClean="0"/>
          </a:p>
          <a:p>
            <a:pPr algn="just" eaLnBrk="1" hangingPunct="1">
              <a:lnSpc>
                <a:spcPct val="80000"/>
              </a:lnSpc>
            </a:pPr>
            <a:r>
              <a:rPr lang="en-GB" altLang="en-US" dirty="0" smtClean="0"/>
              <a:t>See also the healing of a woman ‘with a spirit that had crippled her for eighteen years’ (Luke 13:10-17).</a:t>
            </a:r>
          </a:p>
        </p:txBody>
      </p:sp>
    </p:spTree>
    <p:extLst>
      <p:ext uri="{BB962C8B-B14F-4D97-AF65-F5344CB8AC3E}">
        <p14:creationId xmlns:p14="http://schemas.microsoft.com/office/powerpoint/2010/main" val="14715797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7544" y="-99392"/>
            <a:ext cx="8229600" cy="1143000"/>
          </a:xfrm>
        </p:spPr>
        <p:txBody>
          <a:bodyPr/>
          <a:lstStyle/>
          <a:p>
            <a:pPr eaLnBrk="1" fontAlgn="auto" hangingPunct="1">
              <a:spcAft>
                <a:spcPts val="0"/>
              </a:spcAft>
              <a:defRPr/>
            </a:pPr>
            <a:r>
              <a:rPr lang="en-GB" altLang="en-US" dirty="0" smtClean="0">
                <a:solidFill>
                  <a:schemeClr val="accent6">
                    <a:tint val="1000"/>
                  </a:schemeClr>
                </a:solidFill>
              </a:rPr>
              <a:t>Jesus’ Exorcisms: Key Features</a:t>
            </a:r>
            <a:endParaRPr lang="en-GB" altLang="en-US" dirty="0">
              <a:solidFill>
                <a:schemeClr val="accent6">
                  <a:tint val="1000"/>
                </a:schemeClr>
              </a:solidFill>
            </a:endParaRPr>
          </a:p>
        </p:txBody>
      </p:sp>
      <p:sp>
        <p:nvSpPr>
          <p:cNvPr id="26627" name="Rectangle 3"/>
          <p:cNvSpPr>
            <a:spLocks noGrp="1" noChangeArrowheads="1"/>
          </p:cNvSpPr>
          <p:nvPr>
            <p:ph idx="1"/>
          </p:nvPr>
        </p:nvSpPr>
        <p:spPr>
          <a:xfrm>
            <a:off x="323528" y="1594404"/>
            <a:ext cx="8424936" cy="5257800"/>
          </a:xfrm>
        </p:spPr>
        <p:txBody>
          <a:bodyPr/>
          <a:lstStyle/>
          <a:p>
            <a:pPr algn="just" eaLnBrk="1" hangingPunct="1">
              <a:lnSpc>
                <a:spcPct val="80000"/>
              </a:lnSpc>
            </a:pPr>
            <a:r>
              <a:rPr lang="en-GB" altLang="en-US" dirty="0"/>
              <a:t>No ‘ritualistic’ features as in </a:t>
            </a:r>
            <a:r>
              <a:rPr lang="en-GB" altLang="en-US" dirty="0" smtClean="0"/>
              <a:t>other Jewish </a:t>
            </a:r>
            <a:r>
              <a:rPr lang="en-GB" altLang="en-US" dirty="0"/>
              <a:t>exorcisms </a:t>
            </a:r>
            <a:r>
              <a:rPr lang="en-GB" altLang="en-US" dirty="0" smtClean="0"/>
              <a:t>(cf. Tobit </a:t>
            </a:r>
            <a:r>
              <a:rPr lang="en-GB" altLang="en-US" dirty="0"/>
              <a:t>3:7-16; Josephus, </a:t>
            </a:r>
            <a:r>
              <a:rPr lang="en-GB" altLang="en-US" i="1" dirty="0"/>
              <a:t>Antiquities</a:t>
            </a:r>
            <a:r>
              <a:rPr lang="en-GB" altLang="en-US" dirty="0"/>
              <a:t> 8:46-48</a:t>
            </a:r>
            <a:r>
              <a:rPr lang="en-GB" altLang="en-US" dirty="0" smtClean="0"/>
              <a:t>).</a:t>
            </a:r>
          </a:p>
          <a:p>
            <a:pPr algn="just" eaLnBrk="1" hangingPunct="1">
              <a:lnSpc>
                <a:spcPct val="80000"/>
              </a:lnSpc>
            </a:pPr>
            <a:endParaRPr lang="en-GB" altLang="en-US" dirty="0"/>
          </a:p>
          <a:p>
            <a:pPr algn="just" eaLnBrk="1" hangingPunct="1">
              <a:lnSpc>
                <a:spcPct val="80000"/>
              </a:lnSpc>
            </a:pPr>
            <a:r>
              <a:rPr lang="en-GB" altLang="en-US" dirty="0"/>
              <a:t>Healing of the </a:t>
            </a:r>
            <a:r>
              <a:rPr lang="en-GB" altLang="en-US" dirty="0" err="1"/>
              <a:t>Gerasene</a:t>
            </a:r>
            <a:r>
              <a:rPr lang="en-GB" altLang="en-US" dirty="0"/>
              <a:t> demoniac: </a:t>
            </a:r>
            <a:r>
              <a:rPr lang="en-GB" altLang="en-US" dirty="0" smtClean="0"/>
              <a:t>herd of swine rushes </a:t>
            </a:r>
            <a:r>
              <a:rPr lang="en-GB" altLang="en-US" dirty="0"/>
              <a:t>over a cliff into the sea </a:t>
            </a:r>
            <a:r>
              <a:rPr lang="en-GB" altLang="en-US" dirty="0" smtClean="0"/>
              <a:t>(Mark 5:1-20; Luke 7:26-39) – ritual </a:t>
            </a:r>
            <a:r>
              <a:rPr lang="en-GB" altLang="en-US" dirty="0"/>
              <a:t>of </a:t>
            </a:r>
            <a:r>
              <a:rPr lang="en-GB" altLang="en-US" dirty="0" smtClean="0"/>
              <a:t>relocation. </a:t>
            </a:r>
          </a:p>
          <a:p>
            <a:pPr algn="just" eaLnBrk="1" hangingPunct="1">
              <a:lnSpc>
                <a:spcPct val="80000"/>
              </a:lnSpc>
            </a:pPr>
            <a:endParaRPr lang="en-GB" altLang="en-US" dirty="0"/>
          </a:p>
          <a:p>
            <a:pPr algn="just" eaLnBrk="1" hangingPunct="1">
              <a:lnSpc>
                <a:spcPct val="80000"/>
              </a:lnSpc>
            </a:pPr>
            <a:r>
              <a:rPr lang="en-GB" altLang="en-US" dirty="0" smtClean="0"/>
              <a:t>No </a:t>
            </a:r>
            <a:r>
              <a:rPr lang="en-GB" altLang="en-US" dirty="0"/>
              <a:t>prayers or use of a powerful (divine) name, as in Jewish </a:t>
            </a:r>
            <a:r>
              <a:rPr lang="en-GB" altLang="en-US" dirty="0" smtClean="0"/>
              <a:t>exorcisms.</a:t>
            </a:r>
          </a:p>
          <a:p>
            <a:pPr algn="just" eaLnBrk="1" hangingPunct="1">
              <a:lnSpc>
                <a:spcPct val="80000"/>
              </a:lnSpc>
            </a:pPr>
            <a:endParaRPr lang="en-GB" altLang="en-US" dirty="0"/>
          </a:p>
          <a:p>
            <a:pPr algn="just" eaLnBrk="1" hangingPunct="1">
              <a:lnSpc>
                <a:spcPct val="80000"/>
              </a:lnSpc>
            </a:pPr>
            <a:r>
              <a:rPr lang="en-GB" altLang="en-US" dirty="0" smtClean="0"/>
              <a:t>Jesus</a:t>
            </a:r>
            <a:r>
              <a:rPr lang="en-GB" altLang="en-US" dirty="0"/>
              <a:t>’ name </a:t>
            </a:r>
            <a:r>
              <a:rPr lang="en-GB" altLang="en-US" dirty="0" smtClean="0"/>
              <a:t>used </a:t>
            </a:r>
            <a:r>
              <a:rPr lang="en-GB" altLang="en-US" dirty="0"/>
              <a:t>by others in exorcism (Luke 10:17; Acts 19:13), </a:t>
            </a:r>
            <a:r>
              <a:rPr lang="en-GB" altLang="en-US" dirty="0" smtClean="0"/>
              <a:t>suggesting </a:t>
            </a:r>
            <a:r>
              <a:rPr lang="en-GB" altLang="en-US" dirty="0"/>
              <a:t>that Jesus had a reputation as an exorcist.</a:t>
            </a:r>
          </a:p>
          <a:p>
            <a:pPr algn="just" eaLnBrk="1" hangingPunct="1">
              <a:lnSpc>
                <a:spcPct val="80000"/>
              </a:lnSpc>
            </a:pPr>
            <a:endParaRPr lang="en-GB" altLang="en-US" dirty="0" smtClean="0"/>
          </a:p>
        </p:txBody>
      </p:sp>
    </p:spTree>
    <p:extLst>
      <p:ext uri="{BB962C8B-B14F-4D97-AF65-F5344CB8AC3E}">
        <p14:creationId xmlns:p14="http://schemas.microsoft.com/office/powerpoint/2010/main" val="223293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323528" y="332656"/>
            <a:ext cx="8229600" cy="1143000"/>
          </a:xfrm>
        </p:spPr>
        <p:txBody>
          <a:bodyPr>
            <a:noAutofit/>
          </a:bodyPr>
          <a:lstStyle/>
          <a:p>
            <a:pPr eaLnBrk="1" fontAlgn="auto" hangingPunct="1">
              <a:spcAft>
                <a:spcPts val="0"/>
              </a:spcAft>
              <a:defRPr/>
            </a:pPr>
            <a:r>
              <a:rPr lang="en-GB" altLang="en-US" dirty="0" smtClean="0">
                <a:solidFill>
                  <a:schemeClr val="accent6">
                    <a:tint val="1000"/>
                  </a:schemeClr>
                </a:solidFill>
              </a:rPr>
              <a:t>The Devil in Jesus’ Final Hours (Synoptic Gospels)</a:t>
            </a:r>
            <a:endParaRPr lang="en-GB" altLang="en-US" dirty="0">
              <a:solidFill>
                <a:schemeClr val="accent6">
                  <a:tint val="1000"/>
                </a:schemeClr>
              </a:solidFill>
            </a:endParaRPr>
          </a:p>
        </p:txBody>
      </p:sp>
      <p:sp>
        <p:nvSpPr>
          <p:cNvPr id="28675" name="Rectangle 3"/>
          <p:cNvSpPr>
            <a:spLocks noGrp="1" noChangeArrowheads="1"/>
          </p:cNvSpPr>
          <p:nvPr>
            <p:ph type="body" sz="half" idx="1"/>
          </p:nvPr>
        </p:nvSpPr>
        <p:spPr>
          <a:xfrm>
            <a:off x="323528" y="1916832"/>
            <a:ext cx="3960440" cy="4525963"/>
          </a:xfrm>
        </p:spPr>
        <p:txBody>
          <a:bodyPr/>
          <a:lstStyle/>
          <a:p>
            <a:pPr eaLnBrk="1" hangingPunct="1"/>
            <a:r>
              <a:rPr lang="en-GB" altLang="en-US" dirty="0" smtClean="0"/>
              <a:t>An increase in demonic </a:t>
            </a:r>
            <a:r>
              <a:rPr lang="en-GB" altLang="en-US" dirty="0"/>
              <a:t>activity against Jesus during the hours leading to his death, primarily through his </a:t>
            </a:r>
            <a:r>
              <a:rPr lang="en-GB" altLang="en-US" dirty="0" smtClean="0"/>
              <a:t>opponents (e.g. Luke 22:3-4, 31, 52-53). </a:t>
            </a:r>
          </a:p>
          <a:p>
            <a:pPr eaLnBrk="1" hangingPunct="1"/>
            <a:endParaRPr lang="en-GB" altLang="en-US" dirty="0"/>
          </a:p>
          <a:p>
            <a:pPr eaLnBrk="1" hangingPunct="1"/>
            <a:r>
              <a:rPr lang="en-GB" altLang="en-US" dirty="0" smtClean="0"/>
              <a:t>Cf. John’s Gospel (13:2, 26-30). </a:t>
            </a:r>
          </a:p>
          <a:p>
            <a:pPr eaLnBrk="1" hangingPunct="1"/>
            <a:endParaRPr lang="en-GB" altLang="en-US" dirty="0"/>
          </a:p>
          <a:p>
            <a:pPr eaLnBrk="1" hangingPunct="1"/>
            <a:endParaRPr lang="en-GB" altLang="en-US" dirty="0"/>
          </a:p>
          <a:p>
            <a:pPr eaLnBrk="1" hangingPunct="1"/>
            <a:endParaRPr lang="en-GB" altLang="en-US" dirty="0" smtClean="0"/>
          </a:p>
        </p:txBody>
      </p:sp>
      <p:sp>
        <p:nvSpPr>
          <p:cNvPr id="28676" name="Rectangle 6"/>
          <p:cNvSpPr>
            <a:spLocks noGrp="1" noChangeArrowheads="1"/>
          </p:cNvSpPr>
          <p:nvPr>
            <p:ph sz="half" idx="2"/>
          </p:nvPr>
        </p:nvSpPr>
        <p:spPr/>
        <p:txBody>
          <a:bodyPr/>
          <a:lstStyle/>
          <a:p>
            <a:pPr eaLnBrk="1" hangingPunct="1"/>
            <a:endParaRPr lang="en-US" altLang="en-US" smtClean="0"/>
          </a:p>
        </p:txBody>
      </p:sp>
      <p:pic>
        <p:nvPicPr>
          <p:cNvPr id="28677" name="Picture 8" descr="com1204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6542" y="1772816"/>
            <a:ext cx="4177034"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2337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95536" y="-99392"/>
            <a:ext cx="8229600" cy="1143000"/>
          </a:xfrm>
        </p:spPr>
        <p:txBody>
          <a:bodyPr>
            <a:normAutofit/>
          </a:bodyPr>
          <a:lstStyle/>
          <a:p>
            <a:pPr eaLnBrk="1" fontAlgn="auto" hangingPunct="1">
              <a:spcAft>
                <a:spcPts val="0"/>
              </a:spcAft>
              <a:defRPr/>
            </a:pPr>
            <a:r>
              <a:rPr lang="en-GB" altLang="en-US" dirty="0" smtClean="0">
                <a:solidFill>
                  <a:schemeClr val="accent6">
                    <a:tint val="1000"/>
                  </a:schemeClr>
                </a:solidFill>
              </a:rPr>
              <a:t>Jesus’ Death as Victory over Satan</a:t>
            </a:r>
            <a:endParaRPr lang="en-GB" altLang="en-US" dirty="0">
              <a:solidFill>
                <a:schemeClr val="accent6">
                  <a:tint val="1000"/>
                </a:schemeClr>
              </a:solidFill>
            </a:endParaRPr>
          </a:p>
        </p:txBody>
      </p:sp>
      <p:sp>
        <p:nvSpPr>
          <p:cNvPr id="31747" name="Rectangle 3"/>
          <p:cNvSpPr>
            <a:spLocks noGrp="1" noChangeArrowheads="1"/>
          </p:cNvSpPr>
          <p:nvPr>
            <p:ph idx="1"/>
          </p:nvPr>
        </p:nvSpPr>
        <p:spPr>
          <a:xfrm>
            <a:off x="323528" y="1556792"/>
            <a:ext cx="8229600" cy="4525963"/>
          </a:xfrm>
        </p:spPr>
        <p:txBody>
          <a:bodyPr/>
          <a:lstStyle/>
          <a:p>
            <a:pPr algn="just" eaLnBrk="1" hangingPunct="1"/>
            <a:r>
              <a:rPr lang="en-GB" altLang="en-US" dirty="0"/>
              <a:t>The connection is made explicit in John’s Gospel (12:31</a:t>
            </a:r>
            <a:r>
              <a:rPr lang="en-GB" altLang="en-US" dirty="0" smtClean="0"/>
              <a:t>) </a:t>
            </a:r>
            <a:r>
              <a:rPr lang="en-GB" altLang="en-US" dirty="0"/>
              <a:t>but is more implicit in the Synoptic Gospels. </a:t>
            </a:r>
            <a:endParaRPr lang="en-GB" altLang="en-US" dirty="0" smtClean="0"/>
          </a:p>
          <a:p>
            <a:pPr marL="0" indent="0" algn="just" eaLnBrk="1" hangingPunct="1">
              <a:buNone/>
            </a:pPr>
            <a:endParaRPr lang="en-GB" altLang="en-US" dirty="0"/>
          </a:p>
          <a:p>
            <a:pPr algn="just" eaLnBrk="1" hangingPunct="1"/>
            <a:r>
              <a:rPr lang="en-GB" altLang="en-US" dirty="0"/>
              <a:t>‘My God, my God, why have you forsaken me?’ (Mark 15:34) and darkness over the land: could it appear that Satan has been victorious</a:t>
            </a:r>
            <a:r>
              <a:rPr lang="en-GB" altLang="en-US" dirty="0" smtClean="0"/>
              <a:t>?</a:t>
            </a:r>
          </a:p>
          <a:p>
            <a:pPr algn="just" eaLnBrk="1" hangingPunct="1"/>
            <a:endParaRPr lang="en-GB" altLang="en-US" dirty="0"/>
          </a:p>
          <a:p>
            <a:pPr algn="just" eaLnBrk="1" hangingPunct="1"/>
            <a:r>
              <a:rPr lang="en-GB" altLang="en-US" dirty="0" smtClean="0"/>
              <a:t>‘The earth shook, and the rocks were split. The tombs also were opened, and many bodies of the saints who had fallen asleep were raised’ (Matt. 27:51-52) – a foretaste of Jesus’ resurrection, an event which confirms victory over the Devil and the arrival of God’s kingdom. </a:t>
            </a:r>
          </a:p>
          <a:p>
            <a:pPr algn="just" eaLnBrk="1" hangingPunct="1"/>
            <a:endParaRPr lang="en-GB" altLang="en-US" dirty="0"/>
          </a:p>
          <a:p>
            <a:pPr algn="just" eaLnBrk="1" hangingPunct="1"/>
            <a:endParaRPr lang="en-GB" altLang="en-US" dirty="0"/>
          </a:p>
        </p:txBody>
      </p:sp>
    </p:spTree>
    <p:extLst>
      <p:ext uri="{BB962C8B-B14F-4D97-AF65-F5344CB8AC3E}">
        <p14:creationId xmlns:p14="http://schemas.microsoft.com/office/powerpoint/2010/main" val="2494840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67544" y="0"/>
            <a:ext cx="8229600" cy="1143000"/>
          </a:xfrm>
        </p:spPr>
        <p:txBody>
          <a:bodyPr/>
          <a:lstStyle/>
          <a:p>
            <a:pPr eaLnBrk="1" fontAlgn="auto" hangingPunct="1">
              <a:spcAft>
                <a:spcPts val="0"/>
              </a:spcAft>
              <a:defRPr/>
            </a:pPr>
            <a:r>
              <a:rPr lang="en-GB" altLang="en-US" dirty="0" smtClean="0">
                <a:solidFill>
                  <a:schemeClr val="accent6">
                    <a:tint val="1000"/>
                  </a:schemeClr>
                </a:solidFill>
              </a:rPr>
              <a:t>The Devil in the Gospel of John</a:t>
            </a:r>
            <a:endParaRPr lang="en-GB" altLang="en-US" dirty="0">
              <a:solidFill>
                <a:schemeClr val="accent6">
                  <a:tint val="1000"/>
                </a:schemeClr>
              </a:solidFill>
            </a:endParaRPr>
          </a:p>
        </p:txBody>
      </p:sp>
      <p:sp>
        <p:nvSpPr>
          <p:cNvPr id="33795" name="Rectangle 3"/>
          <p:cNvSpPr>
            <a:spLocks noGrp="1" noChangeArrowheads="1"/>
          </p:cNvSpPr>
          <p:nvPr>
            <p:ph idx="1"/>
          </p:nvPr>
        </p:nvSpPr>
        <p:spPr>
          <a:xfrm>
            <a:off x="323528" y="1700808"/>
            <a:ext cx="8208912" cy="4525963"/>
          </a:xfrm>
        </p:spPr>
        <p:txBody>
          <a:bodyPr/>
          <a:lstStyle/>
          <a:p>
            <a:pPr algn="just" eaLnBrk="1" hangingPunct="1">
              <a:lnSpc>
                <a:spcPct val="90000"/>
              </a:lnSpc>
            </a:pPr>
            <a:r>
              <a:rPr lang="en-GB" altLang="en-US" dirty="0" smtClean="0"/>
              <a:t>Satan (e.g. 13:27), the Devil (e.g. 13:2), the Evil One (e.g. 17:15), ruler of this world (e.g. 12:31). </a:t>
            </a:r>
          </a:p>
          <a:p>
            <a:pPr algn="just" eaLnBrk="1" hangingPunct="1">
              <a:lnSpc>
                <a:spcPct val="90000"/>
              </a:lnSpc>
            </a:pPr>
            <a:endParaRPr lang="en-GB" altLang="en-US" dirty="0" smtClean="0"/>
          </a:p>
          <a:p>
            <a:pPr algn="just" eaLnBrk="1" hangingPunct="1">
              <a:lnSpc>
                <a:spcPct val="90000"/>
              </a:lnSpc>
            </a:pPr>
            <a:r>
              <a:rPr lang="en-GB" altLang="en-US" dirty="0" smtClean="0"/>
              <a:t>In the Synoptic Gospels, the Devil often appears in personified form</a:t>
            </a:r>
            <a:r>
              <a:rPr lang="en-GB" altLang="en-US" dirty="0"/>
              <a:t> </a:t>
            </a:r>
            <a:r>
              <a:rPr lang="en-GB" altLang="en-US" dirty="0" smtClean="0"/>
              <a:t>(e.g. Matt. 4:1-11; Luke 4:1-13), and evil or unclean spirits are able to seize people physically (Matt. 8:28-34; Mark 3:22-27; Luke 9:37-43). </a:t>
            </a:r>
          </a:p>
          <a:p>
            <a:pPr algn="just" eaLnBrk="1" hangingPunct="1">
              <a:lnSpc>
                <a:spcPct val="90000"/>
              </a:lnSpc>
            </a:pPr>
            <a:endParaRPr lang="en-GB" altLang="en-US" dirty="0"/>
          </a:p>
          <a:p>
            <a:pPr algn="just" eaLnBrk="1" hangingPunct="1">
              <a:lnSpc>
                <a:spcPct val="90000"/>
              </a:lnSpc>
            </a:pPr>
            <a:r>
              <a:rPr lang="en-GB" altLang="en-US" dirty="0" smtClean="0"/>
              <a:t>In John’s Gospel, the Devil is not personified. He lurks in the shadows, operating, for the most part, through human agents (Judas is an example of this, see 13:1-4, 27; cf. 6:64, 70-71). </a:t>
            </a:r>
          </a:p>
          <a:p>
            <a:pPr eaLnBrk="1" hangingPunct="1">
              <a:lnSpc>
                <a:spcPct val="90000"/>
              </a:lnSpc>
            </a:pPr>
            <a:endParaRPr lang="en-GB" altLang="en-US" dirty="0" smtClean="0"/>
          </a:p>
        </p:txBody>
      </p:sp>
    </p:spTree>
    <p:extLst>
      <p:ext uri="{BB962C8B-B14F-4D97-AF65-F5344CB8AC3E}">
        <p14:creationId xmlns:p14="http://schemas.microsoft.com/office/powerpoint/2010/main" val="681015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395536" y="-99392"/>
            <a:ext cx="8229600" cy="1143000"/>
          </a:xfrm>
        </p:spPr>
        <p:txBody>
          <a:bodyPr/>
          <a:lstStyle/>
          <a:p>
            <a:pPr eaLnBrk="1" fontAlgn="auto" hangingPunct="1">
              <a:spcAft>
                <a:spcPts val="0"/>
              </a:spcAft>
              <a:defRPr/>
            </a:pPr>
            <a:r>
              <a:rPr lang="en-GB" altLang="en-US" dirty="0" smtClean="0">
                <a:solidFill>
                  <a:schemeClr val="accent6">
                    <a:tint val="1000"/>
                  </a:schemeClr>
                </a:solidFill>
              </a:rPr>
              <a:t>The Devil in the Gospel of John</a:t>
            </a:r>
            <a:endParaRPr lang="en-GB" altLang="en-US" dirty="0">
              <a:solidFill>
                <a:schemeClr val="accent6">
                  <a:tint val="1000"/>
                </a:schemeClr>
              </a:solidFill>
            </a:endParaRPr>
          </a:p>
        </p:txBody>
      </p:sp>
      <p:sp>
        <p:nvSpPr>
          <p:cNvPr id="34820" name="Rectangle 3"/>
          <p:cNvSpPr>
            <a:spLocks noGrp="1" noChangeArrowheads="1"/>
          </p:cNvSpPr>
          <p:nvPr>
            <p:ph type="body" sz="half" idx="2"/>
          </p:nvPr>
        </p:nvSpPr>
        <p:spPr>
          <a:xfrm>
            <a:off x="4716016" y="1412776"/>
            <a:ext cx="4038600" cy="4525962"/>
          </a:xfrm>
        </p:spPr>
        <p:txBody>
          <a:bodyPr/>
          <a:lstStyle/>
          <a:p>
            <a:pPr eaLnBrk="1" hangingPunct="1"/>
            <a:r>
              <a:rPr lang="en-GB" altLang="en-US" dirty="0" smtClean="0"/>
              <a:t>No accounts of exorcism in John’s Gospel!</a:t>
            </a:r>
          </a:p>
          <a:p>
            <a:pPr marL="0" indent="0" eaLnBrk="1" hangingPunct="1">
              <a:buNone/>
            </a:pPr>
            <a:endParaRPr lang="en-GB" altLang="en-US" dirty="0"/>
          </a:p>
          <a:p>
            <a:pPr eaLnBrk="1" hangingPunct="1"/>
            <a:r>
              <a:rPr lang="en-GB" altLang="en-US" dirty="0" smtClean="0"/>
              <a:t>‘Now is the judgement of this world; now the ruler of this world will be driven out. And I, when I am lifted up from the earth, will draw all people to myself’ (12:31-32; cf. 16:11).</a:t>
            </a:r>
          </a:p>
          <a:p>
            <a:pPr eaLnBrk="1" hangingPunct="1"/>
            <a:endParaRPr lang="en-GB" altLang="en-US" dirty="0"/>
          </a:p>
          <a:p>
            <a:pPr marL="0" indent="0" eaLnBrk="1" hangingPunct="1">
              <a:buNone/>
            </a:pPr>
            <a:r>
              <a:rPr lang="en-GB" altLang="en-US" i="1" dirty="0" smtClean="0"/>
              <a:t>‘</a:t>
            </a:r>
            <a:r>
              <a:rPr lang="en-GB" altLang="en-US" i="1" dirty="0"/>
              <a:t>The Crucifixion’, </a:t>
            </a:r>
            <a:r>
              <a:rPr lang="en-GB" altLang="en-US" i="1" dirty="0" smtClean="0"/>
              <a:t>Matthias </a:t>
            </a:r>
            <a:r>
              <a:rPr lang="en-GB" altLang="en-US" i="1" dirty="0" err="1" smtClean="0"/>
              <a:t>Grünewald</a:t>
            </a:r>
            <a:r>
              <a:rPr lang="en-GB" altLang="en-US" i="1" dirty="0" smtClean="0"/>
              <a:t> (c. 1512-16)</a:t>
            </a:r>
          </a:p>
          <a:p>
            <a:pPr eaLnBrk="1" hangingPunct="1">
              <a:buFontTx/>
              <a:buNone/>
            </a:pPr>
            <a:endParaRPr lang="en-GB" altLang="en-US" dirty="0" smtClean="0"/>
          </a:p>
        </p:txBody>
      </p:sp>
      <p:pic>
        <p:nvPicPr>
          <p:cNvPr id="1027" name="Picture 3"/>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755576" y="1484784"/>
            <a:ext cx="3600400"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88226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67544" y="0"/>
            <a:ext cx="8229600" cy="1143000"/>
          </a:xfrm>
        </p:spPr>
        <p:txBody>
          <a:bodyPr>
            <a:normAutofit fontScale="90000"/>
          </a:bodyPr>
          <a:lstStyle/>
          <a:p>
            <a:pPr eaLnBrk="1" fontAlgn="auto" hangingPunct="1">
              <a:spcAft>
                <a:spcPts val="0"/>
              </a:spcAft>
              <a:defRPr/>
            </a:pPr>
            <a:r>
              <a:rPr lang="en-GB" altLang="en-US" dirty="0" smtClean="0">
                <a:solidFill>
                  <a:schemeClr val="accent6">
                    <a:tint val="1000"/>
                  </a:schemeClr>
                </a:solidFill>
              </a:rPr>
              <a:t>The Devil in the Gospel of John: Key Passage</a:t>
            </a:r>
            <a:endParaRPr lang="en-GB" altLang="en-US" dirty="0">
              <a:solidFill>
                <a:schemeClr val="accent6">
                  <a:tint val="1000"/>
                </a:schemeClr>
              </a:solidFill>
            </a:endParaRPr>
          </a:p>
        </p:txBody>
      </p:sp>
      <p:sp>
        <p:nvSpPr>
          <p:cNvPr id="35843" name="Rectangle 3"/>
          <p:cNvSpPr>
            <a:spLocks noGrp="1" noChangeArrowheads="1"/>
          </p:cNvSpPr>
          <p:nvPr>
            <p:ph idx="1"/>
          </p:nvPr>
        </p:nvSpPr>
        <p:spPr>
          <a:xfrm>
            <a:off x="457200" y="1600200"/>
            <a:ext cx="7931224" cy="4525963"/>
          </a:xfrm>
        </p:spPr>
        <p:txBody>
          <a:bodyPr/>
          <a:lstStyle/>
          <a:p>
            <a:pPr algn="just" eaLnBrk="1" hangingPunct="1"/>
            <a:r>
              <a:rPr lang="en-GB" altLang="en-US" sz="3200" dirty="0" smtClean="0"/>
              <a:t>‘You are from your father the devil, and you choose to do your father’s desires. He was a murderer from the beginning and does not stand in the truth, because there is no truth in him. When he lies, he speaks according to his own nature, for he is a liar and the father of lies’ (8:44). </a:t>
            </a:r>
          </a:p>
          <a:p>
            <a:pPr algn="just" eaLnBrk="1" hangingPunct="1"/>
            <a:endParaRPr lang="en-GB" altLang="en-US" dirty="0"/>
          </a:p>
          <a:p>
            <a:pPr algn="just" eaLnBrk="1" hangingPunct="1"/>
            <a:endParaRPr lang="en-GB" altLang="en-US" dirty="0" smtClean="0"/>
          </a:p>
        </p:txBody>
      </p:sp>
    </p:spTree>
    <p:extLst>
      <p:ext uri="{BB962C8B-B14F-4D97-AF65-F5344CB8AC3E}">
        <p14:creationId xmlns:p14="http://schemas.microsoft.com/office/powerpoint/2010/main" val="39924306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395536" y="188640"/>
            <a:ext cx="8229600" cy="1143000"/>
          </a:xfrm>
        </p:spPr>
        <p:txBody>
          <a:bodyPr>
            <a:normAutofit fontScale="90000"/>
          </a:bodyPr>
          <a:lstStyle/>
          <a:p>
            <a:pPr eaLnBrk="1" fontAlgn="auto" hangingPunct="1">
              <a:spcAft>
                <a:spcPts val="0"/>
              </a:spcAft>
              <a:defRPr/>
            </a:pPr>
            <a:r>
              <a:rPr lang="en-GB" altLang="en-US" dirty="0" smtClean="0">
                <a:solidFill>
                  <a:schemeClr val="accent6">
                    <a:tint val="1000"/>
                  </a:schemeClr>
                </a:solidFill>
              </a:rPr>
              <a:t>The Devil in the Gospel of John: Chief Aspects</a:t>
            </a:r>
            <a:endParaRPr lang="en-GB" altLang="en-US" dirty="0">
              <a:solidFill>
                <a:schemeClr val="accent6">
                  <a:tint val="1000"/>
                </a:schemeClr>
              </a:solidFill>
            </a:endParaRPr>
          </a:p>
        </p:txBody>
      </p:sp>
      <p:sp>
        <p:nvSpPr>
          <p:cNvPr id="36867" name="Rectangle 3"/>
          <p:cNvSpPr>
            <a:spLocks noGrp="1" noChangeArrowheads="1"/>
          </p:cNvSpPr>
          <p:nvPr>
            <p:ph idx="1"/>
          </p:nvPr>
        </p:nvSpPr>
        <p:spPr>
          <a:xfrm>
            <a:off x="467544" y="1844824"/>
            <a:ext cx="8064896" cy="4525963"/>
          </a:xfrm>
        </p:spPr>
        <p:txBody>
          <a:bodyPr/>
          <a:lstStyle/>
          <a:p>
            <a:pPr marL="457200" indent="-457200" algn="just" eaLnBrk="1" hangingPunct="1">
              <a:lnSpc>
                <a:spcPct val="80000"/>
              </a:lnSpc>
              <a:buFont typeface="+mj-lt"/>
              <a:buAutoNum type="arabicPeriod"/>
            </a:pPr>
            <a:r>
              <a:rPr lang="en-GB" altLang="en-US" b="1" dirty="0" smtClean="0"/>
              <a:t>Deception</a:t>
            </a:r>
            <a:r>
              <a:rPr lang="en-GB" altLang="en-US" dirty="0" smtClean="0"/>
              <a:t>: the Devil is ‘a liar’ and ‘the father of lies’. Jesus, by way of contrast, is ‘the truth’ (14:6; cf. 1:14). </a:t>
            </a:r>
          </a:p>
          <a:p>
            <a:pPr marL="457200" indent="-457200" algn="just" eaLnBrk="1" hangingPunct="1">
              <a:lnSpc>
                <a:spcPct val="80000"/>
              </a:lnSpc>
              <a:buFont typeface="+mj-lt"/>
              <a:buAutoNum type="arabicPeriod"/>
            </a:pPr>
            <a:endParaRPr lang="en-GB" altLang="en-US" dirty="0"/>
          </a:p>
          <a:p>
            <a:pPr marL="457200" indent="-457200" algn="just" eaLnBrk="1" hangingPunct="1">
              <a:lnSpc>
                <a:spcPct val="80000"/>
              </a:lnSpc>
              <a:buFont typeface="+mj-lt"/>
              <a:buAutoNum type="arabicPeriod"/>
            </a:pPr>
            <a:r>
              <a:rPr lang="en-GB" altLang="en-US" b="1" dirty="0" smtClean="0"/>
              <a:t>Hatred</a:t>
            </a:r>
            <a:r>
              <a:rPr lang="en-GB" altLang="en-US" dirty="0" smtClean="0"/>
              <a:t>: the </a:t>
            </a:r>
            <a:r>
              <a:rPr lang="en-GB" altLang="en-US" dirty="0"/>
              <a:t>Devil </a:t>
            </a:r>
            <a:r>
              <a:rPr lang="en-GB" altLang="en-US" dirty="0" smtClean="0"/>
              <a:t>encourages </a:t>
            </a:r>
            <a:r>
              <a:rPr lang="en-GB" altLang="en-US" dirty="0"/>
              <a:t>hatred of God, Jesus, and the Christian community. God loves the world and sent his Son as the expression of his love (3:16). Therefore, those who belong to God love Jesus, whereas those allied with the Devil do </a:t>
            </a:r>
            <a:r>
              <a:rPr lang="en-GB" altLang="en-US" dirty="0" smtClean="0"/>
              <a:t>not (cf. 7:7; 15:23)</a:t>
            </a:r>
          </a:p>
          <a:p>
            <a:pPr marL="609600" indent="-609600" algn="just" eaLnBrk="1" hangingPunct="1">
              <a:lnSpc>
                <a:spcPct val="80000"/>
              </a:lnSpc>
              <a:buFont typeface="+mj-lt"/>
              <a:buAutoNum type="arabicPeriod"/>
            </a:pPr>
            <a:endParaRPr lang="en-GB" altLang="en-US" dirty="0" smtClean="0"/>
          </a:p>
          <a:p>
            <a:pPr marL="457200" indent="-457200" algn="just" eaLnBrk="1" hangingPunct="1">
              <a:lnSpc>
                <a:spcPct val="80000"/>
              </a:lnSpc>
              <a:buFont typeface="+mj-lt"/>
              <a:buAutoNum type="arabicPeriod"/>
            </a:pPr>
            <a:r>
              <a:rPr lang="en-GB" altLang="en-US" b="1" dirty="0" smtClean="0"/>
              <a:t>Death</a:t>
            </a:r>
            <a:r>
              <a:rPr lang="en-GB" altLang="en-US" dirty="0" smtClean="0"/>
              <a:t>: the Devil </a:t>
            </a:r>
            <a:r>
              <a:rPr lang="en-GB" altLang="en-US" dirty="0"/>
              <a:t>was a </a:t>
            </a:r>
            <a:r>
              <a:rPr lang="en-GB" altLang="en-US" dirty="0" smtClean="0"/>
              <a:t>‘murderer </a:t>
            </a:r>
            <a:r>
              <a:rPr lang="en-GB" altLang="en-US" dirty="0"/>
              <a:t>from the </a:t>
            </a:r>
            <a:r>
              <a:rPr lang="en-GB" altLang="en-US" dirty="0" smtClean="0"/>
              <a:t>beginning’ </a:t>
            </a:r>
            <a:r>
              <a:rPr lang="en-GB" altLang="en-US" dirty="0"/>
              <a:t>and seeks the death of those who oppose him. The adversaries of Jesus show the influence of the Devil by seeking to kill Jesus for speaking the </a:t>
            </a:r>
            <a:r>
              <a:rPr lang="en-GB" altLang="en-US" dirty="0" smtClean="0"/>
              <a:t>truth. </a:t>
            </a:r>
            <a:endParaRPr lang="en-GB" altLang="en-US" dirty="0"/>
          </a:p>
          <a:p>
            <a:pPr marL="457200" indent="-457200" algn="just" eaLnBrk="1" hangingPunct="1">
              <a:lnSpc>
                <a:spcPct val="80000"/>
              </a:lnSpc>
              <a:buFont typeface="+mj-lt"/>
              <a:buAutoNum type="arabicPeriod"/>
            </a:pPr>
            <a:endParaRPr lang="en-GB" altLang="en-US" dirty="0" smtClean="0"/>
          </a:p>
          <a:p>
            <a:pPr marL="609600" indent="-609600" eaLnBrk="1" hangingPunct="1">
              <a:lnSpc>
                <a:spcPct val="80000"/>
              </a:lnSpc>
              <a:buFont typeface="+mj-lt"/>
              <a:buAutoNum type="arabicPeriod"/>
            </a:pPr>
            <a:endParaRPr lang="en-GB" altLang="en-US" dirty="0" smtClean="0"/>
          </a:p>
        </p:txBody>
      </p:sp>
    </p:spTree>
    <p:extLst>
      <p:ext uri="{BB962C8B-B14F-4D97-AF65-F5344CB8AC3E}">
        <p14:creationId xmlns:p14="http://schemas.microsoft.com/office/powerpoint/2010/main" val="28327349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67544" y="0"/>
            <a:ext cx="8229600" cy="1143000"/>
          </a:xfrm>
        </p:spPr>
        <p:txBody>
          <a:bodyPr/>
          <a:lstStyle/>
          <a:p>
            <a:pPr eaLnBrk="1" fontAlgn="auto" hangingPunct="1">
              <a:spcAft>
                <a:spcPts val="0"/>
              </a:spcAft>
              <a:defRPr/>
            </a:pPr>
            <a:r>
              <a:rPr lang="en-GB" altLang="en-US" dirty="0" smtClean="0">
                <a:solidFill>
                  <a:schemeClr val="accent6">
                    <a:tint val="1000"/>
                  </a:schemeClr>
                </a:solidFill>
              </a:rPr>
              <a:t>Satan’s Defeat in the Gospel of John</a:t>
            </a:r>
            <a:endParaRPr lang="en-GB" altLang="en-US" dirty="0">
              <a:solidFill>
                <a:schemeClr val="accent6">
                  <a:tint val="1000"/>
                </a:schemeClr>
              </a:solidFill>
            </a:endParaRPr>
          </a:p>
        </p:txBody>
      </p:sp>
      <p:sp>
        <p:nvSpPr>
          <p:cNvPr id="38915" name="Rectangle 3"/>
          <p:cNvSpPr>
            <a:spLocks noGrp="1" noChangeArrowheads="1"/>
          </p:cNvSpPr>
          <p:nvPr>
            <p:ph idx="1"/>
          </p:nvPr>
        </p:nvSpPr>
        <p:spPr>
          <a:xfrm>
            <a:off x="395536" y="1484784"/>
            <a:ext cx="8229600" cy="4525963"/>
          </a:xfrm>
        </p:spPr>
        <p:txBody>
          <a:bodyPr/>
          <a:lstStyle/>
          <a:p>
            <a:pPr algn="just" eaLnBrk="1" hangingPunct="1"/>
            <a:r>
              <a:rPr lang="en-GB" altLang="en-US" dirty="0" smtClean="0"/>
              <a:t>Although John refers to the Devil as the ‘ruler of this world’, it is clear that his rule will not last forever. </a:t>
            </a:r>
          </a:p>
          <a:p>
            <a:pPr algn="just" eaLnBrk="1" hangingPunct="1"/>
            <a:endParaRPr lang="en-GB" altLang="en-US" dirty="0"/>
          </a:p>
          <a:p>
            <a:pPr algn="just" eaLnBrk="1" hangingPunct="1"/>
            <a:r>
              <a:rPr lang="en-GB" altLang="en-US" dirty="0" smtClean="0"/>
              <a:t>‘Now is the judgement of this world; now the ruler of this world will be driven out’ (12:31).</a:t>
            </a:r>
          </a:p>
          <a:p>
            <a:pPr algn="just" eaLnBrk="1" hangingPunct="1"/>
            <a:endParaRPr lang="en-GB" altLang="en-US" dirty="0"/>
          </a:p>
          <a:p>
            <a:pPr algn="just" eaLnBrk="1" hangingPunct="1"/>
            <a:r>
              <a:rPr lang="en-GB" altLang="en-US" dirty="0" smtClean="0"/>
              <a:t>‘And when he [the Advocate] comes, he will prove the world wrong about sin and righteousness and judgement: about sin, because they do not believe in me; about righteousness, because I am going to the Father and you will see me no longer; about judgement, because the ruler of this world has been condemned’ (16:8-11). </a:t>
            </a:r>
          </a:p>
          <a:p>
            <a:pPr marL="0" indent="0" algn="just" eaLnBrk="1" hangingPunct="1">
              <a:buNone/>
            </a:pPr>
            <a:endParaRPr lang="en-GB" altLang="en-US" sz="2800" dirty="0"/>
          </a:p>
          <a:p>
            <a:pPr marL="0" indent="0" algn="just" eaLnBrk="1" hangingPunct="1">
              <a:buNone/>
            </a:pPr>
            <a:endParaRPr lang="en-GB" altLang="en-US" sz="2800" dirty="0" smtClean="0"/>
          </a:p>
          <a:p>
            <a:pPr eaLnBrk="1" hangingPunct="1"/>
            <a:endParaRPr lang="en-GB" altLang="en-US" sz="2800" dirty="0" smtClean="0"/>
          </a:p>
        </p:txBody>
      </p:sp>
    </p:spTree>
    <p:extLst>
      <p:ext uri="{BB962C8B-B14F-4D97-AF65-F5344CB8AC3E}">
        <p14:creationId xmlns:p14="http://schemas.microsoft.com/office/powerpoint/2010/main" val="35911498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95536" y="13467"/>
            <a:ext cx="8229600" cy="1143000"/>
          </a:xfrm>
        </p:spPr>
        <p:txBody>
          <a:bodyPr/>
          <a:lstStyle/>
          <a:p>
            <a:pPr eaLnBrk="1" fontAlgn="auto" hangingPunct="1">
              <a:spcAft>
                <a:spcPts val="0"/>
              </a:spcAft>
              <a:defRPr/>
            </a:pPr>
            <a:r>
              <a:rPr lang="en-GB" altLang="en-US" dirty="0" smtClean="0">
                <a:solidFill>
                  <a:schemeClr val="accent6">
                    <a:tint val="1000"/>
                  </a:schemeClr>
                </a:solidFill>
              </a:rPr>
              <a:t>Light-Darkness Dualism in John’s Gospel</a:t>
            </a:r>
            <a:endParaRPr lang="en-GB" altLang="en-US" dirty="0">
              <a:solidFill>
                <a:schemeClr val="accent6">
                  <a:tint val="1000"/>
                </a:schemeClr>
              </a:solidFill>
            </a:endParaRPr>
          </a:p>
        </p:txBody>
      </p:sp>
      <p:sp>
        <p:nvSpPr>
          <p:cNvPr id="39939" name="Rectangle 3"/>
          <p:cNvSpPr>
            <a:spLocks noGrp="1" noChangeArrowheads="1"/>
          </p:cNvSpPr>
          <p:nvPr>
            <p:ph idx="1"/>
          </p:nvPr>
        </p:nvSpPr>
        <p:spPr>
          <a:xfrm>
            <a:off x="323528" y="1628800"/>
            <a:ext cx="8280920" cy="4525963"/>
          </a:xfrm>
        </p:spPr>
        <p:txBody>
          <a:bodyPr/>
          <a:lstStyle/>
          <a:p>
            <a:pPr algn="just" eaLnBrk="1" hangingPunct="1">
              <a:lnSpc>
                <a:spcPct val="80000"/>
              </a:lnSpc>
            </a:pPr>
            <a:r>
              <a:rPr lang="en-GB" altLang="en-US" dirty="0" smtClean="0"/>
              <a:t>The relationship between God and Satan/Good and evil is depicted as a struggle between light and darkness.</a:t>
            </a:r>
          </a:p>
          <a:p>
            <a:pPr algn="just" eaLnBrk="1" hangingPunct="1">
              <a:lnSpc>
                <a:spcPct val="80000"/>
              </a:lnSpc>
            </a:pPr>
            <a:endParaRPr lang="en-GB" altLang="en-US" dirty="0"/>
          </a:p>
          <a:p>
            <a:pPr algn="just" eaLnBrk="1" hangingPunct="1">
              <a:lnSpc>
                <a:spcPct val="80000"/>
              </a:lnSpc>
            </a:pPr>
            <a:r>
              <a:rPr lang="en-GB" altLang="en-US" dirty="0"/>
              <a:t>The evil one cannot overcome the power of God any more than darkness can extinguish </a:t>
            </a:r>
            <a:r>
              <a:rPr lang="en-GB" altLang="en-US" dirty="0" smtClean="0"/>
              <a:t>light (1:5).</a:t>
            </a:r>
          </a:p>
          <a:p>
            <a:pPr algn="just" eaLnBrk="1" hangingPunct="1">
              <a:lnSpc>
                <a:spcPct val="80000"/>
              </a:lnSpc>
            </a:pPr>
            <a:endParaRPr lang="en-GB" altLang="en-US" dirty="0"/>
          </a:p>
          <a:p>
            <a:pPr algn="just" eaLnBrk="1" hangingPunct="1">
              <a:lnSpc>
                <a:spcPct val="80000"/>
              </a:lnSpc>
            </a:pPr>
            <a:r>
              <a:rPr lang="en-GB" altLang="en-US" dirty="0" smtClean="0"/>
              <a:t>Light has a power that darkness does not (8:12). </a:t>
            </a:r>
          </a:p>
          <a:p>
            <a:pPr algn="just" eaLnBrk="1" hangingPunct="1">
              <a:lnSpc>
                <a:spcPct val="80000"/>
              </a:lnSpc>
            </a:pPr>
            <a:endParaRPr lang="en-GB" altLang="en-US" dirty="0" smtClean="0"/>
          </a:p>
          <a:p>
            <a:pPr algn="just" eaLnBrk="1" hangingPunct="1">
              <a:lnSpc>
                <a:spcPct val="80000"/>
              </a:lnSpc>
            </a:pPr>
            <a:r>
              <a:rPr lang="en-GB" altLang="en-US" dirty="0"/>
              <a:t>People can become children of light by believing in the </a:t>
            </a:r>
            <a:r>
              <a:rPr lang="en-GB" altLang="en-US" dirty="0" smtClean="0"/>
              <a:t>light. Those who reject Jesus have sided with the darkness – they have become children of the Devil through choice. </a:t>
            </a:r>
            <a:endParaRPr lang="en-GB" altLang="en-US" dirty="0"/>
          </a:p>
          <a:p>
            <a:pPr eaLnBrk="1" hangingPunct="1">
              <a:lnSpc>
                <a:spcPct val="80000"/>
              </a:lnSpc>
            </a:pPr>
            <a:endParaRPr lang="en-GB" altLang="en-US" dirty="0" smtClean="0"/>
          </a:p>
        </p:txBody>
      </p:sp>
    </p:spTree>
    <p:extLst>
      <p:ext uri="{BB962C8B-B14F-4D97-AF65-F5344CB8AC3E}">
        <p14:creationId xmlns:p14="http://schemas.microsoft.com/office/powerpoint/2010/main" val="12599841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95536" y="13467"/>
            <a:ext cx="8229600" cy="1143000"/>
          </a:xfrm>
        </p:spPr>
        <p:txBody>
          <a:bodyPr/>
          <a:lstStyle/>
          <a:p>
            <a:pPr eaLnBrk="1" fontAlgn="auto" hangingPunct="1">
              <a:spcAft>
                <a:spcPts val="0"/>
              </a:spcAft>
              <a:defRPr/>
            </a:pPr>
            <a:r>
              <a:rPr lang="en-GB" altLang="en-US" dirty="0" smtClean="0">
                <a:solidFill>
                  <a:schemeClr val="accent6">
                    <a:tint val="1000"/>
                  </a:schemeClr>
                </a:solidFill>
              </a:rPr>
              <a:t>Light-Darkness Dualism in John’s Gospel</a:t>
            </a:r>
            <a:endParaRPr lang="en-GB" altLang="en-US" dirty="0">
              <a:solidFill>
                <a:schemeClr val="accent6">
                  <a:tint val="1000"/>
                </a:schemeClr>
              </a:solidFill>
            </a:endParaRPr>
          </a:p>
        </p:txBody>
      </p:sp>
      <p:sp>
        <p:nvSpPr>
          <p:cNvPr id="39939" name="Rectangle 3"/>
          <p:cNvSpPr>
            <a:spLocks noGrp="1" noChangeArrowheads="1"/>
          </p:cNvSpPr>
          <p:nvPr>
            <p:ph idx="1"/>
          </p:nvPr>
        </p:nvSpPr>
        <p:spPr>
          <a:xfrm>
            <a:off x="395536" y="1628800"/>
            <a:ext cx="8136904" cy="4525963"/>
          </a:xfrm>
        </p:spPr>
        <p:txBody>
          <a:bodyPr/>
          <a:lstStyle/>
          <a:p>
            <a:pPr algn="just" eaLnBrk="1" hangingPunct="1">
              <a:lnSpc>
                <a:spcPct val="80000"/>
              </a:lnSpc>
            </a:pPr>
            <a:r>
              <a:rPr lang="en-GB" altLang="en-US" sz="2800" dirty="0" smtClean="0"/>
              <a:t>‘Jesus said to them, “The light is with you for a little longer. Walk while you have the light, so that the darkness may not overtake you. If you walk in the darkness, you do not know where you are going. While you have the light, believe in the light, so that you may become children of light”’ (12:36). </a:t>
            </a:r>
          </a:p>
          <a:p>
            <a:pPr algn="just" eaLnBrk="1" hangingPunct="1">
              <a:lnSpc>
                <a:spcPct val="80000"/>
              </a:lnSpc>
            </a:pPr>
            <a:endParaRPr lang="en-GB" altLang="en-US" sz="2800" dirty="0"/>
          </a:p>
          <a:p>
            <a:pPr algn="just" eaLnBrk="1" hangingPunct="1">
              <a:lnSpc>
                <a:spcPct val="80000"/>
              </a:lnSpc>
            </a:pPr>
            <a:r>
              <a:rPr lang="en-GB" altLang="en-US" sz="2800" dirty="0" smtClean="0"/>
              <a:t>‘I have come as light into the world, so that everyone who believes in me should not remain in the darkness’ (12:46). </a:t>
            </a:r>
          </a:p>
        </p:txBody>
      </p:sp>
    </p:spTree>
    <p:extLst>
      <p:ext uri="{BB962C8B-B14F-4D97-AF65-F5344CB8AC3E}">
        <p14:creationId xmlns:p14="http://schemas.microsoft.com/office/powerpoint/2010/main" val="25246188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95536" y="-171400"/>
            <a:ext cx="8229600" cy="1143000"/>
          </a:xfrm>
        </p:spPr>
        <p:txBody>
          <a:bodyPr/>
          <a:lstStyle/>
          <a:p>
            <a:pPr eaLnBrk="1" fontAlgn="auto" hangingPunct="1">
              <a:spcAft>
                <a:spcPts val="0"/>
              </a:spcAft>
              <a:defRPr/>
            </a:pPr>
            <a:r>
              <a:rPr lang="en-GB" altLang="en-US" dirty="0" smtClean="0">
                <a:solidFill>
                  <a:schemeClr val="accent6">
                    <a:tint val="1000"/>
                  </a:schemeClr>
                </a:solidFill>
              </a:rPr>
              <a:t>Light-Darkness Dualism in DDS</a:t>
            </a:r>
            <a:endParaRPr lang="en-GB" altLang="en-US" dirty="0">
              <a:solidFill>
                <a:schemeClr val="accent6">
                  <a:tint val="1000"/>
                </a:schemeClr>
              </a:solidFill>
            </a:endParaRPr>
          </a:p>
        </p:txBody>
      </p:sp>
      <p:sp>
        <p:nvSpPr>
          <p:cNvPr id="39939" name="Rectangle 3"/>
          <p:cNvSpPr>
            <a:spLocks noGrp="1" noChangeArrowheads="1"/>
          </p:cNvSpPr>
          <p:nvPr>
            <p:ph idx="1"/>
          </p:nvPr>
        </p:nvSpPr>
        <p:spPr>
          <a:xfrm>
            <a:off x="323528" y="1268760"/>
            <a:ext cx="8352928" cy="4525963"/>
          </a:xfrm>
        </p:spPr>
        <p:txBody>
          <a:bodyPr/>
          <a:lstStyle/>
          <a:p>
            <a:pPr algn="just" eaLnBrk="1" hangingPunct="1">
              <a:lnSpc>
                <a:spcPct val="80000"/>
              </a:lnSpc>
            </a:pPr>
            <a:r>
              <a:rPr lang="en-GB" altLang="en-US" dirty="0"/>
              <a:t>‘He has created man to govern the world, and has appointed for him two spirits in which to walk until the time of his visitation: the spirits of truth and injustice. Those born of truth spring from a fountain of light, but those born of injustice spring from a source of darkness. All the children of righteousness are ruled by the Prince of Light and walk in the ways of light, but all the children of injustice are ruled by the Angel of Darkness and walk in the ways of </a:t>
            </a:r>
            <a:r>
              <a:rPr lang="en-GB" altLang="en-US" dirty="0" smtClean="0"/>
              <a:t>darkness’ (1QS 3:18-21). </a:t>
            </a:r>
          </a:p>
          <a:p>
            <a:pPr algn="just" eaLnBrk="1" hangingPunct="1">
              <a:lnSpc>
                <a:spcPct val="80000"/>
              </a:lnSpc>
            </a:pPr>
            <a:endParaRPr lang="en-GB" altLang="en-US" dirty="0"/>
          </a:p>
          <a:p>
            <a:pPr algn="just" eaLnBrk="1" hangingPunct="1">
              <a:lnSpc>
                <a:spcPct val="80000"/>
              </a:lnSpc>
            </a:pPr>
            <a:r>
              <a:rPr lang="en-GB" altLang="en-US" dirty="0" smtClean="0"/>
              <a:t>‘The dominion of the </a:t>
            </a:r>
            <a:r>
              <a:rPr lang="en-GB" altLang="en-US" dirty="0" err="1" smtClean="0"/>
              <a:t>Kittim</a:t>
            </a:r>
            <a:r>
              <a:rPr lang="en-GB" altLang="en-US" dirty="0" smtClean="0"/>
              <a:t> shall come to an end and iniquity shall be vanquished, leaving no remnant; [for the sons] of darkness there shall be no escape. [The sons of righteous]ness shall shine over all the ends of the earth; they shall go on shining until all the seasons of darkness are consumed and, at the season appointed by God, His exalted greatness shall shine eternally to the peace, blessing, glory, joy, and long life of all the sons of light’ (1QM 1-8). </a:t>
            </a:r>
          </a:p>
          <a:p>
            <a:pPr algn="just" eaLnBrk="1" hangingPunct="1">
              <a:lnSpc>
                <a:spcPct val="80000"/>
              </a:lnSpc>
            </a:pPr>
            <a:endParaRPr lang="en-GB" altLang="en-US" sz="2800" dirty="0"/>
          </a:p>
          <a:p>
            <a:pPr algn="just" eaLnBrk="1" hangingPunct="1">
              <a:lnSpc>
                <a:spcPct val="80000"/>
              </a:lnSpc>
            </a:pPr>
            <a:endParaRPr lang="en-GB" altLang="en-US" sz="2800" dirty="0" smtClean="0"/>
          </a:p>
        </p:txBody>
      </p:sp>
    </p:spTree>
    <p:extLst>
      <p:ext uri="{BB962C8B-B14F-4D97-AF65-F5344CB8AC3E}">
        <p14:creationId xmlns:p14="http://schemas.microsoft.com/office/powerpoint/2010/main" val="1180244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95536" y="0"/>
            <a:ext cx="8229600" cy="1143000"/>
          </a:xfrm>
        </p:spPr>
        <p:txBody>
          <a:bodyPr/>
          <a:lstStyle/>
          <a:p>
            <a:pPr eaLnBrk="1" fontAlgn="auto" hangingPunct="1">
              <a:spcAft>
                <a:spcPts val="0"/>
              </a:spcAft>
              <a:defRPr/>
            </a:pPr>
            <a:r>
              <a:rPr lang="en-GB" altLang="en-US" dirty="0" smtClean="0">
                <a:solidFill>
                  <a:schemeClr val="accent6">
                    <a:tint val="1000"/>
                  </a:schemeClr>
                </a:solidFill>
              </a:rPr>
              <a:t>Summary</a:t>
            </a:r>
            <a:endParaRPr lang="en-GB" altLang="en-US" dirty="0">
              <a:solidFill>
                <a:schemeClr val="accent6">
                  <a:tint val="1000"/>
                </a:schemeClr>
              </a:solidFill>
            </a:endParaRPr>
          </a:p>
        </p:txBody>
      </p:sp>
      <p:sp>
        <p:nvSpPr>
          <p:cNvPr id="39939" name="Rectangle 3"/>
          <p:cNvSpPr>
            <a:spLocks noGrp="1" noChangeArrowheads="1"/>
          </p:cNvSpPr>
          <p:nvPr>
            <p:ph idx="1"/>
          </p:nvPr>
        </p:nvSpPr>
        <p:spPr>
          <a:xfrm>
            <a:off x="323528" y="1124744"/>
            <a:ext cx="8280920" cy="4968552"/>
          </a:xfrm>
        </p:spPr>
        <p:txBody>
          <a:bodyPr/>
          <a:lstStyle/>
          <a:p>
            <a:pPr algn="just" eaLnBrk="1" hangingPunct="1">
              <a:lnSpc>
                <a:spcPct val="80000"/>
              </a:lnSpc>
            </a:pPr>
            <a:endParaRPr lang="en-GB" altLang="en-US" sz="2800" dirty="0"/>
          </a:p>
          <a:p>
            <a:pPr algn="just" eaLnBrk="1" hangingPunct="1">
              <a:lnSpc>
                <a:spcPct val="80000"/>
              </a:lnSpc>
            </a:pPr>
            <a:r>
              <a:rPr lang="en-GB" altLang="en-US" dirty="0"/>
              <a:t>A</a:t>
            </a:r>
            <a:r>
              <a:rPr lang="en-GB" altLang="en-US" dirty="0" smtClean="0"/>
              <a:t>s the chief enemy of God, Jesus and the nascent Christian community, the Devil is central to the narrative of the 4 canonical Gospels. </a:t>
            </a:r>
          </a:p>
          <a:p>
            <a:pPr algn="just" eaLnBrk="1" hangingPunct="1">
              <a:lnSpc>
                <a:spcPct val="80000"/>
              </a:lnSpc>
            </a:pPr>
            <a:endParaRPr lang="en-GB" altLang="en-US" dirty="0"/>
          </a:p>
          <a:p>
            <a:pPr algn="just" eaLnBrk="1" hangingPunct="1">
              <a:lnSpc>
                <a:spcPct val="80000"/>
              </a:lnSpc>
            </a:pPr>
            <a:r>
              <a:rPr lang="en-GB" altLang="en-US" dirty="0" smtClean="0"/>
              <a:t>Synoptic Gospels: the Devil appears to Jesus ‘in the flesh’, and demons are able to possess people physically. Exorcisms a key weapon in the fight against Satan. </a:t>
            </a:r>
          </a:p>
          <a:p>
            <a:pPr algn="just" eaLnBrk="1" hangingPunct="1">
              <a:lnSpc>
                <a:spcPct val="80000"/>
              </a:lnSpc>
            </a:pPr>
            <a:endParaRPr lang="en-GB" altLang="en-US" dirty="0"/>
          </a:p>
          <a:p>
            <a:pPr algn="just" eaLnBrk="1" hangingPunct="1">
              <a:lnSpc>
                <a:spcPct val="80000"/>
              </a:lnSpc>
            </a:pPr>
            <a:r>
              <a:rPr lang="en-GB" altLang="en-US" dirty="0" smtClean="0"/>
              <a:t>John’s Gospel: the Devil carries out his designs primarily through human agents (‘the Jews’, Judas etc.). It is through the death and resurrection of Jesus that ‘the ruler of this world’ is cast out. </a:t>
            </a:r>
          </a:p>
          <a:p>
            <a:pPr algn="just" eaLnBrk="1" hangingPunct="1">
              <a:lnSpc>
                <a:spcPct val="80000"/>
              </a:lnSpc>
            </a:pPr>
            <a:endParaRPr lang="en-GB" altLang="en-US" dirty="0"/>
          </a:p>
          <a:p>
            <a:pPr algn="just" eaLnBrk="1" hangingPunct="1">
              <a:lnSpc>
                <a:spcPct val="80000"/>
              </a:lnSpc>
            </a:pPr>
            <a:r>
              <a:rPr lang="en-GB" altLang="en-US" dirty="0" smtClean="0"/>
              <a:t>The nature of Jesus’ victory over Satan elaborated upon by the Early Church Fathers. </a:t>
            </a:r>
            <a:endParaRPr lang="en-GB" altLang="en-US" dirty="0"/>
          </a:p>
          <a:p>
            <a:pPr algn="just" eaLnBrk="1" hangingPunct="1">
              <a:lnSpc>
                <a:spcPct val="80000"/>
              </a:lnSpc>
            </a:pPr>
            <a:endParaRPr lang="en-GB" altLang="en-US" sz="2800" dirty="0" smtClean="0"/>
          </a:p>
        </p:txBody>
      </p:sp>
    </p:spTree>
    <p:extLst>
      <p:ext uri="{BB962C8B-B14F-4D97-AF65-F5344CB8AC3E}">
        <p14:creationId xmlns:p14="http://schemas.microsoft.com/office/powerpoint/2010/main" val="2627248644"/>
      </p:ext>
    </p:extLst>
  </p:cSld>
  <p:clrMapOvr>
    <a:masterClrMapping/>
  </p:clrMapOvr>
  <p:timing>
    <p:tnLst>
      <p:par>
        <p:cTn id="1" dur="indefinite" restart="never" nodeType="tmRoot"/>
      </p:par>
    </p:tnLst>
  </p:timing>
</p:sld>
</file>

<file path=ppt/theme/theme1.xml><?xml version="1.0" encoding="utf-8"?>
<a:theme xmlns:a="http://schemas.openxmlformats.org/drawingml/2006/main" name="Thatch">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themeOverride>
</file>

<file path=docProps/app.xml><?xml version="1.0" encoding="utf-8"?>
<Properties xmlns="http://schemas.openxmlformats.org/officeDocument/2006/extended-properties" xmlns:vt="http://schemas.openxmlformats.org/officeDocument/2006/docPropsVTypes">
  <TotalTime>1398</TotalTime>
  <Words>2590</Words>
  <Application>Microsoft Office PowerPoint</Application>
  <PresentationFormat>On-screen Show (4:3)</PresentationFormat>
  <Paragraphs>181</Paragraphs>
  <Slides>30</Slides>
  <Notes>3</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Thatch</vt:lpstr>
      <vt:lpstr>Satan in the New Testament (Part 1): Satan in the Gospels</vt:lpstr>
      <vt:lpstr>Towards the New Testament Satan</vt:lpstr>
      <vt:lpstr>The Devil in the New Testament</vt:lpstr>
      <vt:lpstr>Jesus vs. Satan</vt:lpstr>
      <vt:lpstr>The Devil in the New Testament</vt:lpstr>
      <vt:lpstr>The Devil in the New Testament</vt:lpstr>
      <vt:lpstr>The Devil in the New Testament</vt:lpstr>
      <vt:lpstr>The Devil in the Synoptic Gospels: The Temptation of Jesus</vt:lpstr>
      <vt:lpstr>The Temptation of Jesus (Mark)</vt:lpstr>
      <vt:lpstr>The Temptation of Jesus (Synoptic Gospels)</vt:lpstr>
      <vt:lpstr>The Temptation of Jesus (Matthew)</vt:lpstr>
      <vt:lpstr>The Temptation of Jesus: the Satanic Plan</vt:lpstr>
      <vt:lpstr>The Temptation of Jesus: Jesus’ Response</vt:lpstr>
      <vt:lpstr>Satan as the Enemy of the Kingdom of God (Synoptic Gospels)</vt:lpstr>
      <vt:lpstr>Jesus’ Exorcisms (Synoptic Gospels)</vt:lpstr>
      <vt:lpstr>Jesus’ Exorcisms (Synoptic Gospels)</vt:lpstr>
      <vt:lpstr>Jesus’ Exorcisms (Mark)</vt:lpstr>
      <vt:lpstr>Jesus’ Exorcisms (Matthew and Luke)</vt:lpstr>
      <vt:lpstr>Jesus’ Exorcisms: Key Features</vt:lpstr>
      <vt:lpstr>The Devil in Jesus’ Final Hours (Synoptic Gospels)</vt:lpstr>
      <vt:lpstr>Jesus’ Death as Victory over Satan</vt:lpstr>
      <vt:lpstr>The Devil in the Gospel of John</vt:lpstr>
      <vt:lpstr>The Devil in the Gospel of John</vt:lpstr>
      <vt:lpstr>The Devil in the Gospel of John: Key Passage</vt:lpstr>
      <vt:lpstr>The Devil in the Gospel of John: Chief Aspects</vt:lpstr>
      <vt:lpstr>Satan’s Defeat in the Gospel of John</vt:lpstr>
      <vt:lpstr>Light-Darkness Dualism in John’s Gospel</vt:lpstr>
      <vt:lpstr>Light-Darkness Dualism in John’s Gospel</vt:lpstr>
      <vt:lpstr>Light-Darkness Dualism in DDS</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Satan yn y Testament Newydd</dc:title>
  <dc:creator>Rhodri Thomas</dc:creator>
  <cp:lastModifiedBy>Rhodri Thomas</cp:lastModifiedBy>
  <cp:revision>70</cp:revision>
  <dcterms:created xsi:type="dcterms:W3CDTF">2018-08-08T13:44:54Z</dcterms:created>
  <dcterms:modified xsi:type="dcterms:W3CDTF">2018-12-04T20:36:15Z</dcterms:modified>
</cp:coreProperties>
</file>