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7" r:id="rId6"/>
    <p:sldId id="258" r:id="rId7"/>
    <p:sldId id="259" r:id="rId8"/>
    <p:sldId id="260" r:id="rId9"/>
    <p:sldId id="261" r:id="rId10"/>
    <p:sldId id="594" r:id="rId11"/>
    <p:sldId id="263" r:id="rId12"/>
    <p:sldId id="262" r:id="rId13"/>
    <p:sldId id="264" r:id="rId14"/>
    <p:sldId id="266" r:id="rId15"/>
    <p:sldId id="267" r:id="rId16"/>
    <p:sldId id="268" r:id="rId17"/>
    <p:sldId id="59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varScale="1">
        <p:scale>
          <a:sx n="60" d="100"/>
          <a:sy n="60" d="100"/>
        </p:scale>
        <p:origin x="94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10/12/2025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10/12/2025</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10/12/2025</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10/12/2025</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10/12/2025</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10/12/2025</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10/12/2025</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10/12/2025</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10/12/2025</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10/12/2025</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10/12/2025</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10/12/2025</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10/12/2025</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lstStyle/>
          <a:p>
            <a:r>
              <a:rPr lang="en-GB" b="1" dirty="0"/>
              <a:t>Presentation </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normAutofit fontScale="70000" lnSpcReduction="20000"/>
          </a:bodyPr>
          <a:lstStyle/>
          <a:p>
            <a:pPr lvl="0"/>
            <a:r>
              <a:rPr lang="en-GB" i="1" dirty="0"/>
              <a:t>Your Programme of Study</a:t>
            </a:r>
            <a:endParaRPr lang="en-GB" dirty="0"/>
          </a:p>
          <a:p>
            <a:pPr lvl="0"/>
            <a:r>
              <a:rPr lang="en-GB" i="1" dirty="0"/>
              <a:t>Module Name &amp; Code:</a:t>
            </a:r>
            <a:r>
              <a:rPr lang="en-GB" dirty="0"/>
              <a:t> LCLM 4001 – Enterprise in Action</a:t>
            </a:r>
          </a:p>
          <a:p>
            <a:pPr lvl="0"/>
            <a:r>
              <a:rPr lang="en-GB" i="1" dirty="0"/>
              <a:t>Assignment Title:</a:t>
            </a:r>
            <a:r>
              <a:rPr lang="en-GB" dirty="0"/>
              <a:t> Component 2 – Individual Presentation</a:t>
            </a:r>
          </a:p>
          <a:p>
            <a:pPr lvl="0"/>
            <a:r>
              <a:rPr lang="en-GB" i="1" dirty="0"/>
              <a:t>Your Name: </a:t>
            </a:r>
            <a:r>
              <a:rPr lang="en-GB" b="1" dirty="0"/>
              <a:t>Stacey blackwood</a:t>
            </a:r>
          </a:p>
          <a:p>
            <a:r>
              <a:rPr lang="en-GB" i="1" dirty="0"/>
              <a:t>Lecturer’s Name: </a:t>
            </a:r>
            <a:r>
              <a:rPr lang="en-GB" dirty="0"/>
              <a:t>Dr Charles </a:t>
            </a:r>
            <a:r>
              <a:rPr lang="en-GB" dirty="0" err="1"/>
              <a:t>Oham</a:t>
            </a:r>
            <a:endParaRPr lang="en-GB" dirty="0"/>
          </a:p>
          <a:p>
            <a:pPr lvl="0"/>
            <a:r>
              <a:rPr lang="en-GB" i="1" dirty="0"/>
              <a:t>Business Name:</a:t>
            </a:r>
            <a:r>
              <a:rPr lang="en-GB" dirty="0"/>
              <a:t> </a:t>
            </a:r>
            <a:r>
              <a:rPr lang="en-GB" b="1" dirty="0"/>
              <a:t>Island Bites – Caribbean Street Food</a:t>
            </a:r>
            <a:endParaRPr lang="en-GB" dirty="0"/>
          </a:p>
          <a:p>
            <a:pPr marL="0" indent="0">
              <a:buNone/>
            </a:pPr>
            <a:br>
              <a:rPr lang="en-GB" dirty="0"/>
            </a:br>
            <a:endParaRPr lang="en-GB" dirty="0"/>
          </a:p>
          <a:p>
            <a:pPr marL="0" indent="0">
              <a:buNone/>
            </a:pPr>
            <a:endParaRPr lang="en-GB" dirty="0"/>
          </a:p>
        </p:txBody>
      </p:sp>
      <p:sp>
        <p:nvSpPr>
          <p:cNvPr id="4" name="TextBox 3">
            <a:extLst>
              <a:ext uri="{FF2B5EF4-FFF2-40B4-BE49-F238E27FC236}">
                <a16:creationId xmlns:a16="http://schemas.microsoft.com/office/drawing/2014/main" id="{34A4051A-3539-8A3B-0EEC-8B49820AF427}"/>
              </a:ext>
            </a:extLst>
          </p:cNvPr>
          <p:cNvSpPr txBox="1"/>
          <p:nvPr/>
        </p:nvSpPr>
        <p:spPr>
          <a:xfrm>
            <a:off x="1471448" y="851338"/>
            <a:ext cx="3462615" cy="584775"/>
          </a:xfrm>
          <a:prstGeom prst="rect">
            <a:avLst/>
          </a:prstGeom>
          <a:noFill/>
        </p:spPr>
        <p:txBody>
          <a:bodyPr wrap="none" rtlCol="0">
            <a:spAutoFit/>
          </a:bodyPr>
          <a:lstStyle/>
          <a:p>
            <a:r>
              <a:rPr lang="en-GB" sz="3200" b="1" dirty="0"/>
              <a:t>Slide 1 - cover page</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p:spPr>
        <p:txBody>
          <a:bodyPr>
            <a:normAutofit fontScale="92500" lnSpcReduction="20000"/>
          </a:bodyPr>
          <a:lstStyle/>
          <a:p>
            <a:r>
              <a:rPr lang="en-GB" dirty="0">
                <a:solidFill>
                  <a:srgbClr val="374151"/>
                </a:solidFill>
                <a:latin typeface="Söhne"/>
              </a:rPr>
              <a:t>Cover page</a:t>
            </a:r>
          </a:p>
          <a:p>
            <a:r>
              <a:rPr lang="en-GB" dirty="0">
                <a:solidFill>
                  <a:srgbClr val="374151"/>
                </a:solidFill>
                <a:latin typeface="Söhne"/>
              </a:rPr>
              <a:t>Table of contents</a:t>
            </a:r>
          </a:p>
          <a:p>
            <a:r>
              <a:rPr lang="en-GB" b="1" dirty="0">
                <a:latin typeface="Söhne"/>
              </a:rPr>
              <a:t>Introduction………………………………………………………………4</a:t>
            </a:r>
          </a:p>
          <a:p>
            <a:r>
              <a:rPr lang="en-GB" b="1" dirty="0"/>
              <a:t>Section 1 - </a:t>
            </a:r>
            <a:r>
              <a:rPr lang="en-GB" b="1" dirty="0">
                <a:latin typeface="Söhne"/>
              </a:rPr>
              <a:t>Overview of the Business Idea…………………..5</a:t>
            </a:r>
          </a:p>
          <a:p>
            <a:r>
              <a:rPr lang="en-GB" b="1" dirty="0"/>
              <a:t>Section 2 - </a:t>
            </a:r>
            <a:r>
              <a:rPr lang="en-GB" dirty="0"/>
              <a:t>Legal Format and Management Structure…...6-7</a:t>
            </a:r>
          </a:p>
          <a:p>
            <a:r>
              <a:rPr lang="en-GB" b="1" dirty="0"/>
              <a:t>Section 3 – </a:t>
            </a:r>
            <a:r>
              <a:rPr lang="en-GB" dirty="0"/>
              <a:t>PESTEL Analysis………………………………………….8</a:t>
            </a:r>
          </a:p>
          <a:p>
            <a:r>
              <a:rPr lang="en-GB" b="1" dirty="0"/>
              <a:t>Section 4 - </a:t>
            </a:r>
            <a:r>
              <a:rPr lang="en-GB" dirty="0"/>
              <a:t>Marketing Strategies (4P)……………………………9</a:t>
            </a:r>
          </a:p>
          <a:p>
            <a:r>
              <a:rPr lang="en-GB" b="1" dirty="0"/>
              <a:t>Section 5 - </a:t>
            </a:r>
            <a:r>
              <a:rPr lang="en-GB" b="1" dirty="0">
                <a:solidFill>
                  <a:srgbClr val="374151"/>
                </a:solidFill>
                <a:latin typeface="Söhne"/>
              </a:rPr>
              <a:t>Funding Requirements and Allocation………10</a:t>
            </a:r>
          </a:p>
          <a:p>
            <a:r>
              <a:rPr lang="en-GB" b="1" dirty="0"/>
              <a:t>Cash Flow Forecast…………………………………………………….11-12	</a:t>
            </a:r>
          </a:p>
          <a:p>
            <a:r>
              <a:rPr lang="en-GB" b="1" dirty="0"/>
              <a:t>Conclusion </a:t>
            </a:r>
          </a:p>
          <a:p>
            <a:endParaRPr lang="en-GB" dirty="0"/>
          </a:p>
          <a:p>
            <a:endParaRPr lang="en-GB" b="1" dirty="0"/>
          </a:p>
          <a:p>
            <a:endParaRPr lang="en-GB" b="1" dirty="0"/>
          </a:p>
          <a:p>
            <a:endParaRPr lang="en-GB" dirty="0"/>
          </a:p>
          <a:p>
            <a:endParaRPr lang="en-GB" b="1" dirty="0"/>
          </a:p>
          <a:p>
            <a:endParaRPr lang="en-GB" dirty="0"/>
          </a:p>
          <a:p>
            <a:endParaRPr lang="en-GB" b="1" dirty="0"/>
          </a:p>
          <a:p>
            <a:endParaRPr lang="en-GB" dirty="0">
              <a:solidFill>
                <a:srgbClr val="374151"/>
              </a:solidFill>
              <a:latin typeface="Söhne"/>
            </a:endParaRPr>
          </a:p>
          <a:p>
            <a:endParaRPr lang="en-GB" dirty="0">
              <a:solidFill>
                <a:srgbClr val="374151"/>
              </a:solidFill>
              <a:latin typeface="Söhne"/>
            </a:endParaRPr>
          </a:p>
          <a:p>
            <a:endParaRPr lang="en-GB" dirty="0">
              <a:solidFill>
                <a:srgbClr val="374151"/>
              </a:solidFill>
              <a:latin typeface="Söhne"/>
            </a:endParaRPr>
          </a:p>
          <a:p>
            <a:endParaRPr lang="en-GB" dirty="0"/>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4579780" cy="1077218"/>
          </a:xfrm>
          <a:prstGeom prst="rect">
            <a:avLst/>
          </a:prstGeom>
          <a:noFill/>
        </p:spPr>
        <p:txBody>
          <a:bodyPr wrap="none" rtlCol="0">
            <a:spAutoFit/>
          </a:bodyPr>
          <a:lstStyle/>
          <a:p>
            <a:r>
              <a:rPr lang="en-GB" sz="3200" b="1" dirty="0"/>
              <a:t>Slide 2 - </a:t>
            </a:r>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p:txBody>
          <a:bodyPr/>
          <a:lstStyle/>
          <a:p>
            <a:pPr marL="0" indent="0">
              <a:buNone/>
            </a:pPr>
            <a:r>
              <a:rPr lang="en-GB" dirty="0"/>
              <a:t>Good afternoon. My name is Stacey Blackwood and today I will be presenting my business idea from Component 1, titled </a:t>
            </a:r>
            <a:r>
              <a:rPr lang="en-GB" i="1" dirty="0"/>
              <a:t>Island Bites</a:t>
            </a:r>
            <a:r>
              <a:rPr lang="en-GB" dirty="0"/>
              <a:t>. </a:t>
            </a:r>
          </a:p>
          <a:p>
            <a:pPr marL="0" indent="0">
              <a:buNone/>
            </a:pPr>
            <a:r>
              <a:rPr lang="en-GB" dirty="0"/>
              <a:t>This presentation covers the key elements of my business plan including the business overview, environmental analysis, marketing strategies, and funding requirements.</a:t>
            </a:r>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normAutofit fontScale="92500" lnSpcReduction="20000"/>
          </a:bodyPr>
          <a:lstStyle/>
          <a:p>
            <a:r>
              <a:rPr lang="en-GB" b="1" dirty="0"/>
              <a:t>Content:</a:t>
            </a:r>
            <a:endParaRPr lang="en-GB" dirty="0"/>
          </a:p>
          <a:p>
            <a:pPr lvl="0"/>
            <a:r>
              <a:rPr lang="en-GB" dirty="0"/>
              <a:t>Caribbean street-food inspired meals</a:t>
            </a:r>
          </a:p>
          <a:p>
            <a:pPr lvl="0"/>
            <a:r>
              <a:rPr lang="en-GB" dirty="0"/>
              <a:t>Menu: jerk chicken wraps, fried plantain, mac &amp; cheese bowls, patties</a:t>
            </a:r>
          </a:p>
          <a:p>
            <a:pPr lvl="0"/>
            <a:r>
              <a:rPr lang="en-GB" dirty="0"/>
              <a:t>Unique selling point: fresh, authentic flavours; affordable students’ pricing</a:t>
            </a:r>
          </a:p>
          <a:p>
            <a:pPr lvl="0"/>
            <a:r>
              <a:rPr lang="en-GB" dirty="0"/>
              <a:t>Legal format: </a:t>
            </a:r>
            <a:r>
              <a:rPr lang="en-GB" i="1" dirty="0"/>
              <a:t>Sole Trader</a:t>
            </a:r>
            <a:endParaRPr lang="en-GB" dirty="0"/>
          </a:p>
          <a:p>
            <a:pPr lvl="0"/>
            <a:r>
              <a:rPr lang="en-GB" dirty="0"/>
              <a:t>Management structure: Managed by founder + 1 part-time kitchen assistant</a:t>
            </a:r>
          </a:p>
          <a:p>
            <a:pPr marL="0" lvl="0" indent="0">
              <a:buNone/>
            </a:pPr>
            <a:br>
              <a:rPr lang="en-GB" dirty="0"/>
            </a:br>
            <a:r>
              <a:rPr lang="en-GB" dirty="0"/>
              <a:t>Island Bites will offer authentic, affordable Caribbean street food to local students and workers. The sole trader format keeps costs low and gives me full control over decisions. I will run the daily operations myself with part-time staffing support during busy periods.</a:t>
            </a:r>
          </a:p>
          <a:p>
            <a:pPr marL="0" indent="0">
              <a:buNone/>
            </a:pPr>
            <a:endParaRPr lang="en-GB" dirty="0"/>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normAutofit fontScale="70000" lnSpcReduction="20000"/>
          </a:bodyPr>
          <a:lstStyle/>
          <a:p>
            <a:endParaRPr lang="en-GB" dirty="0"/>
          </a:p>
          <a:p>
            <a:pPr marL="0" indent="0">
              <a:buNone/>
            </a:pPr>
            <a:r>
              <a:rPr lang="en-GB" b="1" dirty="0"/>
              <a:t>1. Specify the legal structure:</a:t>
            </a:r>
          </a:p>
          <a:p>
            <a:r>
              <a:rPr lang="en-GB" dirty="0"/>
              <a:t>Business registered as a Private Limited Company (Ltd.)</a:t>
            </a:r>
          </a:p>
          <a:p>
            <a:r>
              <a:rPr lang="en-GB" dirty="0"/>
              <a:t> Reason: limited liability, professional credibility, easier investment</a:t>
            </a:r>
          </a:p>
          <a:p>
            <a:pPr marL="0" indent="0">
              <a:buNone/>
            </a:pPr>
            <a:r>
              <a:rPr lang="en-GB" dirty="0"/>
              <a:t>• Compliant with UK food safety regulations</a:t>
            </a:r>
          </a:p>
          <a:p>
            <a:pPr marL="0" indent="0">
              <a:buNone/>
            </a:pPr>
            <a:endParaRPr lang="en-GB" b="1" dirty="0"/>
          </a:p>
          <a:p>
            <a:pPr marL="0" indent="0">
              <a:buNone/>
            </a:pPr>
            <a:r>
              <a:rPr lang="en-GB" b="1" dirty="0"/>
              <a:t>2. Management Structure:</a:t>
            </a:r>
            <a:br>
              <a:rPr lang="en-GB" dirty="0"/>
            </a:br>
            <a:endParaRPr lang="en-GB" dirty="0"/>
          </a:p>
          <a:p>
            <a:r>
              <a:rPr lang="en-GB" dirty="0"/>
              <a:t>Owner/Manager – operations, finance, marketing</a:t>
            </a:r>
          </a:p>
          <a:p>
            <a:r>
              <a:rPr lang="en-GB" dirty="0"/>
              <a:t>Head Chef – food preparation &amp; quality control</a:t>
            </a:r>
          </a:p>
          <a:p>
            <a:r>
              <a:rPr lang="en-GB" dirty="0"/>
              <a:t> 2 Part-Time Assistants – front of house</a:t>
            </a:r>
          </a:p>
          <a:p>
            <a:r>
              <a:rPr lang="en-GB" dirty="0"/>
              <a:t>Accountant &amp; solicitor (external support)</a:t>
            </a:r>
            <a:endParaRPr lang="en-GB" i="1" dirty="0">
              <a:highlight>
                <a:srgbClr val="FFFF00"/>
              </a:highlight>
            </a:endParaRPr>
          </a:p>
          <a:p>
            <a:pPr marL="0" indent="0">
              <a:buNone/>
            </a:pPr>
            <a:br>
              <a:rPr lang="en-GB" dirty="0"/>
            </a:br>
            <a:endParaRPr lang="en-GB" dirty="0"/>
          </a:p>
          <a:p>
            <a:endParaRPr lang="en-GB"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16935" y="649140"/>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838201" y="3998018"/>
            <a:ext cx="3981854" cy="2216513"/>
          </a:xfrm>
        </p:spPr>
        <p:txBody>
          <a:bodyPr vert="horz" lIns="91440" tIns="45720" rIns="91440" bIns="45720" rtlCol="0" anchor="ctr">
            <a:normAutofit/>
          </a:bodyPr>
          <a:lstStyle/>
          <a:p>
            <a:r>
              <a:rPr lang="en-US" sz="3700" b="1" kern="1200" dirty="0">
                <a:solidFill>
                  <a:schemeClr val="tx1"/>
                </a:solidFill>
                <a:latin typeface="+mj-lt"/>
                <a:ea typeface="+mj-ea"/>
                <a:cs typeface="+mj-cs"/>
              </a:rPr>
              <a:t>An organizational chart of </a:t>
            </a:r>
            <a:r>
              <a:rPr lang="en-US" sz="3700" b="1" dirty="0"/>
              <a:t>the </a:t>
            </a:r>
            <a:r>
              <a:rPr lang="en-US" sz="3700" b="1" kern="1200" dirty="0">
                <a:solidFill>
                  <a:schemeClr val="tx1"/>
                </a:solidFill>
                <a:latin typeface="+mj-lt"/>
                <a:ea typeface="+mj-ea"/>
                <a:cs typeface="+mj-cs"/>
              </a:rPr>
              <a:t> restaurant</a:t>
            </a:r>
          </a:p>
        </p:txBody>
      </p:sp>
      <p:sp>
        <p:nvSpPr>
          <p:cNvPr id="2060" name="Arc 2059">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050" name="Picture 2" descr="Diagram 1, SmartArt diagram">
            <a:extLst>
              <a:ext uri="{FF2B5EF4-FFF2-40B4-BE49-F238E27FC236}">
                <a16:creationId xmlns:a16="http://schemas.microsoft.com/office/drawing/2014/main" id="{603EA966-0673-4B5B-C2FD-3C6F1FC1F3D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64965" y="704504"/>
            <a:ext cx="10262069" cy="2957472"/>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2A8B0FE4-E8F4-D28E-71F4-F3C478E80532}"/>
              </a:ext>
            </a:extLst>
          </p:cNvPr>
          <p:cNvSpPr>
            <a:spLocks noGrp="1"/>
          </p:cNvSpPr>
          <p:nvPr>
            <p:ph idx="1"/>
          </p:nvPr>
        </p:nvSpPr>
        <p:spPr>
          <a:xfrm>
            <a:off x="4970835" y="3998019"/>
            <a:ext cx="6382966" cy="2216512"/>
          </a:xfrm>
        </p:spPr>
        <p:txBody>
          <a:bodyPr vert="horz" lIns="91440" tIns="45720" rIns="91440" bIns="45720" rtlCol="0">
            <a:normAutofit fontScale="92500" lnSpcReduction="20000"/>
          </a:bodyPr>
          <a:lstStyle/>
          <a:p>
            <a:r>
              <a:rPr lang="en-GB" dirty="0"/>
              <a:t>Owner/Manager – operations, finance, marketing</a:t>
            </a:r>
          </a:p>
          <a:p>
            <a:r>
              <a:rPr lang="en-GB" dirty="0"/>
              <a:t>Head Chef – food preparation &amp; quality control</a:t>
            </a:r>
          </a:p>
          <a:p>
            <a:r>
              <a:rPr lang="en-GB" dirty="0"/>
              <a:t> 2 Part-Time Assistants – front of house</a:t>
            </a:r>
          </a:p>
          <a:p>
            <a:r>
              <a:rPr lang="en-GB" dirty="0"/>
              <a:t>Accountant &amp; solicitor (external support)</a:t>
            </a:r>
          </a:p>
          <a:p>
            <a:pPr marL="0" indent="0">
              <a:buNone/>
            </a:pPr>
            <a:endParaRPr lang="en-US" dirty="0"/>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C3F65BB1-9206-4D7F-97F9-47DCC7DC6334}" type="slidenum">
              <a:rPr lang="en-US" smtClean="0"/>
              <a:pPr>
                <a:spcAft>
                  <a:spcPts val="600"/>
                </a:spcAft>
              </a:pPr>
              <a:t>7</a:t>
            </a:fld>
            <a:endParaRPr lang="en-US"/>
          </a:p>
        </p:txBody>
      </p: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sp>
        <p:nvSpPr>
          <p:cNvPr id="3" name="TextBox 2">
            <a:extLst>
              <a:ext uri="{FF2B5EF4-FFF2-40B4-BE49-F238E27FC236}">
                <a16:creationId xmlns:a16="http://schemas.microsoft.com/office/drawing/2014/main" id="{85BF6541-B0FA-9297-3DE4-B13C722629AE}"/>
              </a:ext>
            </a:extLst>
          </p:cNvPr>
          <p:cNvSpPr txBox="1"/>
          <p:nvPr/>
        </p:nvSpPr>
        <p:spPr>
          <a:xfrm>
            <a:off x="979081" y="1212112"/>
            <a:ext cx="10637186" cy="4154984"/>
          </a:xfrm>
          <a:prstGeom prst="rect">
            <a:avLst/>
          </a:prstGeom>
          <a:noFill/>
        </p:spPr>
        <p:txBody>
          <a:bodyPr wrap="square" rtlCol="0">
            <a:spAutoFit/>
          </a:bodyPr>
          <a:lstStyle/>
          <a:p>
            <a:pPr lvl="0"/>
            <a:r>
              <a:rPr lang="en-GB" sz="2000" b="1" dirty="0"/>
              <a:t>Political:</a:t>
            </a:r>
            <a:r>
              <a:rPr lang="en-GB" sz="2000" dirty="0"/>
              <a:t> Food hygiene regulations; trading licences</a:t>
            </a:r>
          </a:p>
          <a:p>
            <a:pPr lvl="0"/>
            <a:r>
              <a:rPr lang="en-GB" sz="2000" b="1" dirty="0"/>
              <a:t>Economic:</a:t>
            </a:r>
            <a:r>
              <a:rPr lang="en-GB" sz="2000" dirty="0"/>
              <a:t> Cost-of-living pressure → demand for low-cost meals</a:t>
            </a:r>
          </a:p>
          <a:p>
            <a:pPr lvl="0"/>
            <a:r>
              <a:rPr lang="en-GB" sz="2000" b="1" dirty="0"/>
              <a:t>Social:</a:t>
            </a:r>
            <a:r>
              <a:rPr lang="en-GB" sz="2000" dirty="0"/>
              <a:t> Diverse UK population, rising interest in Caribbean cuisine</a:t>
            </a:r>
          </a:p>
          <a:p>
            <a:pPr lvl="0"/>
            <a:r>
              <a:rPr lang="en-GB" sz="2000" b="1" dirty="0"/>
              <a:t>Technological:</a:t>
            </a:r>
            <a:r>
              <a:rPr lang="en-GB" sz="2000" dirty="0"/>
              <a:t> Use delivery apps + social media marketing</a:t>
            </a:r>
          </a:p>
          <a:p>
            <a:pPr lvl="0"/>
            <a:r>
              <a:rPr lang="en-GB" sz="2000" b="1" dirty="0"/>
              <a:t>Environmental:</a:t>
            </a:r>
            <a:r>
              <a:rPr lang="en-GB" sz="2000" dirty="0"/>
              <a:t> Sustainable packaging; reduced food waste</a:t>
            </a:r>
          </a:p>
          <a:p>
            <a:pPr lvl="0"/>
            <a:r>
              <a:rPr lang="en-GB" sz="2000" b="1" dirty="0"/>
              <a:t>Legal:</a:t>
            </a:r>
            <a:r>
              <a:rPr lang="en-GB" sz="2000" dirty="0"/>
              <a:t> Compliance with food safety laws; allergen labelling</a:t>
            </a:r>
          </a:p>
          <a:p>
            <a:br>
              <a:rPr lang="en-GB" sz="2000" dirty="0"/>
            </a:br>
            <a:r>
              <a:rPr lang="en-GB" sz="2000" dirty="0"/>
              <a:t>My PESTEL analysis shows several factors supporting the success of Island Bites. Social and economic trends strongly favour affordable, culturally diverse takeaway food. Legal and political factors highlight the need for strict hygiene compliance.</a:t>
            </a:r>
          </a:p>
          <a:p>
            <a:br>
              <a:rPr lang="en-GB" dirty="0"/>
            </a:br>
            <a:endParaRPr lang="en-GB" dirty="0"/>
          </a:p>
          <a:p>
            <a:endParaRPr lang="en-GB" sz="2800" b="1" dirty="0"/>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p:txBody>
          <a:bodyPr>
            <a:normAutofit fontScale="47500" lnSpcReduction="20000"/>
          </a:bodyPr>
          <a:lstStyle/>
          <a:p>
            <a:r>
              <a:rPr lang="en-GB" sz="2900" b="1" dirty="0"/>
              <a:t>Product</a:t>
            </a:r>
            <a:endParaRPr lang="en-GB" sz="2900" dirty="0"/>
          </a:p>
          <a:p>
            <a:pPr lvl="0"/>
            <a:r>
              <a:rPr lang="en-GB" sz="2900" dirty="0"/>
              <a:t>Caribbean street-food meals</a:t>
            </a:r>
          </a:p>
          <a:p>
            <a:pPr lvl="0"/>
            <a:r>
              <a:rPr lang="en-GB" sz="2900" dirty="0"/>
              <a:t>Vegetarian options</a:t>
            </a:r>
          </a:p>
          <a:p>
            <a:pPr lvl="0"/>
            <a:r>
              <a:rPr lang="en-GB" sz="2900" dirty="0"/>
              <a:t>Authentic flavours</a:t>
            </a:r>
          </a:p>
          <a:p>
            <a:r>
              <a:rPr lang="en-GB" sz="2900" b="1" dirty="0"/>
              <a:t>Price</a:t>
            </a:r>
            <a:endParaRPr lang="en-GB" sz="2900" dirty="0"/>
          </a:p>
          <a:p>
            <a:pPr lvl="0"/>
            <a:r>
              <a:rPr lang="en-GB" sz="2900" dirty="0"/>
              <a:t>£6.50 – £7.95</a:t>
            </a:r>
          </a:p>
          <a:p>
            <a:pPr lvl="0"/>
            <a:r>
              <a:rPr lang="en-GB" sz="2900" dirty="0"/>
              <a:t>Competitive with local takeaways</a:t>
            </a:r>
          </a:p>
          <a:p>
            <a:r>
              <a:rPr lang="en-GB" sz="2900" b="1" dirty="0"/>
              <a:t>Place</a:t>
            </a:r>
            <a:endParaRPr lang="en-GB" sz="2900" dirty="0"/>
          </a:p>
          <a:p>
            <a:pPr lvl="0"/>
            <a:r>
              <a:rPr lang="en-GB" sz="2900" dirty="0"/>
              <a:t>Small food stall/kiosk near transport or university</a:t>
            </a:r>
          </a:p>
          <a:p>
            <a:r>
              <a:rPr lang="en-GB" sz="2900" b="1" dirty="0"/>
              <a:t>Promotion</a:t>
            </a:r>
            <a:endParaRPr lang="en-GB" sz="2900" dirty="0"/>
          </a:p>
          <a:p>
            <a:pPr lvl="0"/>
            <a:r>
              <a:rPr lang="en-GB" sz="2900" dirty="0"/>
              <a:t>Instagram &amp; TikTok</a:t>
            </a:r>
          </a:p>
          <a:p>
            <a:pPr lvl="0"/>
            <a:r>
              <a:rPr lang="en-GB" sz="2900" dirty="0"/>
              <a:t>Student discounts</a:t>
            </a:r>
          </a:p>
          <a:p>
            <a:pPr lvl="0"/>
            <a:r>
              <a:rPr lang="en-GB" sz="2900" dirty="0"/>
              <a:t>Opening-week offers</a:t>
            </a:r>
          </a:p>
          <a:p>
            <a:pPr marL="0" lvl="0" indent="0">
              <a:buNone/>
            </a:pPr>
            <a:br>
              <a:rPr lang="en-GB" sz="2900" dirty="0"/>
            </a:br>
            <a:r>
              <a:rPr lang="en-GB" sz="2900" dirty="0"/>
              <a:t>My marketing strategy uses the 4Ps. Social media will be a key channel given students’ online behaviour. Competitive pricing and special offers will attract early interest.</a:t>
            </a:r>
            <a:br>
              <a:rPr lang="en-GB" dirty="0"/>
            </a:br>
            <a:endParaRPr lang="en-GB" dirty="0"/>
          </a:p>
          <a:p>
            <a:pPr marL="0" indent="0">
              <a:buNone/>
            </a:pPr>
            <a:endParaRPr lang="en-GB" dirty="0"/>
          </a:p>
          <a:p>
            <a:endParaRPr lang="en-GB" dirty="0"/>
          </a:p>
          <a:p>
            <a:pPr marL="0" indent="0">
              <a:buNone/>
            </a:pPr>
            <a:endParaRPr lang="en-GB" dirty="0"/>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 (4P)</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838200" y="1175112"/>
            <a:ext cx="10515600" cy="4683443"/>
          </a:xfrm>
        </p:spPr>
        <p:txBody>
          <a:bodyPr>
            <a:normAutofit lnSpcReduction="10000"/>
          </a:bodyPr>
          <a:lstStyle/>
          <a:p>
            <a:pPr lvl="0"/>
            <a:r>
              <a:rPr lang="en-GB" dirty="0"/>
              <a:t>Total funding required: </a:t>
            </a:r>
            <a:r>
              <a:rPr lang="en-GB" b="1" dirty="0"/>
              <a:t>£48,000</a:t>
            </a:r>
            <a:endParaRPr lang="en-GB" dirty="0"/>
          </a:p>
          <a:p>
            <a:pPr lvl="0"/>
            <a:r>
              <a:rPr lang="en-GB" dirty="0"/>
              <a:t>Allocation:</a:t>
            </a:r>
          </a:p>
          <a:p>
            <a:r>
              <a:rPr lang="en-GB" dirty="0"/>
              <a:t>Lease deposit &amp; rent: £20,000</a:t>
            </a:r>
          </a:p>
          <a:p>
            <a:r>
              <a:rPr lang="en-GB" dirty="0"/>
              <a:t>Equipment &amp; kitchen setup: £15,000</a:t>
            </a:r>
          </a:p>
          <a:p>
            <a:r>
              <a:rPr lang="en-GB" dirty="0"/>
              <a:t>Initial stock: £8,000</a:t>
            </a:r>
          </a:p>
          <a:p>
            <a:r>
              <a:rPr lang="en-GB" dirty="0"/>
              <a:t>Marketing: £3,000</a:t>
            </a:r>
          </a:p>
          <a:p>
            <a:r>
              <a:rPr lang="en-GB" dirty="0"/>
              <a:t>Contingency: £2,000</a:t>
            </a:r>
          </a:p>
          <a:p>
            <a:pPr marL="0" indent="0">
              <a:buNone/>
            </a:pPr>
            <a:r>
              <a:rPr lang="en-GB" dirty="0"/>
              <a:t>To launch Island Bites, I will require £48,000. This will be allocated to equipment, stock, licences, and marketing. Startup costs are intentionally kept low to reduce financial risk</a:t>
            </a:r>
          </a:p>
          <a:p>
            <a:pPr marL="0" indent="0">
              <a:buNone/>
            </a:pPr>
            <a:endParaRPr lang="en-GB" dirty="0"/>
          </a:p>
          <a:p>
            <a:pPr algn="l">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dirty="0"/>
              <a:t>Section 5 - </a:t>
            </a:r>
            <a:r>
              <a:rPr lang="en-GB" sz="3200" b="1" i="0" dirty="0">
                <a:solidFill>
                  <a:srgbClr val="374151"/>
                </a:solidFill>
                <a:effectLst/>
                <a:latin typeface="Söhne"/>
              </a:rPr>
              <a:t>Funding Requirements and Allocation</a:t>
            </a:r>
            <a:endParaRPr lang="en-GB" sz="3200" b="1" dirty="0"/>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083" name="Arc 308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DCCE7E6-3274-E922-7047-EB5DAC94FF08}"/>
              </a:ext>
            </a:extLst>
          </p:cNvPr>
          <p:cNvSpPr>
            <a:spLocks noGrp="1"/>
          </p:cNvSpPr>
          <p:nvPr>
            <p:ph type="title"/>
          </p:nvPr>
        </p:nvSpPr>
        <p:spPr>
          <a:xfrm>
            <a:off x="5894962" y="479493"/>
            <a:ext cx="5458838" cy="1325563"/>
          </a:xfrm>
        </p:spPr>
        <p:txBody>
          <a:bodyPr>
            <a:normAutofit/>
          </a:bodyPr>
          <a:lstStyle/>
          <a:p>
            <a:r>
              <a:rPr lang="en-GB" b="1" dirty="0"/>
              <a:t>Cash Flow Forecast:</a:t>
            </a:r>
          </a:p>
        </p:txBody>
      </p:sp>
      <p:sp>
        <p:nvSpPr>
          <p:cNvPr id="3085" name="Freeform: Shape 308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A screenshot of a report&#10;&#10;AI-generated content may be incorrect.">
            <a:extLst>
              <a:ext uri="{FF2B5EF4-FFF2-40B4-BE49-F238E27FC236}">
                <a16:creationId xmlns:a16="http://schemas.microsoft.com/office/drawing/2014/main" id="{1972F90E-E448-F540-17C1-0D316D1955E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1486922"/>
            <a:ext cx="4777381" cy="371441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078" name="Content Placeholder 3077">
            <a:extLst>
              <a:ext uri="{FF2B5EF4-FFF2-40B4-BE49-F238E27FC236}">
                <a16:creationId xmlns:a16="http://schemas.microsoft.com/office/drawing/2014/main" id="{9EB68362-9D9B-7375-7943-B836DCFDB03D}"/>
              </a:ext>
            </a:extLst>
          </p:cNvPr>
          <p:cNvSpPr>
            <a:spLocks noGrp="1"/>
          </p:cNvSpPr>
          <p:nvPr>
            <p:ph idx="1"/>
          </p:nvPr>
        </p:nvSpPr>
        <p:spPr>
          <a:xfrm>
            <a:off x="5894962" y="1984443"/>
            <a:ext cx="5458838" cy="4192520"/>
          </a:xfrm>
        </p:spPr>
        <p:txBody>
          <a:bodyPr>
            <a:normAutofit/>
          </a:bodyPr>
          <a:lstStyle/>
          <a:p>
            <a:r>
              <a:rPr lang="en-GB" dirty="0"/>
              <a:t>Sales rise from £8,000 to £10,500 per month</a:t>
            </a:r>
          </a:p>
          <a:p>
            <a:r>
              <a:rPr lang="en-GB" dirty="0"/>
              <a:t> Monthly net cash flow positive from Month 1</a:t>
            </a:r>
          </a:p>
          <a:p>
            <a:r>
              <a:rPr lang="en-GB" dirty="0"/>
              <a:t>Year-end surplus: approx. £20,120</a:t>
            </a:r>
          </a:p>
          <a:p>
            <a:endParaRPr lang="en-GB" dirty="0"/>
          </a:p>
          <a:p>
            <a:r>
              <a:rPr lang="en-GB" dirty="0"/>
              <a:t>Break-even expected in Month 10</a:t>
            </a:r>
            <a:endParaRPr lang="en-US" dirty="0"/>
          </a:p>
        </p:txBody>
      </p:sp>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Isosceles Triangle 4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Isosceles Triangle 4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ED6DFCA0-B556-F1DD-EF34-822BDCB1FD1B}"/>
              </a:ext>
            </a:extLst>
          </p:cNvPr>
          <p:cNvGraphicFramePr>
            <a:graphicFrameLocks noGrp="1"/>
          </p:cNvGraphicFramePr>
          <p:nvPr>
            <p:extLst>
              <p:ext uri="{D42A27DB-BD31-4B8C-83A1-F6EECF244321}">
                <p14:modId xmlns:p14="http://schemas.microsoft.com/office/powerpoint/2010/main" val="2722724906"/>
              </p:ext>
            </p:extLst>
          </p:nvPr>
        </p:nvGraphicFramePr>
        <p:xfrm>
          <a:off x="1418518" y="643467"/>
          <a:ext cx="9354968" cy="5571068"/>
        </p:xfrm>
        <a:graphic>
          <a:graphicData uri="http://schemas.openxmlformats.org/drawingml/2006/table">
            <a:tbl>
              <a:tblPr firstRow="1" bandRow="1"/>
              <a:tblGrid>
                <a:gridCol w="839136">
                  <a:extLst>
                    <a:ext uri="{9D8B030D-6E8A-4147-A177-3AD203B41FA5}">
                      <a16:colId xmlns:a16="http://schemas.microsoft.com/office/drawing/2014/main" val="585951467"/>
                    </a:ext>
                  </a:extLst>
                </a:gridCol>
                <a:gridCol w="1167587">
                  <a:extLst>
                    <a:ext uri="{9D8B030D-6E8A-4147-A177-3AD203B41FA5}">
                      <a16:colId xmlns:a16="http://schemas.microsoft.com/office/drawing/2014/main" val="2531437695"/>
                    </a:ext>
                  </a:extLst>
                </a:gridCol>
                <a:gridCol w="1095188">
                  <a:extLst>
                    <a:ext uri="{9D8B030D-6E8A-4147-A177-3AD203B41FA5}">
                      <a16:colId xmlns:a16="http://schemas.microsoft.com/office/drawing/2014/main" val="2915134476"/>
                    </a:ext>
                  </a:extLst>
                </a:gridCol>
                <a:gridCol w="1188775">
                  <a:extLst>
                    <a:ext uri="{9D8B030D-6E8A-4147-A177-3AD203B41FA5}">
                      <a16:colId xmlns:a16="http://schemas.microsoft.com/office/drawing/2014/main" val="3777831555"/>
                    </a:ext>
                  </a:extLst>
                </a:gridCol>
                <a:gridCol w="839136">
                  <a:extLst>
                    <a:ext uri="{9D8B030D-6E8A-4147-A177-3AD203B41FA5}">
                      <a16:colId xmlns:a16="http://schemas.microsoft.com/office/drawing/2014/main" val="3332245235"/>
                    </a:ext>
                  </a:extLst>
                </a:gridCol>
                <a:gridCol w="963555">
                  <a:extLst>
                    <a:ext uri="{9D8B030D-6E8A-4147-A177-3AD203B41FA5}">
                      <a16:colId xmlns:a16="http://schemas.microsoft.com/office/drawing/2014/main" val="1617688759"/>
                    </a:ext>
                  </a:extLst>
                </a:gridCol>
                <a:gridCol w="839136">
                  <a:extLst>
                    <a:ext uri="{9D8B030D-6E8A-4147-A177-3AD203B41FA5}">
                      <a16:colId xmlns:a16="http://schemas.microsoft.com/office/drawing/2014/main" val="2181881861"/>
                    </a:ext>
                  </a:extLst>
                </a:gridCol>
                <a:gridCol w="1303608">
                  <a:extLst>
                    <a:ext uri="{9D8B030D-6E8A-4147-A177-3AD203B41FA5}">
                      <a16:colId xmlns:a16="http://schemas.microsoft.com/office/drawing/2014/main" val="3762431445"/>
                    </a:ext>
                  </a:extLst>
                </a:gridCol>
                <a:gridCol w="1118847">
                  <a:extLst>
                    <a:ext uri="{9D8B030D-6E8A-4147-A177-3AD203B41FA5}">
                      <a16:colId xmlns:a16="http://schemas.microsoft.com/office/drawing/2014/main" val="475277731"/>
                    </a:ext>
                  </a:extLst>
                </a:gridCol>
              </a:tblGrid>
              <a:tr h="585856">
                <a:tc>
                  <a:txBody>
                    <a:bodyPr/>
                    <a:lstStyle/>
                    <a:p>
                      <a:pPr algn="l" fontAlgn="b">
                        <a:buNone/>
                      </a:pPr>
                      <a:r>
                        <a:rPr lang="en-GB" sz="1500" b="0" i="0" u="none" strike="noStrike">
                          <a:solidFill>
                            <a:srgbClr val="000000"/>
                          </a:solidFill>
                          <a:effectLst/>
                          <a:latin typeface="Calibri" panose="020F0502020204030204" pitchFamily="34" charset="0"/>
                        </a:rPr>
                        <a:t>Month </a:t>
                      </a:r>
                    </a:p>
                  </a:txBody>
                  <a:tcPr marL="8776" marR="8776" marT="8776" marB="63184" anchor="b">
                    <a:lnL>
                      <a:noFill/>
                    </a:lnL>
                    <a:lnR>
                      <a:noFill/>
                    </a:lnR>
                    <a:lnT>
                      <a:noFill/>
                    </a:lnT>
                    <a:lnB>
                      <a:noFill/>
                    </a:lnB>
                    <a:solidFill>
                      <a:srgbClr val="FFFF00"/>
                    </a:solidFill>
                  </a:tcPr>
                </a:tc>
                <a:tc>
                  <a:txBody>
                    <a:bodyPr/>
                    <a:lstStyle/>
                    <a:p>
                      <a:pPr algn="l" fontAlgn="b">
                        <a:buNone/>
                      </a:pPr>
                      <a:r>
                        <a:rPr lang="en-GB" sz="1500" b="0" i="0" u="none" strike="noStrike">
                          <a:solidFill>
                            <a:srgbClr val="000000"/>
                          </a:solidFill>
                          <a:effectLst/>
                          <a:latin typeface="Calibri" panose="020F0502020204030204" pitchFamily="34" charset="0"/>
                        </a:rPr>
                        <a:t>Sale revenue</a:t>
                      </a:r>
                    </a:p>
                  </a:txBody>
                  <a:tcPr marL="8776" marR="8776" marT="8776" marB="63184" anchor="b">
                    <a:lnL>
                      <a:noFill/>
                    </a:lnL>
                    <a:lnR>
                      <a:noFill/>
                    </a:lnR>
                    <a:lnT>
                      <a:noFill/>
                    </a:lnT>
                    <a:lnB w="6350" cap="flat" cmpd="sng" algn="ctr">
                      <a:solidFill>
                        <a:srgbClr val="000000"/>
                      </a:solidFill>
                      <a:prstDash val="solid"/>
                      <a:round/>
                      <a:headEnd type="none" w="med" len="med"/>
                      <a:tailEnd type="none" w="med" len="med"/>
                    </a:lnB>
                    <a:solidFill>
                      <a:srgbClr val="FFFF00"/>
                    </a:solidFill>
                  </a:tcPr>
                </a:tc>
                <a:tc>
                  <a:txBody>
                    <a:bodyPr/>
                    <a:lstStyle/>
                    <a:p>
                      <a:pPr algn="l" fontAlgn="b">
                        <a:buNone/>
                      </a:pPr>
                      <a:r>
                        <a:rPr lang="en-GB" sz="1500" b="0" i="0" u="none" strike="noStrike">
                          <a:solidFill>
                            <a:srgbClr val="000000"/>
                          </a:solidFill>
                          <a:effectLst/>
                          <a:latin typeface="Calibri" panose="020F0502020204030204" pitchFamily="34" charset="0"/>
                        </a:rPr>
                        <a:t>COGS (35%)</a:t>
                      </a:r>
                    </a:p>
                  </a:txBody>
                  <a:tcPr marL="8776" marR="8776" marT="8776" marB="63184" anchor="b">
                    <a:lnL>
                      <a:noFill/>
                    </a:lnL>
                    <a:lnR>
                      <a:noFill/>
                    </a:lnR>
                    <a:lnT>
                      <a:noFill/>
                    </a:lnT>
                    <a:lnB>
                      <a:noFill/>
                    </a:lnB>
                    <a:solidFill>
                      <a:srgbClr val="FFFF00"/>
                    </a:solidFill>
                  </a:tcPr>
                </a:tc>
                <a:tc>
                  <a:txBody>
                    <a:bodyPr/>
                    <a:lstStyle/>
                    <a:p>
                      <a:pPr algn="l" fontAlgn="b">
                        <a:buNone/>
                      </a:pPr>
                      <a:r>
                        <a:rPr lang="en-GB" sz="1500" b="0" i="0" u="none" strike="noStrike">
                          <a:solidFill>
                            <a:srgbClr val="000000"/>
                          </a:solidFill>
                          <a:effectLst/>
                          <a:latin typeface="Calibri" panose="020F0502020204030204" pitchFamily="34" charset="0"/>
                        </a:rPr>
                        <a:t>Rent &amp; Utilities</a:t>
                      </a:r>
                    </a:p>
                  </a:txBody>
                  <a:tcPr marL="8776" marR="8776" marT="8776" marB="63184" anchor="b">
                    <a:lnL>
                      <a:noFill/>
                    </a:lnL>
                    <a:lnR>
                      <a:noFill/>
                    </a:lnR>
                    <a:lnT>
                      <a:noFill/>
                    </a:lnT>
                    <a:lnB>
                      <a:noFill/>
                    </a:lnB>
                    <a:solidFill>
                      <a:srgbClr val="FFFF00"/>
                    </a:solidFill>
                  </a:tcPr>
                </a:tc>
                <a:tc>
                  <a:txBody>
                    <a:bodyPr/>
                    <a:lstStyle/>
                    <a:p>
                      <a:pPr algn="l" fontAlgn="b">
                        <a:buNone/>
                      </a:pPr>
                      <a:r>
                        <a:rPr lang="en-GB" sz="1500" b="0" i="0" u="none" strike="noStrike">
                          <a:solidFill>
                            <a:srgbClr val="000000"/>
                          </a:solidFill>
                          <a:effectLst/>
                          <a:latin typeface="Calibri" panose="020F0502020204030204" pitchFamily="34" charset="0"/>
                        </a:rPr>
                        <a:t>Wages</a:t>
                      </a:r>
                    </a:p>
                  </a:txBody>
                  <a:tcPr marL="8776" marR="8776" marT="8776" marB="63184" anchor="b">
                    <a:lnL>
                      <a:noFill/>
                    </a:lnL>
                    <a:lnR>
                      <a:noFill/>
                    </a:lnR>
                    <a:lnT>
                      <a:noFill/>
                    </a:lnT>
                    <a:lnB>
                      <a:noFill/>
                    </a:lnB>
                    <a:solidFill>
                      <a:srgbClr val="FFFF00"/>
                    </a:solidFill>
                  </a:tcPr>
                </a:tc>
                <a:tc>
                  <a:txBody>
                    <a:bodyPr/>
                    <a:lstStyle/>
                    <a:p>
                      <a:pPr algn="l" fontAlgn="b">
                        <a:buNone/>
                      </a:pPr>
                      <a:r>
                        <a:rPr lang="en-GB" sz="1500" b="0" i="0" u="none" strike="noStrike">
                          <a:solidFill>
                            <a:srgbClr val="000000"/>
                          </a:solidFill>
                          <a:effectLst/>
                          <a:latin typeface="Calibri" panose="020F0502020204030204" pitchFamily="34" charset="0"/>
                        </a:rPr>
                        <a:t>Marketing</a:t>
                      </a:r>
                    </a:p>
                  </a:txBody>
                  <a:tcPr marL="8776" marR="8776" marT="8776" marB="63184" anchor="b">
                    <a:lnL>
                      <a:noFill/>
                    </a:lnL>
                    <a:lnR>
                      <a:noFill/>
                    </a:lnR>
                    <a:lnT>
                      <a:noFill/>
                    </a:lnT>
                    <a:lnB>
                      <a:noFill/>
                    </a:lnB>
                    <a:solidFill>
                      <a:srgbClr val="FFFF00"/>
                    </a:solidFill>
                  </a:tcPr>
                </a:tc>
                <a:tc>
                  <a:txBody>
                    <a:bodyPr/>
                    <a:lstStyle/>
                    <a:p>
                      <a:pPr algn="l" fontAlgn="b">
                        <a:buNone/>
                      </a:pPr>
                      <a:r>
                        <a:rPr lang="en-GB" sz="1500" b="0" i="0" u="none" strike="noStrike">
                          <a:solidFill>
                            <a:srgbClr val="000000"/>
                          </a:solidFill>
                          <a:effectLst/>
                          <a:latin typeface="Calibri" panose="020F0502020204030204" pitchFamily="34" charset="0"/>
                        </a:rPr>
                        <a:t>Misc</a:t>
                      </a:r>
                    </a:p>
                  </a:txBody>
                  <a:tcPr marL="8776" marR="8776" marT="8776" marB="63184" anchor="b">
                    <a:lnL>
                      <a:noFill/>
                    </a:lnL>
                    <a:lnR>
                      <a:noFill/>
                    </a:lnR>
                    <a:lnT>
                      <a:noFill/>
                    </a:lnT>
                    <a:lnB>
                      <a:noFill/>
                    </a:lnB>
                    <a:solidFill>
                      <a:srgbClr val="FFFF00"/>
                    </a:solidFill>
                  </a:tcPr>
                </a:tc>
                <a:tc>
                  <a:txBody>
                    <a:bodyPr/>
                    <a:lstStyle/>
                    <a:p>
                      <a:pPr algn="l" fontAlgn="b">
                        <a:buNone/>
                      </a:pPr>
                      <a:r>
                        <a:rPr lang="en-GB" sz="1500" b="0" i="0" u="none" strike="noStrike">
                          <a:solidFill>
                            <a:srgbClr val="000000"/>
                          </a:solidFill>
                          <a:effectLst/>
                          <a:latin typeface="Calibri" panose="020F0502020204030204" pitchFamily="34" charset="0"/>
                        </a:rPr>
                        <a:t>Total Outflows</a:t>
                      </a:r>
                    </a:p>
                  </a:txBody>
                  <a:tcPr marL="8776" marR="8776" marT="8776" marB="63184" anchor="b">
                    <a:lnL>
                      <a:noFill/>
                    </a:lnL>
                    <a:lnR>
                      <a:noFill/>
                    </a:lnR>
                    <a:lnT>
                      <a:noFill/>
                    </a:lnT>
                    <a:lnB>
                      <a:noFill/>
                    </a:lnB>
                    <a:solidFill>
                      <a:srgbClr val="FFFF00"/>
                    </a:solidFill>
                  </a:tcPr>
                </a:tc>
                <a:tc>
                  <a:txBody>
                    <a:bodyPr/>
                    <a:lstStyle/>
                    <a:p>
                      <a:pPr algn="l" fontAlgn="b">
                        <a:buNone/>
                      </a:pPr>
                      <a:r>
                        <a:rPr lang="en-GB" sz="1500" b="0" i="0" u="none" strike="noStrike">
                          <a:solidFill>
                            <a:srgbClr val="000000"/>
                          </a:solidFill>
                          <a:effectLst/>
                          <a:latin typeface="Calibri" panose="020F0502020204030204" pitchFamily="34" charset="0"/>
                        </a:rPr>
                        <a:t>Net Cash Flow</a:t>
                      </a:r>
                    </a:p>
                  </a:txBody>
                  <a:tcPr marL="8776" marR="8776" marT="8776" marB="63184" anchor="b">
                    <a:lnL>
                      <a:noFill/>
                    </a:lnL>
                    <a:lnR>
                      <a:noFill/>
                    </a:lnR>
                    <a:lnT>
                      <a:noFill/>
                    </a:lnT>
                    <a:lnB>
                      <a:noFill/>
                    </a:lnB>
                    <a:solidFill>
                      <a:srgbClr val="FFFF00"/>
                    </a:solidFill>
                  </a:tcPr>
                </a:tc>
                <a:extLst>
                  <a:ext uri="{0D108BD9-81ED-4DB2-BD59-A6C34878D82A}">
                    <a16:rowId xmlns:a16="http://schemas.microsoft.com/office/drawing/2014/main" val="3174499672"/>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Jan</a:t>
                      </a:r>
                    </a:p>
                  </a:txBody>
                  <a:tcPr marL="8776" marR="8776" marT="8776" marB="63184" anchor="b">
                    <a:lnL>
                      <a:noFill/>
                    </a:lnL>
                    <a:lnR>
                      <a:noFill/>
                    </a:lnR>
                    <a:lnT>
                      <a:noFill/>
                    </a:lnT>
                    <a:lnB>
                      <a:noFill/>
                    </a:lnB>
                    <a:solidFill>
                      <a:srgbClr val="00B050"/>
                    </a:solidFill>
                  </a:tcPr>
                </a:tc>
                <a:tc>
                  <a:txBody>
                    <a:bodyPr/>
                    <a:lstStyle/>
                    <a:p>
                      <a:pPr algn="r" fontAlgn="b">
                        <a:buNone/>
                      </a:pPr>
                      <a:r>
                        <a:rPr lang="en-GB" sz="1500" b="0" i="0" u="none" strike="noStrike">
                          <a:solidFill>
                            <a:srgbClr val="000000"/>
                          </a:solidFill>
                          <a:effectLst/>
                          <a:latin typeface="Calibri" panose="020F0502020204030204" pitchFamily="34" charset="0"/>
                        </a:rPr>
                        <a:t>£8,000</a:t>
                      </a:r>
                    </a:p>
                  </a:txBody>
                  <a:tcPr marL="8776" marR="8776" marT="8776" marB="63184" anchor="b">
                    <a:lnL>
                      <a:noFill/>
                    </a:lnL>
                    <a:lnR>
                      <a:noFill/>
                    </a:lnR>
                    <a:lnT w="6350" cap="flat" cmpd="sng" algn="ctr">
                      <a:solidFill>
                        <a:srgbClr val="000000"/>
                      </a:solidFill>
                      <a:prstDash val="solid"/>
                      <a:round/>
                      <a:headEnd type="none" w="med" len="med"/>
                      <a:tailEnd type="none" w="med" len="med"/>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£2,800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£7,250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£750</a:t>
                      </a:r>
                    </a:p>
                  </a:txBody>
                  <a:tcPr marL="8776" marR="8776" marT="8776" marB="63184" anchor="b">
                    <a:lnL>
                      <a:noFill/>
                    </a:lnL>
                    <a:lnR>
                      <a:noFill/>
                    </a:lnR>
                    <a:lnT>
                      <a:noFill/>
                    </a:lnT>
                    <a:lnB>
                      <a:noFill/>
                    </a:lnB>
                    <a:noFill/>
                  </a:tcPr>
                </a:tc>
                <a:extLst>
                  <a:ext uri="{0D108BD9-81ED-4DB2-BD59-A6C34878D82A}">
                    <a16:rowId xmlns:a16="http://schemas.microsoft.com/office/drawing/2014/main" val="2746188515"/>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Feb</a:t>
                      </a:r>
                    </a:p>
                  </a:txBody>
                  <a:tcPr marL="8776" marR="8776" marT="8776" marB="63184" anchor="b">
                    <a:lnL>
                      <a:noFill/>
                    </a:lnL>
                    <a:lnR>
                      <a:noFill/>
                    </a:lnR>
                    <a:lnT>
                      <a:noFill/>
                    </a:lnT>
                    <a:lnB>
                      <a:noFill/>
                    </a:lnB>
                    <a:solidFill>
                      <a:srgbClr val="00B050"/>
                    </a:solidFill>
                  </a:tcPr>
                </a:tc>
                <a:tc>
                  <a:txBody>
                    <a:bodyPr/>
                    <a:lstStyle/>
                    <a:p>
                      <a:pPr algn="r" fontAlgn="b">
                        <a:buNone/>
                      </a:pPr>
                      <a:r>
                        <a:rPr lang="en-GB" sz="1500" b="0" i="0" u="none" strike="noStrike">
                          <a:solidFill>
                            <a:srgbClr val="000000"/>
                          </a:solidFill>
                          <a:effectLst/>
                          <a:latin typeface="Calibri" panose="020F0502020204030204" pitchFamily="34" charset="0"/>
                        </a:rPr>
                        <a:t>£8,200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£2,870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£7,320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£880</a:t>
                      </a:r>
                    </a:p>
                  </a:txBody>
                  <a:tcPr marL="8776" marR="8776" marT="8776" marB="63184" anchor="b">
                    <a:lnL>
                      <a:noFill/>
                    </a:lnL>
                    <a:lnR>
                      <a:noFill/>
                    </a:lnR>
                    <a:lnT>
                      <a:noFill/>
                    </a:lnT>
                    <a:lnB>
                      <a:noFill/>
                    </a:lnB>
                    <a:noFill/>
                  </a:tcPr>
                </a:tc>
                <a:extLst>
                  <a:ext uri="{0D108BD9-81ED-4DB2-BD59-A6C34878D82A}">
                    <a16:rowId xmlns:a16="http://schemas.microsoft.com/office/drawing/2014/main" val="2029843490"/>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Mar</a:t>
                      </a:r>
                    </a:p>
                  </a:txBody>
                  <a:tcPr marL="8776" marR="8776" marT="8776" marB="63184" anchor="b">
                    <a:lnL>
                      <a:noFill/>
                    </a:lnL>
                    <a:lnR>
                      <a:noFill/>
                    </a:lnR>
                    <a:lnT>
                      <a:noFill/>
                    </a:lnT>
                    <a:lnB>
                      <a:noFill/>
                    </a:lnB>
                    <a:solidFill>
                      <a:srgbClr val="00B050"/>
                    </a:solidFill>
                  </a:tcPr>
                </a:tc>
                <a:tc>
                  <a:txBody>
                    <a:bodyPr/>
                    <a:lstStyle/>
                    <a:p>
                      <a:pPr algn="r" fontAlgn="b">
                        <a:buNone/>
                      </a:pPr>
                      <a:r>
                        <a:rPr lang="en-GB" sz="1500" b="0" i="0" u="none" strike="noStrike">
                          <a:solidFill>
                            <a:srgbClr val="000000"/>
                          </a:solidFill>
                          <a:effectLst/>
                          <a:latin typeface="Calibri" panose="020F0502020204030204" pitchFamily="34" charset="0"/>
                        </a:rPr>
                        <a:t>£8,500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£2,975</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£7,425</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£1,075</a:t>
                      </a:r>
                    </a:p>
                  </a:txBody>
                  <a:tcPr marL="8776" marR="8776" marT="8776" marB="63184" anchor="b">
                    <a:lnL>
                      <a:noFill/>
                    </a:lnL>
                    <a:lnR>
                      <a:noFill/>
                    </a:lnR>
                    <a:lnT>
                      <a:noFill/>
                    </a:lnT>
                    <a:lnB>
                      <a:noFill/>
                    </a:lnB>
                    <a:noFill/>
                  </a:tcPr>
                </a:tc>
                <a:extLst>
                  <a:ext uri="{0D108BD9-81ED-4DB2-BD59-A6C34878D82A}">
                    <a16:rowId xmlns:a16="http://schemas.microsoft.com/office/drawing/2014/main" val="3546204190"/>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Apr</a:t>
                      </a:r>
                    </a:p>
                  </a:txBody>
                  <a:tcPr marL="8776" marR="8776" marT="8776" marB="63184" anchor="b">
                    <a:lnL>
                      <a:noFill/>
                    </a:lnL>
                    <a:lnR>
                      <a:noFill/>
                    </a:lnR>
                    <a:lnT>
                      <a:noFill/>
                    </a:lnT>
                    <a:lnB>
                      <a:noFill/>
                    </a:lnB>
                    <a:solidFill>
                      <a:srgbClr val="00B050"/>
                    </a:solidFill>
                  </a:tcPr>
                </a:tc>
                <a:tc>
                  <a:txBody>
                    <a:bodyPr/>
                    <a:lstStyle/>
                    <a:p>
                      <a:pPr algn="r" fontAlgn="b">
                        <a:buNone/>
                      </a:pPr>
                      <a:r>
                        <a:rPr lang="en-GB" sz="1500" b="0" i="0" u="none" strike="noStrike">
                          <a:solidFill>
                            <a:srgbClr val="000000"/>
                          </a:solidFill>
                          <a:effectLst/>
                          <a:latin typeface="Calibri" panose="020F0502020204030204" pitchFamily="34" charset="0"/>
                        </a:rPr>
                        <a:t>£8,700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£3,045</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£7,545</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£1,155</a:t>
                      </a:r>
                    </a:p>
                  </a:txBody>
                  <a:tcPr marL="8776" marR="8776" marT="8776" marB="63184" anchor="b">
                    <a:lnL>
                      <a:noFill/>
                    </a:lnL>
                    <a:lnR>
                      <a:noFill/>
                    </a:lnR>
                    <a:lnT>
                      <a:noFill/>
                    </a:lnT>
                    <a:lnB>
                      <a:noFill/>
                    </a:lnB>
                    <a:noFill/>
                  </a:tcPr>
                </a:tc>
                <a:extLst>
                  <a:ext uri="{0D108BD9-81ED-4DB2-BD59-A6C34878D82A}">
                    <a16:rowId xmlns:a16="http://schemas.microsoft.com/office/drawing/2014/main" val="3384843183"/>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May</a:t>
                      </a:r>
                    </a:p>
                  </a:txBody>
                  <a:tcPr marL="8776" marR="8776" marT="8776" marB="63184" anchor="b">
                    <a:lnL>
                      <a:noFill/>
                    </a:lnL>
                    <a:lnR>
                      <a:noFill/>
                    </a:lnR>
                    <a:lnT>
                      <a:noFill/>
                    </a:lnT>
                    <a:lnB>
                      <a:noFill/>
                    </a:lnB>
                    <a:solidFill>
                      <a:srgbClr val="00B050"/>
                    </a:solidFill>
                  </a:tcPr>
                </a:tc>
                <a:tc>
                  <a:txBody>
                    <a:bodyPr/>
                    <a:lstStyle/>
                    <a:p>
                      <a:pPr algn="r" fontAlgn="b">
                        <a:buNone/>
                      </a:pPr>
                      <a:r>
                        <a:rPr lang="en-GB" sz="1500" b="0" i="0" u="none" strike="noStrike">
                          <a:solidFill>
                            <a:srgbClr val="000000"/>
                          </a:solidFill>
                          <a:effectLst/>
                          <a:latin typeface="Calibri" panose="020F0502020204030204" pitchFamily="34" charset="0"/>
                        </a:rPr>
                        <a:t>£9,000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£3,150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£7,650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£1,350</a:t>
                      </a:r>
                    </a:p>
                  </a:txBody>
                  <a:tcPr marL="8776" marR="8776" marT="8776" marB="63184" anchor="b">
                    <a:lnL>
                      <a:noFill/>
                    </a:lnL>
                    <a:lnR>
                      <a:noFill/>
                    </a:lnR>
                    <a:lnT>
                      <a:noFill/>
                    </a:lnT>
                    <a:lnB>
                      <a:noFill/>
                    </a:lnB>
                    <a:noFill/>
                  </a:tcPr>
                </a:tc>
                <a:extLst>
                  <a:ext uri="{0D108BD9-81ED-4DB2-BD59-A6C34878D82A}">
                    <a16:rowId xmlns:a16="http://schemas.microsoft.com/office/drawing/2014/main" val="4002380667"/>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Jun</a:t>
                      </a:r>
                    </a:p>
                  </a:txBody>
                  <a:tcPr marL="8776" marR="8776" marT="8776" marB="63184" anchor="b">
                    <a:lnL>
                      <a:noFill/>
                    </a:lnL>
                    <a:lnR>
                      <a:noFill/>
                    </a:lnR>
                    <a:lnT>
                      <a:noFill/>
                    </a:lnT>
                    <a:lnB>
                      <a:noFill/>
                    </a:lnB>
                    <a:solidFill>
                      <a:srgbClr val="00B050"/>
                    </a:solidFill>
                  </a:tcPr>
                </a:tc>
                <a:tc>
                  <a:txBody>
                    <a:bodyPr/>
                    <a:lstStyle/>
                    <a:p>
                      <a:pPr algn="r" fontAlgn="b">
                        <a:buNone/>
                      </a:pPr>
                      <a:r>
                        <a:rPr lang="en-GB" sz="1500" b="0" i="0" u="none" strike="noStrike">
                          <a:solidFill>
                            <a:srgbClr val="000000"/>
                          </a:solidFill>
                          <a:effectLst/>
                          <a:latin typeface="Calibri" panose="020F0502020204030204" pitchFamily="34" charset="0"/>
                        </a:rPr>
                        <a:t>£9,200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£3,220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£2,100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£7,770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£1,430</a:t>
                      </a:r>
                    </a:p>
                  </a:txBody>
                  <a:tcPr marL="8776" marR="8776" marT="8776" marB="63184" anchor="b">
                    <a:lnL>
                      <a:noFill/>
                    </a:lnL>
                    <a:lnR>
                      <a:noFill/>
                    </a:lnR>
                    <a:lnT>
                      <a:noFill/>
                    </a:lnT>
                    <a:lnB>
                      <a:noFill/>
                    </a:lnB>
                    <a:noFill/>
                  </a:tcPr>
                </a:tc>
                <a:extLst>
                  <a:ext uri="{0D108BD9-81ED-4DB2-BD59-A6C34878D82A}">
                    <a16:rowId xmlns:a16="http://schemas.microsoft.com/office/drawing/2014/main" val="1258306747"/>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Jul</a:t>
                      </a:r>
                    </a:p>
                  </a:txBody>
                  <a:tcPr marL="8776" marR="8776" marT="8776" marB="63184" anchor="b">
                    <a:lnL>
                      <a:noFill/>
                    </a:lnL>
                    <a:lnR>
                      <a:noFill/>
                    </a:lnR>
                    <a:lnT>
                      <a:noFill/>
                    </a:lnT>
                    <a:lnB>
                      <a:noFill/>
                    </a:lnB>
                    <a:solidFill>
                      <a:srgbClr val="00B050"/>
                    </a:solidFill>
                  </a:tcPr>
                </a:tc>
                <a:tc>
                  <a:txBody>
                    <a:bodyPr/>
                    <a:lstStyle/>
                    <a:p>
                      <a:pPr algn="r" fontAlgn="b">
                        <a:buNone/>
                      </a:pPr>
                      <a:r>
                        <a:rPr lang="en-GB" sz="1500" b="0" i="0" u="none" strike="noStrike">
                          <a:solidFill>
                            <a:srgbClr val="000000"/>
                          </a:solidFill>
                          <a:effectLst/>
                          <a:latin typeface="Calibri" panose="020F0502020204030204" pitchFamily="34" charset="0"/>
                        </a:rPr>
                        <a:t>£9,500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£3,325</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£2,100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£7,875</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£1,625</a:t>
                      </a:r>
                    </a:p>
                  </a:txBody>
                  <a:tcPr marL="8776" marR="8776" marT="8776" marB="63184" anchor="b">
                    <a:lnL>
                      <a:noFill/>
                    </a:lnL>
                    <a:lnR>
                      <a:noFill/>
                    </a:lnR>
                    <a:lnT>
                      <a:noFill/>
                    </a:lnT>
                    <a:lnB>
                      <a:noFill/>
                    </a:lnB>
                    <a:noFill/>
                  </a:tcPr>
                </a:tc>
                <a:extLst>
                  <a:ext uri="{0D108BD9-81ED-4DB2-BD59-A6C34878D82A}">
                    <a16:rowId xmlns:a16="http://schemas.microsoft.com/office/drawing/2014/main" val="4203994529"/>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Aug</a:t>
                      </a:r>
                    </a:p>
                  </a:txBody>
                  <a:tcPr marL="8776" marR="8776" marT="8776" marB="63184" anchor="b">
                    <a:lnL>
                      <a:noFill/>
                    </a:lnL>
                    <a:lnR>
                      <a:noFill/>
                    </a:lnR>
                    <a:lnT>
                      <a:noFill/>
                    </a:lnT>
                    <a:lnB>
                      <a:noFill/>
                    </a:lnB>
                    <a:solidFill>
                      <a:srgbClr val="00B050"/>
                    </a:solidFill>
                  </a:tcPr>
                </a:tc>
                <a:tc>
                  <a:txBody>
                    <a:bodyPr/>
                    <a:lstStyle/>
                    <a:p>
                      <a:pPr algn="r" fontAlgn="b">
                        <a:buNone/>
                      </a:pPr>
                      <a:r>
                        <a:rPr lang="en-GB" sz="1500" b="0" i="0" u="none" strike="noStrike">
                          <a:solidFill>
                            <a:srgbClr val="000000"/>
                          </a:solidFill>
                          <a:effectLst/>
                          <a:latin typeface="Calibri" panose="020F0502020204030204" pitchFamily="34" charset="0"/>
                        </a:rPr>
                        <a:t>£9,700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£3,395</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£2,150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£7,995</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£1,705</a:t>
                      </a:r>
                    </a:p>
                  </a:txBody>
                  <a:tcPr marL="8776" marR="8776" marT="8776" marB="63184" anchor="b">
                    <a:lnL>
                      <a:noFill/>
                    </a:lnL>
                    <a:lnR>
                      <a:noFill/>
                    </a:lnR>
                    <a:lnT>
                      <a:noFill/>
                    </a:lnT>
                    <a:lnB>
                      <a:noFill/>
                    </a:lnB>
                    <a:noFill/>
                  </a:tcPr>
                </a:tc>
                <a:extLst>
                  <a:ext uri="{0D108BD9-81ED-4DB2-BD59-A6C34878D82A}">
                    <a16:rowId xmlns:a16="http://schemas.microsoft.com/office/drawing/2014/main" val="2805749606"/>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Sep</a:t>
                      </a:r>
                    </a:p>
                  </a:txBody>
                  <a:tcPr marL="8776" marR="8776" marT="8776" marB="63184" anchor="b">
                    <a:lnL>
                      <a:noFill/>
                    </a:lnL>
                    <a:lnR>
                      <a:noFill/>
                    </a:lnR>
                    <a:lnT>
                      <a:noFill/>
                    </a:lnT>
                    <a:lnB>
                      <a:noFill/>
                    </a:lnB>
                    <a:solidFill>
                      <a:srgbClr val="00B050"/>
                    </a:solidFill>
                  </a:tcPr>
                </a:tc>
                <a:tc>
                  <a:txBody>
                    <a:bodyPr/>
                    <a:lstStyle/>
                    <a:p>
                      <a:pPr algn="r" fontAlgn="b">
                        <a:buNone/>
                      </a:pPr>
                      <a:r>
                        <a:rPr lang="en-GB" sz="1500" b="0" i="0" u="none" strike="noStrike">
                          <a:solidFill>
                            <a:srgbClr val="000000"/>
                          </a:solidFill>
                          <a:effectLst/>
                          <a:latin typeface="Calibri" panose="020F0502020204030204" pitchFamily="34" charset="0"/>
                        </a:rPr>
                        <a:t>£10,000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£3,500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£2,150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£8,100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£1,900</a:t>
                      </a:r>
                    </a:p>
                  </a:txBody>
                  <a:tcPr marL="8776" marR="8776" marT="8776" marB="63184" anchor="b">
                    <a:lnL>
                      <a:noFill/>
                    </a:lnL>
                    <a:lnR>
                      <a:noFill/>
                    </a:lnR>
                    <a:lnT>
                      <a:noFill/>
                    </a:lnT>
                    <a:lnB>
                      <a:noFill/>
                    </a:lnB>
                    <a:noFill/>
                  </a:tcPr>
                </a:tc>
                <a:extLst>
                  <a:ext uri="{0D108BD9-81ED-4DB2-BD59-A6C34878D82A}">
                    <a16:rowId xmlns:a16="http://schemas.microsoft.com/office/drawing/2014/main" val="2767761745"/>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Oct</a:t>
                      </a:r>
                    </a:p>
                  </a:txBody>
                  <a:tcPr marL="8776" marR="8776" marT="8776" marB="63184" anchor="b">
                    <a:lnL>
                      <a:noFill/>
                    </a:lnL>
                    <a:lnR>
                      <a:noFill/>
                    </a:lnR>
                    <a:lnT>
                      <a:noFill/>
                    </a:lnT>
                    <a:lnB>
                      <a:noFill/>
                    </a:lnB>
                    <a:solidFill>
                      <a:srgbClr val="00B050"/>
                    </a:solidFill>
                  </a:tcPr>
                </a:tc>
                <a:tc>
                  <a:txBody>
                    <a:bodyPr/>
                    <a:lstStyle/>
                    <a:p>
                      <a:pPr algn="r" fontAlgn="b">
                        <a:buNone/>
                      </a:pPr>
                      <a:r>
                        <a:rPr lang="en-GB" sz="1500" b="0" i="0" u="none" strike="noStrike">
                          <a:solidFill>
                            <a:srgbClr val="000000"/>
                          </a:solidFill>
                          <a:effectLst/>
                          <a:latin typeface="Calibri" panose="020F0502020204030204" pitchFamily="34" charset="0"/>
                        </a:rPr>
                        <a:t>£10,200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£3,570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£8,220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£1,980</a:t>
                      </a:r>
                    </a:p>
                  </a:txBody>
                  <a:tcPr marL="8776" marR="8776" marT="8776" marB="63184" anchor="b">
                    <a:lnL>
                      <a:noFill/>
                    </a:lnL>
                    <a:lnR>
                      <a:noFill/>
                    </a:lnR>
                    <a:lnT>
                      <a:noFill/>
                    </a:lnT>
                    <a:lnB>
                      <a:noFill/>
                    </a:lnB>
                    <a:noFill/>
                  </a:tcPr>
                </a:tc>
                <a:extLst>
                  <a:ext uri="{0D108BD9-81ED-4DB2-BD59-A6C34878D82A}">
                    <a16:rowId xmlns:a16="http://schemas.microsoft.com/office/drawing/2014/main" val="4157135298"/>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Nov</a:t>
                      </a:r>
                    </a:p>
                  </a:txBody>
                  <a:tcPr marL="8776" marR="8776" marT="8776" marB="63184" anchor="b">
                    <a:lnL>
                      <a:noFill/>
                    </a:lnL>
                    <a:lnR>
                      <a:noFill/>
                    </a:lnR>
                    <a:lnT>
                      <a:noFill/>
                    </a:lnT>
                    <a:lnB>
                      <a:noFill/>
                    </a:lnB>
                    <a:solidFill>
                      <a:srgbClr val="00B050"/>
                    </a:solidFill>
                  </a:tcPr>
                </a:tc>
                <a:tc>
                  <a:txBody>
                    <a:bodyPr/>
                    <a:lstStyle/>
                    <a:p>
                      <a:pPr algn="r" fontAlgn="b">
                        <a:buNone/>
                      </a:pPr>
                      <a:r>
                        <a:rPr lang="en-GB" sz="1500" b="0" i="0" u="none" strike="noStrike">
                          <a:solidFill>
                            <a:srgbClr val="000000"/>
                          </a:solidFill>
                          <a:effectLst/>
                          <a:latin typeface="Calibri" panose="020F0502020204030204" pitchFamily="34" charset="0"/>
                        </a:rPr>
                        <a:t>£10,300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£3,605</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£8,255</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£2,045</a:t>
                      </a:r>
                    </a:p>
                  </a:txBody>
                  <a:tcPr marL="8776" marR="8776" marT="8776" marB="63184" anchor="b">
                    <a:lnL>
                      <a:noFill/>
                    </a:lnL>
                    <a:lnR>
                      <a:noFill/>
                    </a:lnR>
                    <a:lnT>
                      <a:noFill/>
                    </a:lnT>
                    <a:lnB>
                      <a:noFill/>
                    </a:lnB>
                    <a:noFill/>
                  </a:tcPr>
                </a:tc>
                <a:extLst>
                  <a:ext uri="{0D108BD9-81ED-4DB2-BD59-A6C34878D82A}">
                    <a16:rowId xmlns:a16="http://schemas.microsoft.com/office/drawing/2014/main" val="119086406"/>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Dec</a:t>
                      </a:r>
                    </a:p>
                  </a:txBody>
                  <a:tcPr marL="8776" marR="8776" marT="8776" marB="63184" anchor="b">
                    <a:lnL>
                      <a:noFill/>
                    </a:lnL>
                    <a:lnR>
                      <a:noFill/>
                    </a:lnR>
                    <a:lnT>
                      <a:noFill/>
                    </a:lnT>
                    <a:lnB>
                      <a:noFill/>
                    </a:lnB>
                    <a:solidFill>
                      <a:srgbClr val="00B050"/>
                    </a:solidFill>
                  </a:tcPr>
                </a:tc>
                <a:tc>
                  <a:txBody>
                    <a:bodyPr/>
                    <a:lstStyle/>
                    <a:p>
                      <a:pPr algn="r" fontAlgn="b">
                        <a:buNone/>
                      </a:pPr>
                      <a:r>
                        <a:rPr lang="en-GB" sz="1500" b="0" i="0" u="none" strike="noStrike">
                          <a:solidFill>
                            <a:srgbClr val="000000"/>
                          </a:solidFill>
                          <a:effectLst/>
                          <a:latin typeface="Calibri" panose="020F0502020204030204" pitchFamily="34" charset="0"/>
                        </a:rPr>
                        <a:t>£10,500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£3,675</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£8,375</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£2,125</a:t>
                      </a:r>
                    </a:p>
                  </a:txBody>
                  <a:tcPr marL="8776" marR="8776" marT="8776" marB="63184" anchor="b">
                    <a:lnL>
                      <a:noFill/>
                    </a:lnL>
                    <a:lnR>
                      <a:noFill/>
                    </a:lnR>
                    <a:lnT>
                      <a:noFill/>
                    </a:lnT>
                    <a:lnB>
                      <a:noFill/>
                    </a:lnB>
                    <a:noFill/>
                  </a:tcPr>
                </a:tc>
                <a:extLst>
                  <a:ext uri="{0D108BD9-81ED-4DB2-BD59-A6C34878D82A}">
                    <a16:rowId xmlns:a16="http://schemas.microsoft.com/office/drawing/2014/main" val="2283880454"/>
                  </a:ext>
                </a:extLst>
              </a:tr>
              <a:tr h="380859">
                <a:tc>
                  <a:txBody>
                    <a:bodyPr/>
                    <a:lstStyle/>
                    <a:p>
                      <a:pPr algn="l" fontAlgn="b">
                        <a:buNone/>
                      </a:pPr>
                      <a:endParaRPr lang="en-GB" sz="1500" b="0" i="0" u="none" strike="noStrike">
                        <a:solidFill>
                          <a:srgbClr val="000000"/>
                        </a:solidFill>
                        <a:effectLst/>
                        <a:latin typeface="Calibri" panose="020F0502020204030204" pitchFamily="34" charset="0"/>
                      </a:endParaRPr>
                    </a:p>
                  </a:txBody>
                  <a:tcPr marL="8776" marR="8776" marT="8776" marB="63184" anchor="b">
                    <a:lnL>
                      <a:noFill/>
                    </a:lnL>
                    <a:lnR>
                      <a:noFill/>
                    </a:lnR>
                    <a:lnT>
                      <a:noFill/>
                    </a:lnT>
                    <a:lnB>
                      <a:noFill/>
                    </a:lnB>
                    <a:noFill/>
                  </a:tcPr>
                </a:tc>
                <a:tc>
                  <a:txBody>
                    <a:bodyPr/>
                    <a:lstStyle/>
                    <a:p>
                      <a:pPr algn="l" fontAlgn="b">
                        <a:buNone/>
                      </a:pPr>
                      <a:endParaRPr lang="en-GB" sz="1500" b="0" i="0" u="none" strike="noStrike">
                        <a:solidFill>
                          <a:srgbClr val="000000"/>
                        </a:solidFill>
                        <a:effectLst/>
                        <a:latin typeface="Calibri" panose="020F0502020204030204" pitchFamily="34" charset="0"/>
                      </a:endParaRPr>
                    </a:p>
                  </a:txBody>
                  <a:tcPr marL="8776" marR="8776" marT="8776" marB="63184" anchor="b">
                    <a:lnL>
                      <a:noFill/>
                    </a:lnL>
                    <a:lnR>
                      <a:noFill/>
                    </a:lnR>
                    <a:lnT>
                      <a:noFill/>
                    </a:lnT>
                    <a:lnB>
                      <a:noFill/>
                    </a:lnB>
                    <a:noFill/>
                  </a:tcPr>
                </a:tc>
                <a:tc>
                  <a:txBody>
                    <a:bodyPr/>
                    <a:lstStyle/>
                    <a:p>
                      <a:pPr algn="l" fontAlgn="b">
                        <a:buNone/>
                      </a:pPr>
                      <a:endParaRPr lang="en-GB" sz="1500" b="0" i="0" u="none" strike="noStrike">
                        <a:solidFill>
                          <a:srgbClr val="000000"/>
                        </a:solidFill>
                        <a:effectLst/>
                        <a:latin typeface="Calibri" panose="020F0502020204030204" pitchFamily="34" charset="0"/>
                      </a:endParaRPr>
                    </a:p>
                  </a:txBody>
                  <a:tcPr marL="8776" marR="8776" marT="8776" marB="63184" anchor="b">
                    <a:lnL>
                      <a:noFill/>
                    </a:lnL>
                    <a:lnR>
                      <a:noFill/>
                    </a:lnR>
                    <a:lnT>
                      <a:noFill/>
                    </a:lnT>
                    <a:lnB>
                      <a:noFill/>
                    </a:lnB>
                    <a:noFill/>
                  </a:tcPr>
                </a:tc>
                <a:tc>
                  <a:txBody>
                    <a:bodyPr/>
                    <a:lstStyle/>
                    <a:p>
                      <a:pPr algn="l" fontAlgn="b">
                        <a:buNone/>
                      </a:pPr>
                      <a:endParaRPr lang="en-GB" sz="1500" b="0" i="0" u="none" strike="noStrike">
                        <a:solidFill>
                          <a:srgbClr val="000000"/>
                        </a:solidFill>
                        <a:effectLst/>
                        <a:latin typeface="Calibri" panose="020F0502020204030204" pitchFamily="34" charset="0"/>
                      </a:endParaRPr>
                    </a:p>
                  </a:txBody>
                  <a:tcPr marL="8776" marR="8776" marT="8776" marB="63184" anchor="b">
                    <a:lnL>
                      <a:noFill/>
                    </a:lnL>
                    <a:lnR>
                      <a:noFill/>
                    </a:lnR>
                    <a:lnT>
                      <a:noFill/>
                    </a:lnT>
                    <a:lnB>
                      <a:noFill/>
                    </a:lnB>
                    <a:noFill/>
                  </a:tcPr>
                </a:tc>
                <a:tc>
                  <a:txBody>
                    <a:bodyPr/>
                    <a:lstStyle/>
                    <a:p>
                      <a:pPr algn="l" fontAlgn="b">
                        <a:buNone/>
                      </a:pPr>
                      <a:endParaRPr lang="en-GB" sz="1500" b="0" i="0" u="none" strike="noStrike">
                        <a:solidFill>
                          <a:srgbClr val="000000"/>
                        </a:solidFill>
                        <a:effectLst/>
                        <a:latin typeface="Calibri" panose="020F0502020204030204" pitchFamily="34" charset="0"/>
                      </a:endParaRPr>
                    </a:p>
                  </a:txBody>
                  <a:tcPr marL="8776" marR="8776" marT="8776" marB="63184" anchor="b">
                    <a:lnL>
                      <a:noFill/>
                    </a:lnL>
                    <a:lnR>
                      <a:noFill/>
                    </a:lnR>
                    <a:lnT>
                      <a:noFill/>
                    </a:lnT>
                    <a:lnB>
                      <a:noFill/>
                    </a:lnB>
                    <a:noFill/>
                  </a:tcPr>
                </a:tc>
                <a:tc>
                  <a:txBody>
                    <a:bodyPr/>
                    <a:lstStyle/>
                    <a:p>
                      <a:pPr algn="l" fontAlgn="b">
                        <a:buNone/>
                      </a:pPr>
                      <a:endParaRPr lang="en-GB" sz="1500" b="0" i="0" u="none" strike="noStrike">
                        <a:solidFill>
                          <a:srgbClr val="000000"/>
                        </a:solidFill>
                        <a:effectLst/>
                        <a:latin typeface="Calibri" panose="020F0502020204030204" pitchFamily="34" charset="0"/>
                      </a:endParaRPr>
                    </a:p>
                  </a:txBody>
                  <a:tcPr marL="8776" marR="8776" marT="8776" marB="63184" anchor="b">
                    <a:lnL>
                      <a:noFill/>
                    </a:lnL>
                    <a:lnR>
                      <a:noFill/>
                    </a:lnR>
                    <a:lnT>
                      <a:noFill/>
                    </a:lnT>
                    <a:lnB>
                      <a:noFill/>
                    </a:lnB>
                    <a:noFill/>
                  </a:tcPr>
                </a:tc>
                <a:tc>
                  <a:txBody>
                    <a:bodyPr/>
                    <a:lstStyle/>
                    <a:p>
                      <a:pPr algn="l" fontAlgn="b">
                        <a:buNone/>
                      </a:pPr>
                      <a:endParaRPr lang="en-GB" sz="1500" b="0" i="0" u="none" strike="noStrike">
                        <a:solidFill>
                          <a:srgbClr val="000000"/>
                        </a:solidFill>
                        <a:effectLst/>
                        <a:latin typeface="Calibri" panose="020F0502020204030204" pitchFamily="34" charset="0"/>
                      </a:endParaRPr>
                    </a:p>
                  </a:txBody>
                  <a:tcPr marL="8776" marR="8776" marT="8776" marB="63184" anchor="b">
                    <a:lnL>
                      <a:noFill/>
                    </a:lnL>
                    <a:lnR>
                      <a:noFill/>
                    </a:lnR>
                    <a:lnT>
                      <a:noFill/>
                    </a:lnT>
                    <a:lnB>
                      <a:noFill/>
                    </a:lnB>
                    <a:noFill/>
                  </a:tcPr>
                </a:tc>
                <a:tc>
                  <a:txBody>
                    <a:bodyPr/>
                    <a:lstStyle/>
                    <a:p>
                      <a:pPr algn="l" fontAlgn="b">
                        <a:buNone/>
                      </a:pPr>
                      <a:endParaRPr lang="en-GB" sz="1500" b="0" i="0" u="none" strike="noStrike">
                        <a:solidFill>
                          <a:srgbClr val="000000"/>
                        </a:solidFill>
                        <a:effectLst/>
                        <a:latin typeface="Calibri" panose="020F0502020204030204" pitchFamily="34" charset="0"/>
                      </a:endParaRPr>
                    </a:p>
                  </a:txBody>
                  <a:tcPr marL="8776" marR="8776" marT="8776" marB="63184" anchor="b">
                    <a:lnL>
                      <a:noFill/>
                    </a:lnL>
                    <a:lnR>
                      <a:noFill/>
                    </a:lnR>
                    <a:lnT>
                      <a:noFill/>
                    </a:lnT>
                    <a:lnB>
                      <a:noFill/>
                    </a:lnB>
                    <a:noFill/>
                  </a:tcPr>
                </a:tc>
                <a:tc>
                  <a:txBody>
                    <a:bodyPr/>
                    <a:lstStyle/>
                    <a:p>
                      <a:pPr algn="l" fontAlgn="b">
                        <a:buNone/>
                      </a:pPr>
                      <a:endParaRPr lang="en-GB" sz="1500" b="0" i="0" u="none" strike="noStrike">
                        <a:solidFill>
                          <a:srgbClr val="000000"/>
                        </a:solidFill>
                        <a:effectLst/>
                        <a:latin typeface="Calibri" panose="020F0502020204030204" pitchFamily="34" charset="0"/>
                      </a:endParaRPr>
                    </a:p>
                  </a:txBody>
                  <a:tcPr marL="8776" marR="8776" marT="8776" marB="63184" anchor="b">
                    <a:lnL>
                      <a:noFill/>
                    </a:lnL>
                    <a:lnR>
                      <a:noFill/>
                    </a:lnR>
                    <a:lnT>
                      <a:noFill/>
                    </a:lnT>
                    <a:lnB>
                      <a:noFill/>
                    </a:lnB>
                    <a:noFill/>
                  </a:tcPr>
                </a:tc>
                <a:extLst>
                  <a:ext uri="{0D108BD9-81ED-4DB2-BD59-A6C34878D82A}">
                    <a16:rowId xmlns:a16="http://schemas.microsoft.com/office/drawing/2014/main" val="581262102"/>
                  </a:ext>
                </a:extLst>
              </a:tr>
              <a:tr h="354181">
                <a:tc>
                  <a:txBody>
                    <a:bodyPr/>
                    <a:lstStyle/>
                    <a:p>
                      <a:pPr algn="l" fontAlgn="b">
                        <a:buNone/>
                      </a:pPr>
                      <a:r>
                        <a:rPr lang="en-GB" sz="1500" b="0" i="0" u="none" strike="noStrike">
                          <a:solidFill>
                            <a:srgbClr val="000000"/>
                          </a:solidFill>
                          <a:effectLst/>
                          <a:latin typeface="Calibri" panose="020F0502020204030204" pitchFamily="34" charset="0"/>
                        </a:rPr>
                        <a:t>Total</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£111,800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£39,130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£150,930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£25,550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£3,000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£28,550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£93,780</a:t>
                      </a:r>
                    </a:p>
                  </a:txBody>
                  <a:tcPr marL="8776" marR="8776" marT="8776" marB="63184" anchor="b">
                    <a:lnL>
                      <a:noFill/>
                    </a:lnL>
                    <a:lnR>
                      <a:noFill/>
                    </a:lnR>
                    <a:lnT>
                      <a:noFill/>
                    </a:lnT>
                    <a:lnB>
                      <a:noFill/>
                    </a:lnB>
                    <a:noFill/>
                  </a:tcPr>
                </a:tc>
                <a:tc>
                  <a:txBody>
                    <a:bodyPr/>
                    <a:lstStyle/>
                    <a:p>
                      <a:pPr algn="r" fontAlgn="b">
                        <a:buNone/>
                      </a:pPr>
                      <a:r>
                        <a:rPr lang="en-GB" sz="1500" b="0" i="0" u="none" strike="noStrike">
                          <a:solidFill>
                            <a:srgbClr val="000000"/>
                          </a:solidFill>
                          <a:effectLst/>
                          <a:latin typeface="Calibri" panose="020F0502020204030204" pitchFamily="34" charset="0"/>
                        </a:rPr>
                        <a:t>£18,020</a:t>
                      </a:r>
                    </a:p>
                  </a:txBody>
                  <a:tcPr marL="8776" marR="8776" marT="8776" marB="63184" anchor="b">
                    <a:lnL>
                      <a:noFill/>
                    </a:lnL>
                    <a:lnR>
                      <a:noFill/>
                    </a:lnR>
                    <a:lnT>
                      <a:noFill/>
                    </a:lnT>
                    <a:lnB>
                      <a:noFill/>
                    </a:lnB>
                    <a:noFill/>
                  </a:tcPr>
                </a:tc>
                <a:extLst>
                  <a:ext uri="{0D108BD9-81ED-4DB2-BD59-A6C34878D82A}">
                    <a16:rowId xmlns:a16="http://schemas.microsoft.com/office/drawing/2014/main" val="1540249345"/>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4EE8A8E-6F90-7DC0-DA9A-2BA7D7662355}"/>
              </a:ext>
            </a:extLst>
          </p:cNvPr>
          <p:cNvSpPr txBox="1"/>
          <p:nvPr/>
        </p:nvSpPr>
        <p:spPr>
          <a:xfrm>
            <a:off x="1467293" y="1245365"/>
            <a:ext cx="7689998" cy="3733907"/>
          </a:xfrm>
          <a:prstGeom prst="rect">
            <a:avLst/>
          </a:prstGeom>
          <a:noFill/>
        </p:spPr>
        <p:txBody>
          <a:bodyPr wrap="square">
            <a:spAutoFit/>
          </a:bodyPr>
          <a:lstStyle/>
          <a:p>
            <a:pPr>
              <a:lnSpc>
                <a:spcPct val="115000"/>
              </a:lnSpc>
              <a:spcAft>
                <a:spcPts val="800"/>
              </a:spcAft>
              <a:buNone/>
            </a:pPr>
            <a:r>
              <a:rPr lang="en-GB" sz="28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Island Bites is financially feasible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Strong demand for multicultural food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Clear marketing strategy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Realistic startup budget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Positioned for student market success</a:t>
            </a:r>
          </a:p>
          <a:p>
            <a:pPr lvl="0">
              <a:lnSpc>
                <a:spcPct val="115000"/>
              </a:lnSpc>
              <a:spcAft>
                <a:spcPts val="800"/>
              </a:spcAft>
              <a:buSzPts val="1000"/>
              <a:tabLst>
                <a:tab pos="457200" algn="l"/>
              </a:tabLst>
            </a:pPr>
            <a:b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In summary, my business idea demonstrates strong market demand, a clear strategy, and achievable startup costs. Island Bites is well positioned for success.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9C4DBF88080B948BDB8376217054C6E" ma:contentTypeVersion="9" ma:contentTypeDescription="Create a new document." ma:contentTypeScope="" ma:versionID="6b3d5ab1a7033746a34075eb27c56583">
  <xsd:schema xmlns:xsd="http://www.w3.org/2001/XMLSchema" xmlns:xs="http://www.w3.org/2001/XMLSchema" xmlns:p="http://schemas.microsoft.com/office/2006/metadata/properties" xmlns:ns3="dd86abe3-ec21-467e-8687-9d211c569818" targetNamespace="http://schemas.microsoft.com/office/2006/metadata/properties" ma:root="true" ma:fieldsID="77af915610ffd39b604436a22f7b133e" ns3:_="">
    <xsd:import namespace="dd86abe3-ec21-467e-8687-9d211c56981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86abe3-ec21-467e-8687-9d211c56981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d86abe3-ec21-467e-8687-9d211c569818" xsi:nil="true"/>
  </documentManagement>
</p:properties>
</file>

<file path=customXml/itemProps1.xml><?xml version="1.0" encoding="utf-8"?>
<ds:datastoreItem xmlns:ds="http://schemas.openxmlformats.org/officeDocument/2006/customXml" ds:itemID="{F5B2F6C5-0385-4C2E-A0B9-D81672F345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86abe3-ec21-467e-8687-9d211c56981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2A5809B-A3D6-4E6E-BFF4-0AC436831C77}">
  <ds:schemaRefs>
    <ds:schemaRef ds:uri="http://schemas.microsoft.com/sharepoint/v3/contenttype/forms"/>
  </ds:schemaRefs>
</ds:datastoreItem>
</file>

<file path=customXml/itemProps3.xml><?xml version="1.0" encoding="utf-8"?>
<ds:datastoreItem xmlns:ds="http://schemas.openxmlformats.org/officeDocument/2006/customXml" ds:itemID="{CE816AB9-BE82-4C4D-A3F9-B2A0B2B0E957}">
  <ds:schemaRefs>
    <ds:schemaRef ds:uri="http://schemas.microsoft.com/office/2006/documentManagement/types"/>
    <ds:schemaRef ds:uri="http://purl.org/dc/dcmitype/"/>
    <ds:schemaRef ds:uri="dd86abe3-ec21-467e-8687-9d211c569818"/>
    <ds:schemaRef ds:uri="http://purl.org/dc/terms/"/>
    <ds:schemaRef ds:uri="http://www.w3.org/XML/1998/namespace"/>
    <ds:schemaRef ds:uri="http://purl.org/dc/elements/1.1/"/>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77</TotalTime>
  <Words>1758</Words>
  <Application>Microsoft Office PowerPoint</Application>
  <PresentationFormat>Widescreen</PresentationFormat>
  <Paragraphs>298</Paragraphs>
  <Slides>14</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Aptos</vt:lpstr>
      <vt:lpstr>Arial</vt:lpstr>
      <vt:lpstr>Calibri</vt:lpstr>
      <vt:lpstr>Calibri Light</vt:lpstr>
      <vt:lpstr>Söhne</vt:lpstr>
      <vt:lpstr>Symbol</vt:lpstr>
      <vt:lpstr>Times New Roman</vt:lpstr>
      <vt:lpstr>Office Theme</vt:lpstr>
      <vt:lpstr>Assessment Task 2</vt:lpstr>
      <vt:lpstr>Business Plan</vt:lpstr>
      <vt:lpstr>PowerPoint Presentation</vt:lpstr>
      <vt:lpstr>PowerPoint Presentation</vt:lpstr>
      <vt:lpstr>PowerPoint Presentation</vt:lpstr>
      <vt:lpstr>PowerPoint Presentation</vt:lpstr>
      <vt:lpstr>An organizational chart of the  restaurant</vt:lpstr>
      <vt:lpstr>PowerPoint Presentation</vt:lpstr>
      <vt:lpstr>PowerPoint Presentation</vt:lpstr>
      <vt:lpstr>PowerPoint Presentation</vt:lpstr>
      <vt:lpstr>Cash Flow Forecast:</vt:lpstr>
      <vt:lpstr>PowerPoint Presentation</vt:lpstr>
      <vt:lpstr>PowerPoint Presentation</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Stacey Samantha Blackwood (2424532)</cp:lastModifiedBy>
  <cp:revision>53</cp:revision>
  <dcterms:created xsi:type="dcterms:W3CDTF">2023-07-31T07:37:43Z</dcterms:created>
  <dcterms:modified xsi:type="dcterms:W3CDTF">2025-12-10T01:27:17Z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0x01010059C4DBF88080B948BDB8376217054C6E</vt:lpwstr>
  </property>
</Properties>
</file>