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2"/>
  </p:notesMasterIdLst>
  <p:sldIdLst>
    <p:sldId id="256" r:id="rId2"/>
    <p:sldId id="257" r:id="rId3"/>
    <p:sldId id="258" r:id="rId4"/>
    <p:sldId id="259" r:id="rId5"/>
    <p:sldId id="260" r:id="rId6"/>
    <p:sldId id="262" r:id="rId7"/>
    <p:sldId id="270" r:id="rId8"/>
    <p:sldId id="273" r:id="rId9"/>
    <p:sldId id="266" r:id="rId10"/>
    <p:sldId id="267" r:id="rId11"/>
    <p:sldId id="263" r:id="rId12"/>
    <p:sldId id="265" r:id="rId13"/>
    <p:sldId id="269" r:id="rId14"/>
    <p:sldId id="264" r:id="rId15"/>
    <p:sldId id="268" r:id="rId16"/>
    <p:sldId id="271" r:id="rId17"/>
    <p:sldId id="272" r:id="rId18"/>
    <p:sldId id="261" r:id="rId19"/>
    <p:sldId id="275" r:id="rId20"/>
    <p:sldId id="274"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75871" autoAdjust="0"/>
  </p:normalViewPr>
  <p:slideViewPr>
    <p:cSldViewPr snapToGrid="0">
      <p:cViewPr varScale="1">
        <p:scale>
          <a:sx n="63" d="100"/>
          <a:sy n="63" d="100"/>
        </p:scale>
        <p:origin x="1454"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6F9893C8-CC22-496E-AB67-66FB5732110F}" type="doc">
      <dgm:prSet loTypeId="urn:microsoft.com/office/officeart/2005/8/layout/default" loCatId="list" qsTypeId="urn:microsoft.com/office/officeart/2005/8/quickstyle/simple4" qsCatId="simple" csTypeId="urn:microsoft.com/office/officeart/2005/8/colors/colorful1" csCatId="colorful"/>
      <dgm:spPr/>
      <dgm:t>
        <a:bodyPr/>
        <a:lstStyle/>
        <a:p>
          <a:endParaRPr lang="en-US"/>
        </a:p>
      </dgm:t>
    </dgm:pt>
    <dgm:pt modelId="{823F4F38-ED09-45FD-B101-EFD93CCEA7EF}">
      <dgm:prSet/>
      <dgm:spPr/>
      <dgm:t>
        <a:bodyPr/>
        <a:lstStyle/>
        <a:p>
          <a:r>
            <a:rPr lang="en-GB"/>
            <a:t>Define a “racial group”</a:t>
          </a:r>
          <a:endParaRPr lang="en-US"/>
        </a:p>
      </dgm:t>
    </dgm:pt>
    <dgm:pt modelId="{1A7C60B0-C29D-49CC-B11D-2BA32AD0B555}" type="parTrans" cxnId="{817F5E2A-F3A4-4672-9CBB-4EEA618B063D}">
      <dgm:prSet/>
      <dgm:spPr/>
      <dgm:t>
        <a:bodyPr/>
        <a:lstStyle/>
        <a:p>
          <a:endParaRPr lang="en-US"/>
        </a:p>
      </dgm:t>
    </dgm:pt>
    <dgm:pt modelId="{CD907BBB-46B2-4D60-9CB9-63780F0BFF37}" type="sibTrans" cxnId="{817F5E2A-F3A4-4672-9CBB-4EEA618B063D}">
      <dgm:prSet/>
      <dgm:spPr/>
      <dgm:t>
        <a:bodyPr/>
        <a:lstStyle/>
        <a:p>
          <a:endParaRPr lang="en-US"/>
        </a:p>
      </dgm:t>
    </dgm:pt>
    <dgm:pt modelId="{51A5BA00-17CF-4F53-866A-83BD12B50CEB}">
      <dgm:prSet/>
      <dgm:spPr/>
      <dgm:t>
        <a:bodyPr/>
        <a:lstStyle/>
        <a:p>
          <a:r>
            <a:rPr lang="en-GB"/>
            <a:t>Define “ religious group”</a:t>
          </a:r>
          <a:endParaRPr lang="en-US"/>
        </a:p>
      </dgm:t>
    </dgm:pt>
    <dgm:pt modelId="{EDB85FFF-4626-46DA-8508-CF4590D7B099}" type="parTrans" cxnId="{BAB89CE5-4BEF-472C-B347-A0832CC1A611}">
      <dgm:prSet/>
      <dgm:spPr/>
      <dgm:t>
        <a:bodyPr/>
        <a:lstStyle/>
        <a:p>
          <a:endParaRPr lang="en-US"/>
        </a:p>
      </dgm:t>
    </dgm:pt>
    <dgm:pt modelId="{5DAC053A-9939-4CC6-A2F1-735DFEF8D84E}" type="sibTrans" cxnId="{BAB89CE5-4BEF-472C-B347-A0832CC1A611}">
      <dgm:prSet/>
      <dgm:spPr/>
      <dgm:t>
        <a:bodyPr/>
        <a:lstStyle/>
        <a:p>
          <a:endParaRPr lang="en-US"/>
        </a:p>
      </dgm:t>
    </dgm:pt>
    <dgm:pt modelId="{2A767EF2-E417-4DA7-93CE-8492470FE16E}">
      <dgm:prSet/>
      <dgm:spPr/>
      <dgm:t>
        <a:bodyPr/>
        <a:lstStyle/>
        <a:p>
          <a:r>
            <a:rPr lang="en-GB"/>
            <a:t>Legislation overview: </a:t>
          </a:r>
          <a:endParaRPr lang="en-US"/>
        </a:p>
      </dgm:t>
    </dgm:pt>
    <dgm:pt modelId="{44B9D9A7-6457-4FCC-AE32-06C53275F34D}" type="parTrans" cxnId="{D472C65F-2E7A-4E6F-A917-AE12DA3AB246}">
      <dgm:prSet/>
      <dgm:spPr/>
      <dgm:t>
        <a:bodyPr/>
        <a:lstStyle/>
        <a:p>
          <a:endParaRPr lang="en-US"/>
        </a:p>
      </dgm:t>
    </dgm:pt>
    <dgm:pt modelId="{96FAC4BE-98AE-4FD3-A04F-9F69A4DA5D08}" type="sibTrans" cxnId="{D472C65F-2E7A-4E6F-A917-AE12DA3AB246}">
      <dgm:prSet/>
      <dgm:spPr/>
      <dgm:t>
        <a:bodyPr/>
        <a:lstStyle/>
        <a:p>
          <a:endParaRPr lang="en-US"/>
        </a:p>
      </dgm:t>
    </dgm:pt>
    <dgm:pt modelId="{57F407B2-634C-4142-B978-5CAC2ADF265E}">
      <dgm:prSet/>
      <dgm:spPr/>
      <dgm:t>
        <a:bodyPr/>
        <a:lstStyle/>
        <a:p>
          <a:r>
            <a:rPr lang="en-GB"/>
            <a:t>Crime and Disorder Act 1988</a:t>
          </a:r>
          <a:endParaRPr lang="en-US"/>
        </a:p>
      </dgm:t>
    </dgm:pt>
    <dgm:pt modelId="{83D3883B-8E47-48C9-9805-EF6936A1632A}" type="parTrans" cxnId="{0CF73370-5475-4A2F-B219-CA19A284E14A}">
      <dgm:prSet/>
      <dgm:spPr/>
      <dgm:t>
        <a:bodyPr/>
        <a:lstStyle/>
        <a:p>
          <a:endParaRPr lang="en-US"/>
        </a:p>
      </dgm:t>
    </dgm:pt>
    <dgm:pt modelId="{C669DE64-B25E-4AF8-AA06-0099176C2A2B}" type="sibTrans" cxnId="{0CF73370-5475-4A2F-B219-CA19A284E14A}">
      <dgm:prSet/>
      <dgm:spPr/>
      <dgm:t>
        <a:bodyPr/>
        <a:lstStyle/>
        <a:p>
          <a:endParaRPr lang="en-US"/>
        </a:p>
      </dgm:t>
    </dgm:pt>
    <dgm:pt modelId="{54A3B65D-D00F-4E06-B645-5A5FC5D1CF82}">
      <dgm:prSet/>
      <dgm:spPr/>
      <dgm:t>
        <a:bodyPr/>
        <a:lstStyle/>
        <a:p>
          <a:r>
            <a:rPr lang="en-GB"/>
            <a:t>Section 66 Sentencing Act 2020</a:t>
          </a:r>
          <a:endParaRPr lang="en-US"/>
        </a:p>
      </dgm:t>
    </dgm:pt>
    <dgm:pt modelId="{C8B33F5D-777D-4BA2-8E88-B3BCCD792FD6}" type="parTrans" cxnId="{79E03964-7295-41BF-8E41-5346E4EE7E55}">
      <dgm:prSet/>
      <dgm:spPr/>
      <dgm:t>
        <a:bodyPr/>
        <a:lstStyle/>
        <a:p>
          <a:endParaRPr lang="en-US"/>
        </a:p>
      </dgm:t>
    </dgm:pt>
    <dgm:pt modelId="{E8E15D65-FFE9-4847-AE9A-21502FD08FE7}" type="sibTrans" cxnId="{79E03964-7295-41BF-8E41-5346E4EE7E55}">
      <dgm:prSet/>
      <dgm:spPr/>
      <dgm:t>
        <a:bodyPr/>
        <a:lstStyle/>
        <a:p>
          <a:endParaRPr lang="en-US"/>
        </a:p>
      </dgm:t>
    </dgm:pt>
    <dgm:pt modelId="{DAEAFD7D-5CEA-40B2-B85D-499E7BBDDDDE}">
      <dgm:prSet/>
      <dgm:spPr/>
      <dgm:t>
        <a:bodyPr/>
        <a:lstStyle/>
        <a:p>
          <a:r>
            <a:rPr lang="en-GB"/>
            <a:t>Racial and Religious Hatred Act 2006</a:t>
          </a:r>
          <a:endParaRPr lang="en-US"/>
        </a:p>
      </dgm:t>
    </dgm:pt>
    <dgm:pt modelId="{5C921565-EE51-4D15-B1EA-102CEC5C8F57}" type="parTrans" cxnId="{907E8570-EC77-4322-A821-78C6BAC0A934}">
      <dgm:prSet/>
      <dgm:spPr/>
      <dgm:t>
        <a:bodyPr/>
        <a:lstStyle/>
        <a:p>
          <a:endParaRPr lang="en-US"/>
        </a:p>
      </dgm:t>
    </dgm:pt>
    <dgm:pt modelId="{8435E133-5F0D-42F1-A2A2-03E789375CAE}" type="sibTrans" cxnId="{907E8570-EC77-4322-A821-78C6BAC0A934}">
      <dgm:prSet/>
      <dgm:spPr/>
      <dgm:t>
        <a:bodyPr/>
        <a:lstStyle/>
        <a:p>
          <a:endParaRPr lang="en-US"/>
        </a:p>
      </dgm:t>
    </dgm:pt>
    <dgm:pt modelId="{F545BE53-A804-4060-ADFE-2B037D7D5691}" type="pres">
      <dgm:prSet presAssocID="{6F9893C8-CC22-496E-AB67-66FB5732110F}" presName="diagram" presStyleCnt="0">
        <dgm:presLayoutVars>
          <dgm:dir/>
          <dgm:resizeHandles val="exact"/>
        </dgm:presLayoutVars>
      </dgm:prSet>
      <dgm:spPr/>
    </dgm:pt>
    <dgm:pt modelId="{A380DF67-C1F2-475B-8F43-19AA0D8AE59F}" type="pres">
      <dgm:prSet presAssocID="{823F4F38-ED09-45FD-B101-EFD93CCEA7EF}" presName="node" presStyleLbl="node1" presStyleIdx="0" presStyleCnt="6">
        <dgm:presLayoutVars>
          <dgm:bulletEnabled val="1"/>
        </dgm:presLayoutVars>
      </dgm:prSet>
      <dgm:spPr/>
    </dgm:pt>
    <dgm:pt modelId="{D3AF04BA-87DC-434A-AAB5-E783537AAF56}" type="pres">
      <dgm:prSet presAssocID="{CD907BBB-46B2-4D60-9CB9-63780F0BFF37}" presName="sibTrans" presStyleCnt="0"/>
      <dgm:spPr/>
    </dgm:pt>
    <dgm:pt modelId="{65E5FEC3-5426-450B-8B1E-7050C01E4E49}" type="pres">
      <dgm:prSet presAssocID="{51A5BA00-17CF-4F53-866A-83BD12B50CEB}" presName="node" presStyleLbl="node1" presStyleIdx="1" presStyleCnt="6">
        <dgm:presLayoutVars>
          <dgm:bulletEnabled val="1"/>
        </dgm:presLayoutVars>
      </dgm:prSet>
      <dgm:spPr/>
    </dgm:pt>
    <dgm:pt modelId="{321EAF9D-8255-4CD7-B3D9-38CD92E8F71E}" type="pres">
      <dgm:prSet presAssocID="{5DAC053A-9939-4CC6-A2F1-735DFEF8D84E}" presName="sibTrans" presStyleCnt="0"/>
      <dgm:spPr/>
    </dgm:pt>
    <dgm:pt modelId="{3695335C-3759-4C97-B8A1-1F88FE0006FF}" type="pres">
      <dgm:prSet presAssocID="{2A767EF2-E417-4DA7-93CE-8492470FE16E}" presName="node" presStyleLbl="node1" presStyleIdx="2" presStyleCnt="6">
        <dgm:presLayoutVars>
          <dgm:bulletEnabled val="1"/>
        </dgm:presLayoutVars>
      </dgm:prSet>
      <dgm:spPr/>
    </dgm:pt>
    <dgm:pt modelId="{13BF94C9-5B0F-4070-81D2-EF893D22DCA8}" type="pres">
      <dgm:prSet presAssocID="{96FAC4BE-98AE-4FD3-A04F-9F69A4DA5D08}" presName="sibTrans" presStyleCnt="0"/>
      <dgm:spPr/>
    </dgm:pt>
    <dgm:pt modelId="{ED381D5D-3F9C-4B82-A989-DA18B916B072}" type="pres">
      <dgm:prSet presAssocID="{57F407B2-634C-4142-B978-5CAC2ADF265E}" presName="node" presStyleLbl="node1" presStyleIdx="3" presStyleCnt="6">
        <dgm:presLayoutVars>
          <dgm:bulletEnabled val="1"/>
        </dgm:presLayoutVars>
      </dgm:prSet>
      <dgm:spPr/>
    </dgm:pt>
    <dgm:pt modelId="{CE085213-07EE-494C-A3F0-40C3EE14A201}" type="pres">
      <dgm:prSet presAssocID="{C669DE64-B25E-4AF8-AA06-0099176C2A2B}" presName="sibTrans" presStyleCnt="0"/>
      <dgm:spPr/>
    </dgm:pt>
    <dgm:pt modelId="{3B5FAA8C-A2A9-4D25-A2A9-A09A4E043112}" type="pres">
      <dgm:prSet presAssocID="{54A3B65D-D00F-4E06-B645-5A5FC5D1CF82}" presName="node" presStyleLbl="node1" presStyleIdx="4" presStyleCnt="6">
        <dgm:presLayoutVars>
          <dgm:bulletEnabled val="1"/>
        </dgm:presLayoutVars>
      </dgm:prSet>
      <dgm:spPr/>
    </dgm:pt>
    <dgm:pt modelId="{FAA2188C-C69E-4CF2-B3DB-82625867F243}" type="pres">
      <dgm:prSet presAssocID="{E8E15D65-FFE9-4847-AE9A-21502FD08FE7}" presName="sibTrans" presStyleCnt="0"/>
      <dgm:spPr/>
    </dgm:pt>
    <dgm:pt modelId="{A3F7ABDE-6511-4CF4-B75B-A874A84FC1F0}" type="pres">
      <dgm:prSet presAssocID="{DAEAFD7D-5CEA-40B2-B85D-499E7BBDDDDE}" presName="node" presStyleLbl="node1" presStyleIdx="5" presStyleCnt="6">
        <dgm:presLayoutVars>
          <dgm:bulletEnabled val="1"/>
        </dgm:presLayoutVars>
      </dgm:prSet>
      <dgm:spPr/>
    </dgm:pt>
  </dgm:ptLst>
  <dgm:cxnLst>
    <dgm:cxn modelId="{817F5E2A-F3A4-4672-9CBB-4EEA618B063D}" srcId="{6F9893C8-CC22-496E-AB67-66FB5732110F}" destId="{823F4F38-ED09-45FD-B101-EFD93CCEA7EF}" srcOrd="0" destOrd="0" parTransId="{1A7C60B0-C29D-49CC-B11D-2BA32AD0B555}" sibTransId="{CD907BBB-46B2-4D60-9CB9-63780F0BFF37}"/>
    <dgm:cxn modelId="{70239034-6A23-4884-B39C-4DAD50F63F19}" type="presOf" srcId="{51A5BA00-17CF-4F53-866A-83BD12B50CEB}" destId="{65E5FEC3-5426-450B-8B1E-7050C01E4E49}" srcOrd="0" destOrd="0" presId="urn:microsoft.com/office/officeart/2005/8/layout/default"/>
    <dgm:cxn modelId="{D472C65F-2E7A-4E6F-A917-AE12DA3AB246}" srcId="{6F9893C8-CC22-496E-AB67-66FB5732110F}" destId="{2A767EF2-E417-4DA7-93CE-8492470FE16E}" srcOrd="2" destOrd="0" parTransId="{44B9D9A7-6457-4FCC-AE32-06C53275F34D}" sibTransId="{96FAC4BE-98AE-4FD3-A04F-9F69A4DA5D08}"/>
    <dgm:cxn modelId="{C6295260-F2D7-4207-9817-AA0DAA9B7D16}" type="presOf" srcId="{823F4F38-ED09-45FD-B101-EFD93CCEA7EF}" destId="{A380DF67-C1F2-475B-8F43-19AA0D8AE59F}" srcOrd="0" destOrd="0" presId="urn:microsoft.com/office/officeart/2005/8/layout/default"/>
    <dgm:cxn modelId="{79E03964-7295-41BF-8E41-5346E4EE7E55}" srcId="{6F9893C8-CC22-496E-AB67-66FB5732110F}" destId="{54A3B65D-D00F-4E06-B645-5A5FC5D1CF82}" srcOrd="4" destOrd="0" parTransId="{C8B33F5D-777D-4BA2-8E88-B3BCCD792FD6}" sibTransId="{E8E15D65-FFE9-4847-AE9A-21502FD08FE7}"/>
    <dgm:cxn modelId="{0CF73370-5475-4A2F-B219-CA19A284E14A}" srcId="{6F9893C8-CC22-496E-AB67-66FB5732110F}" destId="{57F407B2-634C-4142-B978-5CAC2ADF265E}" srcOrd="3" destOrd="0" parTransId="{83D3883B-8E47-48C9-9805-EF6936A1632A}" sibTransId="{C669DE64-B25E-4AF8-AA06-0099176C2A2B}"/>
    <dgm:cxn modelId="{907E8570-EC77-4322-A821-78C6BAC0A934}" srcId="{6F9893C8-CC22-496E-AB67-66FB5732110F}" destId="{DAEAFD7D-5CEA-40B2-B85D-499E7BBDDDDE}" srcOrd="5" destOrd="0" parTransId="{5C921565-EE51-4D15-B1EA-102CEC5C8F57}" sibTransId="{8435E133-5F0D-42F1-A2A2-03E789375CAE}"/>
    <dgm:cxn modelId="{518DF0A8-A1D4-4D43-A094-F81112608F94}" type="presOf" srcId="{54A3B65D-D00F-4E06-B645-5A5FC5D1CF82}" destId="{3B5FAA8C-A2A9-4D25-A2A9-A09A4E043112}" srcOrd="0" destOrd="0" presId="urn:microsoft.com/office/officeart/2005/8/layout/default"/>
    <dgm:cxn modelId="{025063BB-93D8-466B-BD3D-730C49E99EA4}" type="presOf" srcId="{2A767EF2-E417-4DA7-93CE-8492470FE16E}" destId="{3695335C-3759-4C97-B8A1-1F88FE0006FF}" srcOrd="0" destOrd="0" presId="urn:microsoft.com/office/officeart/2005/8/layout/default"/>
    <dgm:cxn modelId="{0F31BBC0-B529-45F8-AC17-4EF469F1F74A}" type="presOf" srcId="{57F407B2-634C-4142-B978-5CAC2ADF265E}" destId="{ED381D5D-3F9C-4B82-A989-DA18B916B072}" srcOrd="0" destOrd="0" presId="urn:microsoft.com/office/officeart/2005/8/layout/default"/>
    <dgm:cxn modelId="{1879B8C1-AF74-4972-A796-963115B013E4}" type="presOf" srcId="{6F9893C8-CC22-496E-AB67-66FB5732110F}" destId="{F545BE53-A804-4060-ADFE-2B037D7D5691}" srcOrd="0" destOrd="0" presId="urn:microsoft.com/office/officeart/2005/8/layout/default"/>
    <dgm:cxn modelId="{323456D9-CECD-4D29-859B-995AD7F9EDC2}" type="presOf" srcId="{DAEAFD7D-5CEA-40B2-B85D-499E7BBDDDDE}" destId="{A3F7ABDE-6511-4CF4-B75B-A874A84FC1F0}" srcOrd="0" destOrd="0" presId="urn:microsoft.com/office/officeart/2005/8/layout/default"/>
    <dgm:cxn modelId="{BAB89CE5-4BEF-472C-B347-A0832CC1A611}" srcId="{6F9893C8-CC22-496E-AB67-66FB5732110F}" destId="{51A5BA00-17CF-4F53-866A-83BD12B50CEB}" srcOrd="1" destOrd="0" parTransId="{EDB85FFF-4626-46DA-8508-CF4590D7B099}" sibTransId="{5DAC053A-9939-4CC6-A2F1-735DFEF8D84E}"/>
    <dgm:cxn modelId="{2E977539-9602-4FBD-BDBF-1B2177E2CE0C}" type="presParOf" srcId="{F545BE53-A804-4060-ADFE-2B037D7D5691}" destId="{A380DF67-C1F2-475B-8F43-19AA0D8AE59F}" srcOrd="0" destOrd="0" presId="urn:microsoft.com/office/officeart/2005/8/layout/default"/>
    <dgm:cxn modelId="{F9F0BD2B-A556-4D6A-AE0A-503380F8942D}" type="presParOf" srcId="{F545BE53-A804-4060-ADFE-2B037D7D5691}" destId="{D3AF04BA-87DC-434A-AAB5-E783537AAF56}" srcOrd="1" destOrd="0" presId="urn:microsoft.com/office/officeart/2005/8/layout/default"/>
    <dgm:cxn modelId="{6E6EBFC3-8B29-40F5-B8D6-BD2B99E5144E}" type="presParOf" srcId="{F545BE53-A804-4060-ADFE-2B037D7D5691}" destId="{65E5FEC3-5426-450B-8B1E-7050C01E4E49}" srcOrd="2" destOrd="0" presId="urn:microsoft.com/office/officeart/2005/8/layout/default"/>
    <dgm:cxn modelId="{7E704B25-6E23-455B-8EF8-28B541553E35}" type="presParOf" srcId="{F545BE53-A804-4060-ADFE-2B037D7D5691}" destId="{321EAF9D-8255-4CD7-B3D9-38CD92E8F71E}" srcOrd="3" destOrd="0" presId="urn:microsoft.com/office/officeart/2005/8/layout/default"/>
    <dgm:cxn modelId="{354CEC84-099A-4475-8B81-6C78DDBFDB17}" type="presParOf" srcId="{F545BE53-A804-4060-ADFE-2B037D7D5691}" destId="{3695335C-3759-4C97-B8A1-1F88FE0006FF}" srcOrd="4" destOrd="0" presId="urn:microsoft.com/office/officeart/2005/8/layout/default"/>
    <dgm:cxn modelId="{00C5C496-D805-499A-BA97-66188B4626D0}" type="presParOf" srcId="{F545BE53-A804-4060-ADFE-2B037D7D5691}" destId="{13BF94C9-5B0F-4070-81D2-EF893D22DCA8}" srcOrd="5" destOrd="0" presId="urn:microsoft.com/office/officeart/2005/8/layout/default"/>
    <dgm:cxn modelId="{75A946F7-2F80-477B-956D-2F49BA4B42EE}" type="presParOf" srcId="{F545BE53-A804-4060-ADFE-2B037D7D5691}" destId="{ED381D5D-3F9C-4B82-A989-DA18B916B072}" srcOrd="6" destOrd="0" presId="urn:microsoft.com/office/officeart/2005/8/layout/default"/>
    <dgm:cxn modelId="{59E08AB8-D3AD-4F52-944D-A10D5839FCB3}" type="presParOf" srcId="{F545BE53-A804-4060-ADFE-2B037D7D5691}" destId="{CE085213-07EE-494C-A3F0-40C3EE14A201}" srcOrd="7" destOrd="0" presId="urn:microsoft.com/office/officeart/2005/8/layout/default"/>
    <dgm:cxn modelId="{9D84BABA-3E3B-4917-894B-FE6A875FE769}" type="presParOf" srcId="{F545BE53-A804-4060-ADFE-2B037D7D5691}" destId="{3B5FAA8C-A2A9-4D25-A2A9-A09A4E043112}" srcOrd="8" destOrd="0" presId="urn:microsoft.com/office/officeart/2005/8/layout/default"/>
    <dgm:cxn modelId="{49D7E2C6-311E-49BF-8B22-078BD3DED30D}" type="presParOf" srcId="{F545BE53-A804-4060-ADFE-2B037D7D5691}" destId="{FAA2188C-C69E-4CF2-B3DB-82625867F243}" srcOrd="9" destOrd="0" presId="urn:microsoft.com/office/officeart/2005/8/layout/default"/>
    <dgm:cxn modelId="{06B14CF9-0E89-4C3A-AE2B-7B438D59F815}" type="presParOf" srcId="{F545BE53-A804-4060-ADFE-2B037D7D5691}" destId="{A3F7ABDE-6511-4CF4-B75B-A874A84FC1F0}" srcOrd="10"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49485BBC-D7FF-40ED-9023-7700753BD768}" type="doc">
      <dgm:prSet loTypeId="urn:microsoft.com/office/officeart/2005/8/layout/default" loCatId="list" qsTypeId="urn:microsoft.com/office/officeart/2005/8/quickstyle/simple4" qsCatId="simple" csTypeId="urn:microsoft.com/office/officeart/2005/8/colors/accent1_2" csCatId="accent1"/>
      <dgm:spPr/>
      <dgm:t>
        <a:bodyPr/>
        <a:lstStyle/>
        <a:p>
          <a:endParaRPr lang="en-US"/>
        </a:p>
      </dgm:t>
    </dgm:pt>
    <dgm:pt modelId="{99E5BB3D-6B08-41C4-8A50-CE4A19950373}">
      <dgm:prSet/>
      <dgm:spPr/>
      <dgm:t>
        <a:bodyPr/>
        <a:lstStyle/>
        <a:p>
          <a:r>
            <a:rPr lang="en-GB" b="0" i="0"/>
            <a:t>The law recognises five types of hate crime on the basis of:</a:t>
          </a:r>
          <a:endParaRPr lang="en-US"/>
        </a:p>
      </dgm:t>
    </dgm:pt>
    <dgm:pt modelId="{BB8EDA38-0EEC-4B85-8165-3EF0312CC82C}" type="parTrans" cxnId="{AE4546CF-F15D-4761-B715-9591EAD50F3C}">
      <dgm:prSet/>
      <dgm:spPr/>
      <dgm:t>
        <a:bodyPr/>
        <a:lstStyle/>
        <a:p>
          <a:endParaRPr lang="en-US"/>
        </a:p>
      </dgm:t>
    </dgm:pt>
    <dgm:pt modelId="{6A5CF113-6F3D-431E-A3B3-26CEA68455DE}" type="sibTrans" cxnId="{AE4546CF-F15D-4761-B715-9591EAD50F3C}">
      <dgm:prSet/>
      <dgm:spPr/>
      <dgm:t>
        <a:bodyPr/>
        <a:lstStyle/>
        <a:p>
          <a:endParaRPr lang="en-US"/>
        </a:p>
      </dgm:t>
    </dgm:pt>
    <dgm:pt modelId="{F99921BC-201A-4E17-A027-89DE358A288D}">
      <dgm:prSet/>
      <dgm:spPr/>
      <dgm:t>
        <a:bodyPr/>
        <a:lstStyle/>
        <a:p>
          <a:r>
            <a:rPr lang="en-GB" b="0" i="0"/>
            <a:t>Race</a:t>
          </a:r>
          <a:endParaRPr lang="en-US"/>
        </a:p>
      </dgm:t>
    </dgm:pt>
    <dgm:pt modelId="{F8CDE995-6DBD-4C56-8974-9FEA2EC2E9B3}" type="parTrans" cxnId="{F822E7DB-A8A7-4218-9180-55A1095DCBFB}">
      <dgm:prSet/>
      <dgm:spPr/>
      <dgm:t>
        <a:bodyPr/>
        <a:lstStyle/>
        <a:p>
          <a:endParaRPr lang="en-US"/>
        </a:p>
      </dgm:t>
    </dgm:pt>
    <dgm:pt modelId="{4A7761D5-AE81-4376-AF97-0948444A09FB}" type="sibTrans" cxnId="{F822E7DB-A8A7-4218-9180-55A1095DCBFB}">
      <dgm:prSet/>
      <dgm:spPr/>
      <dgm:t>
        <a:bodyPr/>
        <a:lstStyle/>
        <a:p>
          <a:endParaRPr lang="en-US"/>
        </a:p>
      </dgm:t>
    </dgm:pt>
    <dgm:pt modelId="{19678B6F-38AF-41DB-BC94-8D17A7B24C03}">
      <dgm:prSet/>
      <dgm:spPr/>
      <dgm:t>
        <a:bodyPr/>
        <a:lstStyle/>
        <a:p>
          <a:r>
            <a:rPr lang="en-GB" b="0" i="0"/>
            <a:t>Religion </a:t>
          </a:r>
          <a:endParaRPr lang="en-US"/>
        </a:p>
      </dgm:t>
    </dgm:pt>
    <dgm:pt modelId="{A99600FA-67DF-4BFC-866C-BAF369FD63B7}" type="parTrans" cxnId="{9EA795CE-5E6F-4FB7-ABCC-F4653AFCD8CD}">
      <dgm:prSet/>
      <dgm:spPr/>
      <dgm:t>
        <a:bodyPr/>
        <a:lstStyle/>
        <a:p>
          <a:endParaRPr lang="en-US"/>
        </a:p>
      </dgm:t>
    </dgm:pt>
    <dgm:pt modelId="{7B48160B-6EDC-4D8C-A1C5-54DD754C1A68}" type="sibTrans" cxnId="{9EA795CE-5E6F-4FB7-ABCC-F4653AFCD8CD}">
      <dgm:prSet/>
      <dgm:spPr/>
      <dgm:t>
        <a:bodyPr/>
        <a:lstStyle/>
        <a:p>
          <a:endParaRPr lang="en-US"/>
        </a:p>
      </dgm:t>
    </dgm:pt>
    <dgm:pt modelId="{A8A70F21-245F-4528-8E41-8F697DD9E8E1}">
      <dgm:prSet/>
      <dgm:spPr/>
      <dgm:t>
        <a:bodyPr/>
        <a:lstStyle/>
        <a:p>
          <a:r>
            <a:rPr lang="en-GB" b="0" i="0"/>
            <a:t>Disability</a:t>
          </a:r>
          <a:endParaRPr lang="en-US"/>
        </a:p>
      </dgm:t>
    </dgm:pt>
    <dgm:pt modelId="{7A870E5C-335C-46AE-9C65-DB7F8038461A}" type="parTrans" cxnId="{97B88871-E4DB-449C-BB49-7DDB8F731079}">
      <dgm:prSet/>
      <dgm:spPr/>
      <dgm:t>
        <a:bodyPr/>
        <a:lstStyle/>
        <a:p>
          <a:endParaRPr lang="en-US"/>
        </a:p>
      </dgm:t>
    </dgm:pt>
    <dgm:pt modelId="{1DF895F8-6329-41A0-98AD-461E76FF01A2}" type="sibTrans" cxnId="{97B88871-E4DB-449C-BB49-7DDB8F731079}">
      <dgm:prSet/>
      <dgm:spPr/>
      <dgm:t>
        <a:bodyPr/>
        <a:lstStyle/>
        <a:p>
          <a:endParaRPr lang="en-US"/>
        </a:p>
      </dgm:t>
    </dgm:pt>
    <dgm:pt modelId="{2E1115D5-3A1F-4784-857D-CA8AAA14547F}">
      <dgm:prSet/>
      <dgm:spPr/>
      <dgm:t>
        <a:bodyPr/>
        <a:lstStyle/>
        <a:p>
          <a:r>
            <a:rPr lang="en-GB" b="0" i="0"/>
            <a:t>Sexual orientation </a:t>
          </a:r>
          <a:endParaRPr lang="en-US"/>
        </a:p>
      </dgm:t>
    </dgm:pt>
    <dgm:pt modelId="{BAF6A529-5496-430A-85B2-0C97E3DA497B}" type="parTrans" cxnId="{442E9B65-EBB0-4751-8065-6666A3DAC79E}">
      <dgm:prSet/>
      <dgm:spPr/>
      <dgm:t>
        <a:bodyPr/>
        <a:lstStyle/>
        <a:p>
          <a:endParaRPr lang="en-US"/>
        </a:p>
      </dgm:t>
    </dgm:pt>
    <dgm:pt modelId="{5EDB6046-CCF4-4E54-9D23-4255C8EA5009}" type="sibTrans" cxnId="{442E9B65-EBB0-4751-8065-6666A3DAC79E}">
      <dgm:prSet/>
      <dgm:spPr/>
      <dgm:t>
        <a:bodyPr/>
        <a:lstStyle/>
        <a:p>
          <a:endParaRPr lang="en-US"/>
        </a:p>
      </dgm:t>
    </dgm:pt>
    <dgm:pt modelId="{A8D0E242-1864-4BE2-90B3-5B59D11046D6}">
      <dgm:prSet/>
      <dgm:spPr/>
      <dgm:t>
        <a:bodyPr/>
        <a:lstStyle/>
        <a:p>
          <a:r>
            <a:rPr lang="en-GB" b="0" i="0"/>
            <a:t>Transgender identity</a:t>
          </a:r>
          <a:endParaRPr lang="en-US"/>
        </a:p>
      </dgm:t>
    </dgm:pt>
    <dgm:pt modelId="{C907AF8D-6346-46C8-B6AC-057196EB5167}" type="parTrans" cxnId="{8DE5CAA2-05E2-4619-A185-E514B6FA8AC9}">
      <dgm:prSet/>
      <dgm:spPr/>
      <dgm:t>
        <a:bodyPr/>
        <a:lstStyle/>
        <a:p>
          <a:endParaRPr lang="en-US"/>
        </a:p>
      </dgm:t>
    </dgm:pt>
    <dgm:pt modelId="{BEEE1595-C3CF-4804-9EB9-162444C13D88}" type="sibTrans" cxnId="{8DE5CAA2-05E2-4619-A185-E514B6FA8AC9}">
      <dgm:prSet/>
      <dgm:spPr/>
      <dgm:t>
        <a:bodyPr/>
        <a:lstStyle/>
        <a:p>
          <a:endParaRPr lang="en-US"/>
        </a:p>
      </dgm:t>
    </dgm:pt>
    <dgm:pt modelId="{BE188935-B662-4C86-BF39-F9BAA0FA6FA0}">
      <dgm:prSet/>
      <dgm:spPr/>
      <dgm:t>
        <a:bodyPr/>
        <a:lstStyle/>
        <a:p>
          <a:r>
            <a:rPr lang="en-GB"/>
            <a:t>(Crown Prosecution Service, 2022)</a:t>
          </a:r>
          <a:endParaRPr lang="en-US"/>
        </a:p>
      </dgm:t>
    </dgm:pt>
    <dgm:pt modelId="{CD8E29D0-B154-43D8-A611-DAB94F9BC335}" type="parTrans" cxnId="{D7B96B1D-1B90-4ECC-B727-36250B440867}">
      <dgm:prSet/>
      <dgm:spPr/>
      <dgm:t>
        <a:bodyPr/>
        <a:lstStyle/>
        <a:p>
          <a:endParaRPr lang="en-US"/>
        </a:p>
      </dgm:t>
    </dgm:pt>
    <dgm:pt modelId="{B3B71890-0D91-4E9B-8335-49F61F6B8D18}" type="sibTrans" cxnId="{D7B96B1D-1B90-4ECC-B727-36250B440867}">
      <dgm:prSet/>
      <dgm:spPr/>
      <dgm:t>
        <a:bodyPr/>
        <a:lstStyle/>
        <a:p>
          <a:endParaRPr lang="en-US"/>
        </a:p>
      </dgm:t>
    </dgm:pt>
    <dgm:pt modelId="{B4D44BE0-63A5-427A-AAFE-0C9423FA2C54}" type="pres">
      <dgm:prSet presAssocID="{49485BBC-D7FF-40ED-9023-7700753BD768}" presName="diagram" presStyleCnt="0">
        <dgm:presLayoutVars>
          <dgm:dir/>
          <dgm:resizeHandles val="exact"/>
        </dgm:presLayoutVars>
      </dgm:prSet>
      <dgm:spPr/>
    </dgm:pt>
    <dgm:pt modelId="{50047819-6E54-490E-A1CB-9A51FC53EB70}" type="pres">
      <dgm:prSet presAssocID="{99E5BB3D-6B08-41C4-8A50-CE4A19950373}" presName="node" presStyleLbl="node1" presStyleIdx="0" presStyleCnt="7">
        <dgm:presLayoutVars>
          <dgm:bulletEnabled val="1"/>
        </dgm:presLayoutVars>
      </dgm:prSet>
      <dgm:spPr/>
    </dgm:pt>
    <dgm:pt modelId="{1777B3C1-4BD4-4B71-B788-2554C37A0967}" type="pres">
      <dgm:prSet presAssocID="{6A5CF113-6F3D-431E-A3B3-26CEA68455DE}" presName="sibTrans" presStyleCnt="0"/>
      <dgm:spPr/>
    </dgm:pt>
    <dgm:pt modelId="{23028E55-BE6E-403B-8921-44108EA17088}" type="pres">
      <dgm:prSet presAssocID="{F99921BC-201A-4E17-A027-89DE358A288D}" presName="node" presStyleLbl="node1" presStyleIdx="1" presStyleCnt="7">
        <dgm:presLayoutVars>
          <dgm:bulletEnabled val="1"/>
        </dgm:presLayoutVars>
      </dgm:prSet>
      <dgm:spPr/>
    </dgm:pt>
    <dgm:pt modelId="{3DA1A1EE-65C6-45DC-BF9C-A9EB9F7ED3E5}" type="pres">
      <dgm:prSet presAssocID="{4A7761D5-AE81-4376-AF97-0948444A09FB}" presName="sibTrans" presStyleCnt="0"/>
      <dgm:spPr/>
    </dgm:pt>
    <dgm:pt modelId="{F544E81B-495B-4DFF-9A04-852DF1453A6B}" type="pres">
      <dgm:prSet presAssocID="{19678B6F-38AF-41DB-BC94-8D17A7B24C03}" presName="node" presStyleLbl="node1" presStyleIdx="2" presStyleCnt="7">
        <dgm:presLayoutVars>
          <dgm:bulletEnabled val="1"/>
        </dgm:presLayoutVars>
      </dgm:prSet>
      <dgm:spPr/>
    </dgm:pt>
    <dgm:pt modelId="{4C04478D-EF40-4085-BAD1-BC3E7A9A0D9C}" type="pres">
      <dgm:prSet presAssocID="{7B48160B-6EDC-4D8C-A1C5-54DD754C1A68}" presName="sibTrans" presStyleCnt="0"/>
      <dgm:spPr/>
    </dgm:pt>
    <dgm:pt modelId="{0FB6E61E-7D09-4FA1-8058-B1806A4DBE69}" type="pres">
      <dgm:prSet presAssocID="{A8A70F21-245F-4528-8E41-8F697DD9E8E1}" presName="node" presStyleLbl="node1" presStyleIdx="3" presStyleCnt="7">
        <dgm:presLayoutVars>
          <dgm:bulletEnabled val="1"/>
        </dgm:presLayoutVars>
      </dgm:prSet>
      <dgm:spPr/>
    </dgm:pt>
    <dgm:pt modelId="{14924721-435D-4FEE-8D47-C570987D860E}" type="pres">
      <dgm:prSet presAssocID="{1DF895F8-6329-41A0-98AD-461E76FF01A2}" presName="sibTrans" presStyleCnt="0"/>
      <dgm:spPr/>
    </dgm:pt>
    <dgm:pt modelId="{498D94B4-BC52-41DF-AD11-B1F65CDF344E}" type="pres">
      <dgm:prSet presAssocID="{2E1115D5-3A1F-4784-857D-CA8AAA14547F}" presName="node" presStyleLbl="node1" presStyleIdx="4" presStyleCnt="7">
        <dgm:presLayoutVars>
          <dgm:bulletEnabled val="1"/>
        </dgm:presLayoutVars>
      </dgm:prSet>
      <dgm:spPr/>
    </dgm:pt>
    <dgm:pt modelId="{83F8DABF-43B9-49E5-AFFA-871795B1F460}" type="pres">
      <dgm:prSet presAssocID="{5EDB6046-CCF4-4E54-9D23-4255C8EA5009}" presName="sibTrans" presStyleCnt="0"/>
      <dgm:spPr/>
    </dgm:pt>
    <dgm:pt modelId="{28833EA4-111E-49B3-89A1-C6B3004B2F61}" type="pres">
      <dgm:prSet presAssocID="{A8D0E242-1864-4BE2-90B3-5B59D11046D6}" presName="node" presStyleLbl="node1" presStyleIdx="5" presStyleCnt="7">
        <dgm:presLayoutVars>
          <dgm:bulletEnabled val="1"/>
        </dgm:presLayoutVars>
      </dgm:prSet>
      <dgm:spPr/>
    </dgm:pt>
    <dgm:pt modelId="{9F5B0F49-A63C-4D5A-8F1E-DF7892107D1F}" type="pres">
      <dgm:prSet presAssocID="{BEEE1595-C3CF-4804-9EB9-162444C13D88}" presName="sibTrans" presStyleCnt="0"/>
      <dgm:spPr/>
    </dgm:pt>
    <dgm:pt modelId="{FFC80663-B0F5-4178-8DAB-558CF873BE03}" type="pres">
      <dgm:prSet presAssocID="{BE188935-B662-4C86-BF39-F9BAA0FA6FA0}" presName="node" presStyleLbl="node1" presStyleIdx="6" presStyleCnt="7">
        <dgm:presLayoutVars>
          <dgm:bulletEnabled val="1"/>
        </dgm:presLayoutVars>
      </dgm:prSet>
      <dgm:spPr/>
    </dgm:pt>
  </dgm:ptLst>
  <dgm:cxnLst>
    <dgm:cxn modelId="{D7B96B1D-1B90-4ECC-B727-36250B440867}" srcId="{49485BBC-D7FF-40ED-9023-7700753BD768}" destId="{BE188935-B662-4C86-BF39-F9BAA0FA6FA0}" srcOrd="6" destOrd="0" parTransId="{CD8E29D0-B154-43D8-A611-DAB94F9BC335}" sibTransId="{B3B71890-0D91-4E9B-8335-49F61F6B8D18}"/>
    <dgm:cxn modelId="{5874021F-ED89-41F5-8513-3BB42777DFB9}" type="presOf" srcId="{F99921BC-201A-4E17-A027-89DE358A288D}" destId="{23028E55-BE6E-403B-8921-44108EA17088}" srcOrd="0" destOrd="0" presId="urn:microsoft.com/office/officeart/2005/8/layout/default"/>
    <dgm:cxn modelId="{F1D7CB39-AA39-40B3-99CD-E058CBEE8C84}" type="presOf" srcId="{2E1115D5-3A1F-4784-857D-CA8AAA14547F}" destId="{498D94B4-BC52-41DF-AD11-B1F65CDF344E}" srcOrd="0" destOrd="0" presId="urn:microsoft.com/office/officeart/2005/8/layout/default"/>
    <dgm:cxn modelId="{59C9DE62-A277-4256-9929-1085EC34AD16}" type="presOf" srcId="{BE188935-B662-4C86-BF39-F9BAA0FA6FA0}" destId="{FFC80663-B0F5-4178-8DAB-558CF873BE03}" srcOrd="0" destOrd="0" presId="urn:microsoft.com/office/officeart/2005/8/layout/default"/>
    <dgm:cxn modelId="{442E9B65-EBB0-4751-8065-6666A3DAC79E}" srcId="{49485BBC-D7FF-40ED-9023-7700753BD768}" destId="{2E1115D5-3A1F-4784-857D-CA8AAA14547F}" srcOrd="4" destOrd="0" parTransId="{BAF6A529-5496-430A-85B2-0C97E3DA497B}" sibTransId="{5EDB6046-CCF4-4E54-9D23-4255C8EA5009}"/>
    <dgm:cxn modelId="{7A03A44F-85C0-4BD2-9821-EA20369BC2DF}" type="presOf" srcId="{99E5BB3D-6B08-41C4-8A50-CE4A19950373}" destId="{50047819-6E54-490E-A1CB-9A51FC53EB70}" srcOrd="0" destOrd="0" presId="urn:microsoft.com/office/officeart/2005/8/layout/default"/>
    <dgm:cxn modelId="{97B88871-E4DB-449C-BB49-7DDB8F731079}" srcId="{49485BBC-D7FF-40ED-9023-7700753BD768}" destId="{A8A70F21-245F-4528-8E41-8F697DD9E8E1}" srcOrd="3" destOrd="0" parTransId="{7A870E5C-335C-46AE-9C65-DB7F8038461A}" sibTransId="{1DF895F8-6329-41A0-98AD-461E76FF01A2}"/>
    <dgm:cxn modelId="{60F50D74-B6B0-45B8-BF25-9B90E3298AC0}" type="presOf" srcId="{49485BBC-D7FF-40ED-9023-7700753BD768}" destId="{B4D44BE0-63A5-427A-AAFE-0C9423FA2C54}" srcOrd="0" destOrd="0" presId="urn:microsoft.com/office/officeart/2005/8/layout/default"/>
    <dgm:cxn modelId="{1250AD59-B734-489B-8CFE-C7AB524B8374}" type="presOf" srcId="{A8D0E242-1864-4BE2-90B3-5B59D11046D6}" destId="{28833EA4-111E-49B3-89A1-C6B3004B2F61}" srcOrd="0" destOrd="0" presId="urn:microsoft.com/office/officeart/2005/8/layout/default"/>
    <dgm:cxn modelId="{62847082-7E9A-42F1-90BA-A1EA51AAE6ED}" type="presOf" srcId="{19678B6F-38AF-41DB-BC94-8D17A7B24C03}" destId="{F544E81B-495B-4DFF-9A04-852DF1453A6B}" srcOrd="0" destOrd="0" presId="urn:microsoft.com/office/officeart/2005/8/layout/default"/>
    <dgm:cxn modelId="{8DE5CAA2-05E2-4619-A185-E514B6FA8AC9}" srcId="{49485BBC-D7FF-40ED-9023-7700753BD768}" destId="{A8D0E242-1864-4BE2-90B3-5B59D11046D6}" srcOrd="5" destOrd="0" parTransId="{C907AF8D-6346-46C8-B6AC-057196EB5167}" sibTransId="{BEEE1595-C3CF-4804-9EB9-162444C13D88}"/>
    <dgm:cxn modelId="{884133C8-00DF-47C8-A245-3F507A0EAF7B}" type="presOf" srcId="{A8A70F21-245F-4528-8E41-8F697DD9E8E1}" destId="{0FB6E61E-7D09-4FA1-8058-B1806A4DBE69}" srcOrd="0" destOrd="0" presId="urn:microsoft.com/office/officeart/2005/8/layout/default"/>
    <dgm:cxn modelId="{9EA795CE-5E6F-4FB7-ABCC-F4653AFCD8CD}" srcId="{49485BBC-D7FF-40ED-9023-7700753BD768}" destId="{19678B6F-38AF-41DB-BC94-8D17A7B24C03}" srcOrd="2" destOrd="0" parTransId="{A99600FA-67DF-4BFC-866C-BAF369FD63B7}" sibTransId="{7B48160B-6EDC-4D8C-A1C5-54DD754C1A68}"/>
    <dgm:cxn modelId="{AE4546CF-F15D-4761-B715-9591EAD50F3C}" srcId="{49485BBC-D7FF-40ED-9023-7700753BD768}" destId="{99E5BB3D-6B08-41C4-8A50-CE4A19950373}" srcOrd="0" destOrd="0" parTransId="{BB8EDA38-0EEC-4B85-8165-3EF0312CC82C}" sibTransId="{6A5CF113-6F3D-431E-A3B3-26CEA68455DE}"/>
    <dgm:cxn modelId="{F822E7DB-A8A7-4218-9180-55A1095DCBFB}" srcId="{49485BBC-D7FF-40ED-9023-7700753BD768}" destId="{F99921BC-201A-4E17-A027-89DE358A288D}" srcOrd="1" destOrd="0" parTransId="{F8CDE995-6DBD-4C56-8974-9FEA2EC2E9B3}" sibTransId="{4A7761D5-AE81-4376-AF97-0948444A09FB}"/>
    <dgm:cxn modelId="{FF8F6A6A-7F2A-43C7-B0E6-283DEEFE4B44}" type="presParOf" srcId="{B4D44BE0-63A5-427A-AAFE-0C9423FA2C54}" destId="{50047819-6E54-490E-A1CB-9A51FC53EB70}" srcOrd="0" destOrd="0" presId="urn:microsoft.com/office/officeart/2005/8/layout/default"/>
    <dgm:cxn modelId="{C7799491-4CDA-4EF8-8F08-9FC34334E814}" type="presParOf" srcId="{B4D44BE0-63A5-427A-AAFE-0C9423FA2C54}" destId="{1777B3C1-4BD4-4B71-B788-2554C37A0967}" srcOrd="1" destOrd="0" presId="urn:microsoft.com/office/officeart/2005/8/layout/default"/>
    <dgm:cxn modelId="{722746E1-8356-4440-9A69-6B5921EA9C2F}" type="presParOf" srcId="{B4D44BE0-63A5-427A-AAFE-0C9423FA2C54}" destId="{23028E55-BE6E-403B-8921-44108EA17088}" srcOrd="2" destOrd="0" presId="urn:microsoft.com/office/officeart/2005/8/layout/default"/>
    <dgm:cxn modelId="{612D4996-1E33-49AF-B686-B0CBFF823874}" type="presParOf" srcId="{B4D44BE0-63A5-427A-AAFE-0C9423FA2C54}" destId="{3DA1A1EE-65C6-45DC-BF9C-A9EB9F7ED3E5}" srcOrd="3" destOrd="0" presId="urn:microsoft.com/office/officeart/2005/8/layout/default"/>
    <dgm:cxn modelId="{2A60ECE0-D093-487F-9E1D-D2F4B48AAA86}" type="presParOf" srcId="{B4D44BE0-63A5-427A-AAFE-0C9423FA2C54}" destId="{F544E81B-495B-4DFF-9A04-852DF1453A6B}" srcOrd="4" destOrd="0" presId="urn:microsoft.com/office/officeart/2005/8/layout/default"/>
    <dgm:cxn modelId="{AFACE0BF-9377-4163-A11A-E208B874BAE0}" type="presParOf" srcId="{B4D44BE0-63A5-427A-AAFE-0C9423FA2C54}" destId="{4C04478D-EF40-4085-BAD1-BC3E7A9A0D9C}" srcOrd="5" destOrd="0" presId="urn:microsoft.com/office/officeart/2005/8/layout/default"/>
    <dgm:cxn modelId="{3224F698-3320-4879-AD21-8AF6E202020C}" type="presParOf" srcId="{B4D44BE0-63A5-427A-AAFE-0C9423FA2C54}" destId="{0FB6E61E-7D09-4FA1-8058-B1806A4DBE69}" srcOrd="6" destOrd="0" presId="urn:microsoft.com/office/officeart/2005/8/layout/default"/>
    <dgm:cxn modelId="{4666D192-16A4-47CE-A18B-D138250C16B1}" type="presParOf" srcId="{B4D44BE0-63A5-427A-AAFE-0C9423FA2C54}" destId="{14924721-435D-4FEE-8D47-C570987D860E}" srcOrd="7" destOrd="0" presId="urn:microsoft.com/office/officeart/2005/8/layout/default"/>
    <dgm:cxn modelId="{8AB5DB2F-DA7A-47DE-AE5A-B3A106245E71}" type="presParOf" srcId="{B4D44BE0-63A5-427A-AAFE-0C9423FA2C54}" destId="{498D94B4-BC52-41DF-AD11-B1F65CDF344E}" srcOrd="8" destOrd="0" presId="urn:microsoft.com/office/officeart/2005/8/layout/default"/>
    <dgm:cxn modelId="{C7B27136-8484-49AC-967D-36F460D882E9}" type="presParOf" srcId="{B4D44BE0-63A5-427A-AAFE-0C9423FA2C54}" destId="{83F8DABF-43B9-49E5-AFFA-871795B1F460}" srcOrd="9" destOrd="0" presId="urn:microsoft.com/office/officeart/2005/8/layout/default"/>
    <dgm:cxn modelId="{1C5B6D34-49AF-4244-9BB8-E7E824784F1B}" type="presParOf" srcId="{B4D44BE0-63A5-427A-AAFE-0C9423FA2C54}" destId="{28833EA4-111E-49B3-89A1-C6B3004B2F61}" srcOrd="10" destOrd="0" presId="urn:microsoft.com/office/officeart/2005/8/layout/default"/>
    <dgm:cxn modelId="{518B54E9-FEFE-47A1-BDA7-DD6A7AB2D9C0}" type="presParOf" srcId="{B4D44BE0-63A5-427A-AAFE-0C9423FA2C54}" destId="{9F5B0F49-A63C-4D5A-8F1E-DF7892107D1F}" srcOrd="11" destOrd="0" presId="urn:microsoft.com/office/officeart/2005/8/layout/default"/>
    <dgm:cxn modelId="{BF08C308-D1E6-49DE-B413-44370763CE00}" type="presParOf" srcId="{B4D44BE0-63A5-427A-AAFE-0C9423FA2C54}" destId="{FFC80663-B0F5-4178-8DAB-558CF873BE03}" srcOrd="12" destOrd="0" presId="urn:microsoft.com/office/officeart/2005/8/layout/defaul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B302D668-36CF-4DFD-9E79-9EB2E7C40CEC}"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B26D823B-8FFF-4ED6-B95B-66673F82DF53}">
      <dgm:prSet/>
      <dgm:spPr/>
      <dgm:t>
        <a:bodyPr/>
        <a:lstStyle/>
        <a:p>
          <a:r>
            <a:rPr lang="en-GB" b="0" i="0" dirty="0"/>
            <a:t>Sec 66 of the Sentencing Act 2020 (which applies to all convictions on or after 1st December 2020) imposes a duty upon courts, when considering the seriousness of an offence, to treat as an aggravating factor that either:</a:t>
          </a:r>
          <a:endParaRPr lang="en-US" dirty="0"/>
        </a:p>
      </dgm:t>
    </dgm:pt>
    <dgm:pt modelId="{A9D0F642-F6B6-412D-BB14-F8AEAB1CD458}" type="parTrans" cxnId="{9AD8F3A0-109C-4682-B9A5-1736EF753564}">
      <dgm:prSet/>
      <dgm:spPr/>
      <dgm:t>
        <a:bodyPr/>
        <a:lstStyle/>
        <a:p>
          <a:endParaRPr lang="en-US"/>
        </a:p>
      </dgm:t>
    </dgm:pt>
    <dgm:pt modelId="{8B40A055-9A8D-4B44-8F50-19A9381DD8C2}" type="sibTrans" cxnId="{9AD8F3A0-109C-4682-B9A5-1736EF753564}">
      <dgm:prSet/>
      <dgm:spPr/>
      <dgm:t>
        <a:bodyPr/>
        <a:lstStyle/>
        <a:p>
          <a:endParaRPr lang="en-US"/>
        </a:p>
      </dgm:t>
    </dgm:pt>
    <dgm:pt modelId="{CBF0D7FA-8B12-44B5-8583-2259A618532D}">
      <dgm:prSet/>
      <dgm:spPr/>
      <dgm:t>
        <a:bodyPr/>
        <a:lstStyle/>
        <a:p>
          <a:r>
            <a:rPr lang="en-GB" b="0" i="0" dirty="0"/>
            <a:t>At the time of </a:t>
          </a:r>
          <a:r>
            <a:rPr lang="en-GB" b="0" i="0" dirty="0">
              <a:highlight>
                <a:srgbClr val="FFFF00"/>
              </a:highlight>
            </a:rPr>
            <a:t>committing the offence, or immediately before or after doing so</a:t>
          </a:r>
          <a:r>
            <a:rPr lang="en-GB" b="0" i="0" dirty="0"/>
            <a:t>, the offender demonstrated towards the victim of the offence hostility based on the victim's membership (or presumed membership) of a </a:t>
          </a:r>
          <a:r>
            <a:rPr lang="en-GB" b="0" i="0" dirty="0">
              <a:highlight>
                <a:srgbClr val="FFFF00"/>
              </a:highlight>
            </a:rPr>
            <a:t>racial or religious group</a:t>
          </a:r>
          <a:r>
            <a:rPr lang="en-GB" b="0" i="0" dirty="0"/>
            <a:t>; or</a:t>
          </a:r>
          <a:endParaRPr lang="en-US" dirty="0"/>
        </a:p>
      </dgm:t>
    </dgm:pt>
    <dgm:pt modelId="{0279C1A5-7AAB-4722-A889-5FB2EE7E7CFE}" type="parTrans" cxnId="{D8C9A859-C351-444E-97D4-7A0C3D293414}">
      <dgm:prSet/>
      <dgm:spPr/>
      <dgm:t>
        <a:bodyPr/>
        <a:lstStyle/>
        <a:p>
          <a:endParaRPr lang="en-US"/>
        </a:p>
      </dgm:t>
    </dgm:pt>
    <dgm:pt modelId="{C9B8A89D-21EC-4260-B36F-F4FBD3A3F070}" type="sibTrans" cxnId="{D8C9A859-C351-444E-97D4-7A0C3D293414}">
      <dgm:prSet/>
      <dgm:spPr/>
      <dgm:t>
        <a:bodyPr/>
        <a:lstStyle/>
        <a:p>
          <a:endParaRPr lang="en-US"/>
        </a:p>
      </dgm:t>
    </dgm:pt>
    <dgm:pt modelId="{1932731D-CFEC-4536-B343-30C6A9C194F5}">
      <dgm:prSet/>
      <dgm:spPr/>
      <dgm:t>
        <a:bodyPr/>
        <a:lstStyle/>
        <a:p>
          <a:r>
            <a:rPr lang="en-GB" b="0" i="0" dirty="0"/>
            <a:t>The offence was motivated (wholly or partly) by hostility towards members of a racial or religious group based on their membership of that group.</a:t>
          </a:r>
          <a:endParaRPr lang="en-US" dirty="0"/>
        </a:p>
      </dgm:t>
    </dgm:pt>
    <dgm:pt modelId="{16E44F01-4D92-407A-89EF-E2A672C100FE}" type="parTrans" cxnId="{7A3B3AC4-6015-42E8-8ECF-924AC23ED890}">
      <dgm:prSet/>
      <dgm:spPr/>
      <dgm:t>
        <a:bodyPr/>
        <a:lstStyle/>
        <a:p>
          <a:endParaRPr lang="en-US"/>
        </a:p>
      </dgm:t>
    </dgm:pt>
    <dgm:pt modelId="{CFC231CF-91DF-412B-A627-BE4146D579A1}" type="sibTrans" cxnId="{7A3B3AC4-6015-42E8-8ECF-924AC23ED890}">
      <dgm:prSet/>
      <dgm:spPr/>
      <dgm:t>
        <a:bodyPr/>
        <a:lstStyle/>
        <a:p>
          <a:endParaRPr lang="en-US"/>
        </a:p>
      </dgm:t>
    </dgm:pt>
    <dgm:pt modelId="{BA6A7AD8-9291-4F3E-A374-B166571CD6B3}" type="pres">
      <dgm:prSet presAssocID="{B302D668-36CF-4DFD-9E79-9EB2E7C40CEC}" presName="vert0" presStyleCnt="0">
        <dgm:presLayoutVars>
          <dgm:dir/>
          <dgm:animOne val="branch"/>
          <dgm:animLvl val="lvl"/>
        </dgm:presLayoutVars>
      </dgm:prSet>
      <dgm:spPr/>
    </dgm:pt>
    <dgm:pt modelId="{7AA80293-D4FA-42CD-89DC-FFA2156ACEDA}" type="pres">
      <dgm:prSet presAssocID="{B26D823B-8FFF-4ED6-B95B-66673F82DF53}" presName="thickLine" presStyleLbl="alignNode1" presStyleIdx="0" presStyleCnt="3"/>
      <dgm:spPr/>
    </dgm:pt>
    <dgm:pt modelId="{3A25B894-B440-4282-B4BE-03891DCF723B}" type="pres">
      <dgm:prSet presAssocID="{B26D823B-8FFF-4ED6-B95B-66673F82DF53}" presName="horz1" presStyleCnt="0"/>
      <dgm:spPr/>
    </dgm:pt>
    <dgm:pt modelId="{EFD48D5B-ABDC-478F-B49A-CC4EE7718793}" type="pres">
      <dgm:prSet presAssocID="{B26D823B-8FFF-4ED6-B95B-66673F82DF53}" presName="tx1" presStyleLbl="revTx" presStyleIdx="0" presStyleCnt="3"/>
      <dgm:spPr/>
    </dgm:pt>
    <dgm:pt modelId="{8879820B-9298-4D25-81E2-B3F247ED6001}" type="pres">
      <dgm:prSet presAssocID="{B26D823B-8FFF-4ED6-B95B-66673F82DF53}" presName="vert1" presStyleCnt="0"/>
      <dgm:spPr/>
    </dgm:pt>
    <dgm:pt modelId="{FF0B2A97-5FF8-4D26-93FB-3BDE01CFCC1A}" type="pres">
      <dgm:prSet presAssocID="{CBF0D7FA-8B12-44B5-8583-2259A618532D}" presName="thickLine" presStyleLbl="alignNode1" presStyleIdx="1" presStyleCnt="3"/>
      <dgm:spPr/>
    </dgm:pt>
    <dgm:pt modelId="{4FD633B3-00EC-40A5-8162-FCF0A390AD4A}" type="pres">
      <dgm:prSet presAssocID="{CBF0D7FA-8B12-44B5-8583-2259A618532D}" presName="horz1" presStyleCnt="0"/>
      <dgm:spPr/>
    </dgm:pt>
    <dgm:pt modelId="{C4D25B81-5CB3-4BB9-9A0E-1A128C591483}" type="pres">
      <dgm:prSet presAssocID="{CBF0D7FA-8B12-44B5-8583-2259A618532D}" presName="tx1" presStyleLbl="revTx" presStyleIdx="1" presStyleCnt="3"/>
      <dgm:spPr/>
    </dgm:pt>
    <dgm:pt modelId="{6A7F90BB-3A86-404A-8827-05FC1BBA4DA6}" type="pres">
      <dgm:prSet presAssocID="{CBF0D7FA-8B12-44B5-8583-2259A618532D}" presName="vert1" presStyleCnt="0"/>
      <dgm:spPr/>
    </dgm:pt>
    <dgm:pt modelId="{7A4C6CED-5691-4501-AB89-6A1874EC9CFE}" type="pres">
      <dgm:prSet presAssocID="{1932731D-CFEC-4536-B343-30C6A9C194F5}" presName="thickLine" presStyleLbl="alignNode1" presStyleIdx="2" presStyleCnt="3"/>
      <dgm:spPr/>
    </dgm:pt>
    <dgm:pt modelId="{475AC865-B5B4-4111-88A8-EC9F3A92AF16}" type="pres">
      <dgm:prSet presAssocID="{1932731D-CFEC-4536-B343-30C6A9C194F5}" presName="horz1" presStyleCnt="0"/>
      <dgm:spPr/>
    </dgm:pt>
    <dgm:pt modelId="{1FF50FF7-AE64-4886-A67E-5D9405B32469}" type="pres">
      <dgm:prSet presAssocID="{1932731D-CFEC-4536-B343-30C6A9C194F5}" presName="tx1" presStyleLbl="revTx" presStyleIdx="2" presStyleCnt="3"/>
      <dgm:spPr/>
    </dgm:pt>
    <dgm:pt modelId="{66550B9A-5636-498A-81AF-D9341F9A2C2C}" type="pres">
      <dgm:prSet presAssocID="{1932731D-CFEC-4536-B343-30C6A9C194F5}" presName="vert1" presStyleCnt="0"/>
      <dgm:spPr/>
    </dgm:pt>
  </dgm:ptLst>
  <dgm:cxnLst>
    <dgm:cxn modelId="{7DAD1F5E-C939-4F4C-A302-03CEBFFB9FAF}" type="presOf" srcId="{B302D668-36CF-4DFD-9E79-9EB2E7C40CEC}" destId="{BA6A7AD8-9291-4F3E-A374-B166571CD6B3}" srcOrd="0" destOrd="0" presId="urn:microsoft.com/office/officeart/2008/layout/LinedList"/>
    <dgm:cxn modelId="{B5D1C148-6DF4-4027-9A5A-065103967EBB}" type="presOf" srcId="{B26D823B-8FFF-4ED6-B95B-66673F82DF53}" destId="{EFD48D5B-ABDC-478F-B49A-CC4EE7718793}" srcOrd="0" destOrd="0" presId="urn:microsoft.com/office/officeart/2008/layout/LinedList"/>
    <dgm:cxn modelId="{F072C852-1A1C-4E8B-A66E-118C3A6FF31E}" type="presOf" srcId="{CBF0D7FA-8B12-44B5-8583-2259A618532D}" destId="{C4D25B81-5CB3-4BB9-9A0E-1A128C591483}" srcOrd="0" destOrd="0" presId="urn:microsoft.com/office/officeart/2008/layout/LinedList"/>
    <dgm:cxn modelId="{D8C9A859-C351-444E-97D4-7A0C3D293414}" srcId="{B302D668-36CF-4DFD-9E79-9EB2E7C40CEC}" destId="{CBF0D7FA-8B12-44B5-8583-2259A618532D}" srcOrd="1" destOrd="0" parTransId="{0279C1A5-7AAB-4722-A889-5FB2EE7E7CFE}" sibTransId="{C9B8A89D-21EC-4260-B36F-F4FBD3A3F070}"/>
    <dgm:cxn modelId="{3702FD7A-B655-46FC-B313-7E8535539E53}" type="presOf" srcId="{1932731D-CFEC-4536-B343-30C6A9C194F5}" destId="{1FF50FF7-AE64-4886-A67E-5D9405B32469}" srcOrd="0" destOrd="0" presId="urn:microsoft.com/office/officeart/2008/layout/LinedList"/>
    <dgm:cxn modelId="{9AD8F3A0-109C-4682-B9A5-1736EF753564}" srcId="{B302D668-36CF-4DFD-9E79-9EB2E7C40CEC}" destId="{B26D823B-8FFF-4ED6-B95B-66673F82DF53}" srcOrd="0" destOrd="0" parTransId="{A9D0F642-F6B6-412D-BB14-F8AEAB1CD458}" sibTransId="{8B40A055-9A8D-4B44-8F50-19A9381DD8C2}"/>
    <dgm:cxn modelId="{7A3B3AC4-6015-42E8-8ECF-924AC23ED890}" srcId="{B302D668-36CF-4DFD-9E79-9EB2E7C40CEC}" destId="{1932731D-CFEC-4536-B343-30C6A9C194F5}" srcOrd="2" destOrd="0" parTransId="{16E44F01-4D92-407A-89EF-E2A672C100FE}" sibTransId="{CFC231CF-91DF-412B-A627-BE4146D579A1}"/>
    <dgm:cxn modelId="{1ECA0861-5EAE-4B62-86FE-0598E74BD264}" type="presParOf" srcId="{BA6A7AD8-9291-4F3E-A374-B166571CD6B3}" destId="{7AA80293-D4FA-42CD-89DC-FFA2156ACEDA}" srcOrd="0" destOrd="0" presId="urn:microsoft.com/office/officeart/2008/layout/LinedList"/>
    <dgm:cxn modelId="{FCF6AA1F-1099-48AD-ADF7-029F3D0075A4}" type="presParOf" srcId="{BA6A7AD8-9291-4F3E-A374-B166571CD6B3}" destId="{3A25B894-B440-4282-B4BE-03891DCF723B}" srcOrd="1" destOrd="0" presId="urn:microsoft.com/office/officeart/2008/layout/LinedList"/>
    <dgm:cxn modelId="{FF4E3565-5FF5-438E-9D9A-DF2EE39982C3}" type="presParOf" srcId="{3A25B894-B440-4282-B4BE-03891DCF723B}" destId="{EFD48D5B-ABDC-478F-B49A-CC4EE7718793}" srcOrd="0" destOrd="0" presId="urn:microsoft.com/office/officeart/2008/layout/LinedList"/>
    <dgm:cxn modelId="{ACD36D40-B78B-4717-BA50-7AC6FB311C2E}" type="presParOf" srcId="{3A25B894-B440-4282-B4BE-03891DCF723B}" destId="{8879820B-9298-4D25-81E2-B3F247ED6001}" srcOrd="1" destOrd="0" presId="urn:microsoft.com/office/officeart/2008/layout/LinedList"/>
    <dgm:cxn modelId="{4002648B-8065-4870-B394-2B932F0D9AF6}" type="presParOf" srcId="{BA6A7AD8-9291-4F3E-A374-B166571CD6B3}" destId="{FF0B2A97-5FF8-4D26-93FB-3BDE01CFCC1A}" srcOrd="2" destOrd="0" presId="urn:microsoft.com/office/officeart/2008/layout/LinedList"/>
    <dgm:cxn modelId="{1317A76D-B55F-4566-BA39-2A79DF51B09F}" type="presParOf" srcId="{BA6A7AD8-9291-4F3E-A374-B166571CD6B3}" destId="{4FD633B3-00EC-40A5-8162-FCF0A390AD4A}" srcOrd="3" destOrd="0" presId="urn:microsoft.com/office/officeart/2008/layout/LinedList"/>
    <dgm:cxn modelId="{0303005D-21D7-4778-BC20-089586FF6258}" type="presParOf" srcId="{4FD633B3-00EC-40A5-8162-FCF0A390AD4A}" destId="{C4D25B81-5CB3-4BB9-9A0E-1A128C591483}" srcOrd="0" destOrd="0" presId="urn:microsoft.com/office/officeart/2008/layout/LinedList"/>
    <dgm:cxn modelId="{F616C7E3-1576-4385-8071-16513B14C9E6}" type="presParOf" srcId="{4FD633B3-00EC-40A5-8162-FCF0A390AD4A}" destId="{6A7F90BB-3A86-404A-8827-05FC1BBA4DA6}" srcOrd="1" destOrd="0" presId="urn:microsoft.com/office/officeart/2008/layout/LinedList"/>
    <dgm:cxn modelId="{A36590E1-63DC-4A1B-99B7-158E037F720E}" type="presParOf" srcId="{BA6A7AD8-9291-4F3E-A374-B166571CD6B3}" destId="{7A4C6CED-5691-4501-AB89-6A1874EC9CFE}" srcOrd="4" destOrd="0" presId="urn:microsoft.com/office/officeart/2008/layout/LinedList"/>
    <dgm:cxn modelId="{691C3ACE-151B-4816-9894-3C251B019EC6}" type="presParOf" srcId="{BA6A7AD8-9291-4F3E-A374-B166571CD6B3}" destId="{475AC865-B5B4-4111-88A8-EC9F3A92AF16}" srcOrd="5" destOrd="0" presId="urn:microsoft.com/office/officeart/2008/layout/LinedList"/>
    <dgm:cxn modelId="{43A7491F-CBFF-48D8-9EFA-D7C8AED672D5}" type="presParOf" srcId="{475AC865-B5B4-4111-88A8-EC9F3A92AF16}" destId="{1FF50FF7-AE64-4886-A67E-5D9405B32469}" srcOrd="0" destOrd="0" presId="urn:microsoft.com/office/officeart/2008/layout/LinedList"/>
    <dgm:cxn modelId="{53D49455-D292-4A22-B128-DC180DB6B510}" type="presParOf" srcId="{475AC865-B5B4-4111-88A8-EC9F3A92AF16}" destId="{66550B9A-5636-498A-81AF-D9341F9A2C2C}" srcOrd="1" destOrd="0" presId="urn:microsoft.com/office/officeart/2008/layout/Lined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380DF67-C1F2-475B-8F43-19AA0D8AE59F}">
      <dsp:nvSpPr>
        <dsp:cNvPr id="0" name=""/>
        <dsp:cNvSpPr/>
      </dsp:nvSpPr>
      <dsp:spPr>
        <a:xfrm>
          <a:off x="472505" y="2282"/>
          <a:ext cx="2724677" cy="1634806"/>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Define a “racial group”</a:t>
          </a:r>
          <a:endParaRPr lang="en-US" sz="2800" kern="1200"/>
        </a:p>
      </dsp:txBody>
      <dsp:txXfrm>
        <a:off x="472505" y="2282"/>
        <a:ext cx="2724677" cy="1634806"/>
      </dsp:txXfrm>
    </dsp:sp>
    <dsp:sp modelId="{65E5FEC3-5426-450B-8B1E-7050C01E4E49}">
      <dsp:nvSpPr>
        <dsp:cNvPr id="0" name=""/>
        <dsp:cNvSpPr/>
      </dsp:nvSpPr>
      <dsp:spPr>
        <a:xfrm>
          <a:off x="3469650" y="2282"/>
          <a:ext cx="2724677" cy="1634806"/>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Define “ religious group”</a:t>
          </a:r>
          <a:endParaRPr lang="en-US" sz="2800" kern="1200"/>
        </a:p>
      </dsp:txBody>
      <dsp:txXfrm>
        <a:off x="3469650" y="2282"/>
        <a:ext cx="2724677" cy="1634806"/>
      </dsp:txXfrm>
    </dsp:sp>
    <dsp:sp modelId="{3695335C-3759-4C97-B8A1-1F88FE0006FF}">
      <dsp:nvSpPr>
        <dsp:cNvPr id="0" name=""/>
        <dsp:cNvSpPr/>
      </dsp:nvSpPr>
      <dsp:spPr>
        <a:xfrm>
          <a:off x="472505" y="1909556"/>
          <a:ext cx="2724677" cy="1634806"/>
        </a:xfrm>
        <a:prstGeom prst="rec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Legislation overview: </a:t>
          </a:r>
          <a:endParaRPr lang="en-US" sz="2800" kern="1200"/>
        </a:p>
      </dsp:txBody>
      <dsp:txXfrm>
        <a:off x="472505" y="1909556"/>
        <a:ext cx="2724677" cy="1634806"/>
      </dsp:txXfrm>
    </dsp:sp>
    <dsp:sp modelId="{ED381D5D-3F9C-4B82-A989-DA18B916B072}">
      <dsp:nvSpPr>
        <dsp:cNvPr id="0" name=""/>
        <dsp:cNvSpPr/>
      </dsp:nvSpPr>
      <dsp:spPr>
        <a:xfrm>
          <a:off x="3469650" y="1909556"/>
          <a:ext cx="2724677" cy="1634806"/>
        </a:xfrm>
        <a:prstGeom prst="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Crime and Disorder Act 1988</a:t>
          </a:r>
          <a:endParaRPr lang="en-US" sz="2800" kern="1200"/>
        </a:p>
      </dsp:txBody>
      <dsp:txXfrm>
        <a:off x="3469650" y="1909556"/>
        <a:ext cx="2724677" cy="1634806"/>
      </dsp:txXfrm>
    </dsp:sp>
    <dsp:sp modelId="{3B5FAA8C-A2A9-4D25-A2A9-A09A4E043112}">
      <dsp:nvSpPr>
        <dsp:cNvPr id="0" name=""/>
        <dsp:cNvSpPr/>
      </dsp:nvSpPr>
      <dsp:spPr>
        <a:xfrm>
          <a:off x="472505" y="3816830"/>
          <a:ext cx="2724677" cy="1634806"/>
        </a:xfrm>
        <a:prstGeom prst="rect">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Section 66 Sentencing Act 2020</a:t>
          </a:r>
          <a:endParaRPr lang="en-US" sz="2800" kern="1200"/>
        </a:p>
      </dsp:txBody>
      <dsp:txXfrm>
        <a:off x="472505" y="3816830"/>
        <a:ext cx="2724677" cy="1634806"/>
      </dsp:txXfrm>
    </dsp:sp>
    <dsp:sp modelId="{A3F7ABDE-6511-4CF4-B75B-A874A84FC1F0}">
      <dsp:nvSpPr>
        <dsp:cNvPr id="0" name=""/>
        <dsp:cNvSpPr/>
      </dsp:nvSpPr>
      <dsp:spPr>
        <a:xfrm>
          <a:off x="3469650" y="3816830"/>
          <a:ext cx="2724677" cy="1634806"/>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a:t>Racial and Religious Hatred Act 2006</a:t>
          </a:r>
          <a:endParaRPr lang="en-US" sz="2800" kern="1200"/>
        </a:p>
      </dsp:txBody>
      <dsp:txXfrm>
        <a:off x="3469650" y="3816830"/>
        <a:ext cx="2724677" cy="1634806"/>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0047819-6E54-490E-A1CB-9A51FC53EB70}">
      <dsp:nvSpPr>
        <dsp:cNvPr id="0" name=""/>
        <dsp:cNvSpPr/>
      </dsp:nvSpPr>
      <dsp:spPr>
        <a:xfrm>
          <a:off x="3080" y="587032"/>
          <a:ext cx="2444055" cy="1466433"/>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b="0" i="0" kern="1200"/>
            <a:t>The law recognises five types of hate crime on the basis of:</a:t>
          </a:r>
          <a:endParaRPr lang="en-US" sz="2100" kern="1200"/>
        </a:p>
      </dsp:txBody>
      <dsp:txXfrm>
        <a:off x="3080" y="587032"/>
        <a:ext cx="2444055" cy="1466433"/>
      </dsp:txXfrm>
    </dsp:sp>
    <dsp:sp modelId="{23028E55-BE6E-403B-8921-44108EA17088}">
      <dsp:nvSpPr>
        <dsp:cNvPr id="0" name=""/>
        <dsp:cNvSpPr/>
      </dsp:nvSpPr>
      <dsp:spPr>
        <a:xfrm>
          <a:off x="2691541" y="587032"/>
          <a:ext cx="2444055" cy="1466433"/>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b="0" i="0" kern="1200"/>
            <a:t>Race</a:t>
          </a:r>
          <a:endParaRPr lang="en-US" sz="2100" kern="1200"/>
        </a:p>
      </dsp:txBody>
      <dsp:txXfrm>
        <a:off x="2691541" y="587032"/>
        <a:ext cx="2444055" cy="1466433"/>
      </dsp:txXfrm>
    </dsp:sp>
    <dsp:sp modelId="{F544E81B-495B-4DFF-9A04-852DF1453A6B}">
      <dsp:nvSpPr>
        <dsp:cNvPr id="0" name=""/>
        <dsp:cNvSpPr/>
      </dsp:nvSpPr>
      <dsp:spPr>
        <a:xfrm>
          <a:off x="5380002" y="587032"/>
          <a:ext cx="2444055" cy="1466433"/>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b="0" i="0" kern="1200"/>
            <a:t>Religion </a:t>
          </a:r>
          <a:endParaRPr lang="en-US" sz="2100" kern="1200"/>
        </a:p>
      </dsp:txBody>
      <dsp:txXfrm>
        <a:off x="5380002" y="587032"/>
        <a:ext cx="2444055" cy="1466433"/>
      </dsp:txXfrm>
    </dsp:sp>
    <dsp:sp modelId="{0FB6E61E-7D09-4FA1-8058-B1806A4DBE69}">
      <dsp:nvSpPr>
        <dsp:cNvPr id="0" name=""/>
        <dsp:cNvSpPr/>
      </dsp:nvSpPr>
      <dsp:spPr>
        <a:xfrm>
          <a:off x="8068463" y="587032"/>
          <a:ext cx="2444055" cy="1466433"/>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b="0" i="0" kern="1200"/>
            <a:t>Disability</a:t>
          </a:r>
          <a:endParaRPr lang="en-US" sz="2100" kern="1200"/>
        </a:p>
      </dsp:txBody>
      <dsp:txXfrm>
        <a:off x="8068463" y="587032"/>
        <a:ext cx="2444055" cy="1466433"/>
      </dsp:txXfrm>
    </dsp:sp>
    <dsp:sp modelId="{498D94B4-BC52-41DF-AD11-B1F65CDF344E}">
      <dsp:nvSpPr>
        <dsp:cNvPr id="0" name=""/>
        <dsp:cNvSpPr/>
      </dsp:nvSpPr>
      <dsp:spPr>
        <a:xfrm>
          <a:off x="1347311" y="2297871"/>
          <a:ext cx="2444055" cy="1466433"/>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b="0" i="0" kern="1200"/>
            <a:t>Sexual orientation </a:t>
          </a:r>
          <a:endParaRPr lang="en-US" sz="2100" kern="1200"/>
        </a:p>
      </dsp:txBody>
      <dsp:txXfrm>
        <a:off x="1347311" y="2297871"/>
        <a:ext cx="2444055" cy="1466433"/>
      </dsp:txXfrm>
    </dsp:sp>
    <dsp:sp modelId="{28833EA4-111E-49B3-89A1-C6B3004B2F61}">
      <dsp:nvSpPr>
        <dsp:cNvPr id="0" name=""/>
        <dsp:cNvSpPr/>
      </dsp:nvSpPr>
      <dsp:spPr>
        <a:xfrm>
          <a:off x="4035772" y="2297871"/>
          <a:ext cx="2444055" cy="1466433"/>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b="0" i="0" kern="1200"/>
            <a:t>Transgender identity</a:t>
          </a:r>
          <a:endParaRPr lang="en-US" sz="2100" kern="1200"/>
        </a:p>
      </dsp:txBody>
      <dsp:txXfrm>
        <a:off x="4035772" y="2297871"/>
        <a:ext cx="2444055" cy="1466433"/>
      </dsp:txXfrm>
    </dsp:sp>
    <dsp:sp modelId="{FFC80663-B0F5-4178-8DAB-558CF873BE03}">
      <dsp:nvSpPr>
        <dsp:cNvPr id="0" name=""/>
        <dsp:cNvSpPr/>
      </dsp:nvSpPr>
      <dsp:spPr>
        <a:xfrm>
          <a:off x="6724233" y="2297871"/>
          <a:ext cx="2444055" cy="1466433"/>
        </a:xfrm>
        <a:prstGeom prst="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GB" sz="2100" kern="1200"/>
            <a:t>(Crown Prosecution Service, 2022)</a:t>
          </a:r>
          <a:endParaRPr lang="en-US" sz="2100" kern="1200"/>
        </a:p>
      </dsp:txBody>
      <dsp:txXfrm>
        <a:off x="6724233" y="2297871"/>
        <a:ext cx="2444055" cy="146643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AA80293-D4FA-42CD-89DC-FFA2156ACEDA}">
      <dsp:nvSpPr>
        <dsp:cNvPr id="0" name=""/>
        <dsp:cNvSpPr/>
      </dsp:nvSpPr>
      <dsp:spPr>
        <a:xfrm>
          <a:off x="0" y="2124"/>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FD48D5B-ABDC-478F-B49A-CC4EE7718793}">
      <dsp:nvSpPr>
        <dsp:cNvPr id="0" name=""/>
        <dsp:cNvSpPr/>
      </dsp:nvSpPr>
      <dsp:spPr>
        <a:xfrm>
          <a:off x="0" y="2124"/>
          <a:ext cx="10515600" cy="14490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b="0" i="0" kern="1200" dirty="0"/>
            <a:t>Sec 66 of the Sentencing Act 2020 (which applies to all convictions on or after 1st December 2020) imposes a duty upon courts, when considering the seriousness of an offence, to treat as an aggravating factor that either:</a:t>
          </a:r>
          <a:endParaRPr lang="en-US" sz="2300" kern="1200" dirty="0"/>
        </a:p>
      </dsp:txBody>
      <dsp:txXfrm>
        <a:off x="0" y="2124"/>
        <a:ext cx="10515600" cy="1449029"/>
      </dsp:txXfrm>
    </dsp:sp>
    <dsp:sp modelId="{FF0B2A97-5FF8-4D26-93FB-3BDE01CFCC1A}">
      <dsp:nvSpPr>
        <dsp:cNvPr id="0" name=""/>
        <dsp:cNvSpPr/>
      </dsp:nvSpPr>
      <dsp:spPr>
        <a:xfrm>
          <a:off x="0" y="1451154"/>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4D25B81-5CB3-4BB9-9A0E-1A128C591483}">
      <dsp:nvSpPr>
        <dsp:cNvPr id="0" name=""/>
        <dsp:cNvSpPr/>
      </dsp:nvSpPr>
      <dsp:spPr>
        <a:xfrm>
          <a:off x="0" y="1451154"/>
          <a:ext cx="10515600" cy="14490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b="0" i="0" kern="1200" dirty="0"/>
            <a:t>At the time of </a:t>
          </a:r>
          <a:r>
            <a:rPr lang="en-GB" sz="2300" b="0" i="0" kern="1200" dirty="0">
              <a:highlight>
                <a:srgbClr val="FFFF00"/>
              </a:highlight>
            </a:rPr>
            <a:t>committing the offence, or immediately before or after doing so</a:t>
          </a:r>
          <a:r>
            <a:rPr lang="en-GB" sz="2300" b="0" i="0" kern="1200" dirty="0"/>
            <a:t>, the offender demonstrated towards the victim of the offence hostility based on the victim's membership (or presumed membership) of a </a:t>
          </a:r>
          <a:r>
            <a:rPr lang="en-GB" sz="2300" b="0" i="0" kern="1200" dirty="0">
              <a:highlight>
                <a:srgbClr val="FFFF00"/>
              </a:highlight>
            </a:rPr>
            <a:t>racial or religious group</a:t>
          </a:r>
          <a:r>
            <a:rPr lang="en-GB" sz="2300" b="0" i="0" kern="1200" dirty="0"/>
            <a:t>; or</a:t>
          </a:r>
          <a:endParaRPr lang="en-US" sz="2300" kern="1200" dirty="0"/>
        </a:p>
      </dsp:txBody>
      <dsp:txXfrm>
        <a:off x="0" y="1451154"/>
        <a:ext cx="10515600" cy="1449029"/>
      </dsp:txXfrm>
    </dsp:sp>
    <dsp:sp modelId="{7A4C6CED-5691-4501-AB89-6A1874EC9CFE}">
      <dsp:nvSpPr>
        <dsp:cNvPr id="0" name=""/>
        <dsp:cNvSpPr/>
      </dsp:nvSpPr>
      <dsp:spPr>
        <a:xfrm>
          <a:off x="0" y="2900183"/>
          <a:ext cx="10515600" cy="0"/>
        </a:xfrm>
        <a:prstGeom prst="line">
          <a:avLst/>
        </a:prstGeom>
        <a:solidFill>
          <a:schemeClr val="accent1">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1FF50FF7-AE64-4886-A67E-5D9405B32469}">
      <dsp:nvSpPr>
        <dsp:cNvPr id="0" name=""/>
        <dsp:cNvSpPr/>
      </dsp:nvSpPr>
      <dsp:spPr>
        <a:xfrm>
          <a:off x="0" y="2900183"/>
          <a:ext cx="10515600" cy="14490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7630" tIns="87630" rIns="87630" bIns="87630" numCol="1" spcCol="1270" anchor="t" anchorCtr="0">
          <a:noAutofit/>
        </a:bodyPr>
        <a:lstStyle/>
        <a:p>
          <a:pPr marL="0" lvl="0" indent="0" algn="l" defTabSz="1022350">
            <a:lnSpc>
              <a:spcPct val="90000"/>
            </a:lnSpc>
            <a:spcBef>
              <a:spcPct val="0"/>
            </a:spcBef>
            <a:spcAft>
              <a:spcPct val="35000"/>
            </a:spcAft>
            <a:buNone/>
          </a:pPr>
          <a:r>
            <a:rPr lang="en-GB" sz="2300" b="0" i="0" kern="1200" dirty="0"/>
            <a:t>The offence was motivated (wholly or partly) by hostility towards members of a racial or religious group based on their membership of that group.</a:t>
          </a:r>
          <a:endParaRPr lang="en-US" sz="2300" kern="1200" dirty="0"/>
        </a:p>
      </dsp:txBody>
      <dsp:txXfrm>
        <a:off x="0" y="2900183"/>
        <a:ext cx="10515600" cy="1449029"/>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4DB49274-C162-4E19-BC57-8F35F7901CFE}" type="datetimeFigureOut">
              <a:rPr lang="en-GB" smtClean="0"/>
              <a:t>28/08/2024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05A3501-C483-4386-B0AC-BFC6857B7491}" type="slidenum">
              <a:rPr lang="en-GB" smtClean="0"/>
              <a:t>‹#›</a:t>
            </a:fld>
            <a:endParaRPr lang="en-GB"/>
          </a:p>
        </p:txBody>
      </p:sp>
    </p:spTree>
    <p:extLst>
      <p:ext uri="{BB962C8B-B14F-4D97-AF65-F5344CB8AC3E}">
        <p14:creationId xmlns:p14="http://schemas.microsoft.com/office/powerpoint/2010/main" val="125039355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3" Type="http://schemas.openxmlformats.org/officeDocument/2006/relationships/hyperlink" Target="https://www.independent.co.uk/topic/hate-crime" TargetMode="External"/><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www.youtube.com/watch?v=QA0gc1ve5Uk" TargetMode="External"/><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3" Type="http://schemas.openxmlformats.org/officeDocument/2006/relationships/hyperlink" Target="https://www.bbc.co.uk/news/uk-england-leeds-68086012" TargetMode="External"/><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Class discussion</a:t>
            </a:r>
          </a:p>
        </p:txBody>
      </p:sp>
      <p:sp>
        <p:nvSpPr>
          <p:cNvPr id="4" name="Slide Number Placeholder 3"/>
          <p:cNvSpPr>
            <a:spLocks noGrp="1"/>
          </p:cNvSpPr>
          <p:nvPr>
            <p:ph type="sldNum" sz="quarter" idx="5"/>
          </p:nvPr>
        </p:nvSpPr>
        <p:spPr/>
        <p:txBody>
          <a:bodyPr/>
          <a:lstStyle/>
          <a:p>
            <a:fld id="{E05A3501-C483-4386-B0AC-BFC6857B7491}" type="slidenum">
              <a:rPr lang="en-GB" smtClean="0"/>
              <a:t>3</a:t>
            </a:fld>
            <a:endParaRPr lang="en-GB"/>
          </a:p>
        </p:txBody>
      </p:sp>
    </p:spTree>
    <p:extLst>
      <p:ext uri="{BB962C8B-B14F-4D97-AF65-F5344CB8AC3E}">
        <p14:creationId xmlns:p14="http://schemas.microsoft.com/office/powerpoint/2010/main" val="111349796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r>
              <a:rPr lang="en-GB" b="0" i="0" dirty="0">
                <a:solidFill>
                  <a:srgbClr val="141414"/>
                </a:solidFill>
                <a:effectLst/>
                <a:highlight>
                  <a:srgbClr val="FFFFFF"/>
                </a:highlight>
                <a:latin typeface="ReithSans"/>
              </a:rPr>
              <a:t>During the incident on 17 January, the group shouted racial abuse at a member of the mosque and tied a St George's flag to the fence of the Jamia Mosque.</a:t>
            </a:r>
          </a:p>
          <a:p>
            <a:pPr algn="l" fontAlgn="base"/>
            <a:r>
              <a:rPr lang="en-GB" b="0" i="0" dirty="0">
                <a:solidFill>
                  <a:srgbClr val="141414"/>
                </a:solidFill>
                <a:effectLst/>
                <a:highlight>
                  <a:srgbClr val="FFFFFF"/>
                </a:highlight>
                <a:latin typeface="ReithSans"/>
              </a:rPr>
              <a:t>Kevin </a:t>
            </a:r>
            <a:r>
              <a:rPr lang="en-GB" b="0" i="0" dirty="0" err="1">
                <a:solidFill>
                  <a:srgbClr val="141414"/>
                </a:solidFill>
                <a:effectLst/>
                <a:highlight>
                  <a:srgbClr val="FFFFFF"/>
                </a:highlight>
                <a:latin typeface="ReithSans"/>
              </a:rPr>
              <a:t>Crehan</a:t>
            </a:r>
            <a:r>
              <a:rPr lang="en-GB" b="0" i="0" dirty="0">
                <a:solidFill>
                  <a:srgbClr val="141414"/>
                </a:solidFill>
                <a:effectLst/>
                <a:highlight>
                  <a:srgbClr val="FFFFFF"/>
                </a:highlight>
                <a:latin typeface="ReithSans"/>
              </a:rPr>
              <a:t>, 34, of Knowle, was jailed for 12 months and Mark Bennett, 48, of Patchway, for nine months.</a:t>
            </a:r>
          </a:p>
          <a:p>
            <a:pPr algn="l" fontAlgn="base"/>
            <a:r>
              <a:rPr lang="en-GB" b="0" i="0" dirty="0">
                <a:solidFill>
                  <a:srgbClr val="141414"/>
                </a:solidFill>
                <a:effectLst/>
                <a:highlight>
                  <a:srgbClr val="FFFFFF"/>
                </a:highlight>
                <a:latin typeface="ReithSans"/>
              </a:rPr>
              <a:t>Both had admitted religiously aggravated public order offences.</a:t>
            </a:r>
          </a:p>
          <a:p>
            <a:pPr algn="l" fontAlgn="base"/>
            <a:r>
              <a:rPr lang="en-GB" b="0" i="0" dirty="0">
                <a:solidFill>
                  <a:srgbClr val="141414"/>
                </a:solidFill>
                <a:effectLst/>
                <a:highlight>
                  <a:srgbClr val="FFFFFF"/>
                </a:highlight>
                <a:latin typeface="ReithSans"/>
              </a:rPr>
              <a:t>At the Bristol Crown Court hearing, 46-year-old Alison Bennett - the wife of Mark Bennett - was given a six-month sentence, suspended for two years, while Angelina Swales, 31, from Brislington, was handed a four-month sentence, suspended for two years.</a:t>
            </a:r>
          </a:p>
          <a:p>
            <a:endParaRPr lang="en-GB" dirty="0"/>
          </a:p>
        </p:txBody>
      </p:sp>
      <p:sp>
        <p:nvSpPr>
          <p:cNvPr id="4" name="Slide Number Placeholder 3"/>
          <p:cNvSpPr>
            <a:spLocks noGrp="1"/>
          </p:cNvSpPr>
          <p:nvPr>
            <p:ph type="sldNum" sz="quarter" idx="5"/>
          </p:nvPr>
        </p:nvSpPr>
        <p:spPr/>
        <p:txBody>
          <a:bodyPr/>
          <a:lstStyle/>
          <a:p>
            <a:fld id="{E05A3501-C483-4386-B0AC-BFC6857B7491}" type="slidenum">
              <a:rPr lang="en-GB" smtClean="0"/>
              <a:t>6</a:t>
            </a:fld>
            <a:endParaRPr lang="en-GB"/>
          </a:p>
        </p:txBody>
      </p:sp>
    </p:spTree>
    <p:extLst>
      <p:ext uri="{BB962C8B-B14F-4D97-AF65-F5344CB8AC3E}">
        <p14:creationId xmlns:p14="http://schemas.microsoft.com/office/powerpoint/2010/main" val="21645512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22222"/>
                </a:solidFill>
                <a:effectLst/>
                <a:highlight>
                  <a:srgbClr val="FFFFFF"/>
                </a:highlight>
                <a:latin typeface="Indy Serif"/>
              </a:rPr>
              <a:t>Police are investigating a suspected </a:t>
            </a:r>
            <a:r>
              <a:rPr lang="en-GB" b="0" i="0" u="none" strike="noStrike" dirty="0">
                <a:solidFill>
                  <a:srgbClr val="EC1A2E"/>
                </a:solidFill>
                <a:effectLst/>
                <a:highlight>
                  <a:srgbClr val="FFFFFF"/>
                </a:highlight>
                <a:latin typeface="Indy Serif"/>
                <a:hlinkClick r:id="rId3"/>
              </a:rPr>
              <a:t>hate crime</a:t>
            </a:r>
            <a:r>
              <a:rPr lang="en-GB" b="0" i="0" dirty="0">
                <a:solidFill>
                  <a:srgbClr val="222222"/>
                </a:solidFill>
                <a:effectLst/>
                <a:highlight>
                  <a:srgbClr val="FFFFFF"/>
                </a:highlight>
                <a:latin typeface="Indy Serif"/>
              </a:rPr>
              <a:t> after a man allegedly tried to pull off a Muslim woman’s hijab and spat at her friend.</a:t>
            </a:r>
            <a:endParaRPr lang="en-GB" dirty="0"/>
          </a:p>
        </p:txBody>
      </p:sp>
      <p:sp>
        <p:nvSpPr>
          <p:cNvPr id="4" name="Slide Number Placeholder 3"/>
          <p:cNvSpPr>
            <a:spLocks noGrp="1"/>
          </p:cNvSpPr>
          <p:nvPr>
            <p:ph type="sldNum" sz="quarter" idx="5"/>
          </p:nvPr>
        </p:nvSpPr>
        <p:spPr/>
        <p:txBody>
          <a:bodyPr/>
          <a:lstStyle/>
          <a:p>
            <a:fld id="{E05A3501-C483-4386-B0AC-BFC6857B7491}" type="slidenum">
              <a:rPr lang="en-GB" smtClean="0"/>
              <a:t>7</a:t>
            </a:fld>
            <a:endParaRPr lang="en-GB"/>
          </a:p>
        </p:txBody>
      </p:sp>
    </p:spTree>
    <p:extLst>
      <p:ext uri="{BB962C8B-B14F-4D97-AF65-F5344CB8AC3E}">
        <p14:creationId xmlns:p14="http://schemas.microsoft.com/office/powerpoint/2010/main" val="128759588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Hate Hurts Wales - Portrayal of Religious Hate Crime (youtube.com)</a:t>
            </a:r>
            <a:endParaRPr lang="en-GB" dirty="0"/>
          </a:p>
        </p:txBody>
      </p:sp>
      <p:sp>
        <p:nvSpPr>
          <p:cNvPr id="4" name="Slide Number Placeholder 3"/>
          <p:cNvSpPr>
            <a:spLocks noGrp="1"/>
          </p:cNvSpPr>
          <p:nvPr>
            <p:ph type="sldNum" sz="quarter" idx="5"/>
          </p:nvPr>
        </p:nvSpPr>
        <p:spPr/>
        <p:txBody>
          <a:bodyPr/>
          <a:lstStyle/>
          <a:p>
            <a:fld id="{E05A3501-C483-4386-B0AC-BFC6857B7491}" type="slidenum">
              <a:rPr lang="en-GB" smtClean="0"/>
              <a:t>8</a:t>
            </a:fld>
            <a:endParaRPr lang="en-GB"/>
          </a:p>
        </p:txBody>
      </p:sp>
    </p:spTree>
    <p:extLst>
      <p:ext uri="{BB962C8B-B14F-4D97-AF65-F5344CB8AC3E}">
        <p14:creationId xmlns:p14="http://schemas.microsoft.com/office/powerpoint/2010/main" val="17807503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5A3501-C483-4386-B0AC-BFC6857B7491}" type="slidenum">
              <a:rPr lang="en-GB" smtClean="0"/>
              <a:t>10</a:t>
            </a:fld>
            <a:endParaRPr lang="en-GB"/>
          </a:p>
        </p:txBody>
      </p:sp>
    </p:spTree>
    <p:extLst>
      <p:ext uri="{BB962C8B-B14F-4D97-AF65-F5344CB8AC3E}">
        <p14:creationId xmlns:p14="http://schemas.microsoft.com/office/powerpoint/2010/main" val="29760456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5A3501-C483-4386-B0AC-BFC6857B7491}" type="slidenum">
              <a:rPr lang="en-GB" smtClean="0"/>
              <a:t>11</a:t>
            </a:fld>
            <a:endParaRPr lang="en-GB"/>
          </a:p>
        </p:txBody>
      </p:sp>
    </p:spTree>
    <p:extLst>
      <p:ext uri="{BB962C8B-B14F-4D97-AF65-F5344CB8AC3E}">
        <p14:creationId xmlns:p14="http://schemas.microsoft.com/office/powerpoint/2010/main" val="131797416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444444"/>
                </a:solidFill>
                <a:effectLst/>
                <a:highlight>
                  <a:srgbClr val="FFFFFF"/>
                </a:highlight>
                <a:latin typeface="Lato" panose="020F0502020204030203" pitchFamily="34" charset="0"/>
              </a:rPr>
              <a:t>While Romany gypsies have long been recognised as an ethnic racial group (</a:t>
            </a:r>
            <a:r>
              <a:rPr lang="en-GB" b="0" i="1" dirty="0">
                <a:solidFill>
                  <a:srgbClr val="444444"/>
                </a:solidFill>
                <a:effectLst/>
                <a:highlight>
                  <a:srgbClr val="FFFFFF"/>
                </a:highlight>
                <a:latin typeface="Lato" panose="020F0502020204030203" pitchFamily="34" charset="0"/>
              </a:rPr>
              <a:t>Commission for Racial Equality v Dutton</a:t>
            </a:r>
            <a:r>
              <a:rPr lang="en-GB" b="0" i="0" dirty="0">
                <a:solidFill>
                  <a:srgbClr val="444444"/>
                </a:solidFill>
                <a:effectLst/>
                <a:highlight>
                  <a:srgbClr val="FFFFFF"/>
                </a:highlight>
                <a:latin typeface="Lato" panose="020F0502020204030203" pitchFamily="34" charset="0"/>
              </a:rPr>
              <a:t> [1989] QB 783),</a:t>
            </a:r>
          </a:p>
          <a:p>
            <a:endParaRPr lang="en-GB" b="0" i="0" dirty="0">
              <a:solidFill>
                <a:srgbClr val="444444"/>
              </a:solidFill>
              <a:effectLst/>
              <a:highlight>
                <a:srgbClr val="FFFFFF"/>
              </a:highlight>
              <a:latin typeface="Lato" panose="020F0502020204030203" pitchFamily="34" charset="0"/>
            </a:endParaRPr>
          </a:p>
          <a:p>
            <a:r>
              <a:rPr lang="en-GB" b="0" i="0" dirty="0">
                <a:solidFill>
                  <a:srgbClr val="444444"/>
                </a:solidFill>
                <a:effectLst/>
                <a:highlight>
                  <a:srgbClr val="FFFFFF"/>
                </a:highlight>
                <a:latin typeface="Lato" panose="020F0502020204030203" pitchFamily="34" charset="0"/>
              </a:rPr>
              <a:t>Various cases in the past have considered what constitutes membership of a racial group. Some decisions have concluded that persons associated by their religious beliefs may also be part of a racial group. Prosecutors should consider on the facts of each case if the aggravating feature arises from hostility towards a religious belief or a racial group (or a combination of both).</a:t>
            </a:r>
            <a:endParaRPr lang="en-GB" dirty="0"/>
          </a:p>
        </p:txBody>
      </p:sp>
      <p:sp>
        <p:nvSpPr>
          <p:cNvPr id="4" name="Slide Number Placeholder 3"/>
          <p:cNvSpPr>
            <a:spLocks noGrp="1"/>
          </p:cNvSpPr>
          <p:nvPr>
            <p:ph type="sldNum" sz="quarter" idx="5"/>
          </p:nvPr>
        </p:nvSpPr>
        <p:spPr/>
        <p:txBody>
          <a:bodyPr/>
          <a:lstStyle/>
          <a:p>
            <a:fld id="{E05A3501-C483-4386-B0AC-BFC6857B7491}" type="slidenum">
              <a:rPr lang="en-GB" smtClean="0"/>
              <a:t>12</a:t>
            </a:fld>
            <a:endParaRPr lang="en-GB"/>
          </a:p>
        </p:txBody>
      </p:sp>
    </p:spTree>
    <p:extLst>
      <p:ext uri="{BB962C8B-B14F-4D97-AF65-F5344CB8AC3E}">
        <p14:creationId xmlns:p14="http://schemas.microsoft.com/office/powerpoint/2010/main" val="103256713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5A3501-C483-4386-B0AC-BFC6857B7491}" type="slidenum">
              <a:rPr lang="en-GB" smtClean="0"/>
              <a:t>13</a:t>
            </a:fld>
            <a:endParaRPr lang="en-GB"/>
          </a:p>
        </p:txBody>
      </p:sp>
    </p:spTree>
    <p:extLst>
      <p:ext uri="{BB962C8B-B14F-4D97-AF65-F5344CB8AC3E}">
        <p14:creationId xmlns:p14="http://schemas.microsoft.com/office/powerpoint/2010/main" val="33707082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444444"/>
                </a:solidFill>
                <a:effectLst/>
                <a:highlight>
                  <a:srgbClr val="FFFFFF"/>
                </a:highlight>
                <a:latin typeface="Lato" panose="020F0502020204030203" pitchFamily="34" charset="0"/>
              </a:rPr>
              <a:t>Possession, publication, or distribution of inflammatory material is also an offence. The offence can be committed in a public or private place, but not within a dwelling, unless the offending words and behaviour were heard outside the dwelling, and were intended to be heard. The defendant must intend to stir up religious hatred; recklessness is not enough.</a:t>
            </a:r>
            <a:endParaRPr lang="en-GB" dirty="0"/>
          </a:p>
        </p:txBody>
      </p:sp>
      <p:sp>
        <p:nvSpPr>
          <p:cNvPr id="4" name="Slide Number Placeholder 3"/>
          <p:cNvSpPr>
            <a:spLocks noGrp="1"/>
          </p:cNvSpPr>
          <p:nvPr>
            <p:ph type="sldNum" sz="quarter" idx="5"/>
          </p:nvPr>
        </p:nvSpPr>
        <p:spPr/>
        <p:txBody>
          <a:bodyPr/>
          <a:lstStyle/>
          <a:p>
            <a:fld id="{E05A3501-C483-4386-B0AC-BFC6857B7491}" type="slidenum">
              <a:rPr lang="en-GB" smtClean="0"/>
              <a:t>15</a:t>
            </a:fld>
            <a:endParaRPr lang="en-GB"/>
          </a:p>
        </p:txBody>
      </p:sp>
    </p:spTree>
    <p:extLst>
      <p:ext uri="{BB962C8B-B14F-4D97-AF65-F5344CB8AC3E}">
        <p14:creationId xmlns:p14="http://schemas.microsoft.com/office/powerpoint/2010/main" val="2336536844"/>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Leeds far-right activist guilty of inciting racial hatred - BBC News</a:t>
            </a:r>
            <a:endParaRPr lang="en-GB" dirty="0"/>
          </a:p>
          <a:p>
            <a:endParaRPr lang="en-GB" dirty="0"/>
          </a:p>
          <a:p>
            <a:pPr algn="l" fontAlgn="base"/>
            <a:r>
              <a:rPr lang="en-GB" b="1" i="0" dirty="0">
                <a:solidFill>
                  <a:srgbClr val="141414"/>
                </a:solidFill>
                <a:effectLst/>
                <a:highlight>
                  <a:srgbClr val="FFFFFF"/>
                </a:highlight>
                <a:latin typeface="inherit"/>
              </a:rPr>
              <a:t>A far-right activist has been found guilty of inciting racial hatred by running an online library of downloadable anti-immigration stickers.</a:t>
            </a:r>
            <a:endParaRPr lang="en-GB" b="0" i="0" dirty="0">
              <a:solidFill>
                <a:srgbClr val="141414"/>
              </a:solidFill>
              <a:effectLst/>
              <a:highlight>
                <a:srgbClr val="FFFFFF"/>
              </a:highlight>
              <a:latin typeface="ReithSans"/>
            </a:endParaRPr>
          </a:p>
          <a:p>
            <a:pPr algn="l" fontAlgn="base"/>
            <a:r>
              <a:rPr lang="en-GB" b="0" i="0" dirty="0">
                <a:solidFill>
                  <a:srgbClr val="141414"/>
                </a:solidFill>
                <a:effectLst/>
                <a:highlight>
                  <a:srgbClr val="FFFFFF"/>
                </a:highlight>
                <a:latin typeface="ReithSans"/>
              </a:rPr>
              <a:t>Samuel Melia was the head of the so-called Hundred Handers group which was responsible for "stickering" incidents between 2019 and 2021.</a:t>
            </a:r>
          </a:p>
          <a:p>
            <a:pPr algn="l" fontAlgn="base"/>
            <a:r>
              <a:rPr lang="en-GB" b="0" i="0" dirty="0">
                <a:solidFill>
                  <a:srgbClr val="141414"/>
                </a:solidFill>
                <a:effectLst/>
                <a:highlight>
                  <a:srgbClr val="FFFFFF"/>
                </a:highlight>
                <a:latin typeface="ReithSans"/>
              </a:rPr>
              <a:t>At Leeds Crown Court, Melia was also found guilty of encouraging racially aggravated criminal damage.</a:t>
            </a:r>
          </a:p>
          <a:p>
            <a:endParaRPr lang="en-GB" dirty="0"/>
          </a:p>
        </p:txBody>
      </p:sp>
      <p:sp>
        <p:nvSpPr>
          <p:cNvPr id="4" name="Slide Number Placeholder 3"/>
          <p:cNvSpPr>
            <a:spLocks noGrp="1"/>
          </p:cNvSpPr>
          <p:nvPr>
            <p:ph type="sldNum" sz="quarter" idx="5"/>
          </p:nvPr>
        </p:nvSpPr>
        <p:spPr/>
        <p:txBody>
          <a:bodyPr/>
          <a:lstStyle/>
          <a:p>
            <a:fld id="{E05A3501-C483-4386-B0AC-BFC6857B7491}" type="slidenum">
              <a:rPr lang="en-GB" smtClean="0"/>
              <a:t>16</a:t>
            </a:fld>
            <a:endParaRPr lang="en-GB"/>
          </a:p>
        </p:txBody>
      </p:sp>
    </p:spTree>
    <p:extLst>
      <p:ext uri="{BB962C8B-B14F-4D97-AF65-F5344CB8AC3E}">
        <p14:creationId xmlns:p14="http://schemas.microsoft.com/office/powerpoint/2010/main" val="2091459066"/>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dirty="0">
                <a:solidFill>
                  <a:srgbClr val="444444"/>
                </a:solidFill>
                <a:effectLst/>
                <a:highlight>
                  <a:srgbClr val="FFFFFF"/>
                </a:highlight>
                <a:latin typeface="Lato" panose="020F0502020204030203" pitchFamily="34" charset="0"/>
              </a:rPr>
              <a:t>In some situations, it might be more appropriate to charge other offences, such as specific racially or religiously aggravated public order offences. This may be the case, for example, where:</a:t>
            </a:r>
          </a:p>
          <a:p>
            <a:pPr algn="l">
              <a:buFont typeface="Arial" panose="020B0604020202020204" pitchFamily="34" charset="0"/>
              <a:buChar char="•"/>
            </a:pPr>
            <a:r>
              <a:rPr lang="en-GB" b="0" i="0" dirty="0">
                <a:solidFill>
                  <a:srgbClr val="444444"/>
                </a:solidFill>
                <a:effectLst/>
                <a:highlight>
                  <a:srgbClr val="FFFFFF"/>
                </a:highlight>
                <a:latin typeface="Lato" panose="020F0502020204030203" pitchFamily="34" charset="0"/>
              </a:rPr>
              <a:t>the offence is committed outside the stadium at a designated football match;</a:t>
            </a:r>
          </a:p>
          <a:p>
            <a:pPr algn="l">
              <a:buFont typeface="Arial" panose="020B0604020202020204" pitchFamily="34" charset="0"/>
              <a:buChar char="•"/>
            </a:pPr>
            <a:r>
              <a:rPr lang="en-GB" b="0" i="0" dirty="0">
                <a:solidFill>
                  <a:srgbClr val="444444"/>
                </a:solidFill>
                <a:effectLst/>
                <a:highlight>
                  <a:srgbClr val="FFFFFF"/>
                </a:highlight>
                <a:latin typeface="Lato" panose="020F0502020204030203" pitchFamily="34" charset="0"/>
              </a:rPr>
              <a:t>a public order offence is committed where religious as opposed to racist hostility is demonstrated to the victim or victims; or</a:t>
            </a:r>
          </a:p>
          <a:p>
            <a:pPr algn="l">
              <a:buFont typeface="Arial" panose="020B0604020202020204" pitchFamily="34" charset="0"/>
              <a:buChar char="•"/>
            </a:pPr>
            <a:r>
              <a:rPr lang="en-GB" b="0" i="0" dirty="0">
                <a:solidFill>
                  <a:srgbClr val="444444"/>
                </a:solidFill>
                <a:effectLst/>
                <a:highlight>
                  <a:srgbClr val="FFFFFF"/>
                </a:highlight>
                <a:latin typeface="Lato" panose="020F0502020204030203" pitchFamily="34" charset="0"/>
              </a:rPr>
              <a:t>racial abuse and harassment of black and minority ethnic players takes place at a non-designated football match, such as at an amateur game</a:t>
            </a:r>
          </a:p>
          <a:p>
            <a:endParaRPr lang="en-GB" dirty="0"/>
          </a:p>
        </p:txBody>
      </p:sp>
      <p:sp>
        <p:nvSpPr>
          <p:cNvPr id="4" name="Slide Number Placeholder 3"/>
          <p:cNvSpPr>
            <a:spLocks noGrp="1"/>
          </p:cNvSpPr>
          <p:nvPr>
            <p:ph type="sldNum" sz="quarter" idx="5"/>
          </p:nvPr>
        </p:nvSpPr>
        <p:spPr/>
        <p:txBody>
          <a:bodyPr/>
          <a:lstStyle/>
          <a:p>
            <a:fld id="{E05A3501-C483-4386-B0AC-BFC6857B7491}" type="slidenum">
              <a:rPr lang="en-GB" smtClean="0"/>
              <a:t>17</a:t>
            </a:fld>
            <a:endParaRPr lang="en-GB"/>
          </a:p>
        </p:txBody>
      </p:sp>
    </p:spTree>
    <p:extLst>
      <p:ext uri="{BB962C8B-B14F-4D97-AF65-F5344CB8AC3E}">
        <p14:creationId xmlns:p14="http://schemas.microsoft.com/office/powerpoint/2010/main" val="338485705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fontAlgn="base"/>
            <a:r>
              <a:rPr lang="en-GB" b="1" i="0" dirty="0">
                <a:solidFill>
                  <a:srgbClr val="141414"/>
                </a:solidFill>
                <a:effectLst/>
                <a:highlight>
                  <a:srgbClr val="FFFFFF"/>
                </a:highlight>
                <a:latin typeface="inherit"/>
              </a:rPr>
              <a:t>Real Madrid forward Vinicius Jr said "La Liga belongs to racists" after he was again racially abused by opposition fans during a match.</a:t>
            </a:r>
            <a:endParaRPr lang="en-GB" b="0" i="0" dirty="0">
              <a:solidFill>
                <a:srgbClr val="141414"/>
              </a:solidFill>
              <a:effectLst/>
              <a:highlight>
                <a:srgbClr val="FFFFFF"/>
              </a:highlight>
              <a:latin typeface="ReithSans"/>
            </a:endParaRPr>
          </a:p>
          <a:p>
            <a:pPr algn="l" fontAlgn="base"/>
            <a:r>
              <a:rPr lang="en-GB" b="0" i="0" dirty="0">
                <a:solidFill>
                  <a:srgbClr val="141414"/>
                </a:solidFill>
                <a:effectLst/>
                <a:highlight>
                  <a:srgbClr val="FFFFFF"/>
                </a:highlight>
                <a:latin typeface="ReithSans"/>
              </a:rPr>
              <a:t>The 22-year-old Brazil international was sent off for violent conduct in the 97th minute of the 1-0 La Liga defeat at Valencia after an altercation with Hugo </a:t>
            </a:r>
            <a:r>
              <a:rPr lang="en-GB" b="0" i="0" dirty="0" err="1">
                <a:solidFill>
                  <a:srgbClr val="141414"/>
                </a:solidFill>
                <a:effectLst/>
                <a:highlight>
                  <a:srgbClr val="FFFFFF"/>
                </a:highlight>
                <a:latin typeface="ReithSans"/>
              </a:rPr>
              <a:t>Duro</a:t>
            </a:r>
            <a:r>
              <a:rPr lang="en-GB" b="0" i="0" dirty="0">
                <a:solidFill>
                  <a:srgbClr val="141414"/>
                </a:solidFill>
                <a:effectLst/>
                <a:highlight>
                  <a:srgbClr val="FFFFFF"/>
                </a:highlight>
                <a:latin typeface="ReithSans"/>
              </a:rPr>
              <a:t>.</a:t>
            </a:r>
          </a:p>
          <a:p>
            <a:pPr algn="l" fontAlgn="base"/>
            <a:r>
              <a:rPr lang="en-GB" b="0" i="0" dirty="0">
                <a:solidFill>
                  <a:srgbClr val="141414"/>
                </a:solidFill>
                <a:effectLst/>
                <a:highlight>
                  <a:srgbClr val="FFFFFF"/>
                </a:highlight>
                <a:latin typeface="ReithSans"/>
              </a:rPr>
              <a:t>Earlier in the game, an incensed Vinicius attempted to bring Valencia fans to the referee's attention.</a:t>
            </a:r>
          </a:p>
          <a:p>
            <a:endParaRPr lang="en-GB" dirty="0"/>
          </a:p>
        </p:txBody>
      </p:sp>
      <p:sp>
        <p:nvSpPr>
          <p:cNvPr id="4" name="Slide Number Placeholder 3"/>
          <p:cNvSpPr>
            <a:spLocks noGrp="1"/>
          </p:cNvSpPr>
          <p:nvPr>
            <p:ph type="sldNum" sz="quarter" idx="5"/>
          </p:nvPr>
        </p:nvSpPr>
        <p:spPr/>
        <p:txBody>
          <a:bodyPr/>
          <a:lstStyle/>
          <a:p>
            <a:fld id="{E05A3501-C483-4386-B0AC-BFC6857B7491}" type="slidenum">
              <a:rPr lang="en-GB" smtClean="0"/>
              <a:t>18</a:t>
            </a:fld>
            <a:endParaRPr lang="en-GB"/>
          </a:p>
        </p:txBody>
      </p:sp>
    </p:spTree>
    <p:extLst>
      <p:ext uri="{BB962C8B-B14F-4D97-AF65-F5344CB8AC3E}">
        <p14:creationId xmlns:p14="http://schemas.microsoft.com/office/powerpoint/2010/main" val="315800451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5A3501-C483-4386-B0AC-BFC6857B7491}" type="slidenum">
              <a:rPr lang="en-GB" smtClean="0"/>
              <a:t>19</a:t>
            </a:fld>
            <a:endParaRPr lang="en-GB"/>
          </a:p>
        </p:txBody>
      </p:sp>
    </p:spTree>
    <p:extLst>
      <p:ext uri="{BB962C8B-B14F-4D97-AF65-F5344CB8AC3E}">
        <p14:creationId xmlns:p14="http://schemas.microsoft.com/office/powerpoint/2010/main" val="488621477"/>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E05A3501-C483-4386-B0AC-BFC6857B7491}" type="slidenum">
              <a:rPr lang="en-GB" smtClean="0"/>
              <a:t>20</a:t>
            </a:fld>
            <a:endParaRPr lang="en-GB"/>
          </a:p>
        </p:txBody>
      </p:sp>
    </p:spTree>
    <p:extLst>
      <p:ext uri="{BB962C8B-B14F-4D97-AF65-F5344CB8AC3E}">
        <p14:creationId xmlns:p14="http://schemas.microsoft.com/office/powerpoint/2010/main" val="118985487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8FEE12-4BA4-592B-473D-A6F0358955C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813FAF51-D153-66C0-B152-9FDEBDCD7D4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62B89C0-5EF8-161C-F5C5-91DF146AC0AD}"/>
              </a:ext>
            </a:extLst>
          </p:cNvPr>
          <p:cNvSpPr>
            <a:spLocks noGrp="1"/>
          </p:cNvSpPr>
          <p:nvPr>
            <p:ph type="dt" sz="half" idx="10"/>
          </p:nvPr>
        </p:nvSpPr>
        <p:spPr/>
        <p:txBody>
          <a:bodyPr/>
          <a:lstStyle/>
          <a:p>
            <a:fld id="{CC47DB09-84E4-42A7-9310-CE62375F483A}" type="datetimeFigureOut">
              <a:rPr lang="en-GB" smtClean="0"/>
              <a:t>28/08/2024</a:t>
            </a:fld>
            <a:endParaRPr lang="en-GB"/>
          </a:p>
        </p:txBody>
      </p:sp>
      <p:sp>
        <p:nvSpPr>
          <p:cNvPr id="5" name="Footer Placeholder 4">
            <a:extLst>
              <a:ext uri="{FF2B5EF4-FFF2-40B4-BE49-F238E27FC236}">
                <a16:creationId xmlns:a16="http://schemas.microsoft.com/office/drawing/2014/main" id="{4B9C57E5-418E-D5FD-358F-4621292F6BC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CE40CA9-200B-B667-F54B-F954A8DACAF1}"/>
              </a:ext>
            </a:extLst>
          </p:cNvPr>
          <p:cNvSpPr>
            <a:spLocks noGrp="1"/>
          </p:cNvSpPr>
          <p:nvPr>
            <p:ph type="sldNum" sz="quarter" idx="12"/>
          </p:nvPr>
        </p:nvSpPr>
        <p:spPr/>
        <p:txBody>
          <a:bodyPr/>
          <a:lstStyle/>
          <a:p>
            <a:fld id="{D7B02E24-5B24-463F-A28D-B11A2C2CD4CE}" type="slidenum">
              <a:rPr lang="en-GB" smtClean="0"/>
              <a:t>‹#›</a:t>
            </a:fld>
            <a:endParaRPr lang="en-GB"/>
          </a:p>
        </p:txBody>
      </p:sp>
    </p:spTree>
    <p:extLst>
      <p:ext uri="{BB962C8B-B14F-4D97-AF65-F5344CB8AC3E}">
        <p14:creationId xmlns:p14="http://schemas.microsoft.com/office/powerpoint/2010/main" val="326789991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C1B1D1-D321-BB4F-533A-52C7AA89C355}"/>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98E85D0-19A0-E043-1131-74871FFFDF94}"/>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4830219-AE0C-A6F9-6B0D-C2C5523CA160}"/>
              </a:ext>
            </a:extLst>
          </p:cNvPr>
          <p:cNvSpPr>
            <a:spLocks noGrp="1"/>
          </p:cNvSpPr>
          <p:nvPr>
            <p:ph type="dt" sz="half" idx="10"/>
          </p:nvPr>
        </p:nvSpPr>
        <p:spPr/>
        <p:txBody>
          <a:bodyPr/>
          <a:lstStyle/>
          <a:p>
            <a:fld id="{CC47DB09-84E4-42A7-9310-CE62375F483A}" type="datetimeFigureOut">
              <a:rPr lang="en-GB" smtClean="0"/>
              <a:t>28/08/2024</a:t>
            </a:fld>
            <a:endParaRPr lang="en-GB"/>
          </a:p>
        </p:txBody>
      </p:sp>
      <p:sp>
        <p:nvSpPr>
          <p:cNvPr id="5" name="Footer Placeholder 4">
            <a:extLst>
              <a:ext uri="{FF2B5EF4-FFF2-40B4-BE49-F238E27FC236}">
                <a16:creationId xmlns:a16="http://schemas.microsoft.com/office/drawing/2014/main" id="{25478A2A-803A-8A5B-F7B5-C3BE5F22F3B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DFEDEBE-428C-ABE0-AFB1-8F8D159DE10D}"/>
              </a:ext>
            </a:extLst>
          </p:cNvPr>
          <p:cNvSpPr>
            <a:spLocks noGrp="1"/>
          </p:cNvSpPr>
          <p:nvPr>
            <p:ph type="sldNum" sz="quarter" idx="12"/>
          </p:nvPr>
        </p:nvSpPr>
        <p:spPr/>
        <p:txBody>
          <a:bodyPr/>
          <a:lstStyle/>
          <a:p>
            <a:fld id="{D7B02E24-5B24-463F-A28D-B11A2C2CD4CE}" type="slidenum">
              <a:rPr lang="en-GB" smtClean="0"/>
              <a:t>‹#›</a:t>
            </a:fld>
            <a:endParaRPr lang="en-GB"/>
          </a:p>
        </p:txBody>
      </p:sp>
    </p:spTree>
    <p:extLst>
      <p:ext uri="{BB962C8B-B14F-4D97-AF65-F5344CB8AC3E}">
        <p14:creationId xmlns:p14="http://schemas.microsoft.com/office/powerpoint/2010/main" val="8448831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E56F2C-E2DA-4D4C-DC9A-3E12713DF3D0}"/>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07FBD2C7-660D-4E98-55B7-8303C4D7137B}"/>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E1679928-6FDB-859A-BCD5-123B65078DC3}"/>
              </a:ext>
            </a:extLst>
          </p:cNvPr>
          <p:cNvSpPr>
            <a:spLocks noGrp="1"/>
          </p:cNvSpPr>
          <p:nvPr>
            <p:ph type="dt" sz="half" idx="10"/>
          </p:nvPr>
        </p:nvSpPr>
        <p:spPr/>
        <p:txBody>
          <a:bodyPr/>
          <a:lstStyle/>
          <a:p>
            <a:fld id="{CC47DB09-84E4-42A7-9310-CE62375F483A}" type="datetimeFigureOut">
              <a:rPr lang="en-GB" smtClean="0"/>
              <a:t>28/08/2024</a:t>
            </a:fld>
            <a:endParaRPr lang="en-GB"/>
          </a:p>
        </p:txBody>
      </p:sp>
      <p:sp>
        <p:nvSpPr>
          <p:cNvPr id="5" name="Footer Placeholder 4">
            <a:extLst>
              <a:ext uri="{FF2B5EF4-FFF2-40B4-BE49-F238E27FC236}">
                <a16:creationId xmlns:a16="http://schemas.microsoft.com/office/drawing/2014/main" id="{9A5E8D37-AA83-5318-76C3-3883805133B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11AF930-6292-AAB6-C66F-BAB615C17837}"/>
              </a:ext>
            </a:extLst>
          </p:cNvPr>
          <p:cNvSpPr>
            <a:spLocks noGrp="1"/>
          </p:cNvSpPr>
          <p:nvPr>
            <p:ph type="sldNum" sz="quarter" idx="12"/>
          </p:nvPr>
        </p:nvSpPr>
        <p:spPr/>
        <p:txBody>
          <a:bodyPr/>
          <a:lstStyle/>
          <a:p>
            <a:fld id="{D7B02E24-5B24-463F-A28D-B11A2C2CD4CE}" type="slidenum">
              <a:rPr lang="en-GB" smtClean="0"/>
              <a:t>‹#›</a:t>
            </a:fld>
            <a:endParaRPr lang="en-GB"/>
          </a:p>
        </p:txBody>
      </p:sp>
    </p:spTree>
    <p:extLst>
      <p:ext uri="{BB962C8B-B14F-4D97-AF65-F5344CB8AC3E}">
        <p14:creationId xmlns:p14="http://schemas.microsoft.com/office/powerpoint/2010/main" val="255758797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328868-7DB8-6DB8-90C5-C125A70C845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834316F-1178-AC61-1424-A973B92FC435}"/>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2D7439C9-7209-D064-041F-52954687A378}"/>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BC22F12-45CE-2AFE-FB26-C9C3D73EA776}"/>
              </a:ext>
            </a:extLst>
          </p:cNvPr>
          <p:cNvSpPr>
            <a:spLocks noGrp="1"/>
          </p:cNvSpPr>
          <p:nvPr>
            <p:ph type="dt" sz="half" idx="10"/>
          </p:nvPr>
        </p:nvSpPr>
        <p:spPr/>
        <p:txBody>
          <a:bodyPr/>
          <a:lstStyle/>
          <a:p>
            <a:fld id="{CC47DB09-84E4-42A7-9310-CE62375F483A}" type="datetimeFigureOut">
              <a:rPr lang="en-GB" smtClean="0"/>
              <a:t>28/08/2024</a:t>
            </a:fld>
            <a:endParaRPr lang="en-GB"/>
          </a:p>
        </p:txBody>
      </p:sp>
      <p:sp>
        <p:nvSpPr>
          <p:cNvPr id="6" name="Footer Placeholder 5">
            <a:extLst>
              <a:ext uri="{FF2B5EF4-FFF2-40B4-BE49-F238E27FC236}">
                <a16:creationId xmlns:a16="http://schemas.microsoft.com/office/drawing/2014/main" id="{EA79DAC3-851B-FCB7-D3F4-A9C4A45BE8F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8DCC502-CBEA-C88C-73D8-5B2455AD5975}"/>
              </a:ext>
            </a:extLst>
          </p:cNvPr>
          <p:cNvSpPr>
            <a:spLocks noGrp="1"/>
          </p:cNvSpPr>
          <p:nvPr>
            <p:ph type="sldNum" sz="quarter" idx="12"/>
          </p:nvPr>
        </p:nvSpPr>
        <p:spPr/>
        <p:txBody>
          <a:bodyPr/>
          <a:lstStyle/>
          <a:p>
            <a:fld id="{D7B02E24-5B24-463F-A28D-B11A2C2CD4CE}" type="slidenum">
              <a:rPr lang="en-GB" smtClean="0"/>
              <a:t>‹#›</a:t>
            </a:fld>
            <a:endParaRPr lang="en-GB"/>
          </a:p>
        </p:txBody>
      </p:sp>
    </p:spTree>
    <p:extLst>
      <p:ext uri="{BB962C8B-B14F-4D97-AF65-F5344CB8AC3E}">
        <p14:creationId xmlns:p14="http://schemas.microsoft.com/office/powerpoint/2010/main" val="93435543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2B10D2-49C2-80FD-5459-2873AC8C3C40}"/>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5E98331-1B73-7305-6D7B-657C37ABFFC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0B445CF8-A93C-2498-9E0E-6774F1B741E6}"/>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0A7D4319-B20F-A391-55C2-FE3734A58EF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43379CD-A25D-FAE8-11A5-55613BA5EEB0}"/>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6C430091-ABF5-C194-EC76-60E65746924D}"/>
              </a:ext>
            </a:extLst>
          </p:cNvPr>
          <p:cNvSpPr>
            <a:spLocks noGrp="1"/>
          </p:cNvSpPr>
          <p:nvPr>
            <p:ph type="dt" sz="half" idx="10"/>
          </p:nvPr>
        </p:nvSpPr>
        <p:spPr/>
        <p:txBody>
          <a:bodyPr/>
          <a:lstStyle/>
          <a:p>
            <a:fld id="{CC47DB09-84E4-42A7-9310-CE62375F483A}" type="datetimeFigureOut">
              <a:rPr lang="en-GB" smtClean="0"/>
              <a:t>28/08/2024</a:t>
            </a:fld>
            <a:endParaRPr lang="en-GB"/>
          </a:p>
        </p:txBody>
      </p:sp>
      <p:sp>
        <p:nvSpPr>
          <p:cNvPr id="8" name="Footer Placeholder 7">
            <a:extLst>
              <a:ext uri="{FF2B5EF4-FFF2-40B4-BE49-F238E27FC236}">
                <a16:creationId xmlns:a16="http://schemas.microsoft.com/office/drawing/2014/main" id="{F8E63C63-827F-3137-C69F-C41201BDF928}"/>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A7C5959D-9807-DDC1-C42C-7D60376BF9AC}"/>
              </a:ext>
            </a:extLst>
          </p:cNvPr>
          <p:cNvSpPr>
            <a:spLocks noGrp="1"/>
          </p:cNvSpPr>
          <p:nvPr>
            <p:ph type="sldNum" sz="quarter" idx="12"/>
          </p:nvPr>
        </p:nvSpPr>
        <p:spPr/>
        <p:txBody>
          <a:bodyPr/>
          <a:lstStyle/>
          <a:p>
            <a:fld id="{D7B02E24-5B24-463F-A28D-B11A2C2CD4CE}" type="slidenum">
              <a:rPr lang="en-GB" smtClean="0"/>
              <a:t>‹#›</a:t>
            </a:fld>
            <a:endParaRPr lang="en-GB"/>
          </a:p>
        </p:txBody>
      </p:sp>
    </p:spTree>
    <p:extLst>
      <p:ext uri="{BB962C8B-B14F-4D97-AF65-F5344CB8AC3E}">
        <p14:creationId xmlns:p14="http://schemas.microsoft.com/office/powerpoint/2010/main" val="111595995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BB3789-8493-B8A4-27DC-01459D6DFEE0}"/>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F55569B-C29D-1CD0-CE33-4195481FBEA3}"/>
              </a:ext>
            </a:extLst>
          </p:cNvPr>
          <p:cNvSpPr>
            <a:spLocks noGrp="1"/>
          </p:cNvSpPr>
          <p:nvPr>
            <p:ph type="dt" sz="half" idx="10"/>
          </p:nvPr>
        </p:nvSpPr>
        <p:spPr/>
        <p:txBody>
          <a:bodyPr/>
          <a:lstStyle/>
          <a:p>
            <a:fld id="{CC47DB09-84E4-42A7-9310-CE62375F483A}" type="datetimeFigureOut">
              <a:rPr lang="en-GB" smtClean="0"/>
              <a:t>28/08/2024</a:t>
            </a:fld>
            <a:endParaRPr lang="en-GB"/>
          </a:p>
        </p:txBody>
      </p:sp>
      <p:sp>
        <p:nvSpPr>
          <p:cNvPr id="4" name="Footer Placeholder 3">
            <a:extLst>
              <a:ext uri="{FF2B5EF4-FFF2-40B4-BE49-F238E27FC236}">
                <a16:creationId xmlns:a16="http://schemas.microsoft.com/office/drawing/2014/main" id="{55D76B21-F8E5-F94F-D53F-F62BAD283EF7}"/>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93131CBD-4B04-D36B-D17A-073A1EBDB1FA}"/>
              </a:ext>
            </a:extLst>
          </p:cNvPr>
          <p:cNvSpPr>
            <a:spLocks noGrp="1"/>
          </p:cNvSpPr>
          <p:nvPr>
            <p:ph type="sldNum" sz="quarter" idx="12"/>
          </p:nvPr>
        </p:nvSpPr>
        <p:spPr/>
        <p:txBody>
          <a:bodyPr/>
          <a:lstStyle/>
          <a:p>
            <a:fld id="{D7B02E24-5B24-463F-A28D-B11A2C2CD4CE}" type="slidenum">
              <a:rPr lang="en-GB" smtClean="0"/>
              <a:t>‹#›</a:t>
            </a:fld>
            <a:endParaRPr lang="en-GB"/>
          </a:p>
        </p:txBody>
      </p:sp>
    </p:spTree>
    <p:extLst>
      <p:ext uri="{BB962C8B-B14F-4D97-AF65-F5344CB8AC3E}">
        <p14:creationId xmlns:p14="http://schemas.microsoft.com/office/powerpoint/2010/main" val="338330817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6020462B-6166-344E-D0CE-2D79533E938C}"/>
              </a:ext>
            </a:extLst>
          </p:cNvPr>
          <p:cNvSpPr>
            <a:spLocks noGrp="1"/>
          </p:cNvSpPr>
          <p:nvPr>
            <p:ph type="dt" sz="half" idx="10"/>
          </p:nvPr>
        </p:nvSpPr>
        <p:spPr/>
        <p:txBody>
          <a:bodyPr/>
          <a:lstStyle/>
          <a:p>
            <a:fld id="{CC47DB09-84E4-42A7-9310-CE62375F483A}" type="datetimeFigureOut">
              <a:rPr lang="en-GB" smtClean="0"/>
              <a:t>28/08/2024</a:t>
            </a:fld>
            <a:endParaRPr lang="en-GB"/>
          </a:p>
        </p:txBody>
      </p:sp>
      <p:sp>
        <p:nvSpPr>
          <p:cNvPr id="3" name="Footer Placeholder 2">
            <a:extLst>
              <a:ext uri="{FF2B5EF4-FFF2-40B4-BE49-F238E27FC236}">
                <a16:creationId xmlns:a16="http://schemas.microsoft.com/office/drawing/2014/main" id="{0DE19F31-E9F8-05DA-BCE9-B82CB25C16BE}"/>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72B8F2E7-CB8D-DBC5-609E-82198698488C}"/>
              </a:ext>
            </a:extLst>
          </p:cNvPr>
          <p:cNvSpPr>
            <a:spLocks noGrp="1"/>
          </p:cNvSpPr>
          <p:nvPr>
            <p:ph type="sldNum" sz="quarter" idx="12"/>
          </p:nvPr>
        </p:nvSpPr>
        <p:spPr/>
        <p:txBody>
          <a:bodyPr/>
          <a:lstStyle/>
          <a:p>
            <a:fld id="{D7B02E24-5B24-463F-A28D-B11A2C2CD4CE}" type="slidenum">
              <a:rPr lang="en-GB" smtClean="0"/>
              <a:t>‹#›</a:t>
            </a:fld>
            <a:endParaRPr lang="en-GB"/>
          </a:p>
        </p:txBody>
      </p:sp>
    </p:spTree>
    <p:extLst>
      <p:ext uri="{BB962C8B-B14F-4D97-AF65-F5344CB8AC3E}">
        <p14:creationId xmlns:p14="http://schemas.microsoft.com/office/powerpoint/2010/main" val="384223514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391E81-2507-A274-385F-74152BF3BD7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DE9F88A9-EAB8-3999-8BA0-04EE331586C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5EF988D4-3036-B537-D2BC-F394BB8EE93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C0FBBA0-E815-C2D0-CECF-270BCCC2140F}"/>
              </a:ext>
            </a:extLst>
          </p:cNvPr>
          <p:cNvSpPr>
            <a:spLocks noGrp="1"/>
          </p:cNvSpPr>
          <p:nvPr>
            <p:ph type="dt" sz="half" idx="10"/>
          </p:nvPr>
        </p:nvSpPr>
        <p:spPr/>
        <p:txBody>
          <a:bodyPr/>
          <a:lstStyle/>
          <a:p>
            <a:fld id="{CC47DB09-84E4-42A7-9310-CE62375F483A}" type="datetimeFigureOut">
              <a:rPr lang="en-GB" smtClean="0"/>
              <a:t>28/08/2024</a:t>
            </a:fld>
            <a:endParaRPr lang="en-GB"/>
          </a:p>
        </p:txBody>
      </p:sp>
      <p:sp>
        <p:nvSpPr>
          <p:cNvPr id="6" name="Footer Placeholder 5">
            <a:extLst>
              <a:ext uri="{FF2B5EF4-FFF2-40B4-BE49-F238E27FC236}">
                <a16:creationId xmlns:a16="http://schemas.microsoft.com/office/drawing/2014/main" id="{8E791A26-4E60-BBB7-EF62-9631725DFD6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824B06A-68B8-8B7C-6401-09DD62B80394}"/>
              </a:ext>
            </a:extLst>
          </p:cNvPr>
          <p:cNvSpPr>
            <a:spLocks noGrp="1"/>
          </p:cNvSpPr>
          <p:nvPr>
            <p:ph type="sldNum" sz="quarter" idx="12"/>
          </p:nvPr>
        </p:nvSpPr>
        <p:spPr/>
        <p:txBody>
          <a:bodyPr/>
          <a:lstStyle/>
          <a:p>
            <a:fld id="{D7B02E24-5B24-463F-A28D-B11A2C2CD4CE}" type="slidenum">
              <a:rPr lang="en-GB" smtClean="0"/>
              <a:t>‹#›</a:t>
            </a:fld>
            <a:endParaRPr lang="en-GB"/>
          </a:p>
        </p:txBody>
      </p:sp>
    </p:spTree>
    <p:extLst>
      <p:ext uri="{BB962C8B-B14F-4D97-AF65-F5344CB8AC3E}">
        <p14:creationId xmlns:p14="http://schemas.microsoft.com/office/powerpoint/2010/main" val="81728388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8E5A4C-FE4C-2E24-1156-12A295543CE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7BDDA830-71DF-B2C4-664D-E5F06E2F8FD7}"/>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FC44945-39CA-665F-17FD-BF52E59D1105}"/>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32CBBB6-8B95-7B1C-8D86-E1279C52A487}"/>
              </a:ext>
            </a:extLst>
          </p:cNvPr>
          <p:cNvSpPr>
            <a:spLocks noGrp="1"/>
          </p:cNvSpPr>
          <p:nvPr>
            <p:ph type="dt" sz="half" idx="10"/>
          </p:nvPr>
        </p:nvSpPr>
        <p:spPr/>
        <p:txBody>
          <a:bodyPr/>
          <a:lstStyle/>
          <a:p>
            <a:fld id="{CC47DB09-84E4-42A7-9310-CE62375F483A}" type="datetimeFigureOut">
              <a:rPr lang="en-GB" smtClean="0"/>
              <a:t>28/08/2024</a:t>
            </a:fld>
            <a:endParaRPr lang="en-GB"/>
          </a:p>
        </p:txBody>
      </p:sp>
      <p:sp>
        <p:nvSpPr>
          <p:cNvPr id="6" name="Footer Placeholder 5">
            <a:extLst>
              <a:ext uri="{FF2B5EF4-FFF2-40B4-BE49-F238E27FC236}">
                <a16:creationId xmlns:a16="http://schemas.microsoft.com/office/drawing/2014/main" id="{20496BA1-B805-FB70-5032-1E97768C078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244630CA-6966-FCDB-972A-AA2F5E66A67C}"/>
              </a:ext>
            </a:extLst>
          </p:cNvPr>
          <p:cNvSpPr>
            <a:spLocks noGrp="1"/>
          </p:cNvSpPr>
          <p:nvPr>
            <p:ph type="sldNum" sz="quarter" idx="12"/>
          </p:nvPr>
        </p:nvSpPr>
        <p:spPr/>
        <p:txBody>
          <a:bodyPr/>
          <a:lstStyle/>
          <a:p>
            <a:fld id="{D7B02E24-5B24-463F-A28D-B11A2C2CD4CE}" type="slidenum">
              <a:rPr lang="en-GB" smtClean="0"/>
              <a:t>‹#›</a:t>
            </a:fld>
            <a:endParaRPr lang="en-GB"/>
          </a:p>
        </p:txBody>
      </p:sp>
    </p:spTree>
    <p:extLst>
      <p:ext uri="{BB962C8B-B14F-4D97-AF65-F5344CB8AC3E}">
        <p14:creationId xmlns:p14="http://schemas.microsoft.com/office/powerpoint/2010/main" val="228767595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F552690-35FA-7406-7A31-B6F9FF11126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F1A0EDB-EC9E-5441-F52E-61AB18065E62}"/>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FA374E9-2001-D24D-DFDE-27D030A01146}"/>
              </a:ext>
            </a:extLst>
          </p:cNvPr>
          <p:cNvSpPr>
            <a:spLocks noGrp="1"/>
          </p:cNvSpPr>
          <p:nvPr>
            <p:ph type="dt" sz="half" idx="10"/>
          </p:nvPr>
        </p:nvSpPr>
        <p:spPr/>
        <p:txBody>
          <a:bodyPr/>
          <a:lstStyle/>
          <a:p>
            <a:fld id="{CC47DB09-84E4-42A7-9310-CE62375F483A}" type="datetimeFigureOut">
              <a:rPr lang="en-GB" smtClean="0"/>
              <a:t>28/08/2024</a:t>
            </a:fld>
            <a:endParaRPr lang="en-GB"/>
          </a:p>
        </p:txBody>
      </p:sp>
      <p:sp>
        <p:nvSpPr>
          <p:cNvPr id="5" name="Footer Placeholder 4">
            <a:extLst>
              <a:ext uri="{FF2B5EF4-FFF2-40B4-BE49-F238E27FC236}">
                <a16:creationId xmlns:a16="http://schemas.microsoft.com/office/drawing/2014/main" id="{912B1C39-3722-70EC-24B5-2B922895FAE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4FB55EF-1BCD-E386-59B4-8FEF8662E788}"/>
              </a:ext>
            </a:extLst>
          </p:cNvPr>
          <p:cNvSpPr>
            <a:spLocks noGrp="1"/>
          </p:cNvSpPr>
          <p:nvPr>
            <p:ph type="sldNum" sz="quarter" idx="12"/>
          </p:nvPr>
        </p:nvSpPr>
        <p:spPr/>
        <p:txBody>
          <a:bodyPr/>
          <a:lstStyle/>
          <a:p>
            <a:fld id="{D7B02E24-5B24-463F-A28D-B11A2C2CD4CE}" type="slidenum">
              <a:rPr lang="en-GB" smtClean="0"/>
              <a:t>‹#›</a:t>
            </a:fld>
            <a:endParaRPr lang="en-GB"/>
          </a:p>
        </p:txBody>
      </p:sp>
    </p:spTree>
    <p:extLst>
      <p:ext uri="{BB962C8B-B14F-4D97-AF65-F5344CB8AC3E}">
        <p14:creationId xmlns:p14="http://schemas.microsoft.com/office/powerpoint/2010/main" val="34554504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69EE043-F0E9-902E-4957-68FE3355C614}"/>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552310EA-86E4-92CE-E297-909D8DDEE70E}"/>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BD44F91-BA58-34DD-52B8-FB8888F8496F}"/>
              </a:ext>
            </a:extLst>
          </p:cNvPr>
          <p:cNvSpPr>
            <a:spLocks noGrp="1"/>
          </p:cNvSpPr>
          <p:nvPr>
            <p:ph type="dt" sz="half" idx="10"/>
          </p:nvPr>
        </p:nvSpPr>
        <p:spPr/>
        <p:txBody>
          <a:bodyPr/>
          <a:lstStyle/>
          <a:p>
            <a:fld id="{CC47DB09-84E4-42A7-9310-CE62375F483A}" type="datetimeFigureOut">
              <a:rPr lang="en-GB" smtClean="0"/>
              <a:t>28/08/2024</a:t>
            </a:fld>
            <a:endParaRPr lang="en-GB"/>
          </a:p>
        </p:txBody>
      </p:sp>
      <p:sp>
        <p:nvSpPr>
          <p:cNvPr id="5" name="Footer Placeholder 4">
            <a:extLst>
              <a:ext uri="{FF2B5EF4-FFF2-40B4-BE49-F238E27FC236}">
                <a16:creationId xmlns:a16="http://schemas.microsoft.com/office/drawing/2014/main" id="{6FDC3D06-E251-859F-397A-5B58611B219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C12D66C-C9A2-2B82-8CFD-7C84D261A0EB}"/>
              </a:ext>
            </a:extLst>
          </p:cNvPr>
          <p:cNvSpPr>
            <a:spLocks noGrp="1"/>
          </p:cNvSpPr>
          <p:nvPr>
            <p:ph type="sldNum" sz="quarter" idx="12"/>
          </p:nvPr>
        </p:nvSpPr>
        <p:spPr/>
        <p:txBody>
          <a:bodyPr/>
          <a:lstStyle/>
          <a:p>
            <a:fld id="{D7B02E24-5B24-463F-A28D-B11A2C2CD4CE}" type="slidenum">
              <a:rPr lang="en-GB" smtClean="0"/>
              <a:t>‹#›</a:t>
            </a:fld>
            <a:endParaRPr lang="en-GB"/>
          </a:p>
        </p:txBody>
      </p:sp>
    </p:spTree>
    <p:extLst>
      <p:ext uri="{BB962C8B-B14F-4D97-AF65-F5344CB8AC3E}">
        <p14:creationId xmlns:p14="http://schemas.microsoft.com/office/powerpoint/2010/main" val="26644391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D296D463-40D1-7BBA-AD75-200D54170FA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7A8C302-6126-BF90-0C39-98FBD19E1C8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E13C53A-317E-3CF9-7B57-8320FB73F2D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CC47DB09-84E4-42A7-9310-CE62375F483A}" type="datetimeFigureOut">
              <a:rPr lang="en-GB" smtClean="0"/>
              <a:t>28/08/2024</a:t>
            </a:fld>
            <a:endParaRPr lang="en-GB"/>
          </a:p>
        </p:txBody>
      </p:sp>
      <p:sp>
        <p:nvSpPr>
          <p:cNvPr id="5" name="Footer Placeholder 4">
            <a:extLst>
              <a:ext uri="{FF2B5EF4-FFF2-40B4-BE49-F238E27FC236}">
                <a16:creationId xmlns:a16="http://schemas.microsoft.com/office/drawing/2014/main" id="{AD181266-B572-5281-D163-96E6250BCD73}"/>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1B6F93C2-6CF4-F268-216F-31450A2E1E5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D7B02E24-5B24-463F-A28D-B11A2C2CD4CE}" type="slidenum">
              <a:rPr lang="en-GB" smtClean="0"/>
              <a:t>‹#›</a:t>
            </a:fld>
            <a:endParaRPr lang="en-GB"/>
          </a:p>
        </p:txBody>
      </p:sp>
    </p:spTree>
    <p:extLst>
      <p:ext uri="{BB962C8B-B14F-4D97-AF65-F5344CB8AC3E}">
        <p14:creationId xmlns:p14="http://schemas.microsoft.com/office/powerpoint/2010/main" val="67941812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1.png"/></Relationships>
</file>

<file path=ppt/slides/_rels/slide2.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slideLayout" Target="../slideLayouts/slideLayout2.xml"/><Relationship Id="rId7" Type="http://schemas.openxmlformats.org/officeDocument/2006/relationships/diagramColors" Target="../diagrams/colors1.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 Id="rId9" Type="http://schemas.openxmlformats.org/officeDocument/2006/relationships/image" Target="../media/image1.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1.png"/><Relationship Id="rId5" Type="http://schemas.openxmlformats.org/officeDocument/2006/relationships/image" Target="../media/image2.png"/><Relationship Id="rId4" Type="http://schemas.openxmlformats.org/officeDocument/2006/relationships/notesSlide" Target="../notesSlides/notesSlide1.xml"/></Relationships>
</file>

<file path=ppt/slides/_rels/slide4.xml.rels><?xml version="1.0" encoding="UTF-8" standalone="yes"?>
<Relationships xmlns="http://schemas.openxmlformats.org/package/2006/relationships"><Relationship Id="rId8" Type="http://schemas.openxmlformats.org/officeDocument/2006/relationships/diagramColors" Target="../diagrams/colors2.xml"/><Relationship Id="rId3" Type="http://schemas.openxmlformats.org/officeDocument/2006/relationships/slideLayout" Target="../slideLayouts/slideLayout2.xml"/><Relationship Id="rId7" Type="http://schemas.openxmlformats.org/officeDocument/2006/relationships/diagramQuickStyle" Target="../diagrams/quickStyle2.xml"/><Relationship Id="rId2" Type="http://schemas.openxmlformats.org/officeDocument/2006/relationships/audio" Target="../media/media4.m4a"/><Relationship Id="rId1" Type="http://schemas.microsoft.com/office/2007/relationships/media" Target="../media/media4.m4a"/><Relationship Id="rId6" Type="http://schemas.openxmlformats.org/officeDocument/2006/relationships/diagramLayout" Target="../diagrams/layout2.xml"/><Relationship Id="rId5" Type="http://schemas.openxmlformats.org/officeDocument/2006/relationships/diagramData" Target="../diagrams/data2.xml"/><Relationship Id="rId10" Type="http://schemas.openxmlformats.org/officeDocument/2006/relationships/image" Target="../media/image1.png"/><Relationship Id="rId4" Type="http://schemas.openxmlformats.org/officeDocument/2006/relationships/image" Target="../media/image3.jpeg"/><Relationship Id="rId9" Type="http://schemas.microsoft.com/office/2007/relationships/diagramDrawing" Target="../diagrams/drawing2.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5" Type="http://schemas.openxmlformats.org/officeDocument/2006/relationships/image" Target="../media/image1.png"/><Relationship Id="rId4" Type="http://schemas.openxmlformats.org/officeDocument/2006/relationships/image" Target="../media/image4.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1.png"/><Relationship Id="rId2" Type="http://schemas.openxmlformats.org/officeDocument/2006/relationships/audio" Target="../media/media6.m4a"/><Relationship Id="rId1" Type="http://schemas.microsoft.com/office/2007/relationships/media" Target="../media/media6.m4a"/><Relationship Id="rId6" Type="http://schemas.openxmlformats.org/officeDocument/2006/relationships/image" Target="../media/image5.png"/><Relationship Id="rId5" Type="http://schemas.openxmlformats.org/officeDocument/2006/relationships/hyperlink" Target="https://www.bbc.co.uk/news/uk-england-bristol-36846555" TargetMode="External"/><Relationship Id="rId4" Type="http://schemas.openxmlformats.org/officeDocument/2006/relationships/notesSlide" Target="../notesSlides/notesSlide2.xml"/></Relationships>
</file>

<file path=ppt/slides/_rels/slide7.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slideLayout" Target="../slideLayouts/slideLayout2.xml"/><Relationship Id="rId7" Type="http://schemas.openxmlformats.org/officeDocument/2006/relationships/image" Target="../media/image6.png"/><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hyperlink" Target="https://www.independent.co.uk/news/uk/crime/police-investigating-hate-crime-hijab-islamophobia-baker-street-tube-a7843931.html" TargetMode="External"/><Relationship Id="rId5" Type="http://schemas.openxmlformats.org/officeDocument/2006/relationships/hyperlink" Target="https://www.independent.co.uk/topic/hate-crime" TargetMode="External"/><Relationship Id="rId4" Type="http://schemas.openxmlformats.org/officeDocument/2006/relationships/notesSlide" Target="../notesSlides/notesSlide3.xml"/></Relationships>
</file>

<file path=ppt/slides/_rels/slide8.xml.rels><?xml version="1.0" encoding="UTF-8" standalone="yes"?>
<Relationships xmlns="http://schemas.openxmlformats.org/package/2006/relationships"><Relationship Id="rId3" Type="http://schemas.openxmlformats.org/officeDocument/2006/relationships/audio" Target="../media/media8.m4a"/><Relationship Id="rId7" Type="http://schemas.openxmlformats.org/officeDocument/2006/relationships/image" Target="../media/image1.png"/><Relationship Id="rId2" Type="http://schemas.microsoft.com/office/2007/relationships/media" Target="../media/media8.m4a"/><Relationship Id="rId1" Type="http://schemas.openxmlformats.org/officeDocument/2006/relationships/video" Target="https://www.youtube.com/embed/QA0gc1ve5Uk?feature=oembed" TargetMode="External"/><Relationship Id="rId6" Type="http://schemas.openxmlformats.org/officeDocument/2006/relationships/image" Target="../media/image7.jpeg"/><Relationship Id="rId5" Type="http://schemas.openxmlformats.org/officeDocument/2006/relationships/notesSlide" Target="../notesSlides/notesSlide4.xml"/><Relationship Id="rId4"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4" Type="http://schemas.openxmlformats.org/officeDocument/2006/relationships/image" Target="../media/image1.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1.png"/><Relationship Id="rId5" Type="http://schemas.openxmlformats.org/officeDocument/2006/relationships/image" Target="../media/image8.png"/><Relationship Id="rId4" Type="http://schemas.openxmlformats.org/officeDocument/2006/relationships/notesSlide" Target="../notesSlides/notesSlide5.xml"/></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1.png"/><Relationship Id="rId5" Type="http://schemas.openxmlformats.org/officeDocument/2006/relationships/image" Target="../media/image9.png"/><Relationship Id="rId4" Type="http://schemas.openxmlformats.org/officeDocument/2006/relationships/notesSlide" Target="../notesSlides/notesSlide6.xml"/></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image" Target="../media/image1.png"/><Relationship Id="rId5" Type="http://schemas.openxmlformats.org/officeDocument/2006/relationships/image" Target="../media/image10.png"/><Relationship Id="rId4" Type="http://schemas.openxmlformats.org/officeDocument/2006/relationships/notesSlide" Target="../notesSlides/notesSlide7.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image" Target="../media/image1.png"/><Relationship Id="rId5" Type="http://schemas.openxmlformats.org/officeDocument/2006/relationships/image" Target="../media/image11.jpeg"/><Relationship Id="rId4" Type="http://schemas.openxmlformats.org/officeDocument/2006/relationships/notesSlide" Target="../notesSlides/notesSlide8.xml"/></Relationships>
</file>

<file path=ppt/slides/_rels/slide14.xml.rels><?xml version="1.0" encoding="UTF-8" standalone="yes"?>
<Relationships xmlns="http://schemas.openxmlformats.org/package/2006/relationships"><Relationship Id="rId8" Type="http://schemas.microsoft.com/office/2007/relationships/diagramDrawing" Target="../diagrams/drawing3.xml"/><Relationship Id="rId3" Type="http://schemas.openxmlformats.org/officeDocument/2006/relationships/slideLayout" Target="../slideLayouts/slideLayout2.xml"/><Relationship Id="rId7" Type="http://schemas.openxmlformats.org/officeDocument/2006/relationships/diagramColors" Target="../diagrams/colors3.xml"/><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diagramQuickStyle" Target="../diagrams/quickStyle3.xml"/><Relationship Id="rId5" Type="http://schemas.openxmlformats.org/officeDocument/2006/relationships/diagramLayout" Target="../diagrams/layout3.xml"/><Relationship Id="rId4" Type="http://schemas.openxmlformats.org/officeDocument/2006/relationships/diagramData" Target="../diagrams/data3.xml"/><Relationship Id="rId9" Type="http://schemas.openxmlformats.org/officeDocument/2006/relationships/image" Target="../media/image1.png"/></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5.m4a"/><Relationship Id="rId1" Type="http://schemas.microsoft.com/office/2007/relationships/media" Target="../media/media15.m4a"/><Relationship Id="rId6" Type="http://schemas.openxmlformats.org/officeDocument/2006/relationships/image" Target="../media/image1.png"/><Relationship Id="rId5" Type="http://schemas.openxmlformats.org/officeDocument/2006/relationships/image" Target="../media/image12.png"/><Relationship Id="rId4" Type="http://schemas.openxmlformats.org/officeDocument/2006/relationships/notesSlide" Target="../notesSlides/notesSlide9.xml"/></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1.png"/><Relationship Id="rId2" Type="http://schemas.openxmlformats.org/officeDocument/2006/relationships/audio" Target="../media/media16.m4a"/><Relationship Id="rId1" Type="http://schemas.microsoft.com/office/2007/relationships/media" Target="../media/media16.m4a"/><Relationship Id="rId6" Type="http://schemas.openxmlformats.org/officeDocument/2006/relationships/image" Target="../media/image13.png"/><Relationship Id="rId5" Type="http://schemas.openxmlformats.org/officeDocument/2006/relationships/hyperlink" Target="https://www.bbc.co.uk/news/uk-england-leeds-68086012" TargetMode="External"/><Relationship Id="rId4" Type="http://schemas.openxmlformats.org/officeDocument/2006/relationships/notesSlide" Target="../notesSlides/notesSlide10.xml"/></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1.png"/><Relationship Id="rId2" Type="http://schemas.openxmlformats.org/officeDocument/2006/relationships/audio" Target="../media/media17.m4a"/><Relationship Id="rId1" Type="http://schemas.microsoft.com/office/2007/relationships/media" Target="../media/media17.m4a"/><Relationship Id="rId6" Type="http://schemas.openxmlformats.org/officeDocument/2006/relationships/hyperlink" Target="https://www.legislation.gov.uk/ukpga/1991/19/contents" TargetMode="External"/><Relationship Id="rId5" Type="http://schemas.openxmlformats.org/officeDocument/2006/relationships/image" Target="../media/image14.jpeg"/><Relationship Id="rId4" Type="http://schemas.openxmlformats.org/officeDocument/2006/relationships/notesSlide" Target="../notesSlides/notesSlide11.xml"/></Relationships>
</file>

<file path=ppt/slides/_rels/slide18.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1.png"/><Relationship Id="rId2" Type="http://schemas.openxmlformats.org/officeDocument/2006/relationships/audio" Target="../media/media18.m4a"/><Relationship Id="rId1" Type="http://schemas.microsoft.com/office/2007/relationships/media" Target="../media/media18.m4a"/><Relationship Id="rId6" Type="http://schemas.openxmlformats.org/officeDocument/2006/relationships/image" Target="../media/image15.png"/><Relationship Id="rId5" Type="http://schemas.openxmlformats.org/officeDocument/2006/relationships/hyperlink" Target="https://www.bbc.co.uk/sport/football/65666613" TargetMode="External"/><Relationship Id="rId4" Type="http://schemas.openxmlformats.org/officeDocument/2006/relationships/notesSlide" Target="../notesSlides/notesSlide12.xml"/></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1.png"/><Relationship Id="rId2" Type="http://schemas.openxmlformats.org/officeDocument/2006/relationships/audio" Target="../media/media19.m4a"/><Relationship Id="rId1" Type="http://schemas.microsoft.com/office/2007/relationships/media" Target="../media/media19.m4a"/><Relationship Id="rId6" Type="http://schemas.openxmlformats.org/officeDocument/2006/relationships/hyperlink" Target="file:///C:\Users\k.andrews.UNI\Downloads\Racial%20and%20Religious%20Hatred%20Act%202006%20-%20Explanatory%20Notes%20(1).xhtml" TargetMode="External"/><Relationship Id="rId5" Type="http://schemas.openxmlformats.org/officeDocument/2006/relationships/image" Target="../media/image16.png"/><Relationship Id="rId4" Type="http://schemas.openxmlformats.org/officeDocument/2006/relationships/notesSlide" Target="../notesSlides/notesSlide13.xml"/></Relationships>
</file>

<file path=ppt/slides/_rels/slide20.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0.m4a"/><Relationship Id="rId1" Type="http://schemas.microsoft.com/office/2007/relationships/media" Target="../media/media20.m4a"/><Relationship Id="rId6" Type="http://schemas.openxmlformats.org/officeDocument/2006/relationships/image" Target="../media/image1.png"/><Relationship Id="rId5" Type="http://schemas.openxmlformats.org/officeDocument/2006/relationships/image" Target="../media/image17.jpeg"/><Relationship Id="rId4" Type="http://schemas.openxmlformats.org/officeDocument/2006/relationships/notesSlide" Target="../notesSlides/notesSlide14.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8C790BE2-4E4F-4AAF-81A2-4A6F4885EB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Rectangle 8">
            <a:extLst>
              <a:ext uri="{FF2B5EF4-FFF2-40B4-BE49-F238E27FC236}">
                <a16:creationId xmlns:a16="http://schemas.microsoft.com/office/drawing/2014/main" id="{D28B54C3-B57B-472A-B96E-1FCB67093D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0"/>
            <a:ext cx="12191999" cy="6858000"/>
          </a:xfrm>
          <a:prstGeom prst="rect">
            <a:avLst/>
          </a:prstGeom>
          <a:gradFill>
            <a:gsLst>
              <a:gs pos="0">
                <a:schemeClr val="accent1">
                  <a:lumMod val="50000"/>
                </a:schemeClr>
              </a:gs>
              <a:gs pos="100000">
                <a:srgbClr val="000000"/>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7DB3C429-F8DA-49B9-AF84-21996FCF78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0" y="-4"/>
            <a:ext cx="12192000" cy="6402581"/>
          </a:xfrm>
          <a:prstGeom prst="rect">
            <a:avLst/>
          </a:prstGeom>
          <a:gradFill>
            <a:gsLst>
              <a:gs pos="1000">
                <a:schemeClr val="accent1">
                  <a:lumMod val="75000"/>
                  <a:alpha val="59000"/>
                </a:schemeClr>
              </a:gs>
              <a:gs pos="100000">
                <a:srgbClr val="000000"/>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E12088DD-B1AD-40E0-8B86-1D87A2CCD9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2663054" y="-2653923"/>
            <a:ext cx="6858001" cy="12165846"/>
          </a:xfrm>
          <a:prstGeom prst="rect">
            <a:avLst/>
          </a:prstGeom>
          <a:gradFill>
            <a:gsLst>
              <a:gs pos="13000">
                <a:schemeClr val="accent1">
                  <a:lumMod val="50000"/>
                  <a:alpha val="0"/>
                </a:schemeClr>
              </a:gs>
              <a:gs pos="99000">
                <a:srgbClr val="000000">
                  <a:alpha val="28000"/>
                </a:srgbClr>
              </a:gs>
            </a:gsLst>
            <a:lin ang="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C4C9F2B0-1044-46EB-8AEB-C3BFFDE6C2C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6094763" y="0"/>
            <a:ext cx="6096001" cy="6858000"/>
          </a:xfrm>
          <a:prstGeom prst="rect">
            <a:avLst/>
          </a:prstGeom>
          <a:gradFill>
            <a:gsLst>
              <a:gs pos="13000">
                <a:schemeClr val="accent1">
                  <a:lumMod val="50000"/>
                  <a:alpha val="0"/>
                </a:schemeClr>
              </a:gs>
              <a:gs pos="99000">
                <a:schemeClr val="accent1">
                  <a:lumMod val="75000"/>
                  <a:alpha val="50000"/>
                </a:schemeClr>
              </a:gs>
            </a:gsLst>
            <a:lin ang="6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Rectangle 16">
            <a:extLst>
              <a:ext uri="{FF2B5EF4-FFF2-40B4-BE49-F238E27FC236}">
                <a16:creationId xmlns:a16="http://schemas.microsoft.com/office/drawing/2014/main" id="{0C395952-4E26-45A2-8756-2ADFD6E53C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 y="-3"/>
            <a:ext cx="12182871" cy="6871922"/>
          </a:xfrm>
          <a:prstGeom prst="rect">
            <a:avLst/>
          </a:prstGeom>
          <a:gradFill>
            <a:gsLst>
              <a:gs pos="13000">
                <a:srgbClr val="000000">
                  <a:alpha val="35000"/>
                </a:srgbClr>
              </a:gs>
              <a:gs pos="99000">
                <a:schemeClr val="accent1">
                  <a:lumMod val="75000"/>
                  <a:alpha val="0"/>
                </a:schemeClr>
              </a:gs>
            </a:gsLst>
            <a:lin ang="4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9" name="Freeform: Shape 18">
            <a:extLst>
              <a:ext uri="{FF2B5EF4-FFF2-40B4-BE49-F238E27FC236}">
                <a16:creationId xmlns:a16="http://schemas.microsoft.com/office/drawing/2014/main" id="{4734BADF-9461-4621-B112-2D7BABEA7DD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87713" y="4049"/>
            <a:ext cx="10216576" cy="4729040"/>
          </a:xfrm>
          <a:custGeom>
            <a:avLst/>
            <a:gdLst>
              <a:gd name="connsiteX0" fmla="*/ 0 w 10216576"/>
              <a:gd name="connsiteY0" fmla="*/ 0 h 4729040"/>
              <a:gd name="connsiteX1" fmla="*/ 10216576 w 10216576"/>
              <a:gd name="connsiteY1" fmla="*/ 0 h 4729040"/>
              <a:gd name="connsiteX2" fmla="*/ 10210268 w 10216576"/>
              <a:gd name="connsiteY2" fmla="*/ 124944 h 4729040"/>
              <a:gd name="connsiteX3" fmla="*/ 5108288 w 10216576"/>
              <a:gd name="connsiteY3" fmla="*/ 4729040 h 4729040"/>
              <a:gd name="connsiteX4" fmla="*/ 6309 w 10216576"/>
              <a:gd name="connsiteY4" fmla="*/ 124944 h 472904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0216576" h="4729040">
                <a:moveTo>
                  <a:pt x="0" y="0"/>
                </a:moveTo>
                <a:lnTo>
                  <a:pt x="10216576" y="0"/>
                </a:lnTo>
                <a:lnTo>
                  <a:pt x="10210268" y="124944"/>
                </a:lnTo>
                <a:cubicBezTo>
                  <a:pt x="9947637" y="2710997"/>
                  <a:pt x="7763635" y="4729040"/>
                  <a:pt x="5108288" y="4729040"/>
                </a:cubicBezTo>
                <a:cubicBezTo>
                  <a:pt x="2452942" y="4729040"/>
                  <a:pt x="268937" y="2710997"/>
                  <a:pt x="6309" y="124944"/>
                </a:cubicBezTo>
                <a:close/>
              </a:path>
            </a:pathLst>
          </a:custGeom>
          <a:gradFill>
            <a:gsLst>
              <a:gs pos="7000">
                <a:schemeClr val="accent1">
                  <a:lumMod val="50000"/>
                  <a:alpha val="4000"/>
                </a:schemeClr>
              </a:gs>
              <a:gs pos="99000">
                <a:schemeClr val="accent1">
                  <a:alpha val="24000"/>
                </a:schemeClr>
              </a:gs>
            </a:gsLst>
            <a:lin ang="10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69D4AEF7-EFC8-C093-7125-1E1C070CC8F9}"/>
              </a:ext>
            </a:extLst>
          </p:cNvPr>
          <p:cNvSpPr>
            <a:spLocks noGrp="1"/>
          </p:cNvSpPr>
          <p:nvPr>
            <p:ph type="ctrTitle"/>
          </p:nvPr>
        </p:nvSpPr>
        <p:spPr>
          <a:xfrm>
            <a:off x="2026693" y="1030406"/>
            <a:ext cx="8147713" cy="3081242"/>
          </a:xfrm>
        </p:spPr>
        <p:txBody>
          <a:bodyPr anchor="ctr">
            <a:normAutofit/>
          </a:bodyPr>
          <a:lstStyle/>
          <a:p>
            <a:r>
              <a:rPr lang="en-GB" sz="4800">
                <a:solidFill>
                  <a:srgbClr val="FFFFFF"/>
                </a:solidFill>
              </a:rPr>
              <a:t>Racist and Religious Crime</a:t>
            </a:r>
          </a:p>
        </p:txBody>
      </p:sp>
      <p:pic>
        <p:nvPicPr>
          <p:cNvPr id="5" name="Audio 4">
            <a:hlinkClick r:id="" action="ppaction://media"/>
            <a:extLst>
              <a:ext uri="{FF2B5EF4-FFF2-40B4-BE49-F238E27FC236}">
                <a16:creationId xmlns:a16="http://schemas.microsoft.com/office/drawing/2014/main" id="{A4E6428E-5EDB-5F6C-5A88-5A0D309027A2}"/>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174122057"/>
      </p:ext>
    </p:extLst>
  </p:cSld>
  <p:clrMapOvr>
    <a:masterClrMapping/>
  </p:clrMapOvr>
  <mc:AlternateContent xmlns:mc="http://schemas.openxmlformats.org/markup-compatibility/2006">
    <mc:Choice xmlns:p14="http://schemas.microsoft.com/office/powerpoint/2010/main" Requires="p14">
      <p:transition spd="slow" p14:dur="2000" advTm="13638"/>
    </mc:Choice>
    <mc:Fallback>
      <p:transition spd="slow" advTm="1363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5"/>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256B2C21-A230-48C0-8DF1-C46611373C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3847E18C-932D-4C95-AABA-FEC7C9499A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5" name="Rectangle 14">
            <a:extLst>
              <a:ext uri="{FF2B5EF4-FFF2-40B4-BE49-F238E27FC236}">
                <a16:creationId xmlns:a16="http://schemas.microsoft.com/office/drawing/2014/main" id="{3150CB11-0C61-439E-910F-5787759E72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6">
            <a:extLst>
              <a:ext uri="{FF2B5EF4-FFF2-40B4-BE49-F238E27FC236}">
                <a16:creationId xmlns:a16="http://schemas.microsoft.com/office/drawing/2014/main" id="{43F8A58B-5155-44CE-A5FF-7647B47D0A7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Rectangle 18">
            <a:extLst>
              <a:ext uri="{FF2B5EF4-FFF2-40B4-BE49-F238E27FC236}">
                <a16:creationId xmlns:a16="http://schemas.microsoft.com/office/drawing/2014/main" id="{443F2ACA-E6D6-4028-82DD-F03C262D5DE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5" y="1410079"/>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17FE947-D5B2-F5E3-F322-049BFA64CE5A}"/>
              </a:ext>
            </a:extLst>
          </p:cNvPr>
          <p:cNvSpPr>
            <a:spLocks noGrp="1"/>
          </p:cNvSpPr>
          <p:nvPr>
            <p:ph type="title"/>
          </p:nvPr>
        </p:nvSpPr>
        <p:spPr>
          <a:xfrm>
            <a:off x="586478" y="1683756"/>
            <a:ext cx="3115265" cy="2396359"/>
          </a:xfrm>
        </p:spPr>
        <p:txBody>
          <a:bodyPr anchor="b">
            <a:normAutofit/>
          </a:bodyPr>
          <a:lstStyle/>
          <a:p>
            <a:pPr algn="r"/>
            <a:r>
              <a:rPr lang="en-GB" sz="4000">
                <a:solidFill>
                  <a:srgbClr val="FFFFFF"/>
                </a:solidFill>
              </a:rPr>
              <a:t>Aims and Objectives</a:t>
            </a:r>
          </a:p>
        </p:txBody>
      </p:sp>
      <p:graphicFrame>
        <p:nvGraphicFramePr>
          <p:cNvPr id="5" name="Content Placeholder 2">
            <a:extLst>
              <a:ext uri="{FF2B5EF4-FFF2-40B4-BE49-F238E27FC236}">
                <a16:creationId xmlns:a16="http://schemas.microsoft.com/office/drawing/2014/main" id="{8FC653A6-1BD7-A45C-5F4F-9CC755645CAF}"/>
              </a:ext>
            </a:extLst>
          </p:cNvPr>
          <p:cNvGraphicFramePr>
            <a:graphicFrameLocks noGrp="1"/>
          </p:cNvGraphicFramePr>
          <p:nvPr>
            <p:ph idx="1"/>
            <p:extLst>
              <p:ext uri="{D42A27DB-BD31-4B8C-83A1-F6EECF244321}">
                <p14:modId xmlns:p14="http://schemas.microsoft.com/office/powerpoint/2010/main" val="4160228753"/>
              </p:ext>
            </p:extLst>
          </p:nvPr>
        </p:nvGraphicFramePr>
        <p:xfrm>
          <a:off x="4905052" y="750440"/>
          <a:ext cx="6666833" cy="545392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6" name="Audio 5">
            <a:hlinkClick r:id="" action="ppaction://media"/>
            <a:extLst>
              <a:ext uri="{FF2B5EF4-FFF2-40B4-BE49-F238E27FC236}">
                <a16:creationId xmlns:a16="http://schemas.microsoft.com/office/drawing/2014/main" id="{F214E8D2-96A0-77C1-2A83-28E6FCACC0A2}"/>
              </a:ext>
            </a:extLst>
          </p:cNvPr>
          <p:cNvPicPr>
            <a:picLocks noChangeAspect="1"/>
          </p:cNvPicPr>
          <p:nvPr>
            <a:audioFile r:link="rId2"/>
            <p:extLst>
              <p:ext uri="{DAA4B4D4-6D71-4841-9C94-3DE7FCFB9230}">
                <p14:media xmlns:p14="http://schemas.microsoft.com/office/powerpoint/2010/main" r:embed="rId1"/>
              </p:ext>
            </p:extLst>
          </p:nvPr>
        </p:nvPicPr>
        <p:blipFill>
          <a:blip r:embed="rId9"/>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113698156"/>
      </p:ext>
    </p:extLst>
  </p:cSld>
  <p:clrMapOvr>
    <a:masterClrMapping/>
  </p:clrMapOvr>
  <mc:AlternateContent xmlns:mc="http://schemas.openxmlformats.org/markup-compatibility/2006">
    <mc:Choice xmlns:p14="http://schemas.microsoft.com/office/powerpoint/2010/main" Requires="p14">
      <p:transition spd="slow" p14:dur="2000" advTm="28923"/>
    </mc:Choice>
    <mc:Fallback>
      <p:transition spd="slow" advTm="2892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6FCB7F-FE20-E92D-41D2-C08C37C45F07}"/>
              </a:ext>
            </a:extLst>
          </p:cNvPr>
          <p:cNvSpPr>
            <a:spLocks noGrp="1"/>
          </p:cNvSpPr>
          <p:nvPr>
            <p:ph type="title"/>
          </p:nvPr>
        </p:nvSpPr>
        <p:spPr/>
        <p:txBody>
          <a:bodyPr/>
          <a:lstStyle/>
          <a:p>
            <a:r>
              <a:rPr lang="en-GB" dirty="0"/>
              <a:t>What is racist and religious hate crime?</a:t>
            </a:r>
          </a:p>
        </p:txBody>
      </p:sp>
      <p:pic>
        <p:nvPicPr>
          <p:cNvPr id="5" name="Content Placeholder 4">
            <a:extLst>
              <a:ext uri="{FF2B5EF4-FFF2-40B4-BE49-F238E27FC236}">
                <a16:creationId xmlns:a16="http://schemas.microsoft.com/office/drawing/2014/main" id="{D1A03939-0D20-6219-0403-71CAAA1D721E}"/>
              </a:ext>
            </a:extLst>
          </p:cNvPr>
          <p:cNvPicPr>
            <a:picLocks noGrp="1" noChangeAspect="1"/>
          </p:cNvPicPr>
          <p:nvPr>
            <p:ph idx="1"/>
          </p:nvPr>
        </p:nvPicPr>
        <p:blipFill>
          <a:blip r:embed="rId5"/>
          <a:stretch>
            <a:fillRect/>
          </a:stretch>
        </p:blipFill>
        <p:spPr>
          <a:xfrm>
            <a:off x="3057525" y="2082006"/>
            <a:ext cx="6076950" cy="3838575"/>
          </a:xfrm>
        </p:spPr>
      </p:pic>
      <p:pic>
        <p:nvPicPr>
          <p:cNvPr id="6" name="Audio 5">
            <a:hlinkClick r:id="" action="ppaction://media"/>
            <a:extLst>
              <a:ext uri="{FF2B5EF4-FFF2-40B4-BE49-F238E27FC236}">
                <a16:creationId xmlns:a16="http://schemas.microsoft.com/office/drawing/2014/main" id="{83443006-695F-B804-463C-0B453E611F82}"/>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228223842"/>
      </p:ext>
    </p:extLst>
  </p:cSld>
  <p:clrMapOvr>
    <a:masterClrMapping/>
  </p:clrMapOvr>
  <mc:AlternateContent xmlns:mc="http://schemas.openxmlformats.org/markup-compatibility/2006">
    <mc:Choice xmlns:p14="http://schemas.microsoft.com/office/powerpoint/2010/main" Requires="p14">
      <p:transition spd="slow" p14:dur="2000" advTm="48285"/>
    </mc:Choice>
    <mc:Fallback>
      <p:transition spd="slow" advTm="4828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9AB6F432-6D5E-F61F-E0A2-826C817681C1}"/>
              </a:ext>
            </a:extLst>
          </p:cNvPr>
          <p:cNvPicPr>
            <a:picLocks noChangeAspect="1"/>
          </p:cNvPicPr>
          <p:nvPr/>
        </p:nvPicPr>
        <p:blipFill rotWithShape="1">
          <a:blip r:embed="rId4">
            <a:duotone>
              <a:schemeClr val="bg2">
                <a:shade val="45000"/>
                <a:satMod val="135000"/>
              </a:schemeClr>
              <a:prstClr val="white"/>
            </a:duotone>
          </a:blip>
          <a:srcRect t="15730"/>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147E506-C454-BBBB-012D-1BD36F1E5CCE}"/>
              </a:ext>
            </a:extLst>
          </p:cNvPr>
          <p:cNvSpPr>
            <a:spLocks noGrp="1"/>
          </p:cNvSpPr>
          <p:nvPr>
            <p:ph type="title"/>
          </p:nvPr>
        </p:nvSpPr>
        <p:spPr>
          <a:xfrm>
            <a:off x="838200" y="365125"/>
            <a:ext cx="10515600" cy="1325563"/>
          </a:xfrm>
        </p:spPr>
        <p:txBody>
          <a:bodyPr>
            <a:normAutofit/>
          </a:bodyPr>
          <a:lstStyle/>
          <a:p>
            <a:r>
              <a:rPr lang="en-GB"/>
              <a:t>Hate Crime - recap</a:t>
            </a:r>
            <a:endParaRPr lang="en-GB" dirty="0"/>
          </a:p>
        </p:txBody>
      </p:sp>
      <p:graphicFrame>
        <p:nvGraphicFramePr>
          <p:cNvPr id="17" name="Content Placeholder 2">
            <a:extLst>
              <a:ext uri="{FF2B5EF4-FFF2-40B4-BE49-F238E27FC236}">
                <a16:creationId xmlns:a16="http://schemas.microsoft.com/office/drawing/2014/main" id="{DDAF6825-3C64-E92B-ADFF-1C0358B0BCBD}"/>
              </a:ext>
            </a:extLst>
          </p:cNvPr>
          <p:cNvGraphicFramePr>
            <a:graphicFrameLocks noGrp="1"/>
          </p:cNvGraphicFramePr>
          <p:nvPr>
            <p:ph idx="1"/>
            <p:extLst>
              <p:ext uri="{D42A27DB-BD31-4B8C-83A1-F6EECF244321}">
                <p14:modId xmlns:p14="http://schemas.microsoft.com/office/powerpoint/2010/main" val="1420731075"/>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pic>
        <p:nvPicPr>
          <p:cNvPr id="7" name="Audio 6">
            <a:hlinkClick r:id="" action="ppaction://media"/>
            <a:extLst>
              <a:ext uri="{FF2B5EF4-FFF2-40B4-BE49-F238E27FC236}">
                <a16:creationId xmlns:a16="http://schemas.microsoft.com/office/drawing/2014/main" id="{40B33894-6C58-9558-F141-CF00AEE6BAD0}"/>
              </a:ext>
            </a:extLst>
          </p:cNvPr>
          <p:cNvPicPr>
            <a:picLocks noChangeAspect="1"/>
          </p:cNvPicPr>
          <p:nvPr>
            <a:audioFile r:link="rId2"/>
            <p:extLst>
              <p:ext uri="{DAA4B4D4-6D71-4841-9C94-3DE7FCFB9230}">
                <p14:media xmlns:p14="http://schemas.microsoft.com/office/powerpoint/2010/main" r:embed="rId1"/>
              </p:ext>
            </p:extLst>
          </p:nvPr>
        </p:nvPicPr>
        <p:blipFill>
          <a:blip r:embed="rId10"/>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432724533"/>
      </p:ext>
    </p:extLst>
  </p:cSld>
  <p:clrMapOvr>
    <a:masterClrMapping/>
  </p:clrMapOvr>
  <mc:AlternateContent xmlns:mc="http://schemas.openxmlformats.org/markup-compatibility/2006">
    <mc:Choice xmlns:p14="http://schemas.microsoft.com/office/powerpoint/2010/main" Requires="p14">
      <p:transition spd="slow" p14:dur="2000" advTm="24361"/>
    </mc:Choice>
    <mc:Fallback>
      <p:transition spd="slow" advTm="2436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45D37F4E-DDB4-456B-97E0-9937730A03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sketchy line">
            <a:extLst>
              <a:ext uri="{FF2B5EF4-FFF2-40B4-BE49-F238E27FC236}">
                <a16:creationId xmlns:a16="http://schemas.microsoft.com/office/drawing/2014/main" id="{B2DD41CD-8F47-4F56-AD12-4E2FF76969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681544"/>
            <a:ext cx="10972800" cy="18288"/>
          </a:xfrm>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itle 1">
            <a:extLst>
              <a:ext uri="{FF2B5EF4-FFF2-40B4-BE49-F238E27FC236}">
                <a16:creationId xmlns:a16="http://schemas.microsoft.com/office/drawing/2014/main" id="{D1B664EE-8CF2-8081-F1D7-F87C90AA4A71}"/>
              </a:ext>
            </a:extLst>
          </p:cNvPr>
          <p:cNvSpPr>
            <a:spLocks noGrp="1"/>
          </p:cNvSpPr>
          <p:nvPr>
            <p:ph idx="1"/>
          </p:nvPr>
        </p:nvSpPr>
        <p:spPr>
          <a:xfrm>
            <a:off x="572493" y="2071316"/>
            <a:ext cx="6713552" cy="4119172"/>
          </a:xfrm>
        </p:spPr>
        <p:txBody>
          <a:bodyPr anchor="t">
            <a:normAutofit/>
          </a:bodyPr>
          <a:lstStyle/>
          <a:p>
            <a:pPr marL="0" indent="0">
              <a:buNone/>
            </a:pPr>
            <a:r>
              <a:rPr lang="en-GB" sz="2000" b="1" i="0">
                <a:effectLst/>
                <a:highlight>
                  <a:srgbClr val="FFFFFF"/>
                </a:highlight>
                <a:latin typeface="Lato" panose="020F0502020204030203" pitchFamily="34" charset="0"/>
              </a:rPr>
              <a:t>Any crime can be prosecuted as a hate crime</a:t>
            </a:r>
            <a:r>
              <a:rPr lang="en-GB" sz="2000" b="0" i="0">
                <a:effectLst/>
                <a:highlight>
                  <a:srgbClr val="FFFFFF"/>
                </a:highlight>
                <a:latin typeface="Lato" panose="020F0502020204030203" pitchFamily="34" charset="0"/>
              </a:rPr>
              <a:t> if the offender has either:</a:t>
            </a:r>
          </a:p>
          <a:p>
            <a:pPr marL="0" indent="0">
              <a:buNone/>
            </a:pPr>
            <a:endParaRPr lang="en-GB" sz="2000" b="0" i="0">
              <a:effectLst/>
              <a:highlight>
                <a:srgbClr val="FFFFFF"/>
              </a:highlight>
              <a:latin typeface="Lato" panose="020F0502020204030203" pitchFamily="34" charset="0"/>
            </a:endParaRPr>
          </a:p>
          <a:p>
            <a:pPr marL="0" indent="0">
              <a:buNone/>
            </a:pPr>
            <a:r>
              <a:rPr lang="en-GB" sz="2000" b="0" i="0">
                <a:effectLst/>
                <a:highlight>
                  <a:srgbClr val="FFFFFF"/>
                </a:highlight>
                <a:latin typeface="Lato" panose="020F0502020204030203" pitchFamily="34" charset="0"/>
              </a:rPr>
              <a:t>demonstrated hostility based on race, religion, disability, sexual orientation or transgender identity</a:t>
            </a:r>
          </a:p>
          <a:p>
            <a:r>
              <a:rPr lang="en-GB" sz="2000" b="1" i="0">
                <a:effectLst/>
                <a:highlight>
                  <a:srgbClr val="FFFFFF"/>
                </a:highlight>
                <a:latin typeface="Lato" panose="020F0502020204030203" pitchFamily="34" charset="0"/>
              </a:rPr>
              <a:t>Or</a:t>
            </a:r>
          </a:p>
          <a:p>
            <a:endParaRPr lang="en-GB" sz="2000" b="0" i="0">
              <a:effectLst/>
              <a:highlight>
                <a:srgbClr val="FFFFFF"/>
              </a:highlight>
              <a:latin typeface="Lato" panose="020F0502020204030203" pitchFamily="34" charset="0"/>
            </a:endParaRPr>
          </a:p>
          <a:p>
            <a:pPr marL="0" indent="0">
              <a:buNone/>
            </a:pPr>
            <a:r>
              <a:rPr lang="en-GB" sz="2000" b="0" i="0">
                <a:effectLst/>
                <a:highlight>
                  <a:srgbClr val="FFFFFF"/>
                </a:highlight>
                <a:latin typeface="Lato" panose="020F0502020204030203" pitchFamily="34" charset="0"/>
              </a:rPr>
              <a:t>been motivated by hostility based on race, religion, disability, sexual orientation or transgender identity</a:t>
            </a:r>
          </a:p>
          <a:p>
            <a:pPr marL="0" indent="0">
              <a:buNone/>
            </a:pPr>
            <a:r>
              <a:rPr lang="en-GB" sz="2000" b="0" i="0">
                <a:effectLst/>
                <a:highlight>
                  <a:srgbClr val="FFFFFF"/>
                </a:highlight>
                <a:latin typeface="Lato" panose="020F0502020204030203" pitchFamily="34" charset="0"/>
              </a:rPr>
              <a:t>Someone can be a victim of </a:t>
            </a:r>
            <a:r>
              <a:rPr lang="en-GB" sz="2000" b="1" i="0">
                <a:effectLst/>
                <a:highlight>
                  <a:srgbClr val="FFFFFF"/>
                </a:highlight>
                <a:latin typeface="Lato" panose="020F0502020204030203" pitchFamily="34" charset="0"/>
              </a:rPr>
              <a:t>more than one</a:t>
            </a:r>
            <a:r>
              <a:rPr lang="en-GB" sz="2000" b="0" i="0">
                <a:effectLst/>
                <a:highlight>
                  <a:srgbClr val="FFFFFF"/>
                </a:highlight>
                <a:latin typeface="Lato" panose="020F0502020204030203" pitchFamily="34" charset="0"/>
              </a:rPr>
              <a:t> type of hate crime.</a:t>
            </a:r>
          </a:p>
          <a:p>
            <a:endParaRPr lang="en-GB" sz="2000"/>
          </a:p>
        </p:txBody>
      </p:sp>
      <p:pic>
        <p:nvPicPr>
          <p:cNvPr id="7" name="Picture 6">
            <a:extLst>
              <a:ext uri="{FF2B5EF4-FFF2-40B4-BE49-F238E27FC236}">
                <a16:creationId xmlns:a16="http://schemas.microsoft.com/office/drawing/2014/main" id="{2A42BB29-21AA-E3F9-0A35-AA2003C69AAC}"/>
              </a:ext>
            </a:extLst>
          </p:cNvPr>
          <p:cNvPicPr>
            <a:picLocks noChangeAspect="1"/>
          </p:cNvPicPr>
          <p:nvPr/>
        </p:nvPicPr>
        <p:blipFill rotWithShape="1">
          <a:blip r:embed="rId4"/>
          <a:srcRect l="8617" r="19712" b="2"/>
          <a:stretch/>
        </p:blipFill>
        <p:spPr>
          <a:xfrm>
            <a:off x="7675658" y="2093976"/>
            <a:ext cx="3941064" cy="4096512"/>
          </a:xfrm>
          <a:prstGeom prst="rect">
            <a:avLst/>
          </a:prstGeom>
        </p:spPr>
      </p:pic>
      <p:pic>
        <p:nvPicPr>
          <p:cNvPr id="4" name="Audio 3">
            <a:hlinkClick r:id="" action="ppaction://media"/>
            <a:extLst>
              <a:ext uri="{FF2B5EF4-FFF2-40B4-BE49-F238E27FC236}">
                <a16:creationId xmlns:a16="http://schemas.microsoft.com/office/drawing/2014/main" id="{7AD0EF02-93FC-4A10-4FBF-06FC8965A498}"/>
              </a:ext>
            </a:extLst>
          </p:cNvPr>
          <p:cNvPicPr>
            <a:picLocks noChangeAspect="1"/>
          </p:cNvPicPr>
          <p:nvPr>
            <a:audioFile r:link="rId2"/>
            <p:extLst>
              <p:ext uri="{DAA4B4D4-6D71-4841-9C94-3DE7FCFB9230}">
                <p14:media xmlns:p14="http://schemas.microsoft.com/office/powerpoint/2010/main" r:embed="rId1"/>
              </p:ext>
            </p:extLst>
          </p:nvPr>
        </p:nvPicPr>
        <p:blipFill>
          <a:blip r:embed="rId5"/>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654845141"/>
      </p:ext>
    </p:extLst>
  </p:cSld>
  <p:clrMapOvr>
    <a:masterClrMapping/>
  </p:clrMapOvr>
  <mc:AlternateContent xmlns:mc="http://schemas.openxmlformats.org/markup-compatibility/2006">
    <mc:Choice xmlns:p14="http://schemas.microsoft.com/office/powerpoint/2010/main" Requires="p14">
      <p:transition spd="slow" p14:dur="2000" advTm="31648"/>
    </mc:Choice>
    <mc:Fallback>
      <p:transition spd="slow" advTm="3164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FC9D83F-4AB2-0101-2058-AD69C5A2C57B}"/>
              </a:ext>
            </a:extLst>
          </p:cNvPr>
          <p:cNvSpPr>
            <a:spLocks noGrp="1"/>
          </p:cNvSpPr>
          <p:nvPr>
            <p:ph idx="1"/>
          </p:nvPr>
        </p:nvSpPr>
        <p:spPr>
          <a:xfrm>
            <a:off x="630936" y="2807208"/>
            <a:ext cx="3429000" cy="3410712"/>
          </a:xfrm>
        </p:spPr>
        <p:txBody>
          <a:bodyPr anchor="t">
            <a:normAutofit/>
          </a:bodyPr>
          <a:lstStyle/>
          <a:p>
            <a:r>
              <a:rPr lang="en-GB" sz="2200">
                <a:hlinkClick r:id="rId5"/>
              </a:rPr>
              <a:t>https://www.bbc.co.uk/news/uk-england-bristol-36846555</a:t>
            </a:r>
            <a:endParaRPr lang="en-GB" sz="2200"/>
          </a:p>
        </p:txBody>
      </p:sp>
      <p:pic>
        <p:nvPicPr>
          <p:cNvPr id="5" name="Picture 4" descr="A person in a red shirt&#10;&#10;Description automatically generated">
            <a:extLst>
              <a:ext uri="{FF2B5EF4-FFF2-40B4-BE49-F238E27FC236}">
                <a16:creationId xmlns:a16="http://schemas.microsoft.com/office/drawing/2014/main" id="{620357BA-5058-FDE5-E482-381BE6D152DD}"/>
              </a:ext>
            </a:extLst>
          </p:cNvPr>
          <p:cNvPicPr>
            <a:picLocks noChangeAspect="1"/>
          </p:cNvPicPr>
          <p:nvPr/>
        </p:nvPicPr>
        <p:blipFill>
          <a:blip r:embed="rId6"/>
          <a:stretch>
            <a:fillRect/>
          </a:stretch>
        </p:blipFill>
        <p:spPr>
          <a:xfrm>
            <a:off x="4815395" y="640080"/>
            <a:ext cx="6581521" cy="5577840"/>
          </a:xfrm>
          <a:prstGeom prst="rect">
            <a:avLst/>
          </a:prstGeom>
        </p:spPr>
      </p:pic>
      <p:pic>
        <p:nvPicPr>
          <p:cNvPr id="6" name="Audio 5">
            <a:hlinkClick r:id="" action="ppaction://media"/>
            <a:extLst>
              <a:ext uri="{FF2B5EF4-FFF2-40B4-BE49-F238E27FC236}">
                <a16:creationId xmlns:a16="http://schemas.microsoft.com/office/drawing/2014/main" id="{465423D5-1E72-8CA5-2DDB-277168B06DB3}"/>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014283135"/>
      </p:ext>
    </p:extLst>
  </p:cSld>
  <p:clrMapOvr>
    <a:masterClrMapping/>
  </p:clrMapOvr>
  <mc:AlternateContent xmlns:mc="http://schemas.openxmlformats.org/markup-compatibility/2006">
    <mc:Choice xmlns:p14="http://schemas.microsoft.com/office/powerpoint/2010/main" Requires="p14">
      <p:transition spd="slow" p14:dur="2000" advTm="112656"/>
    </mc:Choice>
    <mc:Fallback>
      <p:transition spd="slow" advTm="11265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sketch line">
            <a:extLst>
              <a:ext uri="{FF2B5EF4-FFF2-40B4-BE49-F238E27FC236}">
                <a16:creationId xmlns:a16="http://schemas.microsoft.com/office/drawing/2014/main" id="{71877DBC-BB60-40F0-AC93-2ACDBAAE60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Content Placeholder 8">
            <a:extLst>
              <a:ext uri="{FF2B5EF4-FFF2-40B4-BE49-F238E27FC236}">
                <a16:creationId xmlns:a16="http://schemas.microsoft.com/office/drawing/2014/main" id="{BFA119A3-3645-5320-89DB-312070E35A16}"/>
              </a:ext>
            </a:extLst>
          </p:cNvPr>
          <p:cNvSpPr>
            <a:spLocks noGrp="1"/>
          </p:cNvSpPr>
          <p:nvPr>
            <p:ph idx="1"/>
          </p:nvPr>
        </p:nvSpPr>
        <p:spPr>
          <a:xfrm>
            <a:off x="630936" y="2660904"/>
            <a:ext cx="4818888" cy="3547872"/>
          </a:xfrm>
        </p:spPr>
        <p:txBody>
          <a:bodyPr anchor="t">
            <a:normAutofit/>
          </a:bodyPr>
          <a:lstStyle/>
          <a:p>
            <a:r>
              <a:rPr lang="en-GB" sz="1600" b="0" i="0" dirty="0">
                <a:solidFill>
                  <a:srgbClr val="222222"/>
                </a:solidFill>
                <a:effectLst/>
                <a:highlight>
                  <a:srgbClr val="FFFFFF"/>
                </a:highlight>
                <a:latin typeface="Indy Serif"/>
              </a:rPr>
              <a:t>Police are investigating a suspected </a:t>
            </a:r>
            <a:r>
              <a:rPr lang="en-GB" sz="1600" b="0" i="0" u="none" strike="noStrike" dirty="0">
                <a:solidFill>
                  <a:srgbClr val="EC1A2E"/>
                </a:solidFill>
                <a:effectLst/>
                <a:highlight>
                  <a:srgbClr val="FFFFFF"/>
                </a:highlight>
                <a:latin typeface="Indy Serif"/>
                <a:hlinkClick r:id="rId5"/>
              </a:rPr>
              <a:t>hate crime</a:t>
            </a:r>
            <a:r>
              <a:rPr lang="en-GB" sz="1600" b="0" i="0" dirty="0">
                <a:solidFill>
                  <a:srgbClr val="222222"/>
                </a:solidFill>
                <a:effectLst/>
                <a:highlight>
                  <a:srgbClr val="FFFFFF"/>
                </a:highlight>
                <a:latin typeface="Indy Serif"/>
              </a:rPr>
              <a:t> after a man allegedly tried to pull off a Muslim woman’s hijab and spat at her friend.</a:t>
            </a:r>
            <a:endParaRPr lang="en-US" sz="2200" dirty="0"/>
          </a:p>
        </p:txBody>
      </p:sp>
      <p:pic>
        <p:nvPicPr>
          <p:cNvPr id="5" name="Content Placeholder 4" descr="A group of people outside a building&#10;&#10;Description automatically generated">
            <a:hlinkClick r:id="rId6"/>
            <a:extLst>
              <a:ext uri="{FF2B5EF4-FFF2-40B4-BE49-F238E27FC236}">
                <a16:creationId xmlns:a16="http://schemas.microsoft.com/office/drawing/2014/main" id="{C362C7D6-D5DD-E386-CA05-4C82DEB423FA}"/>
              </a:ext>
            </a:extLst>
          </p:cNvPr>
          <p:cNvPicPr>
            <a:picLocks noChangeAspect="1"/>
          </p:cNvPicPr>
          <p:nvPr/>
        </p:nvPicPr>
        <p:blipFill>
          <a:blip r:embed="rId7"/>
          <a:stretch>
            <a:fillRect/>
          </a:stretch>
        </p:blipFill>
        <p:spPr>
          <a:xfrm>
            <a:off x="6099048" y="815519"/>
            <a:ext cx="5458968" cy="5226961"/>
          </a:xfrm>
          <a:prstGeom prst="rect">
            <a:avLst/>
          </a:prstGeom>
        </p:spPr>
      </p:pic>
      <p:pic>
        <p:nvPicPr>
          <p:cNvPr id="4" name="Audio 3">
            <a:hlinkClick r:id="" action="ppaction://media"/>
            <a:extLst>
              <a:ext uri="{FF2B5EF4-FFF2-40B4-BE49-F238E27FC236}">
                <a16:creationId xmlns:a16="http://schemas.microsoft.com/office/drawing/2014/main" id="{A670D83E-241A-2DDC-2D13-4FAD0DFB75D6}"/>
              </a:ext>
            </a:extLst>
          </p:cNvPr>
          <p:cNvPicPr>
            <a:picLocks noChangeAspect="1"/>
          </p:cNvPicPr>
          <p:nvPr>
            <a:audioFile r:link="rId2"/>
            <p:extLst>
              <p:ext uri="{DAA4B4D4-6D71-4841-9C94-3DE7FCFB9230}">
                <p14:media xmlns:p14="http://schemas.microsoft.com/office/powerpoint/2010/main" r:embed="rId1"/>
              </p:ext>
            </p:extLst>
          </p:nvPr>
        </p:nvPicPr>
        <p:blipFill>
          <a:blip r:embed="rId8"/>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279576449"/>
      </p:ext>
    </p:extLst>
  </p:cSld>
  <p:clrMapOvr>
    <a:masterClrMapping/>
  </p:clrMapOvr>
  <mc:AlternateContent xmlns:mc="http://schemas.openxmlformats.org/markup-compatibility/2006">
    <mc:Choice xmlns:p14="http://schemas.microsoft.com/office/powerpoint/2010/main" Requires="p14">
      <p:transition spd="slow" p14:dur="2000" advTm="33524"/>
    </mc:Choice>
    <mc:Fallback>
      <p:transition spd="slow" advTm="3352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4"/>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67E0C5-579A-E2BE-95CE-24E669279A3A}"/>
              </a:ext>
            </a:extLst>
          </p:cNvPr>
          <p:cNvSpPr>
            <a:spLocks noGrp="1"/>
          </p:cNvSpPr>
          <p:nvPr>
            <p:ph type="title"/>
          </p:nvPr>
        </p:nvSpPr>
        <p:spPr/>
        <p:txBody>
          <a:bodyPr/>
          <a:lstStyle/>
          <a:p>
            <a:r>
              <a:rPr lang="en-GB" dirty="0"/>
              <a:t>Religious hate crime</a:t>
            </a:r>
          </a:p>
        </p:txBody>
      </p:sp>
      <p:pic>
        <p:nvPicPr>
          <p:cNvPr id="4" name="Online Media 3" title="Hate Hurts Wales - Portrayal of Religious Hate Crime">
            <a:hlinkClick r:id="" action="ppaction://media"/>
            <a:extLst>
              <a:ext uri="{FF2B5EF4-FFF2-40B4-BE49-F238E27FC236}">
                <a16:creationId xmlns:a16="http://schemas.microsoft.com/office/drawing/2014/main" id="{65DF037D-3620-5DCF-FFF9-8CCD913F5130}"/>
              </a:ext>
            </a:extLst>
          </p:cNvPr>
          <p:cNvPicPr>
            <a:picLocks noGrp="1" noRot="1" noChangeAspect="1"/>
          </p:cNvPicPr>
          <p:nvPr>
            <p:ph idx="1"/>
            <a:videoFile r:link="rId1"/>
          </p:nvPr>
        </p:nvPicPr>
        <p:blipFill>
          <a:blip r:embed="rId6"/>
          <a:stretch>
            <a:fillRect/>
          </a:stretch>
        </p:blipFill>
        <p:spPr>
          <a:xfrm>
            <a:off x="2241550" y="1825625"/>
            <a:ext cx="7707313" cy="4351338"/>
          </a:xfrm>
          <a:prstGeom prst="rect">
            <a:avLst/>
          </a:prstGeom>
        </p:spPr>
      </p:pic>
      <p:pic>
        <p:nvPicPr>
          <p:cNvPr id="6" name="Audio 5">
            <a:hlinkClick r:id="" action="ppaction://media"/>
            <a:extLst>
              <a:ext uri="{FF2B5EF4-FFF2-40B4-BE49-F238E27FC236}">
                <a16:creationId xmlns:a16="http://schemas.microsoft.com/office/drawing/2014/main" id="{C1D7935E-6664-F2EE-439C-E7F4B2406A3D}"/>
              </a:ext>
            </a:extLst>
          </p:cNvPr>
          <p:cNvPicPr>
            <a:picLocks noChangeAspect="1"/>
          </p:cNvPicPr>
          <p:nvPr>
            <a:audioFile r:link="rId3"/>
            <p:extLst>
              <p:ext uri="{DAA4B4D4-6D71-4841-9C94-3DE7FCFB9230}">
                <p14:media xmlns:p14="http://schemas.microsoft.com/office/powerpoint/2010/main" r:embed="rId2"/>
              </p:ext>
            </p:extLst>
          </p:nvPr>
        </p:nvPicPr>
        <p:blipFill>
          <a:blip r:embed="rId7"/>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752120231"/>
      </p:ext>
    </p:extLst>
  </p:cSld>
  <p:clrMapOvr>
    <a:masterClrMapping/>
  </p:clrMapOvr>
  <mc:AlternateContent xmlns:mc="http://schemas.openxmlformats.org/markup-compatibility/2006">
    <mc:Choice xmlns:p14="http://schemas.microsoft.com/office/powerpoint/2010/main" Requires="p14">
      <p:transition spd="slow" p14:dur="2000" advTm="21575"/>
    </mc:Choice>
    <mc:Fallback>
      <p:transition spd="slow" advTm="2157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1" fill="hold" display="0">
                  <p:stCondLst>
                    <p:cond delay="indefinite"/>
                  </p:stCondLst>
                </p:cTn>
                <p:tgtEl>
                  <p:spTgt spid="4"/>
                </p:tgtEl>
              </p:cMediaNode>
            </p:video>
            <p:seq concurrent="1" nextAc="seek">
              <p:cTn id="12" restart="whenNotActive" fill="hold" evtFilter="cancelBubble" nodeType="interactiveSeq">
                <p:stCondLst>
                  <p:cond evt="onClick" delay="0">
                    <p:tgtEl>
                      <p:spTgt spid="4"/>
                    </p:tgtEl>
                  </p:cond>
                </p:stCondLst>
                <p:endSync evt="end" delay="0">
                  <p:rtn val="all"/>
                </p:endSync>
                <p:childTnLst>
                  <p:par>
                    <p:cTn id="13" fill="hold">
                      <p:stCondLst>
                        <p:cond delay="0"/>
                      </p:stCondLst>
                      <p:childTnLst>
                        <p:par>
                          <p:cTn id="14" fill="hold">
                            <p:stCondLst>
                              <p:cond delay="0"/>
                            </p:stCondLst>
                            <p:childTnLst>
                              <p:par>
                                <p:cTn id="15" presetID="2" presetClass="mediacall" presetSubtype="0" fill="hold" nodeType="clickEffect">
                                  <p:stCondLst>
                                    <p:cond delay="0"/>
                                  </p:stCondLst>
                                  <p:childTnLst>
                                    <p:cmd type="call" cmd="togglePause">
                                      <p:cBhvr>
                                        <p:cTn id="16" dur="1" fill="hold"/>
                                        <p:tgtEl>
                                          <p:spTgt spid="4"/>
                                        </p:tgtEl>
                                      </p:cBhvr>
                                    </p:cmd>
                                  </p:childTnLst>
                                </p:cTn>
                              </p:par>
                            </p:childTnLst>
                          </p:cTn>
                        </p:par>
                      </p:childTnLst>
                    </p:cTn>
                  </p:par>
                </p:childTnLst>
              </p:cTn>
              <p:nextCondLst>
                <p:cond evt="onClick" delay="0">
                  <p:tgtEl>
                    <p:spTgt spid="4"/>
                  </p:tgtEl>
                </p:cond>
              </p:nextCondLst>
            </p:seq>
            <p:audio isNarration="1">
              <p:cMediaNode vol="80000" showWhenStopped="0">
                <p:cTn id="17" fill="hold" display="0">
                  <p:stCondLst>
                    <p:cond delay="indefinite"/>
                  </p:stCondLst>
                  <p:endCondLst>
                    <p:cond evt="onStopAudio" delay="0">
                      <p:tgtEl>
                        <p:sldTgt/>
                      </p:tgtEl>
                    </p:cond>
                  </p:endCondLst>
                </p:cTn>
                <p:tgtEl>
                  <p:spTgt spid="6"/>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777A147A-9ED8-46B4-8660-1B3C2AA880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470F101-ACD9-67B4-132D-197C8BCCF40A}"/>
              </a:ext>
            </a:extLst>
          </p:cNvPr>
          <p:cNvSpPr>
            <a:spLocks noGrp="1"/>
          </p:cNvSpPr>
          <p:nvPr>
            <p:ph type="title"/>
          </p:nvPr>
        </p:nvSpPr>
        <p:spPr>
          <a:xfrm>
            <a:off x="841248" y="548640"/>
            <a:ext cx="3600860" cy="5431536"/>
          </a:xfrm>
        </p:spPr>
        <p:txBody>
          <a:bodyPr>
            <a:normAutofit/>
          </a:bodyPr>
          <a:lstStyle/>
          <a:p>
            <a:r>
              <a:rPr lang="en-GB" sz="5400"/>
              <a:t>Police recorded hate crime 2022-2023</a:t>
            </a:r>
          </a:p>
        </p:txBody>
      </p:sp>
      <p:sp>
        <p:nvSpPr>
          <p:cNvPr id="10" name="sketch line">
            <a:extLst>
              <a:ext uri="{FF2B5EF4-FFF2-40B4-BE49-F238E27FC236}">
                <a16:creationId xmlns:a16="http://schemas.microsoft.com/office/drawing/2014/main" id="{5D6C15A0-C087-4593-8414-2B4EC1CDC3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543983" y="3258715"/>
            <a:ext cx="4480560" cy="18288"/>
          </a:xfrm>
          <a:custGeom>
            <a:avLst/>
            <a:gdLst>
              <a:gd name="connsiteX0" fmla="*/ 0 w 4480560"/>
              <a:gd name="connsiteY0" fmla="*/ 0 h 18288"/>
              <a:gd name="connsiteX1" fmla="*/ 595274 w 4480560"/>
              <a:gd name="connsiteY1" fmla="*/ 0 h 18288"/>
              <a:gd name="connsiteX2" fmla="*/ 1100938 w 4480560"/>
              <a:gd name="connsiteY2" fmla="*/ 0 h 18288"/>
              <a:gd name="connsiteX3" fmla="*/ 1651406 w 4480560"/>
              <a:gd name="connsiteY3" fmla="*/ 0 h 18288"/>
              <a:gd name="connsiteX4" fmla="*/ 2336292 w 4480560"/>
              <a:gd name="connsiteY4" fmla="*/ 0 h 18288"/>
              <a:gd name="connsiteX5" fmla="*/ 2931566 w 4480560"/>
              <a:gd name="connsiteY5" fmla="*/ 0 h 18288"/>
              <a:gd name="connsiteX6" fmla="*/ 3482035 w 4480560"/>
              <a:gd name="connsiteY6" fmla="*/ 0 h 18288"/>
              <a:gd name="connsiteX7" fmla="*/ 4480560 w 4480560"/>
              <a:gd name="connsiteY7" fmla="*/ 0 h 18288"/>
              <a:gd name="connsiteX8" fmla="*/ 4480560 w 4480560"/>
              <a:gd name="connsiteY8" fmla="*/ 18288 h 18288"/>
              <a:gd name="connsiteX9" fmla="*/ 3840480 w 4480560"/>
              <a:gd name="connsiteY9" fmla="*/ 18288 h 18288"/>
              <a:gd name="connsiteX10" fmla="*/ 3290011 w 4480560"/>
              <a:gd name="connsiteY10" fmla="*/ 18288 h 18288"/>
              <a:gd name="connsiteX11" fmla="*/ 2560320 w 4480560"/>
              <a:gd name="connsiteY11" fmla="*/ 18288 h 18288"/>
              <a:gd name="connsiteX12" fmla="*/ 1965046 w 4480560"/>
              <a:gd name="connsiteY12" fmla="*/ 18288 h 18288"/>
              <a:gd name="connsiteX13" fmla="*/ 1459382 w 4480560"/>
              <a:gd name="connsiteY13" fmla="*/ 18288 h 18288"/>
              <a:gd name="connsiteX14" fmla="*/ 774497 w 4480560"/>
              <a:gd name="connsiteY14" fmla="*/ 18288 h 18288"/>
              <a:gd name="connsiteX15" fmla="*/ 0 w 4480560"/>
              <a:gd name="connsiteY15" fmla="*/ 18288 h 18288"/>
              <a:gd name="connsiteX16" fmla="*/ 0 w 4480560"/>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480560" h="18288" fill="none" extrusionOk="0">
                <a:moveTo>
                  <a:pt x="0" y="0"/>
                </a:moveTo>
                <a:cubicBezTo>
                  <a:pt x="267821" y="8731"/>
                  <a:pt x="334105" y="2629"/>
                  <a:pt x="595274" y="0"/>
                </a:cubicBezTo>
                <a:cubicBezTo>
                  <a:pt x="856443" y="-2629"/>
                  <a:pt x="863808" y="-13353"/>
                  <a:pt x="1100938" y="0"/>
                </a:cubicBezTo>
                <a:cubicBezTo>
                  <a:pt x="1338068" y="13353"/>
                  <a:pt x="1431663" y="-25862"/>
                  <a:pt x="1651406" y="0"/>
                </a:cubicBezTo>
                <a:cubicBezTo>
                  <a:pt x="1871149" y="25862"/>
                  <a:pt x="2173163" y="23827"/>
                  <a:pt x="2336292" y="0"/>
                </a:cubicBezTo>
                <a:cubicBezTo>
                  <a:pt x="2499421" y="-23827"/>
                  <a:pt x="2720589" y="28148"/>
                  <a:pt x="2931566" y="0"/>
                </a:cubicBezTo>
                <a:cubicBezTo>
                  <a:pt x="3142543" y="-28148"/>
                  <a:pt x="3323630" y="27022"/>
                  <a:pt x="3482035" y="0"/>
                </a:cubicBezTo>
                <a:cubicBezTo>
                  <a:pt x="3640440" y="-27022"/>
                  <a:pt x="4012110" y="-20118"/>
                  <a:pt x="4480560" y="0"/>
                </a:cubicBezTo>
                <a:cubicBezTo>
                  <a:pt x="4480958" y="7429"/>
                  <a:pt x="4480540" y="10822"/>
                  <a:pt x="4480560" y="18288"/>
                </a:cubicBezTo>
                <a:cubicBezTo>
                  <a:pt x="4314132" y="14924"/>
                  <a:pt x="4028383" y="36632"/>
                  <a:pt x="3840480" y="18288"/>
                </a:cubicBezTo>
                <a:cubicBezTo>
                  <a:pt x="3652577" y="-56"/>
                  <a:pt x="3547615" y="2848"/>
                  <a:pt x="3290011" y="18288"/>
                </a:cubicBezTo>
                <a:cubicBezTo>
                  <a:pt x="3032407" y="33728"/>
                  <a:pt x="2830268" y="8719"/>
                  <a:pt x="2560320" y="18288"/>
                </a:cubicBezTo>
                <a:cubicBezTo>
                  <a:pt x="2290372" y="27857"/>
                  <a:pt x="2147422" y="6728"/>
                  <a:pt x="1965046" y="18288"/>
                </a:cubicBezTo>
                <a:cubicBezTo>
                  <a:pt x="1782670" y="29848"/>
                  <a:pt x="1689791" y="40680"/>
                  <a:pt x="1459382" y="18288"/>
                </a:cubicBezTo>
                <a:cubicBezTo>
                  <a:pt x="1228973" y="-4104"/>
                  <a:pt x="915486" y="36501"/>
                  <a:pt x="774497" y="18288"/>
                </a:cubicBezTo>
                <a:cubicBezTo>
                  <a:pt x="633508" y="75"/>
                  <a:pt x="361442" y="-11107"/>
                  <a:pt x="0" y="18288"/>
                </a:cubicBezTo>
                <a:cubicBezTo>
                  <a:pt x="-591" y="13205"/>
                  <a:pt x="-663" y="6329"/>
                  <a:pt x="0" y="0"/>
                </a:cubicBezTo>
                <a:close/>
              </a:path>
              <a:path w="4480560" h="18288" stroke="0" extrusionOk="0">
                <a:moveTo>
                  <a:pt x="0" y="0"/>
                </a:moveTo>
                <a:cubicBezTo>
                  <a:pt x="285465" y="225"/>
                  <a:pt x="322691" y="16223"/>
                  <a:pt x="595274" y="0"/>
                </a:cubicBezTo>
                <a:cubicBezTo>
                  <a:pt x="867857" y="-16223"/>
                  <a:pt x="989129" y="-11242"/>
                  <a:pt x="1100938" y="0"/>
                </a:cubicBezTo>
                <a:cubicBezTo>
                  <a:pt x="1212747" y="11242"/>
                  <a:pt x="1574350" y="-36410"/>
                  <a:pt x="1830629" y="0"/>
                </a:cubicBezTo>
                <a:cubicBezTo>
                  <a:pt x="2086908" y="36410"/>
                  <a:pt x="2180922" y="4645"/>
                  <a:pt x="2425903" y="0"/>
                </a:cubicBezTo>
                <a:cubicBezTo>
                  <a:pt x="2670884" y="-4645"/>
                  <a:pt x="2782024" y="22929"/>
                  <a:pt x="3021178" y="0"/>
                </a:cubicBezTo>
                <a:cubicBezTo>
                  <a:pt x="3260332" y="-22929"/>
                  <a:pt x="3456982" y="-1586"/>
                  <a:pt x="3750869" y="0"/>
                </a:cubicBezTo>
                <a:cubicBezTo>
                  <a:pt x="4044756" y="1586"/>
                  <a:pt x="4302726" y="17043"/>
                  <a:pt x="4480560" y="0"/>
                </a:cubicBezTo>
                <a:cubicBezTo>
                  <a:pt x="4479674" y="5429"/>
                  <a:pt x="4481381" y="14046"/>
                  <a:pt x="4480560" y="18288"/>
                </a:cubicBezTo>
                <a:cubicBezTo>
                  <a:pt x="4279652" y="-6850"/>
                  <a:pt x="4200762" y="41566"/>
                  <a:pt x="3930091" y="18288"/>
                </a:cubicBezTo>
                <a:cubicBezTo>
                  <a:pt x="3659420" y="-4990"/>
                  <a:pt x="3456052" y="22294"/>
                  <a:pt x="3290011" y="18288"/>
                </a:cubicBezTo>
                <a:cubicBezTo>
                  <a:pt x="3123970" y="14282"/>
                  <a:pt x="2882392" y="32818"/>
                  <a:pt x="2649931" y="18288"/>
                </a:cubicBezTo>
                <a:cubicBezTo>
                  <a:pt x="2417470" y="3758"/>
                  <a:pt x="2238426" y="7337"/>
                  <a:pt x="2054657" y="18288"/>
                </a:cubicBezTo>
                <a:cubicBezTo>
                  <a:pt x="1870888" y="29239"/>
                  <a:pt x="1566368" y="45040"/>
                  <a:pt x="1324966" y="18288"/>
                </a:cubicBezTo>
                <a:cubicBezTo>
                  <a:pt x="1083564" y="-8464"/>
                  <a:pt x="787410" y="10946"/>
                  <a:pt x="595274" y="18288"/>
                </a:cubicBezTo>
                <a:cubicBezTo>
                  <a:pt x="403138" y="25630"/>
                  <a:pt x="169622" y="10499"/>
                  <a:pt x="0" y="18288"/>
                </a:cubicBezTo>
                <a:cubicBezTo>
                  <a:pt x="668" y="13665"/>
                  <a:pt x="578" y="5675"/>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FBC01100-80CB-E7C5-3328-07C6B9550E18}"/>
              </a:ext>
            </a:extLst>
          </p:cNvPr>
          <p:cNvSpPr>
            <a:spLocks noGrp="1"/>
          </p:cNvSpPr>
          <p:nvPr>
            <p:ph idx="1"/>
          </p:nvPr>
        </p:nvSpPr>
        <p:spPr>
          <a:xfrm>
            <a:off x="5126418" y="552091"/>
            <a:ext cx="6224335" cy="5431536"/>
          </a:xfrm>
        </p:spPr>
        <p:txBody>
          <a:bodyPr anchor="ctr">
            <a:normAutofit/>
          </a:bodyPr>
          <a:lstStyle/>
          <a:p>
            <a:pPr marL="0" indent="0">
              <a:buNone/>
            </a:pPr>
            <a:r>
              <a:rPr lang="en-GB" sz="2200">
                <a:highlight>
                  <a:srgbClr val="FFFFFF"/>
                </a:highlight>
                <a:latin typeface="GDS Transport"/>
              </a:rPr>
              <a:t>I</a:t>
            </a:r>
            <a:r>
              <a:rPr lang="en-GB" sz="2200" b="0" i="0">
                <a:effectLst/>
                <a:highlight>
                  <a:srgbClr val="FFFFFF"/>
                </a:highlight>
                <a:latin typeface="GDS Transport"/>
              </a:rPr>
              <a:t>n the year ending March 2023, there were 145,214 hate crimes recorded by the police in England and Wales.</a:t>
            </a:r>
          </a:p>
          <a:p>
            <a:endParaRPr lang="en-GB" sz="2200">
              <a:highlight>
                <a:srgbClr val="FFFFFF"/>
              </a:highlight>
              <a:latin typeface="GDS Transport"/>
            </a:endParaRPr>
          </a:p>
          <a:p>
            <a:pPr marL="0" indent="0">
              <a:buNone/>
            </a:pPr>
            <a:r>
              <a:rPr lang="en-GB" sz="2200" b="0" i="0">
                <a:effectLst/>
                <a:highlight>
                  <a:srgbClr val="FFFFFF"/>
                </a:highlight>
                <a:latin typeface="GDS Transport"/>
              </a:rPr>
              <a:t>There were 101,906 race hate crimes, a fall of 6% from the previous year when there were 108,476 offences. </a:t>
            </a:r>
          </a:p>
          <a:p>
            <a:pPr marL="0" indent="0">
              <a:buNone/>
            </a:pPr>
            <a:endParaRPr lang="en-GB" sz="2200"/>
          </a:p>
          <a:p>
            <a:pPr marL="0" indent="0">
              <a:buNone/>
            </a:pPr>
            <a:r>
              <a:rPr lang="en-GB" sz="2200" b="0" i="0">
                <a:effectLst/>
                <a:highlight>
                  <a:srgbClr val="FFFFFF"/>
                </a:highlight>
                <a:latin typeface="GDS Transport"/>
              </a:rPr>
              <a:t>Religious hate crimes decreased by 4%, from 8,602 to 8,241 offences</a:t>
            </a:r>
          </a:p>
          <a:p>
            <a:pPr marL="0" indent="0">
              <a:buNone/>
            </a:pPr>
            <a:endParaRPr lang="en-GB" sz="2200">
              <a:highlight>
                <a:srgbClr val="FFFFFF"/>
              </a:highlight>
              <a:latin typeface="GDS Transport"/>
            </a:endParaRPr>
          </a:p>
          <a:p>
            <a:pPr marL="0" indent="0">
              <a:buNone/>
            </a:pPr>
            <a:r>
              <a:rPr lang="en-GB" sz="2200" b="0" i="0">
                <a:effectLst/>
                <a:highlight>
                  <a:srgbClr val="FFFFFF"/>
                </a:highlight>
                <a:latin typeface="GDS Transport"/>
              </a:rPr>
              <a:t>(Home Office, 2023). </a:t>
            </a:r>
          </a:p>
          <a:p>
            <a:pPr marL="0" indent="0">
              <a:buNone/>
            </a:pPr>
            <a:endParaRPr lang="en-GB" sz="2200"/>
          </a:p>
        </p:txBody>
      </p:sp>
      <p:pic>
        <p:nvPicPr>
          <p:cNvPr id="7" name="Audio 6">
            <a:hlinkClick r:id="" action="ppaction://media"/>
            <a:extLst>
              <a:ext uri="{FF2B5EF4-FFF2-40B4-BE49-F238E27FC236}">
                <a16:creationId xmlns:a16="http://schemas.microsoft.com/office/drawing/2014/main" id="{E313BE85-21FF-F402-4EBD-A5B75707A40C}"/>
              </a:ext>
            </a:extLst>
          </p:cNvPr>
          <p:cNvPicPr>
            <a:picLocks noChangeAspect="1"/>
          </p:cNvPicPr>
          <p:nvPr>
            <a:audioFile r:link="rId2"/>
            <p:extLst>
              <p:ext uri="{DAA4B4D4-6D71-4841-9C94-3DE7FCFB9230}">
                <p14:media xmlns:p14="http://schemas.microsoft.com/office/powerpoint/2010/main" r:embed="rId1"/>
              </p:ext>
            </p:extLst>
          </p:nvPr>
        </p:nvPicPr>
        <p:blipFill>
          <a:blip r:embed="rId4"/>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813765470"/>
      </p:ext>
    </p:extLst>
  </p:cSld>
  <p:clrMapOvr>
    <a:masterClrMapping/>
  </p:clrMapOvr>
  <mc:AlternateContent xmlns:mc="http://schemas.openxmlformats.org/markup-compatibility/2006">
    <mc:Choice xmlns:p14="http://schemas.microsoft.com/office/powerpoint/2010/main" Requires="p14">
      <p:transition spd="slow" p14:dur="2000" advTm="61456"/>
    </mc:Choice>
    <mc:Fallback>
      <p:transition spd="slow" advTm="6145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454712F-5AF0-4911-B091-704A0548A660}"/>
              </a:ext>
            </a:extLst>
          </p:cNvPr>
          <p:cNvSpPr>
            <a:spLocks noGrp="1"/>
          </p:cNvSpPr>
          <p:nvPr>
            <p:ph type="title"/>
          </p:nvPr>
        </p:nvSpPr>
        <p:spPr>
          <a:xfrm>
            <a:off x="630936" y="639520"/>
            <a:ext cx="3429000" cy="1719072"/>
          </a:xfrm>
        </p:spPr>
        <p:txBody>
          <a:bodyPr anchor="b">
            <a:normAutofit/>
          </a:bodyPr>
          <a:lstStyle/>
          <a:p>
            <a:r>
              <a:rPr lang="en-GB" sz="5400"/>
              <a:t>Research task </a:t>
            </a:r>
          </a:p>
        </p:txBody>
      </p:sp>
      <p:sp>
        <p:nvSpPr>
          <p:cNvPr id="12"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6592981-9349-4CF4-947A-D0AA38CE8F97}"/>
              </a:ext>
            </a:extLst>
          </p:cNvPr>
          <p:cNvSpPr>
            <a:spLocks noGrp="1"/>
          </p:cNvSpPr>
          <p:nvPr>
            <p:ph idx="1"/>
          </p:nvPr>
        </p:nvSpPr>
        <p:spPr>
          <a:xfrm>
            <a:off x="630936" y="2807208"/>
            <a:ext cx="5757672" cy="3410712"/>
          </a:xfrm>
        </p:spPr>
        <p:txBody>
          <a:bodyPr anchor="t">
            <a:normAutofit/>
          </a:bodyPr>
          <a:lstStyle/>
          <a:p>
            <a:pPr marL="0" indent="0">
              <a:buNone/>
            </a:pPr>
            <a:r>
              <a:rPr lang="en-GB" sz="2400" dirty="0"/>
              <a:t>Group 1: Crime and Disorder Act 1998</a:t>
            </a:r>
          </a:p>
          <a:p>
            <a:endParaRPr lang="en-GB" sz="2400" dirty="0"/>
          </a:p>
          <a:p>
            <a:pPr marL="0" indent="0">
              <a:buNone/>
            </a:pPr>
            <a:r>
              <a:rPr lang="en-GB" sz="2400" dirty="0"/>
              <a:t>Group 2: Section 66 Sentencing Act 2020</a:t>
            </a:r>
          </a:p>
          <a:p>
            <a:pPr marL="0" indent="0">
              <a:buNone/>
            </a:pPr>
            <a:endParaRPr lang="en-GB" sz="2400" dirty="0"/>
          </a:p>
          <a:p>
            <a:pPr marL="0" indent="0">
              <a:buNone/>
            </a:pPr>
            <a:r>
              <a:rPr lang="en-GB" sz="2400" dirty="0"/>
              <a:t>Group 3: Racial and Religious Hatred Act 2006</a:t>
            </a:r>
          </a:p>
          <a:p>
            <a:endParaRPr lang="en-GB" sz="2200" dirty="0"/>
          </a:p>
        </p:txBody>
      </p:sp>
      <p:pic>
        <p:nvPicPr>
          <p:cNvPr id="5" name="Picture 4">
            <a:extLst>
              <a:ext uri="{FF2B5EF4-FFF2-40B4-BE49-F238E27FC236}">
                <a16:creationId xmlns:a16="http://schemas.microsoft.com/office/drawing/2014/main" id="{96D9EB00-27ED-B173-B5FF-8CDA5AC8E5E5}"/>
              </a:ext>
            </a:extLst>
          </p:cNvPr>
          <p:cNvPicPr>
            <a:picLocks noChangeAspect="1"/>
          </p:cNvPicPr>
          <p:nvPr/>
        </p:nvPicPr>
        <p:blipFill>
          <a:blip r:embed="rId5"/>
          <a:stretch>
            <a:fillRect/>
          </a:stretch>
        </p:blipFill>
        <p:spPr>
          <a:xfrm>
            <a:off x="6473952" y="1685811"/>
            <a:ext cx="5084064" cy="3486378"/>
          </a:xfrm>
          <a:prstGeom prst="rect">
            <a:avLst/>
          </a:prstGeom>
        </p:spPr>
      </p:pic>
      <p:pic>
        <p:nvPicPr>
          <p:cNvPr id="7" name="Audio 6">
            <a:hlinkClick r:id="" action="ppaction://media"/>
            <a:extLst>
              <a:ext uri="{FF2B5EF4-FFF2-40B4-BE49-F238E27FC236}">
                <a16:creationId xmlns:a16="http://schemas.microsoft.com/office/drawing/2014/main" id="{73F2BFEA-0CE5-1CD3-B75A-ABA016EFBD49}"/>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267741117"/>
      </p:ext>
    </p:extLst>
  </p:cSld>
  <p:clrMapOvr>
    <a:masterClrMapping/>
  </p:clrMapOvr>
  <mc:AlternateContent xmlns:mc="http://schemas.openxmlformats.org/markup-compatibility/2006">
    <mc:Choice xmlns:p14="http://schemas.microsoft.com/office/powerpoint/2010/main" Requires="p14">
      <p:transition spd="slow" p14:dur="2000" advTm="63895"/>
    </mc:Choice>
    <mc:Fallback>
      <p:transition spd="slow" advTm="6389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7"/>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A7F8B7-7FAA-C448-6C86-FA51BC45AD27}"/>
              </a:ext>
            </a:extLst>
          </p:cNvPr>
          <p:cNvSpPr>
            <a:spLocks noGrp="1"/>
          </p:cNvSpPr>
          <p:nvPr>
            <p:ph type="title"/>
          </p:nvPr>
        </p:nvSpPr>
        <p:spPr/>
        <p:txBody>
          <a:bodyPr/>
          <a:lstStyle/>
          <a:p>
            <a:r>
              <a:rPr lang="en-GB" dirty="0"/>
              <a:t>Crime and Disorder Act 1998</a:t>
            </a:r>
          </a:p>
        </p:txBody>
      </p:sp>
      <p:sp>
        <p:nvSpPr>
          <p:cNvPr id="3" name="Content Placeholder 2">
            <a:extLst>
              <a:ext uri="{FF2B5EF4-FFF2-40B4-BE49-F238E27FC236}">
                <a16:creationId xmlns:a16="http://schemas.microsoft.com/office/drawing/2014/main" id="{0EBC8101-EFF8-66FF-708C-F18F95FE3A01}"/>
              </a:ext>
            </a:extLst>
          </p:cNvPr>
          <p:cNvSpPr>
            <a:spLocks noGrp="1"/>
          </p:cNvSpPr>
          <p:nvPr>
            <p:ph idx="1"/>
          </p:nvPr>
        </p:nvSpPr>
        <p:spPr/>
        <p:txBody>
          <a:bodyPr>
            <a:normAutofit fontScale="85000" lnSpcReduction="20000"/>
          </a:bodyPr>
          <a:lstStyle/>
          <a:p>
            <a:pPr marL="0" indent="0" algn="l">
              <a:buNone/>
            </a:pPr>
            <a:r>
              <a:rPr lang="en-GB" b="0" i="0" dirty="0">
                <a:solidFill>
                  <a:srgbClr val="444444"/>
                </a:solidFill>
                <a:effectLst/>
                <a:highlight>
                  <a:srgbClr val="FFFFFF"/>
                </a:highlight>
                <a:latin typeface="Lato" panose="020F0502020204030203" pitchFamily="34" charset="0"/>
              </a:rPr>
              <a:t>This Act created specific offences of racially aggravated crime, based on offences of wounding, assault, damage, harassment and threatening/abusive behaviour.</a:t>
            </a:r>
          </a:p>
          <a:p>
            <a:pPr marL="0" indent="0" algn="l">
              <a:buNone/>
            </a:pPr>
            <a:endParaRPr lang="en-GB" b="0" i="0" dirty="0">
              <a:solidFill>
                <a:srgbClr val="444444"/>
              </a:solidFill>
              <a:effectLst/>
              <a:highlight>
                <a:srgbClr val="FFFFFF"/>
              </a:highlight>
              <a:latin typeface="Lato" panose="020F0502020204030203" pitchFamily="34" charset="0"/>
            </a:endParaRPr>
          </a:p>
          <a:p>
            <a:pPr marL="0" indent="0" algn="l">
              <a:buNone/>
            </a:pPr>
            <a:r>
              <a:rPr lang="en-GB" b="0" i="0" dirty="0">
                <a:solidFill>
                  <a:srgbClr val="444444"/>
                </a:solidFill>
                <a:effectLst/>
                <a:highlight>
                  <a:srgbClr val="FFFFFF"/>
                </a:highlight>
                <a:latin typeface="Lato" panose="020F0502020204030203" pitchFamily="34" charset="0"/>
              </a:rPr>
              <a:t>The Act defines "racial group" as a group of persons defined by reference to race, colour, nationality (including citizenship) or ethnic or national origins.</a:t>
            </a:r>
          </a:p>
          <a:p>
            <a:pPr marL="0" indent="0" algn="l">
              <a:buNone/>
            </a:pPr>
            <a:endParaRPr lang="en-GB" b="0" i="0" dirty="0">
              <a:solidFill>
                <a:srgbClr val="444444"/>
              </a:solidFill>
              <a:effectLst/>
              <a:highlight>
                <a:srgbClr val="FFFFFF"/>
              </a:highlight>
              <a:latin typeface="Lato" panose="020F0502020204030203" pitchFamily="34" charset="0"/>
            </a:endParaRPr>
          </a:p>
          <a:p>
            <a:pPr marL="0" indent="0" algn="l">
              <a:buNone/>
            </a:pPr>
            <a:r>
              <a:rPr lang="en-GB" b="0" i="0" dirty="0">
                <a:solidFill>
                  <a:srgbClr val="444444"/>
                </a:solidFill>
                <a:effectLst/>
                <a:highlight>
                  <a:srgbClr val="FFFFFF"/>
                </a:highlight>
                <a:latin typeface="Lato" panose="020F0502020204030203" pitchFamily="34" charset="0"/>
              </a:rPr>
              <a:t>An amendment (December 2001) extended the scope of the Act by creating new specific religiously aggravated offences. The Act defines "religious group" as a group of persons defined by reference to religious belief or lack of religious belief.</a:t>
            </a:r>
          </a:p>
          <a:p>
            <a:pPr marL="0" indent="0" algn="l">
              <a:buNone/>
            </a:pPr>
            <a:r>
              <a:rPr lang="en-GB" dirty="0"/>
              <a:t>(Crown Prosecution Service, 2022). </a:t>
            </a:r>
            <a:br>
              <a:rPr lang="en-GB" dirty="0"/>
            </a:br>
            <a:endParaRPr lang="en-GB" dirty="0"/>
          </a:p>
        </p:txBody>
      </p:sp>
      <p:pic>
        <p:nvPicPr>
          <p:cNvPr id="5" name="Picture 4">
            <a:extLst>
              <a:ext uri="{FF2B5EF4-FFF2-40B4-BE49-F238E27FC236}">
                <a16:creationId xmlns:a16="http://schemas.microsoft.com/office/drawing/2014/main" id="{1E8AFFE6-7D3F-F544-3408-1E1465A6596C}"/>
              </a:ext>
            </a:extLst>
          </p:cNvPr>
          <p:cNvPicPr>
            <a:picLocks noChangeAspect="1"/>
          </p:cNvPicPr>
          <p:nvPr/>
        </p:nvPicPr>
        <p:blipFill>
          <a:blip r:embed="rId5"/>
          <a:stretch>
            <a:fillRect/>
          </a:stretch>
        </p:blipFill>
        <p:spPr>
          <a:xfrm>
            <a:off x="9003511" y="5254752"/>
            <a:ext cx="2350289" cy="1389126"/>
          </a:xfrm>
          <a:prstGeom prst="rect">
            <a:avLst/>
          </a:prstGeom>
        </p:spPr>
      </p:pic>
      <p:pic>
        <p:nvPicPr>
          <p:cNvPr id="10" name="Audio 9">
            <a:hlinkClick r:id="" action="ppaction://media"/>
            <a:extLst>
              <a:ext uri="{FF2B5EF4-FFF2-40B4-BE49-F238E27FC236}">
                <a16:creationId xmlns:a16="http://schemas.microsoft.com/office/drawing/2014/main" id="{5C1EF4D5-DEAE-02F6-6ADB-41EDFBBFEA9C}"/>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663900254"/>
      </p:ext>
    </p:extLst>
  </p:cSld>
  <p:clrMapOvr>
    <a:masterClrMapping/>
  </p:clrMapOvr>
  <mc:AlternateContent xmlns:mc="http://schemas.openxmlformats.org/markup-compatibility/2006">
    <mc:Choice xmlns:p14="http://schemas.microsoft.com/office/powerpoint/2010/main" Requires="p14">
      <p:transition spd="slow" p14:dur="2000" advTm="51859"/>
    </mc:Choice>
    <mc:Fallback>
      <p:transition spd="slow" advTm="5185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4812C46-200A-4DEB-A05E-3ED6C68C238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9"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a:extLst>
              <a:ext uri="{FF2B5EF4-FFF2-40B4-BE49-F238E27FC236}">
                <a16:creationId xmlns:a16="http://schemas.microsoft.com/office/drawing/2014/main" id="{4C432C45-DCB0-2440-6CB7-5429E5AD8281}"/>
              </a:ext>
            </a:extLst>
          </p:cNvPr>
          <p:cNvPicPr>
            <a:picLocks noChangeAspect="1"/>
          </p:cNvPicPr>
          <p:nvPr/>
        </p:nvPicPr>
        <p:blipFill rotWithShape="1">
          <a:blip r:embed="rId5"/>
          <a:srcRect r="18220" b="-1"/>
          <a:stretch/>
        </p:blipFill>
        <p:spPr>
          <a:xfrm>
            <a:off x="2522356" y="10"/>
            <a:ext cx="9669642" cy="6857990"/>
          </a:xfrm>
          <a:prstGeom prst="rect">
            <a:avLst/>
          </a:prstGeom>
        </p:spPr>
      </p:pic>
      <p:sp>
        <p:nvSpPr>
          <p:cNvPr id="12" name="Rectangle 11">
            <a:extLst>
              <a:ext uri="{FF2B5EF4-FFF2-40B4-BE49-F238E27FC236}">
                <a16:creationId xmlns:a16="http://schemas.microsoft.com/office/drawing/2014/main" id="{D1EA859B-E555-4109-94F3-6700E046E0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7390263" cy="6858000"/>
          </a:xfrm>
          <a:prstGeom prst="rect">
            <a:avLst/>
          </a:prstGeom>
          <a:gradFill>
            <a:gsLst>
              <a:gs pos="48000">
                <a:schemeClr val="bg1"/>
              </a:gs>
              <a:gs pos="35000">
                <a:schemeClr val="bg1">
                  <a:alpha val="77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BB39BF3C-35A0-7AA1-07AC-1BFAF7712B10}"/>
              </a:ext>
            </a:extLst>
          </p:cNvPr>
          <p:cNvSpPr>
            <a:spLocks noGrp="1"/>
          </p:cNvSpPr>
          <p:nvPr>
            <p:ph type="title"/>
          </p:nvPr>
        </p:nvSpPr>
        <p:spPr>
          <a:xfrm>
            <a:off x="838200" y="365125"/>
            <a:ext cx="3822189" cy="1899912"/>
          </a:xfrm>
        </p:spPr>
        <p:txBody>
          <a:bodyPr>
            <a:normAutofit/>
          </a:bodyPr>
          <a:lstStyle/>
          <a:p>
            <a:r>
              <a:rPr lang="en-GB" sz="4000"/>
              <a:t>Definition of a “racial group”</a:t>
            </a:r>
          </a:p>
        </p:txBody>
      </p:sp>
      <p:sp>
        <p:nvSpPr>
          <p:cNvPr id="3" name="Content Placeholder 2">
            <a:extLst>
              <a:ext uri="{FF2B5EF4-FFF2-40B4-BE49-F238E27FC236}">
                <a16:creationId xmlns:a16="http://schemas.microsoft.com/office/drawing/2014/main" id="{BBAAC92C-0443-E415-9E05-1B6A7F405196}"/>
              </a:ext>
            </a:extLst>
          </p:cNvPr>
          <p:cNvSpPr>
            <a:spLocks noGrp="1"/>
          </p:cNvSpPr>
          <p:nvPr>
            <p:ph idx="1"/>
          </p:nvPr>
        </p:nvSpPr>
        <p:spPr>
          <a:xfrm>
            <a:off x="838200" y="2434201"/>
            <a:ext cx="6552062" cy="3742762"/>
          </a:xfrm>
        </p:spPr>
        <p:txBody>
          <a:bodyPr>
            <a:noAutofit/>
          </a:bodyPr>
          <a:lstStyle/>
          <a:p>
            <a:r>
              <a:rPr lang="en-GB" sz="2000" b="0" i="0" dirty="0">
                <a:effectLst/>
                <a:highlight>
                  <a:srgbClr val="FFFFFF"/>
                </a:highlight>
                <a:latin typeface="Lato" panose="020F0502020204030203" pitchFamily="34" charset="0"/>
              </a:rPr>
              <a:t>The Act says a "racial group" means a "group of persons defined by reference to race, colour, nationality (including citizenship) or ethnic or national origins.“</a:t>
            </a:r>
          </a:p>
          <a:p>
            <a:endParaRPr lang="en-GB" sz="2000" dirty="0">
              <a:highlight>
                <a:srgbClr val="FFFFFF"/>
              </a:highlight>
              <a:latin typeface="Lato" panose="020F0502020204030203" pitchFamily="34" charset="0"/>
            </a:endParaRPr>
          </a:p>
          <a:p>
            <a:r>
              <a:rPr lang="en-GB" sz="2000" b="0" i="0" dirty="0">
                <a:effectLst/>
                <a:highlight>
                  <a:srgbClr val="FFFFFF"/>
                </a:highlight>
                <a:latin typeface="Lato" panose="020F0502020204030203" pitchFamily="34" charset="0"/>
              </a:rPr>
              <a:t>The definition is broad, and victims may come within the definition under more than one of the references. Gypsies and some travellers, refugees or asylum seekers or others from less visible minorities would be included within this definition.</a:t>
            </a:r>
            <a:endParaRPr lang="en-GB" sz="2000" dirty="0"/>
          </a:p>
        </p:txBody>
      </p:sp>
      <p:pic>
        <p:nvPicPr>
          <p:cNvPr id="14" name="Audio 13">
            <a:hlinkClick r:id="" action="ppaction://media"/>
            <a:extLst>
              <a:ext uri="{FF2B5EF4-FFF2-40B4-BE49-F238E27FC236}">
                <a16:creationId xmlns:a16="http://schemas.microsoft.com/office/drawing/2014/main" id="{5DA9780F-226B-C63A-78F8-008230799A68}"/>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999229432"/>
      </p:ext>
    </p:extLst>
  </p:cSld>
  <p:clrMapOvr>
    <a:masterClrMapping/>
  </p:clrMapOvr>
  <mc:AlternateContent xmlns:mc="http://schemas.openxmlformats.org/markup-compatibility/2006">
    <mc:Choice xmlns:p14="http://schemas.microsoft.com/office/powerpoint/2010/main" Requires="p14">
      <p:transition spd="slow" p14:dur="2000" advTm="119148"/>
    </mc:Choice>
    <mc:Fallback>
      <p:transition spd="slow" advTm="11914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4"/>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4"/>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4" name="Rectangle 13">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481EF40-3074-771E-8997-35D2C18F6853}"/>
              </a:ext>
            </a:extLst>
          </p:cNvPr>
          <p:cNvSpPr>
            <a:spLocks noGrp="1"/>
          </p:cNvSpPr>
          <p:nvPr>
            <p:ph type="title"/>
          </p:nvPr>
        </p:nvSpPr>
        <p:spPr>
          <a:xfrm>
            <a:off x="761803" y="350196"/>
            <a:ext cx="4646904" cy="1624520"/>
          </a:xfrm>
        </p:spPr>
        <p:txBody>
          <a:bodyPr anchor="ctr">
            <a:normAutofit/>
          </a:bodyPr>
          <a:lstStyle/>
          <a:p>
            <a:r>
              <a:rPr lang="en-GB" sz="4000"/>
              <a:t>Definition of a “religious group”</a:t>
            </a:r>
          </a:p>
        </p:txBody>
      </p:sp>
      <p:sp>
        <p:nvSpPr>
          <p:cNvPr id="3" name="Content Placeholder 2">
            <a:extLst>
              <a:ext uri="{FF2B5EF4-FFF2-40B4-BE49-F238E27FC236}">
                <a16:creationId xmlns:a16="http://schemas.microsoft.com/office/drawing/2014/main" id="{EF0A6A18-4116-7131-BE16-64A0236C0561}"/>
              </a:ext>
            </a:extLst>
          </p:cNvPr>
          <p:cNvSpPr>
            <a:spLocks noGrp="1"/>
          </p:cNvSpPr>
          <p:nvPr>
            <p:ph idx="1"/>
          </p:nvPr>
        </p:nvSpPr>
        <p:spPr>
          <a:xfrm>
            <a:off x="761802" y="2743200"/>
            <a:ext cx="4646905" cy="3613149"/>
          </a:xfrm>
        </p:spPr>
        <p:txBody>
          <a:bodyPr anchor="ctr">
            <a:normAutofit/>
          </a:bodyPr>
          <a:lstStyle/>
          <a:p>
            <a:r>
              <a:rPr lang="en-GB" sz="2000" b="0" i="0">
                <a:effectLst/>
                <a:highlight>
                  <a:srgbClr val="FFFFFF"/>
                </a:highlight>
                <a:latin typeface="Lato" panose="020F0502020204030203" pitchFamily="34" charset="0"/>
              </a:rPr>
              <a:t>The Act defines a religious group as, "a group of persons defined by reference to religious belief or lack of religious belief.“</a:t>
            </a:r>
          </a:p>
          <a:p>
            <a:endParaRPr lang="en-GB" sz="2000">
              <a:highlight>
                <a:srgbClr val="FFFFFF"/>
              </a:highlight>
              <a:latin typeface="Lato" panose="020F0502020204030203" pitchFamily="34" charset="0"/>
            </a:endParaRPr>
          </a:p>
          <a:p>
            <a:r>
              <a:rPr lang="en-GB" sz="2000" b="0" i="0">
                <a:effectLst/>
                <a:highlight>
                  <a:srgbClr val="FFFFFF"/>
                </a:highlight>
                <a:latin typeface="Lato" panose="020F0502020204030203" pitchFamily="34" charset="0"/>
              </a:rPr>
              <a:t> This includes Muslims, Hindus and Christians, and different sects within a religion. It also includes people who do not hold any religious beliefs at all.</a:t>
            </a:r>
            <a:endParaRPr lang="en-GB" sz="2000"/>
          </a:p>
        </p:txBody>
      </p:sp>
      <p:pic>
        <p:nvPicPr>
          <p:cNvPr id="15" name="Picture 14" descr="A Buddha figurine with a person sitting on the background holding a beaded necklace">
            <a:extLst>
              <a:ext uri="{FF2B5EF4-FFF2-40B4-BE49-F238E27FC236}">
                <a16:creationId xmlns:a16="http://schemas.microsoft.com/office/drawing/2014/main" id="{B3253312-B5FC-BD48-33DB-61F8C2043A2B}"/>
              </a:ext>
            </a:extLst>
          </p:cNvPr>
          <p:cNvPicPr>
            <a:picLocks noChangeAspect="1"/>
          </p:cNvPicPr>
          <p:nvPr/>
        </p:nvPicPr>
        <p:blipFill rotWithShape="1">
          <a:blip r:embed="rId5"/>
          <a:srcRect l="16629" r="16629"/>
          <a:stretch/>
        </p:blipFill>
        <p:spPr>
          <a:xfrm>
            <a:off x="6096000" y="1"/>
            <a:ext cx="6102825" cy="6858000"/>
          </a:xfrm>
          <a:prstGeom prst="rect">
            <a:avLst/>
          </a:prstGeom>
        </p:spPr>
      </p:pic>
      <p:pic>
        <p:nvPicPr>
          <p:cNvPr id="10" name="Audio 9">
            <a:hlinkClick r:id="" action="ppaction://media"/>
            <a:extLst>
              <a:ext uri="{FF2B5EF4-FFF2-40B4-BE49-F238E27FC236}">
                <a16:creationId xmlns:a16="http://schemas.microsoft.com/office/drawing/2014/main" id="{4E8D1E98-9DEE-4ECE-D239-D53CE90665A9}"/>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740326896"/>
      </p:ext>
    </p:extLst>
  </p:cSld>
  <p:clrMapOvr>
    <a:masterClrMapping/>
  </p:clrMapOvr>
  <mc:AlternateContent xmlns:mc="http://schemas.openxmlformats.org/markup-compatibility/2006">
    <mc:Choice xmlns:p14="http://schemas.microsoft.com/office/powerpoint/2010/main" Requires="p14">
      <p:transition spd="slow" p14:dur="2000" advTm="24995"/>
    </mc:Choice>
    <mc:Fallback>
      <p:transition spd="slow" advTm="2499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9C51A2-1938-A2F2-D5D3-CB1626D54AB0}"/>
              </a:ext>
            </a:extLst>
          </p:cNvPr>
          <p:cNvSpPr>
            <a:spLocks noGrp="1"/>
          </p:cNvSpPr>
          <p:nvPr>
            <p:ph type="title"/>
          </p:nvPr>
        </p:nvSpPr>
        <p:spPr/>
        <p:txBody>
          <a:bodyPr/>
          <a:lstStyle/>
          <a:p>
            <a:r>
              <a:rPr lang="en-GB" dirty="0"/>
              <a:t>Section 66 Sentencing Act 2020</a:t>
            </a:r>
          </a:p>
        </p:txBody>
      </p:sp>
      <p:graphicFrame>
        <p:nvGraphicFramePr>
          <p:cNvPr id="5" name="Content Placeholder 2">
            <a:extLst>
              <a:ext uri="{FF2B5EF4-FFF2-40B4-BE49-F238E27FC236}">
                <a16:creationId xmlns:a16="http://schemas.microsoft.com/office/drawing/2014/main" id="{0A753443-2BA0-7150-3EB2-BD1BA4EF1711}"/>
              </a:ext>
            </a:extLst>
          </p:cNvPr>
          <p:cNvGraphicFramePr>
            <a:graphicFrameLocks noGrp="1"/>
          </p:cNvGraphicFramePr>
          <p:nvPr>
            <p:ph idx="1"/>
            <p:extLst>
              <p:ext uri="{D42A27DB-BD31-4B8C-83A1-F6EECF244321}">
                <p14:modId xmlns:p14="http://schemas.microsoft.com/office/powerpoint/2010/main" val="1728976621"/>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pic>
        <p:nvPicPr>
          <p:cNvPr id="10" name="Audio 9">
            <a:hlinkClick r:id="" action="ppaction://media"/>
            <a:extLst>
              <a:ext uri="{FF2B5EF4-FFF2-40B4-BE49-F238E27FC236}">
                <a16:creationId xmlns:a16="http://schemas.microsoft.com/office/drawing/2014/main" id="{B215DA1B-E752-F316-7CCC-A2F0354D240E}"/>
              </a:ext>
            </a:extLst>
          </p:cNvPr>
          <p:cNvPicPr>
            <a:picLocks noChangeAspect="1"/>
          </p:cNvPicPr>
          <p:nvPr>
            <a:audioFile r:link="rId2"/>
            <p:extLst>
              <p:ext uri="{DAA4B4D4-6D71-4841-9C94-3DE7FCFB9230}">
                <p14:media xmlns:p14="http://schemas.microsoft.com/office/powerpoint/2010/main" r:embed="rId1"/>
              </p:ext>
            </p:extLst>
          </p:nvPr>
        </p:nvPicPr>
        <p:blipFill>
          <a:blip r:embed="rId9"/>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925025302"/>
      </p:ext>
    </p:extLst>
  </p:cSld>
  <p:clrMapOvr>
    <a:masterClrMapping/>
  </p:clrMapOvr>
  <mc:AlternateContent xmlns:mc="http://schemas.openxmlformats.org/markup-compatibility/2006">
    <mc:Choice xmlns:p14="http://schemas.microsoft.com/office/powerpoint/2010/main" Requires="p14">
      <p:transition spd="slow" p14:dur="2000" advTm="53111"/>
    </mc:Choice>
    <mc:Fallback>
      <p:transition spd="slow" advTm="5311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201F496-5B67-78C9-CB3D-0222867AE17F}"/>
              </a:ext>
            </a:extLst>
          </p:cNvPr>
          <p:cNvSpPr>
            <a:spLocks noGrp="1"/>
          </p:cNvSpPr>
          <p:nvPr>
            <p:ph idx="1"/>
          </p:nvPr>
        </p:nvSpPr>
        <p:spPr>
          <a:xfrm>
            <a:off x="838200" y="585216"/>
            <a:ext cx="10515600" cy="5591747"/>
          </a:xfrm>
        </p:spPr>
        <p:txBody>
          <a:bodyPr/>
          <a:lstStyle/>
          <a:p>
            <a:r>
              <a:rPr lang="en-GB" b="0" i="0" dirty="0">
                <a:solidFill>
                  <a:srgbClr val="444444"/>
                </a:solidFill>
                <a:effectLst/>
                <a:highlight>
                  <a:srgbClr val="FFFFFF"/>
                </a:highlight>
                <a:latin typeface="Lato" panose="020F0502020204030203" pitchFamily="34" charset="0"/>
              </a:rPr>
              <a:t>The Racial and Religious Hatred Act 2006 came into force on 1 October 2007.</a:t>
            </a:r>
          </a:p>
          <a:p>
            <a:endParaRPr lang="en-GB" dirty="0">
              <a:solidFill>
                <a:srgbClr val="444444"/>
              </a:solidFill>
              <a:highlight>
                <a:srgbClr val="FFFFFF"/>
              </a:highlight>
              <a:latin typeface="Lato" panose="020F0502020204030203" pitchFamily="34" charset="0"/>
            </a:endParaRPr>
          </a:p>
          <a:p>
            <a:r>
              <a:rPr lang="en-GB" b="0" i="0" dirty="0">
                <a:solidFill>
                  <a:srgbClr val="444444"/>
                </a:solidFill>
                <a:effectLst/>
                <a:highlight>
                  <a:srgbClr val="FFFFFF"/>
                </a:highlight>
                <a:latin typeface="Lato" panose="020F0502020204030203" pitchFamily="34" charset="0"/>
              </a:rPr>
              <a:t>It created new offences of stirring up religious hatred</a:t>
            </a:r>
          </a:p>
          <a:p>
            <a:endParaRPr lang="en-GB" dirty="0">
              <a:solidFill>
                <a:srgbClr val="444444"/>
              </a:solidFill>
              <a:highlight>
                <a:srgbClr val="FFFFFF"/>
              </a:highlight>
              <a:latin typeface="Lato" panose="020F0502020204030203" pitchFamily="34" charset="0"/>
            </a:endParaRPr>
          </a:p>
          <a:p>
            <a:r>
              <a:rPr lang="en-GB" b="0" i="0" dirty="0">
                <a:solidFill>
                  <a:srgbClr val="444444"/>
                </a:solidFill>
                <a:effectLst/>
                <a:highlight>
                  <a:srgbClr val="FFFFFF"/>
                </a:highlight>
                <a:latin typeface="Lato" panose="020F0502020204030203" pitchFamily="34" charset="0"/>
              </a:rPr>
              <a:t>The offence is committed if a person uses threatening words or behaviour, or displays any written material, which is threatening, if he intends thereby to stir up religious hatred. </a:t>
            </a:r>
          </a:p>
          <a:p>
            <a:endParaRPr lang="en-GB" dirty="0">
              <a:solidFill>
                <a:srgbClr val="444444"/>
              </a:solidFill>
              <a:highlight>
                <a:srgbClr val="FFFFFF"/>
              </a:highlight>
              <a:latin typeface="Lato" panose="020F0502020204030203" pitchFamily="34" charset="0"/>
            </a:endParaRPr>
          </a:p>
          <a:p>
            <a:r>
              <a:rPr lang="en-GB" dirty="0">
                <a:solidFill>
                  <a:srgbClr val="444444"/>
                </a:solidFill>
                <a:highlight>
                  <a:srgbClr val="FFFFFF"/>
                </a:highlight>
                <a:latin typeface="Lato" panose="020F0502020204030203" pitchFamily="34" charset="0"/>
              </a:rPr>
              <a:t>(See further reading within Moodle tile)</a:t>
            </a:r>
            <a:endParaRPr lang="en-GB" dirty="0"/>
          </a:p>
        </p:txBody>
      </p:sp>
      <p:pic>
        <p:nvPicPr>
          <p:cNvPr id="5" name="Picture 4">
            <a:extLst>
              <a:ext uri="{FF2B5EF4-FFF2-40B4-BE49-F238E27FC236}">
                <a16:creationId xmlns:a16="http://schemas.microsoft.com/office/drawing/2014/main" id="{A403BE44-1969-A574-0E38-108E62E3269B}"/>
              </a:ext>
            </a:extLst>
          </p:cNvPr>
          <p:cNvPicPr>
            <a:picLocks noChangeAspect="1"/>
          </p:cNvPicPr>
          <p:nvPr/>
        </p:nvPicPr>
        <p:blipFill>
          <a:blip r:embed="rId5"/>
          <a:stretch>
            <a:fillRect/>
          </a:stretch>
        </p:blipFill>
        <p:spPr>
          <a:xfrm>
            <a:off x="7438453" y="5853684"/>
            <a:ext cx="4581525" cy="838200"/>
          </a:xfrm>
          <a:prstGeom prst="rect">
            <a:avLst/>
          </a:prstGeom>
        </p:spPr>
      </p:pic>
      <p:pic>
        <p:nvPicPr>
          <p:cNvPr id="10" name="Audio 9">
            <a:hlinkClick r:id="" action="ppaction://media"/>
            <a:extLst>
              <a:ext uri="{FF2B5EF4-FFF2-40B4-BE49-F238E27FC236}">
                <a16:creationId xmlns:a16="http://schemas.microsoft.com/office/drawing/2014/main" id="{ADFEB3CD-0862-343C-0F88-3DBD95ECE37D}"/>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570959600"/>
      </p:ext>
    </p:extLst>
  </p:cSld>
  <p:clrMapOvr>
    <a:masterClrMapping/>
  </p:clrMapOvr>
  <mc:AlternateContent xmlns:mc="http://schemas.openxmlformats.org/markup-compatibility/2006">
    <mc:Choice xmlns:p14="http://schemas.microsoft.com/office/powerpoint/2010/main" Requires="p14">
      <p:transition spd="slow" p14:dur="2000" advTm="63065"/>
    </mc:Choice>
    <mc:Fallback>
      <p:transition spd="slow" advTm="6306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0"/>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743AA782-23D1-4521-8CAD-47662984AA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05AE287-2079-24DE-F2E9-44A7A7E5E25B}"/>
              </a:ext>
            </a:extLst>
          </p:cNvPr>
          <p:cNvSpPr>
            <a:spLocks noGrp="1"/>
          </p:cNvSpPr>
          <p:nvPr>
            <p:ph type="title"/>
          </p:nvPr>
        </p:nvSpPr>
        <p:spPr>
          <a:xfrm>
            <a:off x="630936" y="640080"/>
            <a:ext cx="4818888" cy="1481328"/>
          </a:xfrm>
        </p:spPr>
        <p:txBody>
          <a:bodyPr vert="horz" lIns="91440" tIns="45720" rIns="91440" bIns="45720" rtlCol="0" anchor="b">
            <a:normAutofit/>
          </a:bodyPr>
          <a:lstStyle/>
          <a:p>
            <a:r>
              <a:rPr lang="en-US" sz="5400" kern="1200">
                <a:solidFill>
                  <a:schemeClr val="tx1"/>
                </a:solidFill>
                <a:latin typeface="+mj-lt"/>
                <a:ea typeface="+mj-ea"/>
                <a:cs typeface="+mj-cs"/>
                <a:hlinkClick r:id="rId5"/>
              </a:rPr>
              <a:t>Case Example:</a:t>
            </a:r>
          </a:p>
        </p:txBody>
      </p:sp>
      <p:sp>
        <p:nvSpPr>
          <p:cNvPr id="14" name="sketch line">
            <a:extLst>
              <a:ext uri="{FF2B5EF4-FFF2-40B4-BE49-F238E27FC236}">
                <a16:creationId xmlns:a16="http://schemas.microsoft.com/office/drawing/2014/main" id="{650D18FE-0824-4A46-B22C-A86B52E5780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372868"/>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 name="TextBox 6">
            <a:extLst>
              <a:ext uri="{FF2B5EF4-FFF2-40B4-BE49-F238E27FC236}">
                <a16:creationId xmlns:a16="http://schemas.microsoft.com/office/drawing/2014/main" id="{14469409-EB48-E4C0-D2DA-6B7937E14DA6}"/>
              </a:ext>
            </a:extLst>
          </p:cNvPr>
          <p:cNvSpPr txBox="1"/>
          <p:nvPr/>
        </p:nvSpPr>
        <p:spPr>
          <a:xfrm>
            <a:off x="630936" y="2660904"/>
            <a:ext cx="4818888" cy="3547872"/>
          </a:xfrm>
          <a:prstGeom prst="rect">
            <a:avLst/>
          </a:prstGeom>
        </p:spPr>
        <p:txBody>
          <a:bodyPr vert="horz" lIns="91440" tIns="45720" rIns="91440" bIns="45720" rtlCol="0" anchor="t">
            <a:normAutofit/>
          </a:bodyPr>
          <a:lstStyle/>
          <a:p>
            <a:pPr indent="-228600" fontAlgn="base">
              <a:lnSpc>
                <a:spcPct val="90000"/>
              </a:lnSpc>
              <a:spcAft>
                <a:spcPts val="600"/>
              </a:spcAft>
              <a:buFont typeface="Arial" panose="020B0604020202020204" pitchFamily="34" charset="0"/>
              <a:buChar char="•"/>
            </a:pPr>
            <a:r>
              <a:rPr lang="en-US" sz="2200" b="1" i="0" dirty="0">
                <a:effectLst/>
                <a:highlight>
                  <a:srgbClr val="FFFFFF"/>
                </a:highlight>
              </a:rPr>
              <a:t>A far-right activist has been found guilty of inciting racial hatred by running an online library of downloadable anti-immigration stickers.</a:t>
            </a:r>
            <a:endParaRPr lang="en-US" sz="2200" b="0" i="0" dirty="0">
              <a:effectLst/>
              <a:highlight>
                <a:srgbClr val="FFFFFF"/>
              </a:highlight>
            </a:endParaRPr>
          </a:p>
          <a:p>
            <a:pPr indent="-228600" fontAlgn="base">
              <a:lnSpc>
                <a:spcPct val="90000"/>
              </a:lnSpc>
              <a:spcAft>
                <a:spcPts val="600"/>
              </a:spcAft>
              <a:buFont typeface="Arial" panose="020B0604020202020204" pitchFamily="34" charset="0"/>
              <a:buChar char="•"/>
            </a:pPr>
            <a:endParaRPr lang="en-US" sz="2200" b="0" i="0" dirty="0">
              <a:effectLst/>
              <a:highlight>
                <a:srgbClr val="FFFFFF"/>
              </a:highlight>
            </a:endParaRPr>
          </a:p>
        </p:txBody>
      </p:sp>
      <p:pic>
        <p:nvPicPr>
          <p:cNvPr id="5" name="Content Placeholder 4">
            <a:extLst>
              <a:ext uri="{FF2B5EF4-FFF2-40B4-BE49-F238E27FC236}">
                <a16:creationId xmlns:a16="http://schemas.microsoft.com/office/drawing/2014/main" id="{3FBCC8E3-D05C-8B7E-50F1-D74230A2B8BC}"/>
              </a:ext>
            </a:extLst>
          </p:cNvPr>
          <p:cNvPicPr>
            <a:picLocks noGrp="1" noChangeAspect="1"/>
          </p:cNvPicPr>
          <p:nvPr>
            <p:ph idx="1"/>
          </p:nvPr>
        </p:nvPicPr>
        <p:blipFill>
          <a:blip r:embed="rId6"/>
          <a:stretch>
            <a:fillRect/>
          </a:stretch>
        </p:blipFill>
        <p:spPr>
          <a:xfrm>
            <a:off x="6099048" y="1033878"/>
            <a:ext cx="5458968" cy="4790244"/>
          </a:xfrm>
          <a:prstGeom prst="rect">
            <a:avLst/>
          </a:prstGeom>
        </p:spPr>
      </p:pic>
      <p:pic>
        <p:nvPicPr>
          <p:cNvPr id="11" name="Audio 10">
            <a:hlinkClick r:id="" action="ppaction://media"/>
            <a:extLst>
              <a:ext uri="{FF2B5EF4-FFF2-40B4-BE49-F238E27FC236}">
                <a16:creationId xmlns:a16="http://schemas.microsoft.com/office/drawing/2014/main" id="{3EE288A9-1174-5118-AB42-42C79B1A4304}"/>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2242883024"/>
      </p:ext>
    </p:extLst>
  </p:cSld>
  <p:clrMapOvr>
    <a:masterClrMapping/>
  </p:clrMapOvr>
  <mc:AlternateContent xmlns:mc="http://schemas.openxmlformats.org/markup-compatibility/2006">
    <mc:Choice xmlns:p14="http://schemas.microsoft.com/office/powerpoint/2010/main" Requires="p14">
      <p:transition spd="slow" p14:dur="2000" advTm="33802"/>
    </mc:Choice>
    <mc:Fallback>
      <p:transition spd="slow" advTm="3380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Football ball in goal">
            <a:extLst>
              <a:ext uri="{FF2B5EF4-FFF2-40B4-BE49-F238E27FC236}">
                <a16:creationId xmlns:a16="http://schemas.microsoft.com/office/drawing/2014/main" id="{F51BF574-9AE1-FD1D-4741-A389675E41DA}"/>
              </a:ext>
            </a:extLst>
          </p:cNvPr>
          <p:cNvPicPr>
            <a:picLocks noChangeAspect="1"/>
          </p:cNvPicPr>
          <p:nvPr/>
        </p:nvPicPr>
        <p:blipFill rotWithShape="1">
          <a:blip r:embed="rId5"/>
          <a:srcRect l="15814" r="31527" b="-2"/>
          <a:stretch/>
        </p:blipFill>
        <p:spPr>
          <a:xfrm>
            <a:off x="-1" y="-2"/>
            <a:ext cx="5410198" cy="6858002"/>
          </a:xfrm>
          <a:prstGeom prst="rect">
            <a:avLst/>
          </a:prstGeom>
        </p:spPr>
      </p:pic>
      <p:sp useBgFill="1">
        <p:nvSpPr>
          <p:cNvPr id="11" name="Rectangle 10">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FBC8205-6261-CFB7-8B2A-B4BFC3BB7E35}"/>
              </a:ext>
            </a:extLst>
          </p:cNvPr>
          <p:cNvSpPr>
            <a:spLocks noGrp="1"/>
          </p:cNvSpPr>
          <p:nvPr>
            <p:ph type="title"/>
          </p:nvPr>
        </p:nvSpPr>
        <p:spPr>
          <a:xfrm>
            <a:off x="6115317" y="405685"/>
            <a:ext cx="5464968" cy="1559301"/>
          </a:xfrm>
        </p:spPr>
        <p:txBody>
          <a:bodyPr>
            <a:normAutofit/>
          </a:bodyPr>
          <a:lstStyle/>
          <a:p>
            <a:r>
              <a:rPr lang="en-GB" sz="4000"/>
              <a:t>Section 3 Football Offences Act 1991</a:t>
            </a:r>
          </a:p>
        </p:txBody>
      </p:sp>
      <p:sp>
        <p:nvSpPr>
          <p:cNvPr id="3" name="Content Placeholder 2">
            <a:extLst>
              <a:ext uri="{FF2B5EF4-FFF2-40B4-BE49-F238E27FC236}">
                <a16:creationId xmlns:a16="http://schemas.microsoft.com/office/drawing/2014/main" id="{DDA42C64-BC9E-9544-C42F-66ECB6E2DF29}"/>
              </a:ext>
            </a:extLst>
          </p:cNvPr>
          <p:cNvSpPr>
            <a:spLocks noGrp="1"/>
          </p:cNvSpPr>
          <p:nvPr>
            <p:ph idx="1"/>
          </p:nvPr>
        </p:nvSpPr>
        <p:spPr>
          <a:xfrm>
            <a:off x="6115317" y="2743200"/>
            <a:ext cx="5247340" cy="3496878"/>
          </a:xfrm>
        </p:spPr>
        <p:txBody>
          <a:bodyPr anchor="ctr">
            <a:normAutofit/>
          </a:bodyPr>
          <a:lstStyle/>
          <a:p>
            <a:r>
              <a:rPr lang="en-GB" sz="2000" b="0" i="0">
                <a:effectLst/>
                <a:highlight>
                  <a:srgbClr val="FFFFFF"/>
                </a:highlight>
                <a:latin typeface="Lato" panose="020F0502020204030203" pitchFamily="34" charset="0"/>
              </a:rPr>
              <a:t>An offence under </a:t>
            </a:r>
            <a:r>
              <a:rPr lang="en-GB" sz="2000" b="0" i="0" strike="noStrike">
                <a:effectLst/>
                <a:highlight>
                  <a:srgbClr val="FFFFFF"/>
                </a:highlight>
                <a:latin typeface="Lato" panose="020F0502020204030203" pitchFamily="34" charset="0"/>
                <a:hlinkClick r:id="rId6">
                  <a:extLst>
                    <a:ext uri="{A12FA001-AC4F-418D-AE19-62706E023703}">
                      <ahyp:hlinkClr xmlns:ahyp="http://schemas.microsoft.com/office/drawing/2018/hyperlinkcolor" val="tx"/>
                    </a:ext>
                  </a:extLst>
                </a:hlinkClick>
              </a:rPr>
              <a:t>section 3 Football Offences Act 1991</a:t>
            </a:r>
            <a:r>
              <a:rPr lang="en-GB" sz="2000" b="0" i="0">
                <a:effectLst/>
                <a:highlight>
                  <a:srgbClr val="FFFFFF"/>
                </a:highlight>
                <a:latin typeface="Lato" panose="020F0502020204030203" pitchFamily="34" charset="0"/>
              </a:rPr>
              <a:t> is committed when a group of people, or one person acting alone, chants something of a racialist nature at a designated football match.</a:t>
            </a:r>
          </a:p>
          <a:p>
            <a:endParaRPr lang="en-GB" sz="2000">
              <a:highlight>
                <a:srgbClr val="FFFFFF"/>
              </a:highlight>
              <a:latin typeface="Lato" panose="020F0502020204030203" pitchFamily="34" charset="0"/>
            </a:endParaRPr>
          </a:p>
          <a:p>
            <a:r>
              <a:rPr lang="en-GB" sz="2000" b="0" i="0">
                <a:effectLst/>
                <a:highlight>
                  <a:srgbClr val="FFFFFF"/>
                </a:highlight>
                <a:latin typeface="Lato" panose="020F0502020204030203" pitchFamily="34" charset="0"/>
              </a:rPr>
              <a:t>If convicted, the accused person can be fined, and, in addition to any other penalty, banned from attending football matches both in this country and abroad.</a:t>
            </a:r>
            <a:endParaRPr lang="en-GB" sz="2000"/>
          </a:p>
        </p:txBody>
      </p:sp>
      <p:pic>
        <p:nvPicPr>
          <p:cNvPr id="13" name="Audio 12">
            <a:hlinkClick r:id="" action="ppaction://media"/>
            <a:extLst>
              <a:ext uri="{FF2B5EF4-FFF2-40B4-BE49-F238E27FC236}">
                <a16:creationId xmlns:a16="http://schemas.microsoft.com/office/drawing/2014/main" id="{29E9BA3D-3982-6D65-3507-574DA49C03B8}"/>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393831812"/>
      </p:ext>
    </p:extLst>
  </p:cSld>
  <p:clrMapOvr>
    <a:masterClrMapping/>
  </p:clrMapOvr>
  <mc:AlternateContent xmlns:mc="http://schemas.openxmlformats.org/markup-compatibility/2006">
    <mc:Choice xmlns:p14="http://schemas.microsoft.com/office/powerpoint/2010/main" Requires="p14">
      <p:transition spd="slow" p14:dur="2000" advTm="76395"/>
    </mc:Choice>
    <mc:Fallback>
      <p:transition spd="slow" advTm="7639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3"/>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3"/>
                </p:tgtEl>
              </p:cMediaNode>
            </p:audio>
          </p:childTnLst>
        </p:cTn>
      </p:par>
    </p:tnLst>
  </p:timing>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A8384FB5-9ADC-4DDC-881B-597D56F5B1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91E5A9A7-95C6-4F4F-B00E-C82E07FE62E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7539" y="1417538"/>
            <a:ext cx="6875818" cy="4040744"/>
          </a:xfrm>
          <a:prstGeom prst="rect">
            <a:avLst/>
          </a:prstGeom>
          <a:gradFill>
            <a:gsLst>
              <a:gs pos="0">
                <a:srgbClr val="000000"/>
              </a:gs>
              <a:gs pos="100000">
                <a:schemeClr val="accent1">
                  <a:lumMod val="75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D07DD2DE-F619-49DD-B5E7-03A290FF4E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158495" y="2660473"/>
            <a:ext cx="4355594" cy="4038603"/>
          </a:xfrm>
          <a:prstGeom prst="rect">
            <a:avLst/>
          </a:prstGeom>
          <a:gradFill>
            <a:gsLst>
              <a:gs pos="0">
                <a:schemeClr val="accent1">
                  <a:alpha val="50000"/>
                </a:schemeClr>
              </a:gs>
              <a:gs pos="100000">
                <a:schemeClr val="accent1">
                  <a:lumMod val="50000"/>
                  <a:alpha val="0"/>
                </a:schemeClr>
              </a:gs>
            </a:gsLst>
            <a:lin ang="11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85149191-5F60-4A28-AAFF-039F96B0F3E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1180882" y="1638085"/>
            <a:ext cx="6857572" cy="3581401"/>
          </a:xfrm>
          <a:prstGeom prst="rect">
            <a:avLst/>
          </a:prstGeom>
          <a:gradFill>
            <a:gsLst>
              <a:gs pos="0">
                <a:srgbClr val="000000">
                  <a:alpha val="59000"/>
                </a:srgbClr>
              </a:gs>
              <a:gs pos="69000">
                <a:schemeClr val="accent1">
                  <a:alpha val="0"/>
                </a:scheme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F8260ED5-17F7-4158-B241-D51DD4CF1B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747355" y="1201312"/>
            <a:ext cx="4808302" cy="4088666"/>
          </a:xfrm>
          <a:custGeom>
            <a:avLst/>
            <a:gdLst>
              <a:gd name="connsiteX0" fmla="*/ 48844 w 4808302"/>
              <a:gd name="connsiteY0" fmla="*/ 2888671 h 4088666"/>
              <a:gd name="connsiteX1" fmla="*/ 0 w 4808302"/>
              <a:gd name="connsiteY1" fmla="*/ 2404151 h 4088666"/>
              <a:gd name="connsiteX2" fmla="*/ 2404151 w 4808302"/>
              <a:gd name="connsiteY2" fmla="*/ 0 h 4088666"/>
              <a:gd name="connsiteX3" fmla="*/ 4808302 w 4808302"/>
              <a:gd name="connsiteY3" fmla="*/ 2404151 h 4088666"/>
              <a:gd name="connsiteX4" fmla="*/ 4700216 w 4808302"/>
              <a:gd name="connsiteY4" fmla="*/ 3119072 h 4088666"/>
              <a:gd name="connsiteX5" fmla="*/ 4643143 w 4808302"/>
              <a:gd name="connsiteY5" fmla="*/ 3275009 h 4088666"/>
              <a:gd name="connsiteX6" fmla="*/ 690093 w 4808302"/>
              <a:gd name="connsiteY6" fmla="*/ 4088666 h 4088666"/>
              <a:gd name="connsiteX7" fmla="*/ 548991 w 4808302"/>
              <a:gd name="connsiteY7" fmla="*/ 3933414 h 4088666"/>
              <a:gd name="connsiteX8" fmla="*/ 48844 w 4808302"/>
              <a:gd name="connsiteY8" fmla="*/ 2888671 h 40886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4808302" h="4088666">
                <a:moveTo>
                  <a:pt x="48844" y="2888671"/>
                </a:moveTo>
                <a:cubicBezTo>
                  <a:pt x="16818" y="2732167"/>
                  <a:pt x="0" y="2570123"/>
                  <a:pt x="0" y="2404151"/>
                </a:cubicBezTo>
                <a:cubicBezTo>
                  <a:pt x="0" y="1076375"/>
                  <a:pt x="1076375" y="0"/>
                  <a:pt x="2404151" y="0"/>
                </a:cubicBezTo>
                <a:cubicBezTo>
                  <a:pt x="3731927" y="0"/>
                  <a:pt x="4808302" y="1076375"/>
                  <a:pt x="4808302" y="2404151"/>
                </a:cubicBezTo>
                <a:cubicBezTo>
                  <a:pt x="4808302" y="2653109"/>
                  <a:pt x="4770461" y="2893229"/>
                  <a:pt x="4700216" y="3119072"/>
                </a:cubicBezTo>
                <a:lnTo>
                  <a:pt x="4643143" y="3275009"/>
                </a:lnTo>
                <a:lnTo>
                  <a:pt x="690093" y="4088666"/>
                </a:lnTo>
                <a:lnTo>
                  <a:pt x="548991" y="3933414"/>
                </a:lnTo>
                <a:cubicBezTo>
                  <a:pt x="304015" y="3636572"/>
                  <a:pt x="128908" y="3279932"/>
                  <a:pt x="48844" y="2888671"/>
                </a:cubicBezTo>
                <a:close/>
              </a:path>
            </a:pathLst>
          </a:custGeom>
          <a:gradFill>
            <a:gsLst>
              <a:gs pos="39000">
                <a:schemeClr val="accent1">
                  <a:lumMod val="60000"/>
                  <a:lumOff val="40000"/>
                  <a:alpha val="0"/>
                </a:schemeClr>
              </a:gs>
              <a:gs pos="100000">
                <a:schemeClr val="accent1">
                  <a:lumMod val="75000"/>
                  <a:alpha val="26000"/>
                </a:scheme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94053A76-6E68-E573-6068-B4A62D9FAFC5}"/>
              </a:ext>
            </a:extLst>
          </p:cNvPr>
          <p:cNvSpPr>
            <a:spLocks noGrp="1"/>
          </p:cNvSpPr>
          <p:nvPr>
            <p:ph type="title"/>
          </p:nvPr>
        </p:nvSpPr>
        <p:spPr>
          <a:xfrm>
            <a:off x="660041" y="2767106"/>
            <a:ext cx="2880828" cy="3071906"/>
          </a:xfrm>
        </p:spPr>
        <p:txBody>
          <a:bodyPr vert="horz" lIns="91440" tIns="45720" rIns="91440" bIns="45720" rtlCol="0" anchor="t">
            <a:normAutofit/>
          </a:bodyPr>
          <a:lstStyle/>
          <a:p>
            <a:r>
              <a:rPr lang="en-US" sz="4000" kern="1200">
                <a:solidFill>
                  <a:srgbClr val="FFFFFF"/>
                </a:solidFill>
                <a:latin typeface="+mj-lt"/>
                <a:ea typeface="+mj-ea"/>
                <a:cs typeface="+mj-cs"/>
              </a:rPr>
              <a:t>Examples:</a:t>
            </a:r>
            <a:br>
              <a:rPr lang="en-US" sz="4000" kern="1200">
                <a:solidFill>
                  <a:srgbClr val="FFFFFF"/>
                </a:solidFill>
                <a:latin typeface="+mj-lt"/>
                <a:ea typeface="+mj-ea"/>
                <a:cs typeface="+mj-cs"/>
              </a:rPr>
            </a:br>
            <a:endParaRPr lang="en-US" sz="4000" kern="1200">
              <a:solidFill>
                <a:srgbClr val="FFFFFF"/>
              </a:solidFill>
              <a:latin typeface="+mj-lt"/>
              <a:ea typeface="+mj-ea"/>
              <a:cs typeface="+mj-cs"/>
            </a:endParaRPr>
          </a:p>
        </p:txBody>
      </p:sp>
      <p:sp>
        <p:nvSpPr>
          <p:cNvPr id="3" name="Content Placeholder 2">
            <a:extLst>
              <a:ext uri="{FF2B5EF4-FFF2-40B4-BE49-F238E27FC236}">
                <a16:creationId xmlns:a16="http://schemas.microsoft.com/office/drawing/2014/main" id="{747B9ED4-021D-9F69-8A6F-EEF5D4C851E6}"/>
              </a:ext>
            </a:extLst>
          </p:cNvPr>
          <p:cNvSpPr>
            <a:spLocks noGrp="1"/>
          </p:cNvSpPr>
          <p:nvPr>
            <p:ph idx="1"/>
          </p:nvPr>
        </p:nvSpPr>
        <p:spPr>
          <a:xfrm>
            <a:off x="660042" y="806824"/>
            <a:ext cx="2919738" cy="1494117"/>
          </a:xfrm>
        </p:spPr>
        <p:txBody>
          <a:bodyPr vert="horz" lIns="91440" tIns="45720" rIns="91440" bIns="45720" rtlCol="0" anchor="b">
            <a:normAutofit/>
          </a:bodyPr>
          <a:lstStyle/>
          <a:p>
            <a:pPr marL="0" indent="0">
              <a:buNone/>
            </a:pPr>
            <a:r>
              <a:rPr lang="en-US" sz="2000" kern="1200">
                <a:solidFill>
                  <a:srgbClr val="FFFFFF"/>
                </a:solidFill>
                <a:latin typeface="+mn-lt"/>
                <a:ea typeface="+mn-ea"/>
                <a:cs typeface="+mn-cs"/>
                <a:hlinkClick r:id="rId5"/>
              </a:rPr>
              <a:t>https://www.bbc.co.uk/sport/football/65666613</a:t>
            </a:r>
            <a:endParaRPr lang="en-US" sz="2000" kern="1200">
              <a:solidFill>
                <a:srgbClr val="FFFFFF"/>
              </a:solidFill>
              <a:latin typeface="+mn-lt"/>
              <a:ea typeface="+mn-ea"/>
              <a:cs typeface="+mn-cs"/>
            </a:endParaRPr>
          </a:p>
        </p:txBody>
      </p:sp>
      <p:pic>
        <p:nvPicPr>
          <p:cNvPr id="5" name="Picture 4">
            <a:extLst>
              <a:ext uri="{FF2B5EF4-FFF2-40B4-BE49-F238E27FC236}">
                <a16:creationId xmlns:a16="http://schemas.microsoft.com/office/drawing/2014/main" id="{D03E002E-28BF-2853-136D-F21ABC2442D4}"/>
              </a:ext>
            </a:extLst>
          </p:cNvPr>
          <p:cNvPicPr>
            <a:picLocks noChangeAspect="1"/>
          </p:cNvPicPr>
          <p:nvPr/>
        </p:nvPicPr>
        <p:blipFill>
          <a:blip r:embed="rId6"/>
          <a:stretch>
            <a:fillRect/>
          </a:stretch>
        </p:blipFill>
        <p:spPr>
          <a:xfrm>
            <a:off x="4806037" y="467208"/>
            <a:ext cx="6618529" cy="5923584"/>
          </a:xfrm>
          <a:prstGeom prst="rect">
            <a:avLst/>
          </a:prstGeom>
        </p:spPr>
      </p:pic>
      <p:pic>
        <p:nvPicPr>
          <p:cNvPr id="11" name="Audio 10">
            <a:hlinkClick r:id="" action="ppaction://media"/>
            <a:extLst>
              <a:ext uri="{FF2B5EF4-FFF2-40B4-BE49-F238E27FC236}">
                <a16:creationId xmlns:a16="http://schemas.microsoft.com/office/drawing/2014/main" id="{88F24CE5-8FF0-6965-D39C-B507C9101723}"/>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1679066155"/>
      </p:ext>
    </p:extLst>
  </p:cSld>
  <p:clrMapOvr>
    <a:masterClrMapping/>
  </p:clrMapOvr>
  <mc:AlternateContent xmlns:mc="http://schemas.openxmlformats.org/markup-compatibility/2006">
    <mc:Choice xmlns:p14="http://schemas.microsoft.com/office/powerpoint/2010/main" Requires="p14">
      <p:transition spd="slow" p14:dur="2000" advTm="56703"/>
    </mc:Choice>
    <mc:Fallback>
      <p:transition spd="slow" advTm="5670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11"/>
                </p:tgtEl>
              </p:cMediaNode>
            </p:audi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2EB492CD-616E-47F8-933B-5E2D952A05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16" name="Arc 15">
            <a:extLst>
              <a:ext uri="{FF2B5EF4-FFF2-40B4-BE49-F238E27FC236}">
                <a16:creationId xmlns:a16="http://schemas.microsoft.com/office/drawing/2014/main" id="{59383CF9-23B5-4335-9B21-1791C4CF1C7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3967198" flipH="1">
            <a:off x="8631348" y="490493"/>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DA70F268-B93F-AE53-2367-DDFE63B3B350}"/>
              </a:ext>
            </a:extLst>
          </p:cNvPr>
          <p:cNvSpPr>
            <a:spLocks noGrp="1"/>
          </p:cNvSpPr>
          <p:nvPr>
            <p:ph type="title"/>
          </p:nvPr>
        </p:nvSpPr>
        <p:spPr>
          <a:xfrm>
            <a:off x="5894962" y="479493"/>
            <a:ext cx="5458838" cy="1325563"/>
          </a:xfrm>
        </p:spPr>
        <p:txBody>
          <a:bodyPr>
            <a:normAutofit/>
          </a:bodyPr>
          <a:lstStyle/>
          <a:p>
            <a:r>
              <a:rPr lang="en-GB"/>
              <a:t>Directed reading</a:t>
            </a:r>
            <a:endParaRPr lang="en-GB" dirty="0"/>
          </a:p>
        </p:txBody>
      </p:sp>
      <p:sp>
        <p:nvSpPr>
          <p:cNvPr id="14" name="Freeform: Shape 13">
            <a:extLst>
              <a:ext uri="{FF2B5EF4-FFF2-40B4-BE49-F238E27FC236}">
                <a16:creationId xmlns:a16="http://schemas.microsoft.com/office/drawing/2014/main" id="{0007FE00-9498-4706-B255-6437B0252C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5" name="Picture 4">
            <a:extLst>
              <a:ext uri="{FF2B5EF4-FFF2-40B4-BE49-F238E27FC236}">
                <a16:creationId xmlns:a16="http://schemas.microsoft.com/office/drawing/2014/main" id="{B80DCB8F-11A4-677C-D217-FF6974D8101F}"/>
              </a:ext>
            </a:extLst>
          </p:cNvPr>
          <p:cNvPicPr>
            <a:picLocks noChangeAspect="1"/>
          </p:cNvPicPr>
          <p:nvPr/>
        </p:nvPicPr>
        <p:blipFill>
          <a:blip r:embed="rId5"/>
          <a:stretch>
            <a:fillRect/>
          </a:stretch>
        </p:blipFill>
        <p:spPr>
          <a:xfrm>
            <a:off x="703182" y="1275637"/>
            <a:ext cx="4777381" cy="4136981"/>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p:spPr>
      </p:pic>
      <p:sp>
        <p:nvSpPr>
          <p:cNvPr id="3" name="Content Placeholder 2">
            <a:extLst>
              <a:ext uri="{FF2B5EF4-FFF2-40B4-BE49-F238E27FC236}">
                <a16:creationId xmlns:a16="http://schemas.microsoft.com/office/drawing/2014/main" id="{D2149476-B59E-6370-60F3-811A6D9A3B83}"/>
              </a:ext>
            </a:extLst>
          </p:cNvPr>
          <p:cNvSpPr>
            <a:spLocks noGrp="1"/>
          </p:cNvSpPr>
          <p:nvPr>
            <p:ph idx="1"/>
          </p:nvPr>
        </p:nvSpPr>
        <p:spPr>
          <a:xfrm>
            <a:off x="5894962" y="1984443"/>
            <a:ext cx="5458838" cy="4192520"/>
          </a:xfrm>
        </p:spPr>
        <p:txBody>
          <a:bodyPr>
            <a:normAutofit/>
          </a:bodyPr>
          <a:lstStyle/>
          <a:p>
            <a:r>
              <a:rPr lang="en-GB">
                <a:hlinkClick r:id="rId6" action="ppaction://hlinkfile"/>
              </a:rPr>
              <a:t>file:///C:/Users/k.andrews.UNI/Downloads/Racial%20and%20Religious%20Hatred%20Act%202006%20-%20Explanatory%20Notes%20(1).xhtml</a:t>
            </a:r>
            <a:endParaRPr lang="en-GB"/>
          </a:p>
          <a:p>
            <a:endParaRPr lang="en-GB"/>
          </a:p>
          <a:p>
            <a:r>
              <a:rPr lang="en-GB"/>
              <a:t>10 Minute directed reading – Racial and Religious Hatred Act 2006</a:t>
            </a:r>
          </a:p>
          <a:p>
            <a:endParaRPr lang="en-GB"/>
          </a:p>
          <a:p>
            <a:endParaRPr lang="en-GB" dirty="0"/>
          </a:p>
        </p:txBody>
      </p:sp>
      <p:pic>
        <p:nvPicPr>
          <p:cNvPr id="8" name="Audio 7">
            <a:hlinkClick r:id="" action="ppaction://media"/>
            <a:extLst>
              <a:ext uri="{FF2B5EF4-FFF2-40B4-BE49-F238E27FC236}">
                <a16:creationId xmlns:a16="http://schemas.microsoft.com/office/drawing/2014/main" id="{574DB262-7D28-F45A-68F7-EE5A8944A737}"/>
              </a:ext>
            </a:extLst>
          </p:cNvPr>
          <p:cNvPicPr>
            <a:picLocks noChangeAspect="1"/>
          </p:cNvPicPr>
          <p:nvPr>
            <a:audioFile r:link="rId2"/>
            <p:extLst>
              <p:ext uri="{DAA4B4D4-6D71-4841-9C94-3DE7FCFB9230}">
                <p14:media xmlns:p14="http://schemas.microsoft.com/office/powerpoint/2010/main" r:embed="rId1"/>
              </p:ext>
            </p:extLst>
          </p:nvPr>
        </p:nvPicPr>
        <p:blipFill>
          <a:blip r:embed="rId7"/>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3329086981"/>
      </p:ext>
    </p:extLst>
  </p:cSld>
  <p:clrMapOvr>
    <a:masterClrMapping/>
  </p:clrMapOvr>
  <mc:AlternateContent xmlns:mc="http://schemas.openxmlformats.org/markup-compatibility/2006">
    <mc:Choice xmlns:p14="http://schemas.microsoft.com/office/powerpoint/2010/main" Requires="p14">
      <p:transition spd="slow" p14:dur="2000" advTm="40481"/>
    </mc:Choice>
    <mc:Fallback>
      <p:transition spd="slow" advTm="4048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8"/>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8"/>
                </p:tgtEl>
              </p:cMediaNode>
            </p:audio>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3D black question marks with one yellow question mark">
            <a:extLst>
              <a:ext uri="{FF2B5EF4-FFF2-40B4-BE49-F238E27FC236}">
                <a16:creationId xmlns:a16="http://schemas.microsoft.com/office/drawing/2014/main" id="{9D02A48E-41D0-D8C5-7A9A-2A6096073E7D}"/>
              </a:ext>
            </a:extLst>
          </p:cNvPr>
          <p:cNvPicPr>
            <a:picLocks noChangeAspect="1"/>
          </p:cNvPicPr>
          <p:nvPr/>
        </p:nvPicPr>
        <p:blipFill rotWithShape="1">
          <a:blip r:embed="rId5"/>
          <a:srcRect l="28990" r="6122" b="1"/>
          <a:stretch/>
        </p:blipFill>
        <p:spPr>
          <a:xfrm>
            <a:off x="20" y="10"/>
            <a:ext cx="12191980" cy="6857990"/>
          </a:xfrm>
          <a:prstGeom prst="rect">
            <a:avLst/>
          </a:prstGeom>
        </p:spPr>
      </p:pic>
      <p:sp>
        <p:nvSpPr>
          <p:cNvPr id="9" name="Rectangle 8">
            <a:extLst>
              <a:ext uri="{FF2B5EF4-FFF2-40B4-BE49-F238E27FC236}">
                <a16:creationId xmlns:a16="http://schemas.microsoft.com/office/drawing/2014/main" id="{5B704D37-82A5-4BBE-9561-3CAB6DCF18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3894861"/>
            <a:ext cx="10883900" cy="1671361"/>
          </a:xfrm>
          <a:prstGeom prst="rect">
            <a:avLst/>
          </a:prstGeom>
          <a:solidFill>
            <a:srgbClr val="FFFFFF">
              <a:alpha val="8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1F9C81E5-85BE-C4D9-BAA8-DCA2AB54AC3D}"/>
              </a:ext>
            </a:extLst>
          </p:cNvPr>
          <p:cNvSpPr>
            <a:spLocks noGrp="1"/>
          </p:cNvSpPr>
          <p:nvPr>
            <p:ph type="title"/>
          </p:nvPr>
        </p:nvSpPr>
        <p:spPr>
          <a:xfrm>
            <a:off x="816366" y="4055729"/>
            <a:ext cx="9902881" cy="1325563"/>
          </a:xfrm>
        </p:spPr>
        <p:txBody>
          <a:bodyPr vert="horz" lIns="91440" tIns="45720" rIns="91440" bIns="45720" rtlCol="0" anchor="b">
            <a:normAutofit/>
          </a:bodyPr>
          <a:lstStyle/>
          <a:p>
            <a:r>
              <a:rPr lang="en-US" sz="4200" dirty="0">
                <a:solidFill>
                  <a:srgbClr val="000000"/>
                </a:solidFill>
              </a:rPr>
              <a:t>Any questions</a:t>
            </a:r>
            <a:br>
              <a:rPr lang="en-US" sz="4200" dirty="0">
                <a:solidFill>
                  <a:srgbClr val="000000"/>
                </a:solidFill>
              </a:rPr>
            </a:br>
            <a:endParaRPr lang="en-US" sz="4200" dirty="0">
              <a:solidFill>
                <a:srgbClr val="000000"/>
              </a:solidFill>
            </a:endParaRPr>
          </a:p>
        </p:txBody>
      </p:sp>
      <p:pic>
        <p:nvPicPr>
          <p:cNvPr id="6" name="Audio 5">
            <a:hlinkClick r:id="" action="ppaction://media"/>
            <a:extLst>
              <a:ext uri="{FF2B5EF4-FFF2-40B4-BE49-F238E27FC236}">
                <a16:creationId xmlns:a16="http://schemas.microsoft.com/office/drawing/2014/main" id="{7508D46F-49AA-5B3D-314B-A02D725BC0F8}"/>
              </a:ext>
            </a:extLst>
          </p:cNvPr>
          <p:cNvPicPr>
            <a:picLocks noChangeAspect="1"/>
          </p:cNvPicPr>
          <p:nvPr>
            <a:audioFile r:link="rId2"/>
            <p:extLst>
              <p:ext uri="{DAA4B4D4-6D71-4841-9C94-3DE7FCFB9230}">
                <p14:media xmlns:p14="http://schemas.microsoft.com/office/powerpoint/2010/main" r:embed="rId1"/>
              </p:ext>
            </p:extLst>
          </p:nvPr>
        </p:nvPicPr>
        <p:blipFill>
          <a:blip r:embed="rId6"/>
          <a:srcRect l="-161075" t="-161075" r="-161075" b="-161075"/>
          <a:stretch>
            <a:fillRect/>
          </a:stretch>
        </p:blipFill>
        <p:spPr>
          <a:xfrm>
            <a:off x="10052304" y="4718304"/>
            <a:ext cx="2057400" cy="2057400"/>
          </a:xfrm>
          <a:prstGeom prst="ellipse">
            <a:avLst/>
          </a:prstGeom>
        </p:spPr>
      </p:pic>
    </p:spTree>
    <p:extLst>
      <p:ext uri="{BB962C8B-B14F-4D97-AF65-F5344CB8AC3E}">
        <p14:creationId xmlns:p14="http://schemas.microsoft.com/office/powerpoint/2010/main" val="642951116"/>
      </p:ext>
    </p:extLst>
  </p:cSld>
  <p:clrMapOvr>
    <a:masterClrMapping/>
  </p:clrMapOvr>
  <mc:AlternateContent xmlns:mc="http://schemas.openxmlformats.org/markup-compatibility/2006">
    <mc:Choice xmlns:p14="http://schemas.microsoft.com/office/powerpoint/2010/main" Requires="p14">
      <p:transition spd="slow" p14:dur="2000" advTm="14421"/>
    </mc:Choice>
    <mc:Fallback>
      <p:transition spd="slow" advTm="14421"/>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6"/>
                </p:tgtEl>
              </p:cMediaNode>
            </p:audio>
          </p:childTnLst>
        </p:cTn>
      </p:par>
    </p:tn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179</TotalTime>
  <Words>1446</Words>
  <Application>Microsoft Office PowerPoint</Application>
  <PresentationFormat>Widescreen</PresentationFormat>
  <Paragraphs>117</Paragraphs>
  <Slides>20</Slides>
  <Notes>14</Notes>
  <HiddenSlides>0</HiddenSlides>
  <MMClips>21</MMClips>
  <ScaleCrop>false</ScaleCrop>
  <HeadingPairs>
    <vt:vector size="6" baseType="variant">
      <vt:variant>
        <vt:lpstr>Fonts Used</vt:lpstr>
      </vt:variant>
      <vt:variant>
        <vt:i4>9</vt:i4>
      </vt:variant>
      <vt:variant>
        <vt:lpstr>Theme</vt:lpstr>
      </vt:variant>
      <vt:variant>
        <vt:i4>1</vt:i4>
      </vt:variant>
      <vt:variant>
        <vt:lpstr>Slide Titles</vt:lpstr>
      </vt:variant>
      <vt:variant>
        <vt:i4>20</vt:i4>
      </vt:variant>
    </vt:vector>
  </HeadingPairs>
  <TitlesOfParts>
    <vt:vector size="30" baseType="lpstr">
      <vt:lpstr>Aptos</vt:lpstr>
      <vt:lpstr>Aptos Display</vt:lpstr>
      <vt:lpstr>Arial</vt:lpstr>
      <vt:lpstr>Calibri</vt:lpstr>
      <vt:lpstr>GDS Transport</vt:lpstr>
      <vt:lpstr>Indy Serif</vt:lpstr>
      <vt:lpstr>inherit</vt:lpstr>
      <vt:lpstr>Lato</vt:lpstr>
      <vt:lpstr>ReithSans</vt:lpstr>
      <vt:lpstr>Office Theme</vt:lpstr>
      <vt:lpstr>Racist and Religious Crime</vt:lpstr>
      <vt:lpstr>Aims and Objectives</vt:lpstr>
      <vt:lpstr>What is racist and religious hate crime?</vt:lpstr>
      <vt:lpstr>Hate Crime - recap</vt:lpstr>
      <vt:lpstr>PowerPoint Presentation</vt:lpstr>
      <vt:lpstr>PowerPoint Presentation</vt:lpstr>
      <vt:lpstr>PowerPoint Presentation</vt:lpstr>
      <vt:lpstr>Religious hate crime</vt:lpstr>
      <vt:lpstr>Police recorded hate crime 2022-2023</vt:lpstr>
      <vt:lpstr>Research task </vt:lpstr>
      <vt:lpstr>Crime and Disorder Act 1998</vt:lpstr>
      <vt:lpstr>Definition of a “racial group”</vt:lpstr>
      <vt:lpstr>Definition of a “religious group”</vt:lpstr>
      <vt:lpstr>Section 66 Sentencing Act 2020</vt:lpstr>
      <vt:lpstr>PowerPoint Presentation</vt:lpstr>
      <vt:lpstr>Case Example:</vt:lpstr>
      <vt:lpstr>Section 3 Football Offences Act 1991</vt:lpstr>
      <vt:lpstr>Examples: </vt:lpstr>
      <vt:lpstr>Directed reading</vt:lpstr>
      <vt:lpstr>Any questions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Kelly Andrews</dc:creator>
  <cp:lastModifiedBy>Kelly Andrews</cp:lastModifiedBy>
  <cp:revision>2</cp:revision>
  <dcterms:created xsi:type="dcterms:W3CDTF">2024-06-28T08:41:20Z</dcterms:created>
  <dcterms:modified xsi:type="dcterms:W3CDTF">2024-08-28T11:03:41Z</dcterms:modified>
</cp:coreProperties>
</file>