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51"/>
  </p:notesMasterIdLst>
  <p:sldIdLst>
    <p:sldId id="257" r:id="rId19"/>
    <p:sldId id="259" r:id="rId20"/>
    <p:sldId id="260" r:id="rId21"/>
    <p:sldId id="261" r:id="rId22"/>
    <p:sldId id="262" r:id="rId23"/>
    <p:sldId id="263" r:id="rId24"/>
    <p:sldId id="278" r:id="rId25"/>
    <p:sldId id="264" r:id="rId26"/>
    <p:sldId id="277" r:id="rId27"/>
    <p:sldId id="289" r:id="rId28"/>
    <p:sldId id="276" r:id="rId29"/>
    <p:sldId id="279" r:id="rId30"/>
    <p:sldId id="280" r:id="rId31"/>
    <p:sldId id="281" r:id="rId32"/>
    <p:sldId id="282" r:id="rId33"/>
    <p:sldId id="284" r:id="rId34"/>
    <p:sldId id="283" r:id="rId35"/>
    <p:sldId id="285" r:id="rId36"/>
    <p:sldId id="265" r:id="rId37"/>
    <p:sldId id="266" r:id="rId38"/>
    <p:sldId id="267" r:id="rId39"/>
    <p:sldId id="268" r:id="rId40"/>
    <p:sldId id="269" r:id="rId41"/>
    <p:sldId id="270" r:id="rId42"/>
    <p:sldId id="271" r:id="rId43"/>
    <p:sldId id="272" r:id="rId44"/>
    <p:sldId id="273" r:id="rId45"/>
    <p:sldId id="274" r:id="rId46"/>
    <p:sldId id="275" r:id="rId47"/>
    <p:sldId id="286" r:id="rId48"/>
    <p:sldId id="287" r:id="rId49"/>
    <p:sldId id="288" r:id="rId5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59" d="100"/>
          <a:sy n="59" d="100"/>
        </p:scale>
        <p:origin x="14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689CAE-B43B-453C-A78F-86CC59E0D6E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1CE1BB-4DBB-4A18-A392-BE5D4839F8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a Leader?</a:t>
          </a:r>
          <a:endParaRPr lang="en-US"/>
        </a:p>
      </dgm:t>
    </dgm:pt>
    <dgm:pt modelId="{5A34980F-0901-4C36-9490-4DB5E5963C78}" type="parTrans" cxnId="{8D908A12-3DBE-424B-98C8-EE722A63D5E3}">
      <dgm:prSet/>
      <dgm:spPr/>
      <dgm:t>
        <a:bodyPr/>
        <a:lstStyle/>
        <a:p>
          <a:endParaRPr lang="en-US"/>
        </a:p>
      </dgm:t>
    </dgm:pt>
    <dgm:pt modelId="{CEE4F606-6921-45B7-893A-8B18C447A603}" type="sibTrans" cxnId="{8D908A12-3DBE-424B-98C8-EE722A63D5E3}">
      <dgm:prSet/>
      <dgm:spPr/>
      <dgm:t>
        <a:bodyPr/>
        <a:lstStyle/>
        <a:p>
          <a:endParaRPr lang="en-US"/>
        </a:p>
      </dgm:t>
    </dgm:pt>
    <dgm:pt modelId="{CE5EDB67-693F-4468-8BE3-86550E9A25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Manager?</a:t>
          </a:r>
          <a:endParaRPr lang="en-US"/>
        </a:p>
      </dgm:t>
    </dgm:pt>
    <dgm:pt modelId="{336A730F-F10B-4691-B09B-85189635BF87}" type="parTrans" cxnId="{745858D7-E5C7-403F-B59E-8D0C840E52B4}">
      <dgm:prSet/>
      <dgm:spPr/>
      <dgm:t>
        <a:bodyPr/>
        <a:lstStyle/>
        <a:p>
          <a:endParaRPr lang="en-US"/>
        </a:p>
      </dgm:t>
    </dgm:pt>
    <dgm:pt modelId="{7E1EE6DA-8AF6-4716-A717-EB785935FC6F}" type="sibTrans" cxnId="{745858D7-E5C7-403F-B59E-8D0C840E52B4}">
      <dgm:prSet/>
      <dgm:spPr/>
      <dgm:t>
        <a:bodyPr/>
        <a:lstStyle/>
        <a:p>
          <a:endParaRPr lang="en-US"/>
        </a:p>
      </dgm:t>
    </dgm:pt>
    <dgm:pt modelId="{55CB2C97-6B0C-49F0-B35E-DC10D790B2E6}" type="pres">
      <dgm:prSet presAssocID="{E3689CAE-B43B-453C-A78F-86CC59E0D6E0}" presName="root" presStyleCnt="0">
        <dgm:presLayoutVars>
          <dgm:dir/>
          <dgm:resizeHandles val="exact"/>
        </dgm:presLayoutVars>
      </dgm:prSet>
      <dgm:spPr/>
    </dgm:pt>
    <dgm:pt modelId="{FD265C9B-87E7-4D58-ACFD-D6F40E961291}" type="pres">
      <dgm:prSet presAssocID="{091CE1BB-4DBB-4A18-A392-BE5D4839F881}" presName="compNode" presStyleCnt="0"/>
      <dgm:spPr/>
    </dgm:pt>
    <dgm:pt modelId="{26E12140-C904-423E-BB21-A35BE6D02DE5}" type="pres">
      <dgm:prSet presAssocID="{091CE1BB-4DBB-4A18-A392-BE5D4839F8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7630BB8-528B-450B-A589-24F1F5F7B94C}" type="pres">
      <dgm:prSet presAssocID="{091CE1BB-4DBB-4A18-A392-BE5D4839F881}" presName="spaceRect" presStyleCnt="0"/>
      <dgm:spPr/>
    </dgm:pt>
    <dgm:pt modelId="{2CA5AB4F-6E54-4BD4-8A2E-78C2BCD798DC}" type="pres">
      <dgm:prSet presAssocID="{091CE1BB-4DBB-4A18-A392-BE5D4839F881}" presName="textRect" presStyleLbl="revTx" presStyleIdx="0" presStyleCnt="2">
        <dgm:presLayoutVars>
          <dgm:chMax val="1"/>
          <dgm:chPref val="1"/>
        </dgm:presLayoutVars>
      </dgm:prSet>
      <dgm:spPr/>
    </dgm:pt>
    <dgm:pt modelId="{9AB25D9B-8589-43CC-913C-08DCAEE093DC}" type="pres">
      <dgm:prSet presAssocID="{CEE4F606-6921-45B7-893A-8B18C447A603}" presName="sibTrans" presStyleCnt="0"/>
      <dgm:spPr/>
    </dgm:pt>
    <dgm:pt modelId="{E2198CC9-2D3F-44A7-B0D9-6C437198DCE0}" type="pres">
      <dgm:prSet presAssocID="{CE5EDB67-693F-4468-8BE3-86550E9A2525}" presName="compNode" presStyleCnt="0"/>
      <dgm:spPr/>
    </dgm:pt>
    <dgm:pt modelId="{EE49A08F-E5FC-4E68-A1E5-8B7A0D45ADF3}" type="pres">
      <dgm:prSet presAssocID="{CE5EDB67-693F-4468-8BE3-86550E9A252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98BAB04-E465-4F8D-974A-BD268604D852}" type="pres">
      <dgm:prSet presAssocID="{CE5EDB67-693F-4468-8BE3-86550E9A2525}" presName="spaceRect" presStyleCnt="0"/>
      <dgm:spPr/>
    </dgm:pt>
    <dgm:pt modelId="{D1D47399-BE39-4D71-99E8-83ABD237DE86}" type="pres">
      <dgm:prSet presAssocID="{CE5EDB67-693F-4468-8BE3-86550E9A252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17F270A-DDB3-4480-B54F-E0DE8485FCF5}" type="presOf" srcId="{CE5EDB67-693F-4468-8BE3-86550E9A2525}" destId="{D1D47399-BE39-4D71-99E8-83ABD237DE86}" srcOrd="0" destOrd="0" presId="urn:microsoft.com/office/officeart/2018/2/layout/IconLabelList"/>
    <dgm:cxn modelId="{8D908A12-3DBE-424B-98C8-EE722A63D5E3}" srcId="{E3689CAE-B43B-453C-A78F-86CC59E0D6E0}" destId="{091CE1BB-4DBB-4A18-A392-BE5D4839F881}" srcOrd="0" destOrd="0" parTransId="{5A34980F-0901-4C36-9490-4DB5E5963C78}" sibTransId="{CEE4F606-6921-45B7-893A-8B18C447A603}"/>
    <dgm:cxn modelId="{B86BC963-EB69-4268-912C-E3B2A85944EC}" type="presOf" srcId="{091CE1BB-4DBB-4A18-A392-BE5D4839F881}" destId="{2CA5AB4F-6E54-4BD4-8A2E-78C2BCD798DC}" srcOrd="0" destOrd="0" presId="urn:microsoft.com/office/officeart/2018/2/layout/IconLabelList"/>
    <dgm:cxn modelId="{E25917A5-3106-40B6-8086-E16249EBC0D3}" type="presOf" srcId="{E3689CAE-B43B-453C-A78F-86CC59E0D6E0}" destId="{55CB2C97-6B0C-49F0-B35E-DC10D790B2E6}" srcOrd="0" destOrd="0" presId="urn:microsoft.com/office/officeart/2018/2/layout/IconLabelList"/>
    <dgm:cxn modelId="{745858D7-E5C7-403F-B59E-8D0C840E52B4}" srcId="{E3689CAE-B43B-453C-A78F-86CC59E0D6E0}" destId="{CE5EDB67-693F-4468-8BE3-86550E9A2525}" srcOrd="1" destOrd="0" parTransId="{336A730F-F10B-4691-B09B-85189635BF87}" sibTransId="{7E1EE6DA-8AF6-4716-A717-EB785935FC6F}"/>
    <dgm:cxn modelId="{DE552453-5497-46FC-89AC-E86626F03A36}" type="presParOf" srcId="{55CB2C97-6B0C-49F0-B35E-DC10D790B2E6}" destId="{FD265C9B-87E7-4D58-ACFD-D6F40E961291}" srcOrd="0" destOrd="0" presId="urn:microsoft.com/office/officeart/2018/2/layout/IconLabelList"/>
    <dgm:cxn modelId="{A84C777A-72DB-4DEA-969F-EDFC4673021A}" type="presParOf" srcId="{FD265C9B-87E7-4D58-ACFD-D6F40E961291}" destId="{26E12140-C904-423E-BB21-A35BE6D02DE5}" srcOrd="0" destOrd="0" presId="urn:microsoft.com/office/officeart/2018/2/layout/IconLabelList"/>
    <dgm:cxn modelId="{EEF06C6F-3155-4D5F-AE84-9E0FC07D2981}" type="presParOf" srcId="{FD265C9B-87E7-4D58-ACFD-D6F40E961291}" destId="{27630BB8-528B-450B-A589-24F1F5F7B94C}" srcOrd="1" destOrd="0" presId="urn:microsoft.com/office/officeart/2018/2/layout/IconLabelList"/>
    <dgm:cxn modelId="{860A0CF2-7C4F-4378-A6ED-E4B792D501E1}" type="presParOf" srcId="{FD265C9B-87E7-4D58-ACFD-D6F40E961291}" destId="{2CA5AB4F-6E54-4BD4-8A2E-78C2BCD798DC}" srcOrd="2" destOrd="0" presId="urn:microsoft.com/office/officeart/2018/2/layout/IconLabelList"/>
    <dgm:cxn modelId="{35373083-EFCA-4CFD-91DE-57E3638D19CE}" type="presParOf" srcId="{55CB2C97-6B0C-49F0-B35E-DC10D790B2E6}" destId="{9AB25D9B-8589-43CC-913C-08DCAEE093DC}" srcOrd="1" destOrd="0" presId="urn:microsoft.com/office/officeart/2018/2/layout/IconLabelList"/>
    <dgm:cxn modelId="{A52BA350-CB7C-4E00-A5B4-518A38F67C15}" type="presParOf" srcId="{55CB2C97-6B0C-49F0-B35E-DC10D790B2E6}" destId="{E2198CC9-2D3F-44A7-B0D9-6C437198DCE0}" srcOrd="2" destOrd="0" presId="urn:microsoft.com/office/officeart/2018/2/layout/IconLabelList"/>
    <dgm:cxn modelId="{7BD8CB20-3DD6-4FFB-9FBA-80F7EDF0A2E7}" type="presParOf" srcId="{E2198CC9-2D3F-44A7-B0D9-6C437198DCE0}" destId="{EE49A08F-E5FC-4E68-A1E5-8B7A0D45ADF3}" srcOrd="0" destOrd="0" presId="urn:microsoft.com/office/officeart/2018/2/layout/IconLabelList"/>
    <dgm:cxn modelId="{E5CF479C-29B6-48D7-B869-089535D0A02D}" type="presParOf" srcId="{E2198CC9-2D3F-44A7-B0D9-6C437198DCE0}" destId="{798BAB04-E465-4F8D-974A-BD268604D852}" srcOrd="1" destOrd="0" presId="urn:microsoft.com/office/officeart/2018/2/layout/IconLabelList"/>
    <dgm:cxn modelId="{AF71C4AA-CA96-49E6-A6CC-956B17E53DBA}" type="presParOf" srcId="{E2198CC9-2D3F-44A7-B0D9-6C437198DCE0}" destId="{D1D47399-BE39-4D71-99E8-83ABD237DE8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384993-ED06-4AE4-BBCA-A31A80D627A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041FDF-942B-4FDF-B7FF-57655FEC3E57}">
      <dgm:prSet/>
      <dgm:spPr/>
      <dgm:t>
        <a:bodyPr/>
        <a:lstStyle/>
        <a:p>
          <a:r>
            <a:rPr lang="en-GB" b="0" i="0" dirty="0"/>
            <a:t>Self-awareness</a:t>
          </a:r>
          <a:endParaRPr lang="en-US" dirty="0"/>
        </a:p>
      </dgm:t>
    </dgm:pt>
    <dgm:pt modelId="{128BCDB9-8234-4C4C-8A28-6EF56EA3CB42}" type="parTrans" cxnId="{F12E1EF2-8AE7-4DC1-AA4F-6EAFDFD220AC}">
      <dgm:prSet/>
      <dgm:spPr/>
      <dgm:t>
        <a:bodyPr/>
        <a:lstStyle/>
        <a:p>
          <a:endParaRPr lang="en-US"/>
        </a:p>
      </dgm:t>
    </dgm:pt>
    <dgm:pt modelId="{73DA4497-38B6-4A85-8E00-9E74B2D5CEE5}" type="sibTrans" cxnId="{F12E1EF2-8AE7-4DC1-AA4F-6EAFDFD220AC}">
      <dgm:prSet/>
      <dgm:spPr/>
      <dgm:t>
        <a:bodyPr/>
        <a:lstStyle/>
        <a:p>
          <a:endParaRPr lang="en-US"/>
        </a:p>
      </dgm:t>
    </dgm:pt>
    <dgm:pt modelId="{963CA73A-DF89-4893-A455-704D1CB952DF}">
      <dgm:prSet/>
      <dgm:spPr/>
      <dgm:t>
        <a:bodyPr/>
        <a:lstStyle/>
        <a:p>
          <a:r>
            <a:rPr lang="en-GB" b="0" i="0"/>
            <a:t>Self-regulation</a:t>
          </a:r>
          <a:endParaRPr lang="en-US" dirty="0"/>
        </a:p>
      </dgm:t>
    </dgm:pt>
    <dgm:pt modelId="{44FACA65-BA78-47D3-962B-27A6225B22F0}" type="parTrans" cxnId="{4DD46780-F93A-49D9-825C-8F8AF912A8BD}">
      <dgm:prSet/>
      <dgm:spPr/>
      <dgm:t>
        <a:bodyPr/>
        <a:lstStyle/>
        <a:p>
          <a:endParaRPr lang="en-US"/>
        </a:p>
      </dgm:t>
    </dgm:pt>
    <dgm:pt modelId="{AA46AC7E-C1A7-47ED-93C5-201274E5E9EC}" type="sibTrans" cxnId="{4DD46780-F93A-49D9-825C-8F8AF912A8BD}">
      <dgm:prSet/>
      <dgm:spPr/>
      <dgm:t>
        <a:bodyPr/>
        <a:lstStyle/>
        <a:p>
          <a:endParaRPr lang="en-US"/>
        </a:p>
      </dgm:t>
    </dgm:pt>
    <dgm:pt modelId="{CB6098D5-F3AC-4951-8CAE-9FA079502ECF}">
      <dgm:prSet/>
      <dgm:spPr/>
      <dgm:t>
        <a:bodyPr/>
        <a:lstStyle/>
        <a:p>
          <a:r>
            <a:rPr lang="en-GB" b="0" i="0" dirty="0"/>
            <a:t>Motivation (defined as “a passion for work that goes beyond money and status”)</a:t>
          </a:r>
          <a:endParaRPr lang="en-US" dirty="0"/>
        </a:p>
      </dgm:t>
    </dgm:pt>
    <dgm:pt modelId="{6305A14C-5A80-4C78-AE65-025A62C1DD39}" type="parTrans" cxnId="{8EF33B25-9983-45B9-8681-491D96989A7B}">
      <dgm:prSet/>
      <dgm:spPr/>
      <dgm:t>
        <a:bodyPr/>
        <a:lstStyle/>
        <a:p>
          <a:endParaRPr lang="en-US"/>
        </a:p>
      </dgm:t>
    </dgm:pt>
    <dgm:pt modelId="{2B48CC4D-1B4A-4B61-9AFF-07EF1DCB7CA5}" type="sibTrans" cxnId="{8EF33B25-9983-45B9-8681-491D96989A7B}">
      <dgm:prSet/>
      <dgm:spPr/>
      <dgm:t>
        <a:bodyPr/>
        <a:lstStyle/>
        <a:p>
          <a:endParaRPr lang="en-US"/>
        </a:p>
      </dgm:t>
    </dgm:pt>
    <dgm:pt modelId="{F8969AF2-9272-41A7-A7F8-71A11E1868D7}">
      <dgm:prSet/>
      <dgm:spPr/>
      <dgm:t>
        <a:bodyPr/>
        <a:lstStyle/>
        <a:p>
          <a:r>
            <a:rPr lang="en-GB" b="0" i="0"/>
            <a:t>Empathy for others</a:t>
          </a:r>
          <a:endParaRPr lang="en-US"/>
        </a:p>
      </dgm:t>
    </dgm:pt>
    <dgm:pt modelId="{3CE34E2A-AB94-4B1B-8270-CAF343C799D5}" type="parTrans" cxnId="{40ABE9B9-7843-4496-926D-888712A4EC24}">
      <dgm:prSet/>
      <dgm:spPr/>
      <dgm:t>
        <a:bodyPr/>
        <a:lstStyle/>
        <a:p>
          <a:endParaRPr lang="en-US"/>
        </a:p>
      </dgm:t>
    </dgm:pt>
    <dgm:pt modelId="{2FB898B2-BA94-424E-86CD-A994932DEA99}" type="sibTrans" cxnId="{40ABE9B9-7843-4496-926D-888712A4EC24}">
      <dgm:prSet/>
      <dgm:spPr/>
      <dgm:t>
        <a:bodyPr/>
        <a:lstStyle/>
        <a:p>
          <a:endParaRPr lang="en-US"/>
        </a:p>
      </dgm:t>
    </dgm:pt>
    <dgm:pt modelId="{4D30A052-4F9A-4410-80CE-318E791A2842}">
      <dgm:prSet/>
      <dgm:spPr/>
      <dgm:t>
        <a:bodyPr/>
        <a:lstStyle/>
        <a:p>
          <a:r>
            <a:rPr lang="en-GB" b="0" i="0"/>
            <a:t>Social skills, such as proficiency in managing relationships and building networks</a:t>
          </a:r>
          <a:endParaRPr lang="en-US"/>
        </a:p>
      </dgm:t>
    </dgm:pt>
    <dgm:pt modelId="{122CA3B2-9CF8-4572-9F4D-B619452E873C}" type="parTrans" cxnId="{7578FCD4-58B9-447E-B461-C267435446F8}">
      <dgm:prSet/>
      <dgm:spPr/>
      <dgm:t>
        <a:bodyPr/>
        <a:lstStyle/>
        <a:p>
          <a:endParaRPr lang="en-US"/>
        </a:p>
      </dgm:t>
    </dgm:pt>
    <dgm:pt modelId="{B5829D4D-810E-4F32-BD76-67AC82AA230C}" type="sibTrans" cxnId="{7578FCD4-58B9-447E-B461-C267435446F8}">
      <dgm:prSet/>
      <dgm:spPr/>
      <dgm:t>
        <a:bodyPr/>
        <a:lstStyle/>
        <a:p>
          <a:endParaRPr lang="en-US"/>
        </a:p>
      </dgm:t>
    </dgm:pt>
    <dgm:pt modelId="{A5332670-AAF6-43A6-9476-9346F9784113}" type="pres">
      <dgm:prSet presAssocID="{14384993-ED06-4AE4-BBCA-A31A80D627AA}" presName="linear" presStyleCnt="0">
        <dgm:presLayoutVars>
          <dgm:animLvl val="lvl"/>
          <dgm:resizeHandles val="exact"/>
        </dgm:presLayoutVars>
      </dgm:prSet>
      <dgm:spPr/>
    </dgm:pt>
    <dgm:pt modelId="{B19F5FA7-CD4E-48C8-8E2D-BF67CE5DFC37}" type="pres">
      <dgm:prSet presAssocID="{4A041FDF-942B-4FDF-B7FF-57655FEC3E5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E2D7BF-E6A3-4753-BA4C-2F75DAA7E2E7}" type="pres">
      <dgm:prSet presAssocID="{73DA4497-38B6-4A85-8E00-9E74B2D5CEE5}" presName="spacer" presStyleCnt="0"/>
      <dgm:spPr/>
    </dgm:pt>
    <dgm:pt modelId="{3EDB6F83-B113-46B0-B95A-0090E2122788}" type="pres">
      <dgm:prSet presAssocID="{963CA73A-DF89-4893-A455-704D1CB952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07B6A71-C470-4E0E-8489-15F3467F5E99}" type="pres">
      <dgm:prSet presAssocID="{AA46AC7E-C1A7-47ED-93C5-201274E5E9EC}" presName="spacer" presStyleCnt="0"/>
      <dgm:spPr/>
    </dgm:pt>
    <dgm:pt modelId="{7F6A95A9-2BEF-41F4-B7E2-D68463EBCD72}" type="pres">
      <dgm:prSet presAssocID="{CB6098D5-F3AC-4951-8CAE-9FA079502EC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BE3308-9499-4CC4-A3F0-7A5387F01C0F}" type="pres">
      <dgm:prSet presAssocID="{2B48CC4D-1B4A-4B61-9AFF-07EF1DCB7CA5}" presName="spacer" presStyleCnt="0"/>
      <dgm:spPr/>
    </dgm:pt>
    <dgm:pt modelId="{AF617F1C-8914-44A8-B18E-1DC807322839}" type="pres">
      <dgm:prSet presAssocID="{F8969AF2-9272-41A7-A7F8-71A11E1868D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ED31E81-B77E-4724-A97E-7AD0DCBB3F52}" type="pres">
      <dgm:prSet presAssocID="{2FB898B2-BA94-424E-86CD-A994932DEA99}" presName="spacer" presStyleCnt="0"/>
      <dgm:spPr/>
    </dgm:pt>
    <dgm:pt modelId="{DF5DEE2A-9D11-4FF3-B2EA-1C605EF7B595}" type="pres">
      <dgm:prSet presAssocID="{4D30A052-4F9A-4410-80CE-318E791A284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EF33B25-9983-45B9-8681-491D96989A7B}" srcId="{14384993-ED06-4AE4-BBCA-A31A80D627AA}" destId="{CB6098D5-F3AC-4951-8CAE-9FA079502ECF}" srcOrd="2" destOrd="0" parTransId="{6305A14C-5A80-4C78-AE65-025A62C1DD39}" sibTransId="{2B48CC4D-1B4A-4B61-9AFF-07EF1DCB7CA5}"/>
    <dgm:cxn modelId="{CA852929-6A32-4CD7-8605-BD07579898A5}" type="presOf" srcId="{4D30A052-4F9A-4410-80CE-318E791A2842}" destId="{DF5DEE2A-9D11-4FF3-B2EA-1C605EF7B595}" srcOrd="0" destOrd="0" presId="urn:microsoft.com/office/officeart/2005/8/layout/vList2"/>
    <dgm:cxn modelId="{42F7B04F-40C4-4387-A587-1CA1CF20AC5D}" type="presOf" srcId="{963CA73A-DF89-4893-A455-704D1CB952DF}" destId="{3EDB6F83-B113-46B0-B95A-0090E2122788}" srcOrd="0" destOrd="0" presId="urn:microsoft.com/office/officeart/2005/8/layout/vList2"/>
    <dgm:cxn modelId="{4DD46780-F93A-49D9-825C-8F8AF912A8BD}" srcId="{14384993-ED06-4AE4-BBCA-A31A80D627AA}" destId="{963CA73A-DF89-4893-A455-704D1CB952DF}" srcOrd="1" destOrd="0" parTransId="{44FACA65-BA78-47D3-962B-27A6225B22F0}" sibTransId="{AA46AC7E-C1A7-47ED-93C5-201274E5E9EC}"/>
    <dgm:cxn modelId="{1584BC88-4CC9-46E0-AB7F-84E3A47F96E4}" type="presOf" srcId="{14384993-ED06-4AE4-BBCA-A31A80D627AA}" destId="{A5332670-AAF6-43A6-9476-9346F9784113}" srcOrd="0" destOrd="0" presId="urn:microsoft.com/office/officeart/2005/8/layout/vList2"/>
    <dgm:cxn modelId="{6440238F-7BDA-4A37-B701-379A22A95725}" type="presOf" srcId="{F8969AF2-9272-41A7-A7F8-71A11E1868D7}" destId="{AF617F1C-8914-44A8-B18E-1DC807322839}" srcOrd="0" destOrd="0" presId="urn:microsoft.com/office/officeart/2005/8/layout/vList2"/>
    <dgm:cxn modelId="{40ABE9B9-7843-4496-926D-888712A4EC24}" srcId="{14384993-ED06-4AE4-BBCA-A31A80D627AA}" destId="{F8969AF2-9272-41A7-A7F8-71A11E1868D7}" srcOrd="3" destOrd="0" parTransId="{3CE34E2A-AB94-4B1B-8270-CAF343C799D5}" sibTransId="{2FB898B2-BA94-424E-86CD-A994932DEA99}"/>
    <dgm:cxn modelId="{5D4D18D4-A271-489C-8789-32CB36E52B54}" type="presOf" srcId="{4A041FDF-942B-4FDF-B7FF-57655FEC3E57}" destId="{B19F5FA7-CD4E-48C8-8E2D-BF67CE5DFC37}" srcOrd="0" destOrd="0" presId="urn:microsoft.com/office/officeart/2005/8/layout/vList2"/>
    <dgm:cxn modelId="{7578FCD4-58B9-447E-B461-C267435446F8}" srcId="{14384993-ED06-4AE4-BBCA-A31A80D627AA}" destId="{4D30A052-4F9A-4410-80CE-318E791A2842}" srcOrd="4" destOrd="0" parTransId="{122CA3B2-9CF8-4572-9F4D-B619452E873C}" sibTransId="{B5829D4D-810E-4F32-BD76-67AC82AA230C}"/>
    <dgm:cxn modelId="{F12E1EF2-8AE7-4DC1-AA4F-6EAFDFD220AC}" srcId="{14384993-ED06-4AE4-BBCA-A31A80D627AA}" destId="{4A041FDF-942B-4FDF-B7FF-57655FEC3E57}" srcOrd="0" destOrd="0" parTransId="{128BCDB9-8234-4C4C-8A28-6EF56EA3CB42}" sibTransId="{73DA4497-38B6-4A85-8E00-9E74B2D5CEE5}"/>
    <dgm:cxn modelId="{D37647F2-41CE-4235-A50D-EEEEBE69935A}" type="presOf" srcId="{CB6098D5-F3AC-4951-8CAE-9FA079502ECF}" destId="{7F6A95A9-2BEF-41F4-B7E2-D68463EBCD72}" srcOrd="0" destOrd="0" presId="urn:microsoft.com/office/officeart/2005/8/layout/vList2"/>
    <dgm:cxn modelId="{E7968B34-35DF-4631-983C-C8E979AEAEDA}" type="presParOf" srcId="{A5332670-AAF6-43A6-9476-9346F9784113}" destId="{B19F5FA7-CD4E-48C8-8E2D-BF67CE5DFC37}" srcOrd="0" destOrd="0" presId="urn:microsoft.com/office/officeart/2005/8/layout/vList2"/>
    <dgm:cxn modelId="{0210B246-4575-47F3-B831-A12937B72D57}" type="presParOf" srcId="{A5332670-AAF6-43A6-9476-9346F9784113}" destId="{D2E2D7BF-E6A3-4753-BA4C-2F75DAA7E2E7}" srcOrd="1" destOrd="0" presId="urn:microsoft.com/office/officeart/2005/8/layout/vList2"/>
    <dgm:cxn modelId="{3694459C-D8B7-4030-B661-6BA96F332641}" type="presParOf" srcId="{A5332670-AAF6-43A6-9476-9346F9784113}" destId="{3EDB6F83-B113-46B0-B95A-0090E2122788}" srcOrd="2" destOrd="0" presId="urn:microsoft.com/office/officeart/2005/8/layout/vList2"/>
    <dgm:cxn modelId="{845AEC23-2F53-4707-9091-9874C4A0CC85}" type="presParOf" srcId="{A5332670-AAF6-43A6-9476-9346F9784113}" destId="{907B6A71-C470-4E0E-8489-15F3467F5E99}" srcOrd="3" destOrd="0" presId="urn:microsoft.com/office/officeart/2005/8/layout/vList2"/>
    <dgm:cxn modelId="{8736BEAE-2995-4EA9-B163-F015A4A1AB03}" type="presParOf" srcId="{A5332670-AAF6-43A6-9476-9346F9784113}" destId="{7F6A95A9-2BEF-41F4-B7E2-D68463EBCD72}" srcOrd="4" destOrd="0" presId="urn:microsoft.com/office/officeart/2005/8/layout/vList2"/>
    <dgm:cxn modelId="{101B12EE-890A-4DD2-93FB-83211AA6A42C}" type="presParOf" srcId="{A5332670-AAF6-43A6-9476-9346F9784113}" destId="{07BE3308-9499-4CC4-A3F0-7A5387F01C0F}" srcOrd="5" destOrd="0" presId="urn:microsoft.com/office/officeart/2005/8/layout/vList2"/>
    <dgm:cxn modelId="{63F05E8E-0BCF-4CCB-B16F-49576F20706C}" type="presParOf" srcId="{A5332670-AAF6-43A6-9476-9346F9784113}" destId="{AF617F1C-8914-44A8-B18E-1DC807322839}" srcOrd="6" destOrd="0" presId="urn:microsoft.com/office/officeart/2005/8/layout/vList2"/>
    <dgm:cxn modelId="{ECCADF42-AD2E-481A-9C1B-022B4B3BA2F1}" type="presParOf" srcId="{A5332670-AAF6-43A6-9476-9346F9784113}" destId="{DED31E81-B77E-4724-A97E-7AD0DCBB3F52}" srcOrd="7" destOrd="0" presId="urn:microsoft.com/office/officeart/2005/8/layout/vList2"/>
    <dgm:cxn modelId="{00CA1AE6-4F97-4281-9F1E-5FC3FA587FD3}" type="presParOf" srcId="{A5332670-AAF6-43A6-9476-9346F9784113}" destId="{DF5DEE2A-9D11-4FF3-B2EA-1C605EF7B59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12140-C904-423E-BB21-A35BE6D02DE5}">
      <dsp:nvSpPr>
        <dsp:cNvPr id="0" name=""/>
        <dsp:cNvSpPr/>
      </dsp:nvSpPr>
      <dsp:spPr>
        <a:xfrm>
          <a:off x="1009209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5AB4F-6E54-4BD4-8A2E-78C2BCD798DC}">
      <dsp:nvSpPr>
        <dsp:cNvPr id="0" name=""/>
        <dsp:cNvSpPr/>
      </dsp:nvSpPr>
      <dsp:spPr>
        <a:xfrm>
          <a:off x="16115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a Leader?</a:t>
          </a:r>
          <a:endParaRPr lang="en-US" sz="3800" kern="1200"/>
        </a:p>
      </dsp:txBody>
      <dsp:txXfrm>
        <a:off x="16115" y="2835228"/>
        <a:ext cx="3611250" cy="720000"/>
      </dsp:txXfrm>
    </dsp:sp>
    <dsp:sp modelId="{EE49A08F-E5FC-4E68-A1E5-8B7A0D45ADF3}">
      <dsp:nvSpPr>
        <dsp:cNvPr id="0" name=""/>
        <dsp:cNvSpPr/>
      </dsp:nvSpPr>
      <dsp:spPr>
        <a:xfrm>
          <a:off x="5252428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47399-BE39-4D71-99E8-83ABD237DE86}">
      <dsp:nvSpPr>
        <dsp:cNvPr id="0" name=""/>
        <dsp:cNvSpPr/>
      </dsp:nvSpPr>
      <dsp:spPr>
        <a:xfrm>
          <a:off x="4259334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Manager?</a:t>
          </a:r>
          <a:endParaRPr lang="en-US" sz="3800" kern="1200"/>
        </a:p>
      </dsp:txBody>
      <dsp:txXfrm>
        <a:off x="4259334" y="2835228"/>
        <a:ext cx="361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9F5FA7-CD4E-48C8-8E2D-BF67CE5DFC37}">
      <dsp:nvSpPr>
        <dsp:cNvPr id="0" name=""/>
        <dsp:cNvSpPr/>
      </dsp:nvSpPr>
      <dsp:spPr>
        <a:xfrm>
          <a:off x="0" y="779860"/>
          <a:ext cx="5168629" cy="8342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Self-awareness</a:t>
          </a:r>
          <a:endParaRPr lang="en-US" sz="2100" kern="1200" dirty="0"/>
        </a:p>
      </dsp:txBody>
      <dsp:txXfrm>
        <a:off x="40724" y="820584"/>
        <a:ext cx="5087181" cy="752780"/>
      </dsp:txXfrm>
    </dsp:sp>
    <dsp:sp modelId="{3EDB6F83-B113-46B0-B95A-0090E2122788}">
      <dsp:nvSpPr>
        <dsp:cNvPr id="0" name=""/>
        <dsp:cNvSpPr/>
      </dsp:nvSpPr>
      <dsp:spPr>
        <a:xfrm>
          <a:off x="0" y="1674569"/>
          <a:ext cx="5168629" cy="83422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Self-regulation</a:t>
          </a:r>
          <a:endParaRPr lang="en-US" sz="2100" kern="1200" dirty="0"/>
        </a:p>
      </dsp:txBody>
      <dsp:txXfrm>
        <a:off x="40724" y="1715293"/>
        <a:ext cx="5087181" cy="752780"/>
      </dsp:txXfrm>
    </dsp:sp>
    <dsp:sp modelId="{7F6A95A9-2BEF-41F4-B7E2-D68463EBCD72}">
      <dsp:nvSpPr>
        <dsp:cNvPr id="0" name=""/>
        <dsp:cNvSpPr/>
      </dsp:nvSpPr>
      <dsp:spPr>
        <a:xfrm>
          <a:off x="0" y="2569277"/>
          <a:ext cx="5168629" cy="83422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Motivation (defined as “a passion for work that goes beyond money and status”)</a:t>
          </a:r>
          <a:endParaRPr lang="en-US" sz="2100" kern="1200" dirty="0"/>
        </a:p>
      </dsp:txBody>
      <dsp:txXfrm>
        <a:off x="40724" y="2610001"/>
        <a:ext cx="5087181" cy="752780"/>
      </dsp:txXfrm>
    </dsp:sp>
    <dsp:sp modelId="{AF617F1C-8914-44A8-B18E-1DC807322839}">
      <dsp:nvSpPr>
        <dsp:cNvPr id="0" name=""/>
        <dsp:cNvSpPr/>
      </dsp:nvSpPr>
      <dsp:spPr>
        <a:xfrm>
          <a:off x="0" y="3463985"/>
          <a:ext cx="5168629" cy="83422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Empathy for others</a:t>
          </a:r>
          <a:endParaRPr lang="en-US" sz="2100" kern="1200"/>
        </a:p>
      </dsp:txBody>
      <dsp:txXfrm>
        <a:off x="40724" y="3504709"/>
        <a:ext cx="5087181" cy="752780"/>
      </dsp:txXfrm>
    </dsp:sp>
    <dsp:sp modelId="{DF5DEE2A-9D11-4FF3-B2EA-1C605EF7B595}">
      <dsp:nvSpPr>
        <dsp:cNvPr id="0" name=""/>
        <dsp:cNvSpPr/>
      </dsp:nvSpPr>
      <dsp:spPr>
        <a:xfrm>
          <a:off x="0" y="4358693"/>
          <a:ext cx="5168629" cy="83422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Social skills, such as proficiency in managing relationships and building networks</a:t>
          </a:r>
          <a:endParaRPr lang="en-US" sz="2100" kern="1200"/>
        </a:p>
      </dsp:txBody>
      <dsp:txXfrm>
        <a:off x="40724" y="4399417"/>
        <a:ext cx="5087181" cy="752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42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DQj-sU9Opw" TargetMode="Externa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16personalities.com/free-personality-test" TargetMode="External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Week 3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Leadership &amp; Management in Nursing -</a:t>
            </a:r>
            <a:br>
              <a:rPr lang="en-GB" sz="2400" dirty="0"/>
            </a:br>
            <a:r>
              <a:rPr lang="en-GB" sz="2400" dirty="0"/>
              <a:t>Part 1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Catrin Boulton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314F84-59C8-04CB-F462-E09722F9A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3C1A29-3C8B-C553-F384-6813520D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690688"/>
            <a:ext cx="7886700" cy="363061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Leadership and Management Definitions</a:t>
            </a:r>
          </a:p>
          <a:p>
            <a:r>
              <a:rPr lang="en-GB" dirty="0"/>
              <a:t>Differences between Leadership and Management</a:t>
            </a:r>
          </a:p>
          <a:p>
            <a:r>
              <a:rPr lang="en-GB" dirty="0"/>
              <a:t>Types of Leadership</a:t>
            </a:r>
          </a:p>
          <a:p>
            <a:r>
              <a:rPr lang="en-GB" dirty="0"/>
              <a:t>NHS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ADE9F0-BA41-3B3E-FF2C-261864D13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Consider…..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D61F4885-662D-9C7E-B900-4112AC9FC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0001056"/>
              </p:ext>
            </p:extLst>
          </p:nvPr>
        </p:nvGraphicFramePr>
        <p:xfrm>
          <a:off x="584200" y="11525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DE8689-FE15-0F99-038C-8642DCC17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7B5A2-2C4E-1EFF-63CA-D76D00DB3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58595B"/>
                </a:solidFill>
                <a:effectLst/>
                <a:latin typeface="+mj-lt"/>
              </a:rPr>
              <a:t>‘Leadership can be defined as the process of understanding people’s motivation and leveraging it to achieve a common goal’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 algn="r">
              <a:buNone/>
            </a:pPr>
            <a:r>
              <a:rPr lang="en-GB" sz="1800" b="1" i="0" dirty="0">
                <a:solidFill>
                  <a:srgbClr val="58595B"/>
                </a:solidFill>
                <a:effectLst/>
                <a:latin typeface="+mj-lt"/>
              </a:rPr>
              <a:t>(CIPD Website, 2023)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5186-DA5B-E327-43C2-947A1391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D486-CA04-BF9F-E977-958412B4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477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535353"/>
              </a:solidFill>
              <a:effectLst/>
              <a:latin typeface="Avenir Next LT W01 Demi"/>
            </a:endParaRPr>
          </a:p>
          <a:p>
            <a:pPr marL="0" indent="0">
              <a:buNone/>
            </a:pPr>
            <a:endParaRPr lang="en-GB" dirty="0">
              <a:solidFill>
                <a:srgbClr val="535353"/>
              </a:solidFill>
              <a:latin typeface="Avenir Next LT W01 Demi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35353"/>
                </a:solidFill>
                <a:effectLst/>
              </a:rPr>
              <a:t>‘Management is a set of processes that can keep a complicated system of people and technology running smoothly. The most important aspects of management include planning, budgeting, organizing, staffing, controlling, and problem solving’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400" dirty="0">
                <a:latin typeface="+mj-lt"/>
              </a:rPr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3603281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44B51-A42F-0853-A431-367858337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vs Management</a:t>
            </a:r>
            <a:br>
              <a:rPr lang="en-GB" b="1" dirty="0"/>
            </a:br>
            <a:r>
              <a:rPr lang="en-GB" sz="2800" b="1" dirty="0"/>
              <a:t>(Storey, 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8AD975A-DAE4-9E94-E733-928C75578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2909177"/>
              </p:ext>
            </p:extLst>
          </p:nvPr>
        </p:nvGraphicFramePr>
        <p:xfrm>
          <a:off x="628650" y="2143125"/>
          <a:ext cx="78867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3632853186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339089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743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Transactional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Transformational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654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Seek to operate and maintain current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challenge and change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Accept given objectives and meanings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 new vision and meanings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3138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Control and monitor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Empower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5532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Trade on exchange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inspire and transcend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95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Have a short term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Have a long term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408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Focus on detail and procedure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on strategic big picture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589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6423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6C49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Peter F. Drucker Quote: “Management is doing things right; leadership ...">
            <a:extLst>
              <a:ext uri="{FF2B5EF4-FFF2-40B4-BE49-F238E27FC236}">
                <a16:creationId xmlns:a16="http://schemas.microsoft.com/office/drawing/2014/main" id="{54886747-CF65-7B70-13F0-F87A3514171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1138936"/>
            <a:ext cx="8178799" cy="458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319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E4FFC-4352-C754-451D-968580660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 fontScale="90000"/>
          </a:bodyPr>
          <a:lstStyle/>
          <a:p>
            <a:r>
              <a:rPr lang="en-GB" sz="3850" b="1" dirty="0"/>
              <a:t>What do you think….</a:t>
            </a: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br>
              <a:rPr lang="en-GB" sz="3850" b="1" dirty="0"/>
            </a:br>
            <a:endParaRPr lang="en-GB" sz="385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7EF7A-C02C-62A4-F0D4-C6C859B10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792" y="1338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qualities make an effective leader?</a:t>
            </a:r>
          </a:p>
          <a:p>
            <a:r>
              <a:rPr lang="en-GB" sz="2400" dirty="0"/>
              <a:t>Is a leader born or are they made?</a:t>
            </a:r>
          </a:p>
          <a:p>
            <a:r>
              <a:rPr lang="en-GB" sz="2400" dirty="0"/>
              <a:t>Do they need to be in a position of power?</a:t>
            </a:r>
          </a:p>
          <a:p>
            <a:r>
              <a:rPr lang="en-GB" sz="2400" dirty="0"/>
              <a:t>Name some leaders</a:t>
            </a:r>
          </a:p>
          <a:p>
            <a:endParaRPr lang="en-GB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E55EE41C-9741-850D-C666-AB899FAB6D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64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2CBA5-D013-E332-E2D7-117CC9E18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80312-2715-5FA3-230C-011F77206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Leadership Has Nothing to Do With Rank | Simon Sinek -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024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977AC-0DBF-7779-CE2A-ADD34F52E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>
                <a:cs typeface="Calibri Light"/>
              </a:rPr>
              <a:t>Circle of Influence and Leadership</a:t>
            </a:r>
            <a:endParaRPr lang="en-GB" b="1" dirty="0"/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85C8F75F-B21A-CECF-F2FD-CBDB0C2AFD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3343" y="1183490"/>
            <a:ext cx="7191695" cy="4351338"/>
          </a:xfrm>
        </p:spPr>
      </p:pic>
    </p:spTree>
    <p:extLst>
      <p:ext uri="{BB962C8B-B14F-4D97-AF65-F5344CB8AC3E}">
        <p14:creationId xmlns:p14="http://schemas.microsoft.com/office/powerpoint/2010/main" val="2881170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84E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95249F5D-C8D8-5063-C0F6-E44037F660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76803" y="643467"/>
            <a:ext cx="599039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232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5524C-713E-13ED-9BB4-9463F00EB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291090"/>
            <a:ext cx="78866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Styles – Kurt Lewin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7AE58088-2906-35CF-90CC-51A2755C72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751" y="1508201"/>
            <a:ext cx="7162493" cy="444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6831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4BC53-0CFC-7C39-54C3-E00380FF6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Leadership Styles – Daniel Gorman</a:t>
            </a:r>
          </a:p>
        </p:txBody>
      </p:sp>
      <p:pic>
        <p:nvPicPr>
          <p:cNvPr id="6" name="Picture 4" descr="See the source image">
            <a:extLst>
              <a:ext uri="{FF2B5EF4-FFF2-40B4-BE49-F238E27FC236}">
                <a16:creationId xmlns:a16="http://schemas.microsoft.com/office/drawing/2014/main" id="{7542469B-8F19-0096-5BC3-1F1B6DA1A5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2987" y="802585"/>
            <a:ext cx="5085525" cy="497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056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87628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CEA38510-8121-971A-F76E-B87D5453FD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527050" y="266700"/>
            <a:ext cx="8255000" cy="630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455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93DC-0D1F-7CB2-5F15-E4415B14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and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75862-0823-CC91-942F-4D4F863B5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181818"/>
              </a:solidFill>
              <a:effectLst/>
              <a:latin typeface="Trade Gothic W01 Roman"/>
            </a:endParaRP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Emotional intelligence is defined as the ability to understand and manage your own emotions, as well as recognise and influence the emotions of those around you.</a:t>
            </a: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/>
              <a:t>(John Mayer, Peter </a:t>
            </a:r>
            <a:r>
              <a:rPr lang="en-GB" sz="2400" dirty="0" err="1"/>
              <a:t>Solovey</a:t>
            </a:r>
            <a:r>
              <a:rPr lang="en-GB" sz="2400" dirty="0"/>
              <a:t>, 1990)</a:t>
            </a:r>
          </a:p>
        </p:txBody>
      </p:sp>
    </p:spTree>
    <p:extLst>
      <p:ext uri="{BB962C8B-B14F-4D97-AF65-F5344CB8AC3E}">
        <p14:creationId xmlns:p14="http://schemas.microsoft.com/office/powerpoint/2010/main" val="518769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D64EE-B136-3BCA-C7E7-3ED4A2D8B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AF336-7631-93F5-23EE-58E62820E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181818"/>
                </a:solidFill>
                <a:latin typeface="Trade Gothic W01 Roman"/>
              </a:rPr>
              <a:t>‘</a:t>
            </a: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The most effective leaders are all alike in one crucial way: They all have a high degree of what has come to be known as emotional intelligence. It’s not that IQ and technical skills are irrelevant. They do matter, but...they are the entry-level requirements for executive positions’</a:t>
            </a: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endParaRPr lang="en-GB" sz="2400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rgbClr val="181818"/>
                </a:solidFill>
                <a:latin typeface="Trade Gothic W01 Roman"/>
              </a:rPr>
              <a:t>(Daniel Gorman, 1998)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500382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25C8D-86AE-ECF6-CF55-EBB998A0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Components of Emotional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C63754-8921-D2A8-642A-07358829B2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530175"/>
              </p:ext>
            </p:extLst>
          </p:nvPr>
        </p:nvGraphicFramePr>
        <p:xfrm>
          <a:off x="3878094" y="19455"/>
          <a:ext cx="5168629" cy="597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5616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C5A80-638B-6EA6-B6E8-4EB20DA8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84551-3DE7-64DD-C43D-A83AA305F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6611"/>
            <a:ext cx="7886700" cy="4351338"/>
          </a:xfrm>
        </p:spPr>
        <p:txBody>
          <a:bodyPr/>
          <a:lstStyle/>
          <a:p>
            <a:r>
              <a:rPr lang="en-GB" dirty="0"/>
              <a:t>Discuss examples of good and bad leaders you have encountered</a:t>
            </a:r>
          </a:p>
          <a:p>
            <a:r>
              <a:rPr lang="en-GB" dirty="0"/>
              <a:t>What qualities made them good/bad?</a:t>
            </a:r>
          </a:p>
          <a:p>
            <a:r>
              <a:rPr lang="en-GB" dirty="0"/>
              <a:t>What qualities do you see in yourself?</a:t>
            </a:r>
          </a:p>
          <a:p>
            <a:r>
              <a:rPr lang="en-GB" dirty="0"/>
              <a:t>Which style of leader are you?</a:t>
            </a:r>
          </a:p>
          <a:p>
            <a:r>
              <a:rPr lang="en-GB" dirty="0"/>
              <a:t>Do you consider yourselves emotionally intelligent?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021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ealthcare Leadership Model and 360 feedback tool – NHS Senior ...">
            <a:extLst>
              <a:ext uri="{FF2B5EF4-FFF2-40B4-BE49-F238E27FC236}">
                <a16:creationId xmlns:a16="http://schemas.microsoft.com/office/drawing/2014/main" id="{5DCE8FCB-4495-E0B7-53ED-3ADDF1A3B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300" y="285750"/>
            <a:ext cx="8921750" cy="55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977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DF449-AE6B-F5F8-B831-CB35BD561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Inspiring Shared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09036-93AE-ABB6-C0E1-7423A6663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25" y="1120775"/>
            <a:ext cx="78867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Valuing the ethos of the service</a:t>
            </a:r>
          </a:p>
          <a:p>
            <a:r>
              <a:rPr lang="en-GB" dirty="0"/>
              <a:t>Thinking about how to improve services and patient care</a:t>
            </a:r>
          </a:p>
          <a:p>
            <a:r>
              <a:rPr lang="en-GB" dirty="0"/>
              <a:t>Behaving in a way that reflect the principles and values of the NHS</a:t>
            </a:r>
          </a:p>
          <a:p>
            <a:r>
              <a:rPr lang="en-GB" dirty="0"/>
              <a:t>Acting as a role model and inspiring others to do the same</a:t>
            </a:r>
          </a:p>
          <a:p>
            <a:endParaRPr lang="en-GB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C47A8E3-3133-EBD2-61FB-4567DF5629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281"/>
            <a:ext cx="762928" cy="4526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317400" tIns="0" rIns="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 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AutoShape 4" descr="Expand/Collapse section">
            <a:extLst>
              <a:ext uri="{FF2B5EF4-FFF2-40B4-BE49-F238E27FC236}">
                <a16:creationId xmlns:a16="http://schemas.microsoft.com/office/drawing/2014/main" id="{79ADC5B5-BA93-0A18-FA03-F7E7BB961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3525" y="-7270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476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21DE-B959-7E7A-BE34-B784F0E9F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with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D8A71-823D-58F2-5875-5112E0007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6525"/>
            <a:ext cx="7886700" cy="4351338"/>
          </a:xfrm>
        </p:spPr>
        <p:txBody>
          <a:bodyPr/>
          <a:lstStyle/>
          <a:p>
            <a:r>
              <a:rPr lang="en-GB" dirty="0"/>
              <a:t>Understanding the unique qualities and needs of the team</a:t>
            </a:r>
          </a:p>
          <a:p>
            <a:r>
              <a:rPr lang="en-GB" dirty="0"/>
              <a:t>Understanding your own behaviour and how this impacts on your team</a:t>
            </a:r>
          </a:p>
          <a:p>
            <a:r>
              <a:rPr lang="en-GB" dirty="0"/>
              <a:t>Carrying out acts of kindness for your team</a:t>
            </a:r>
          </a:p>
          <a:p>
            <a:r>
              <a:rPr lang="en-GB" dirty="0"/>
              <a:t>Help to foster a positive and supportive atmosphere that enables everyone to do their jobs effectively</a:t>
            </a:r>
          </a:p>
        </p:txBody>
      </p:sp>
    </p:spTree>
    <p:extLst>
      <p:ext uri="{BB962C8B-B14F-4D97-AF65-F5344CB8AC3E}">
        <p14:creationId xmlns:p14="http://schemas.microsoft.com/office/powerpoint/2010/main" val="30466995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C9A73-E59C-2571-A9B2-F03D1FAA5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5847A-E777-996B-5E63-D1C0709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Investigating or seeking out feedback from service users, colleagues or others and using it to make improvements</a:t>
            </a:r>
          </a:p>
          <a:p>
            <a:r>
              <a:rPr lang="en-GB" dirty="0"/>
              <a:t>Using information, feedback or data to generate new ideas and make effective plans for improvement or change</a:t>
            </a:r>
          </a:p>
          <a:p>
            <a:r>
              <a:rPr lang="en-GB" dirty="0"/>
              <a:t>Always think about ways to do your job more effectively or ways to improve the service</a:t>
            </a:r>
          </a:p>
        </p:txBody>
      </p:sp>
    </p:spTree>
    <p:extLst>
      <p:ext uri="{BB962C8B-B14F-4D97-AF65-F5344CB8AC3E}">
        <p14:creationId xmlns:p14="http://schemas.microsoft.com/office/powerpoint/2010/main" val="24347162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131E-A48C-90AC-8CE7-A78DB659E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Connecting the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6F55-038C-1273-A529-4587DAF70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5575"/>
            <a:ext cx="7886700" cy="4351338"/>
          </a:xfrm>
        </p:spPr>
        <p:txBody>
          <a:bodyPr/>
          <a:lstStyle/>
          <a:p>
            <a:r>
              <a:rPr lang="en-GB" dirty="0"/>
              <a:t>Understanding how your area of work relates and connects with other individuals/teams</a:t>
            </a:r>
          </a:p>
          <a:p>
            <a:r>
              <a:rPr lang="en-GB" dirty="0"/>
              <a:t>Providing effective handover and taking responsibility for continuity of service provision</a:t>
            </a:r>
          </a:p>
          <a:p>
            <a:r>
              <a:rPr lang="en-GB" dirty="0"/>
              <a:t>Making links or liaising  with other teams and organisations</a:t>
            </a:r>
          </a:p>
          <a:p>
            <a:r>
              <a:rPr lang="en-GB" dirty="0"/>
              <a:t>Being flexible when working with people/teams who have different standards or approaches to you</a:t>
            </a:r>
          </a:p>
        </p:txBody>
      </p:sp>
    </p:spTree>
    <p:extLst>
      <p:ext uri="{BB962C8B-B14F-4D97-AF65-F5344CB8AC3E}">
        <p14:creationId xmlns:p14="http://schemas.microsoft.com/office/powerpoint/2010/main" val="9193367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D1667-06CA-7538-362A-D6149C8E4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Sharing the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1563-9699-F96B-0B0A-7017F8186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850" y="1374775"/>
            <a:ext cx="7886700" cy="4351338"/>
          </a:xfrm>
        </p:spPr>
        <p:txBody>
          <a:bodyPr/>
          <a:lstStyle/>
          <a:p>
            <a:r>
              <a:rPr lang="en-GB" dirty="0"/>
              <a:t>Communicating a compelling, credible and vivid picture of what everyone is working towards (e.g. vision or goals) in a way that makes it achievable or exciting</a:t>
            </a:r>
          </a:p>
          <a:p>
            <a:r>
              <a:rPr lang="en-GB" dirty="0"/>
              <a:t>Inspiring hope and helping others to see how their work fits in</a:t>
            </a:r>
          </a:p>
          <a:p>
            <a:r>
              <a:rPr lang="en-GB" dirty="0"/>
              <a:t>Being visible and available to your team</a:t>
            </a:r>
          </a:p>
          <a:p>
            <a:r>
              <a:rPr lang="en-GB" dirty="0"/>
              <a:t>Communicating honestly, clearly and appropriately</a:t>
            </a:r>
          </a:p>
        </p:txBody>
      </p:sp>
    </p:spTree>
    <p:extLst>
      <p:ext uri="{BB962C8B-B14F-4D97-AF65-F5344CB8AC3E}">
        <p14:creationId xmlns:p14="http://schemas.microsoft.com/office/powerpoint/2010/main" val="39883975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7FBC-5090-F869-7784-8D7088E1B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Engaging 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3DA14-92B7-493B-5631-96E2F9F39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5725"/>
            <a:ext cx="7886700" cy="4351338"/>
          </a:xfrm>
        </p:spPr>
        <p:txBody>
          <a:bodyPr/>
          <a:lstStyle/>
          <a:p>
            <a:r>
              <a:rPr lang="en-GB" dirty="0"/>
              <a:t>Recognising and actively appreciating each person’s unique perspectives and experience</a:t>
            </a:r>
          </a:p>
          <a:p>
            <a:r>
              <a:rPr lang="en-GB" dirty="0"/>
              <a:t>Listening attentively to your team and valuing their suggestions</a:t>
            </a:r>
          </a:p>
          <a:p>
            <a:r>
              <a:rPr lang="en-GB" dirty="0"/>
              <a:t>Asking for contributions from your team to raise their engagement</a:t>
            </a:r>
          </a:p>
          <a:p>
            <a:r>
              <a:rPr lang="en-GB" dirty="0"/>
              <a:t>Promoting team work and feelings of pride</a:t>
            </a:r>
          </a:p>
          <a:p>
            <a:r>
              <a:rPr lang="en-GB" dirty="0"/>
              <a:t>Asking your team for feedback</a:t>
            </a:r>
          </a:p>
        </p:txBody>
      </p:sp>
    </p:spTree>
    <p:extLst>
      <p:ext uri="{BB962C8B-B14F-4D97-AF65-F5344CB8AC3E}">
        <p14:creationId xmlns:p14="http://schemas.microsoft.com/office/powerpoint/2010/main" val="1266484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E3F4-E354-FCD2-4713-074F0A70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Holding to Account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A6B1-42D6-FDC4-A252-E2ABF9936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8125"/>
            <a:ext cx="7886700" cy="435133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Taking responsibility for own performance</a:t>
            </a:r>
          </a:p>
          <a:p>
            <a:r>
              <a:rPr lang="en-GB" dirty="0"/>
              <a:t>Agreeing clear performance goals and quality indicators</a:t>
            </a:r>
          </a:p>
          <a:p>
            <a:r>
              <a:rPr lang="en-GB" dirty="0"/>
              <a:t>Supporting others to take responsibility for results</a:t>
            </a:r>
          </a:p>
        </p:txBody>
      </p:sp>
    </p:spTree>
    <p:extLst>
      <p:ext uri="{BB962C8B-B14F-4D97-AF65-F5344CB8AC3E}">
        <p14:creationId xmlns:p14="http://schemas.microsoft.com/office/powerpoint/2010/main" val="34878088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ACCC9-250A-398B-C997-7B98CE8CE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Developing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171B7-2A1A-8338-452E-142F85E2F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558925"/>
            <a:ext cx="7886700" cy="4351338"/>
          </a:xfrm>
        </p:spPr>
        <p:txBody>
          <a:bodyPr/>
          <a:lstStyle/>
          <a:p>
            <a:r>
              <a:rPr lang="en-GB" dirty="0"/>
              <a:t>Taking responsibility for own development</a:t>
            </a:r>
          </a:p>
          <a:p>
            <a:r>
              <a:rPr lang="en-GB" dirty="0"/>
              <a:t>Exploring and understanding the strengths and development needs of your team</a:t>
            </a:r>
          </a:p>
          <a:p>
            <a:r>
              <a:rPr lang="en-GB" dirty="0"/>
              <a:t>Understanding the importance and impact of people development, acting as a role model for personal development</a:t>
            </a:r>
          </a:p>
          <a:p>
            <a:r>
              <a:rPr lang="en-GB" dirty="0"/>
              <a:t>Providing long term mentorship or coaching</a:t>
            </a:r>
          </a:p>
        </p:txBody>
      </p:sp>
    </p:spTree>
    <p:extLst>
      <p:ext uri="{BB962C8B-B14F-4D97-AF65-F5344CB8AC3E}">
        <p14:creationId xmlns:p14="http://schemas.microsoft.com/office/powerpoint/2010/main" val="38569386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F6A6C-359E-830E-31EB-8DB007032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Influencing for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D8AA-1735-9807-5592-6637E2F25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Listening to different views</a:t>
            </a:r>
          </a:p>
          <a:p>
            <a:r>
              <a:rPr lang="en-GB" dirty="0"/>
              <a:t>Sharing issues and information to help understand your thinking</a:t>
            </a:r>
          </a:p>
          <a:p>
            <a:r>
              <a:rPr lang="en-GB" dirty="0"/>
              <a:t>Developing and presenting well reasoned arguments</a:t>
            </a:r>
          </a:p>
          <a:p>
            <a:r>
              <a:rPr lang="en-GB" dirty="0"/>
              <a:t>Engaging respectfully to convince or persuade others</a:t>
            </a:r>
          </a:p>
          <a:p>
            <a:r>
              <a:rPr lang="en-GB" dirty="0"/>
              <a:t>Building relationships to recognise other people’s passions or concerns</a:t>
            </a:r>
          </a:p>
        </p:txBody>
      </p:sp>
    </p:spTree>
    <p:extLst>
      <p:ext uri="{BB962C8B-B14F-4D97-AF65-F5344CB8AC3E}">
        <p14:creationId xmlns:p14="http://schemas.microsoft.com/office/powerpoint/2010/main" val="3295803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See the source image">
            <a:extLst>
              <a:ext uri="{FF2B5EF4-FFF2-40B4-BE49-F238E27FC236}">
                <a16:creationId xmlns:a16="http://schemas.microsoft.com/office/drawing/2014/main" id="{87DFF762-0081-A474-BA00-23C9E0094B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1440" y="643467"/>
            <a:ext cx="8448409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1305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242AF0CE-C2B7-645F-69F8-C5B36ADDF2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"/>
          <a:stretch/>
        </p:blipFill>
        <p:spPr bwMode="auto">
          <a:xfrm>
            <a:off x="857288" y="643467"/>
            <a:ext cx="7429423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786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56B6C-1C45-721E-3B11-8723DE500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homework..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514307-7F1B-C4A0-4B65-98E63603B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1880"/>
            <a:ext cx="7886700" cy="3894239"/>
          </a:xfrm>
        </p:spPr>
        <p:txBody>
          <a:bodyPr/>
          <a:lstStyle/>
          <a:p>
            <a:r>
              <a:rPr lang="en-US" dirty="0"/>
              <a:t>Before next week…</a:t>
            </a:r>
          </a:p>
          <a:p>
            <a:r>
              <a:rPr lang="en-US" sz="2800" dirty="0"/>
              <a:t>Access </a:t>
            </a:r>
            <a:r>
              <a:rPr lang="en-US" sz="2800" dirty="0">
                <a:hlinkClick r:id="rId2"/>
              </a:rPr>
              <a:t>https://www.16personalities.com/free-personality-test</a:t>
            </a:r>
            <a:endParaRPr lang="en-US" sz="2800" dirty="0"/>
          </a:p>
          <a:p>
            <a:r>
              <a:rPr lang="en-US" dirty="0"/>
              <a:t>Look at the key and the type of personality type shown on the Myers Briggs key</a:t>
            </a:r>
          </a:p>
          <a:p>
            <a:r>
              <a:rPr lang="en-US" sz="2800" dirty="0"/>
              <a:t>U</a:t>
            </a:r>
            <a:r>
              <a:rPr lang="en-US" dirty="0"/>
              <a:t>se this to determine the type of leader you are</a:t>
            </a:r>
            <a:endParaRPr lang="en-US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1075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3D27-74B2-3B72-B221-3372F0432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8E6DD1B9-E542-6919-EC20-25EC9E1B84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8"/>
          <a:stretch/>
        </p:blipFill>
        <p:spPr bwMode="auto">
          <a:xfrm>
            <a:off x="538264" y="365125"/>
            <a:ext cx="8469549" cy="549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563554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6e81eaca62a13c3a5282fb30d167a2b2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11FC2A3-1D09-4F00-A095-2E11B7F5F3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901</Words>
  <Application>Microsoft Office PowerPoint</Application>
  <PresentationFormat>On-screen Show (4:3)</PresentationFormat>
  <Paragraphs>130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32</vt:i4>
      </vt:variant>
    </vt:vector>
  </HeadingPairs>
  <TitlesOfParts>
    <vt:vector size="52" baseType="lpstr">
      <vt:lpstr>Arial</vt:lpstr>
      <vt:lpstr>Avenir Next LT W01 Demi</vt:lpstr>
      <vt:lpstr>Calibri</vt:lpstr>
      <vt:lpstr>Calibri Light</vt:lpstr>
      <vt:lpstr>Trade Gothic W01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Week 3   Leadership &amp; Management in Nursing - Part 1     Catrin Boulton</vt:lpstr>
      <vt:lpstr>Today’s Session</vt:lpstr>
      <vt:lpstr>Consider…..</vt:lpstr>
      <vt:lpstr>Definitions</vt:lpstr>
      <vt:lpstr>Definitions</vt:lpstr>
      <vt:lpstr>Leadership vs Management (Storey,  2004) </vt:lpstr>
      <vt:lpstr>PowerPoint Presentation</vt:lpstr>
      <vt:lpstr>What do you think….                    </vt:lpstr>
      <vt:lpstr>PowerPoint Presentation</vt:lpstr>
      <vt:lpstr>Circle of Influence and Leadership</vt:lpstr>
      <vt:lpstr>PowerPoint Presentation</vt:lpstr>
      <vt:lpstr>Leadership Styles – Kurt Lewin</vt:lpstr>
      <vt:lpstr>Leadership Styles – Daniel Gorman</vt:lpstr>
      <vt:lpstr>PowerPoint Presentation</vt:lpstr>
      <vt:lpstr>Leadership and Emotional Intelligence</vt:lpstr>
      <vt:lpstr>PowerPoint Presentation</vt:lpstr>
      <vt:lpstr>Components of Emotional Intelligence</vt:lpstr>
      <vt:lpstr>Exercise</vt:lpstr>
      <vt:lpstr>PowerPoint Presentation</vt:lpstr>
      <vt:lpstr>Inspiring Shared Purpose</vt:lpstr>
      <vt:lpstr>Leading with Care</vt:lpstr>
      <vt:lpstr>Evaluating Information</vt:lpstr>
      <vt:lpstr>Connecting the Service</vt:lpstr>
      <vt:lpstr>Sharing the Vision</vt:lpstr>
      <vt:lpstr>Engaging the Team</vt:lpstr>
      <vt:lpstr>Holding to Account</vt:lpstr>
      <vt:lpstr>Developing Capability</vt:lpstr>
      <vt:lpstr>Influencing for Results</vt:lpstr>
      <vt:lpstr>PowerPoint Presentation</vt:lpstr>
      <vt:lpstr>PowerPoint Presentation</vt:lpstr>
      <vt:lpstr>Some homework..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catrin Boulton</cp:lastModifiedBy>
  <cp:revision>28</cp:revision>
  <dcterms:created xsi:type="dcterms:W3CDTF">2021-03-10T12:10:47Z</dcterms:created>
  <dcterms:modified xsi:type="dcterms:W3CDTF">2024-02-07T19:04:01Z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