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3"/>
  </p:handoutMasterIdLst>
  <p:sldIdLst>
    <p:sldId id="256" r:id="rId5"/>
    <p:sldId id="260" r:id="rId6"/>
    <p:sldId id="258" r:id="rId7"/>
    <p:sldId id="259" r:id="rId8"/>
    <p:sldId id="261" r:id="rId9"/>
    <p:sldId id="262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63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>
      <p:cViewPr>
        <p:scale>
          <a:sx n="86" d="100"/>
          <a:sy n="86" d="100"/>
        </p:scale>
        <p:origin x="733" y="3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Instrume</a:t>
            </a:r>
            <a:r>
              <a:rPr lang="en-GB" dirty="0" smtClean="0">
                <a:solidFill>
                  <a:schemeClr val="bg1"/>
                </a:solidFill>
              </a:rPr>
              <a:t>ntation Amplifiers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Instrumentation Amplifiers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Instrumentation Amplifiers are a special type of differential amplifier used in measurement systems and control systems</a:t>
            </a:r>
          </a:p>
          <a:p>
            <a:r>
              <a:rPr lang="en-GB" dirty="0" smtClean="0"/>
              <a:t>Schematically they are shown identically to op-amps</a:t>
            </a:r>
          </a:p>
          <a:p>
            <a:r>
              <a:rPr lang="en-GB" dirty="0" smtClean="0"/>
              <a:t>Internally they are usually made of three op-amps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8994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968" y="1196752"/>
            <a:ext cx="8229600" cy="3917032"/>
          </a:xfrm>
        </p:spPr>
        <p:txBody>
          <a:bodyPr/>
          <a:lstStyle/>
          <a:p>
            <a:r>
              <a:rPr lang="en-GB" dirty="0" smtClean="0"/>
              <a:t>Instrumentation amplifiers provide a solution to some of the problems of differential amplifiers.</a:t>
            </a:r>
          </a:p>
          <a:p>
            <a:pPr marL="457200" lvl="1" indent="0">
              <a:buNone/>
            </a:pP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784831934"/>
                  </p:ext>
                </p:extLst>
              </p:nvPr>
            </p:nvGraphicFramePr>
            <p:xfrm>
              <a:off x="357300" y="2780928"/>
              <a:ext cx="8424936" cy="2149285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223472">
                      <a:extLst>
                        <a:ext uri="{9D8B030D-6E8A-4147-A177-3AD203B41FA5}">
                          <a16:colId xmlns:a16="http://schemas.microsoft.com/office/drawing/2014/main" val="2289698314"/>
                        </a:ext>
                      </a:extLst>
                    </a:gridCol>
                    <a:gridCol w="4201464">
                      <a:extLst>
                        <a:ext uri="{9D8B030D-6E8A-4147-A177-3AD203B41FA5}">
                          <a16:colId xmlns:a16="http://schemas.microsoft.com/office/drawing/2014/main" val="2100227929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Differential Amplifier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Instrumentation Amplifier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4774748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Limited gain (≤10)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Gain can be 1 to 1000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63224840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Low CMRR*</a:t>
                          </a:r>
                          <a:r>
                            <a:rPr lang="en-GB" baseline="0" dirty="0" smtClean="0"/>
                            <a:t> (</a:t>
                          </a:r>
                          <a:r>
                            <a:rPr lang="en-GB" dirty="0" smtClean="0"/>
                            <a:t>≤85 dB min)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Better </a:t>
                          </a:r>
                          <a:r>
                            <a:rPr lang="en-GB" dirty="0" smtClean="0"/>
                            <a:t>CMRR</a:t>
                          </a:r>
                          <a:r>
                            <a:rPr lang="en-GB" baseline="0" dirty="0" smtClean="0"/>
                            <a:t> (100dB to 120</a:t>
                          </a:r>
                          <a:r>
                            <a:rPr lang="en-GB" dirty="0" smtClean="0"/>
                            <a:t>dB worst case)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2701508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Resistors</a:t>
                          </a:r>
                          <a:r>
                            <a:rPr lang="en-GB" baseline="0" dirty="0" smtClean="0"/>
                            <a:t> make them noisy</a:t>
                          </a:r>
                          <a:r>
                            <a:rPr lang="en-GB" baseline="0" dirty="0" smtClean="0"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†</a:t>
                          </a:r>
                          <a:endParaRPr lang="en-GB" baseline="0" dirty="0" smtClean="0"/>
                        </a:p>
                        <a:p>
                          <a:r>
                            <a:rPr lang="en-GB" dirty="0" smtClean="0"/>
                            <a:t>(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20</m:t>
                              </m:r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nV</m:t>
                              </m:r>
                              <m: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/</m:t>
                              </m:r>
                              <m:rad>
                                <m:radPr>
                                  <m:degHide m:val="on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 b="0" i="0" smtClean="0">
                                      <a:latin typeface="Cambria Math" panose="02040503050406030204" pitchFamily="18" charset="0"/>
                                    </a:rPr>
                                    <m:t>Hz</m:t>
                                  </m:r>
                                </m:e>
                              </m:rad>
                            </m:oMath>
                          </a14:m>
                          <a:r>
                            <a:rPr lang="en-GB" i="0" dirty="0" smtClean="0"/>
                            <a:t> to 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50</m:t>
                              </m:r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nV</m:t>
                              </m:r>
                              <m: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/</m:t>
                              </m:r>
                              <m:rad>
                                <m:radPr>
                                  <m:degHide m:val="on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 b="0" i="0" smtClean="0">
                                      <a:latin typeface="Cambria Math" panose="02040503050406030204" pitchFamily="18" charset="0"/>
                                    </a:rPr>
                                    <m:t>Hz</m:t>
                                  </m:r>
                                </m:e>
                              </m:rad>
                            </m:oMath>
                          </a14:m>
                          <a:r>
                            <a:rPr lang="en-GB" i="0" dirty="0" smtClean="0"/>
                            <a:t>)</a:t>
                          </a:r>
                          <a:endParaRPr lang="en-GB" i="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Low noise (</a:t>
                          </a:r>
                          <a14:m>
                            <m:oMath xmlns:m="http://schemas.openxmlformats.org/officeDocument/2006/math">
                              <m: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~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nV</m:t>
                              </m:r>
                              <m: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/</m:t>
                              </m:r>
                              <m:rad>
                                <m:radPr>
                                  <m:degHide m:val="on"/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 b="0" i="0" smtClean="0">
                                      <a:latin typeface="Cambria Math" panose="02040503050406030204" pitchFamily="18" charset="0"/>
                                    </a:rPr>
                                    <m:t>Hz</m:t>
                                  </m:r>
                                </m:e>
                              </m:rad>
                            </m:oMath>
                          </a14:m>
                          <a:r>
                            <a:rPr lang="en-GB" dirty="0" smtClean="0"/>
                            <a:t>)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3317187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0" dirty="0" smtClean="0"/>
                            <a:t>Low input</a:t>
                          </a:r>
                          <a:r>
                            <a:rPr lang="en-GB" i="0" baseline="0" dirty="0" smtClean="0"/>
                            <a:t> resistance  (10k</a:t>
                          </a:r>
                          <a:r>
                            <a:rPr lang="el-GR" i="0" baseline="0" dirty="0" smtClean="0"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Ω</a:t>
                          </a:r>
                          <a:r>
                            <a:rPr lang="en-GB" i="0" baseline="0" dirty="0" smtClean="0"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 to 100k</a:t>
                          </a:r>
                          <a:r>
                            <a:rPr lang="el-GR" i="0" baseline="0" dirty="0" smtClean="0"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Ω</a:t>
                          </a:r>
                          <a:r>
                            <a:rPr lang="en-GB" i="0" baseline="0" dirty="0" smtClean="0"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)</a:t>
                          </a:r>
                          <a:endParaRPr lang="en-GB" i="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High input resistance (</a:t>
                          </a:r>
                          <a14:m>
                            <m:oMath xmlns:m="http://schemas.openxmlformats.org/officeDocument/2006/math">
                              <m:r>
                                <a:rPr lang="en-GB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≥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9</m:t>
                                  </m:r>
                                </m:sup>
                              </m:sSup>
                              <m:r>
                                <m:rPr>
                                  <m:sty m:val="p"/>
                                </m:rPr>
                                <a:rPr lang="el-GR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Ω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33038515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784831934"/>
                  </p:ext>
                </p:extLst>
              </p:nvPr>
            </p:nvGraphicFramePr>
            <p:xfrm>
              <a:off x="357300" y="2780928"/>
              <a:ext cx="8424936" cy="2149285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223472">
                      <a:extLst>
                        <a:ext uri="{9D8B030D-6E8A-4147-A177-3AD203B41FA5}">
                          <a16:colId xmlns:a16="http://schemas.microsoft.com/office/drawing/2014/main" val="2289698314"/>
                        </a:ext>
                      </a:extLst>
                    </a:gridCol>
                    <a:gridCol w="4201464">
                      <a:extLst>
                        <a:ext uri="{9D8B030D-6E8A-4147-A177-3AD203B41FA5}">
                          <a16:colId xmlns:a16="http://schemas.microsoft.com/office/drawing/2014/main" val="2100227929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Differential Amplifier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Instrumentation Amplifier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4774748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Limited gain (≤10)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Gain can be 1 to 1000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63224840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Low CMRR*</a:t>
                          </a:r>
                          <a:r>
                            <a:rPr lang="en-GB" baseline="0" dirty="0" smtClean="0"/>
                            <a:t> (</a:t>
                          </a:r>
                          <a:r>
                            <a:rPr lang="en-GB" dirty="0" smtClean="0"/>
                            <a:t>≤85 dB min)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Better </a:t>
                          </a:r>
                          <a:r>
                            <a:rPr lang="en-GB" dirty="0" smtClean="0"/>
                            <a:t>CMRR</a:t>
                          </a:r>
                          <a:r>
                            <a:rPr lang="en-GB" baseline="0" dirty="0" smtClean="0"/>
                            <a:t> (100dB to 120</a:t>
                          </a:r>
                          <a:r>
                            <a:rPr lang="en-GB" dirty="0" smtClean="0"/>
                            <a:t>dB worst case)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27015088"/>
                      </a:ext>
                    </a:extLst>
                  </a:tr>
                  <a:tr h="66592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44" t="-171560" r="-100144" b="-7064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00580" t="-171560" r="-580" b="-7064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3317187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0" dirty="0" smtClean="0"/>
                            <a:t>Low input</a:t>
                          </a:r>
                          <a:r>
                            <a:rPr lang="en-GB" i="0" baseline="0" dirty="0" smtClean="0"/>
                            <a:t> resistance  (10k</a:t>
                          </a:r>
                          <a:r>
                            <a:rPr lang="el-GR" i="0" baseline="0" dirty="0" smtClean="0"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Ω</a:t>
                          </a:r>
                          <a:r>
                            <a:rPr lang="en-GB" i="0" baseline="0" dirty="0" smtClean="0"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 to 100k</a:t>
                          </a:r>
                          <a:r>
                            <a:rPr lang="el-GR" i="0" baseline="0" dirty="0" smtClean="0"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Ω</a:t>
                          </a:r>
                          <a:r>
                            <a:rPr lang="en-GB" i="0" baseline="0" dirty="0" smtClean="0">
                              <a:latin typeface="Calibri" panose="020F0502020204030204" pitchFamily="34" charset="0"/>
                              <a:cs typeface="Calibri" panose="020F0502020204030204" pitchFamily="34" charset="0"/>
                            </a:rPr>
                            <a:t>)</a:t>
                          </a:r>
                          <a:endParaRPr lang="en-GB" i="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00580" t="-485246" r="-580" b="-2623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33038515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extBox 4"/>
          <p:cNvSpPr txBox="1"/>
          <p:nvPr/>
        </p:nvSpPr>
        <p:spPr>
          <a:xfrm>
            <a:off x="107504" y="5229200"/>
            <a:ext cx="8928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*CMMR – Common Mode Rejection Ratio: The ability of a device to reject signals </a:t>
            </a:r>
            <a:r>
              <a:rPr lang="en-GB" sz="1200" dirty="0"/>
              <a:t>that appear simultaneously and in-phase on both inputs. </a:t>
            </a:r>
            <a:endParaRPr lang="en-GB" sz="1200" dirty="0" smtClean="0"/>
          </a:p>
          <a:p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†Resistors introduce thermal noise into a system which is caused by movements of charged particles at all temperatures above absolute zero.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Instrumentation Amplifier</a:t>
            </a:r>
            <a:endParaRPr lang="en-GB" dirty="0"/>
          </a:p>
        </p:txBody>
      </p:sp>
      <p:pic>
        <p:nvPicPr>
          <p:cNvPr id="1026" name="Picture 2" descr="http://www.ibiblio.org/kuphaldt/electricCircuits/Semi/03046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703" y="1844824"/>
            <a:ext cx="5702610" cy="338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791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closer look….</a:t>
            </a:r>
            <a:endParaRPr lang="en-GB" dirty="0"/>
          </a:p>
        </p:txBody>
      </p:sp>
      <p:pic>
        <p:nvPicPr>
          <p:cNvPr id="4" name="Picture 2" descr="http://www.ibiblio.org/kuphaldt/electricCircuits/Semi/03046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0898" y="2204864"/>
            <a:ext cx="4903529" cy="291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le 4"/>
          <p:cNvSpPr/>
          <p:nvPr/>
        </p:nvSpPr>
        <p:spPr>
          <a:xfrm>
            <a:off x="4065114" y="2276872"/>
            <a:ext cx="2376264" cy="2952328"/>
          </a:xfrm>
          <a:prstGeom prst="round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Callout 5"/>
          <p:cNvSpPr/>
          <p:nvPr/>
        </p:nvSpPr>
        <p:spPr>
          <a:xfrm>
            <a:off x="6585394" y="1844824"/>
            <a:ext cx="2098576" cy="1260140"/>
          </a:xfrm>
          <a:prstGeom prst="wedgeEllipseCallout">
            <a:avLst>
              <a:gd name="adj1" fmla="val -60166"/>
              <a:gd name="adj2" fmla="val 506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Difference Amplifier</a:t>
            </a:r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248690" y="980727"/>
            <a:ext cx="2520280" cy="1109779"/>
          </a:xfrm>
          <a:prstGeom prst="wedgeEllipseCallout">
            <a:avLst>
              <a:gd name="adj1" fmla="val 31507"/>
              <a:gd name="adj2" fmla="val 67365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Non-Inverting Amplifier</a:t>
            </a:r>
            <a:endParaRPr lang="en-GB" dirty="0"/>
          </a:p>
        </p:txBody>
      </p:sp>
      <p:sp>
        <p:nvSpPr>
          <p:cNvPr id="8" name="Rounded Rectangle 7"/>
          <p:cNvSpPr/>
          <p:nvPr/>
        </p:nvSpPr>
        <p:spPr>
          <a:xfrm>
            <a:off x="1976882" y="2090666"/>
            <a:ext cx="2232248" cy="1914398"/>
          </a:xfrm>
          <a:prstGeom prst="round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ounded Rectangle 8"/>
          <p:cNvSpPr/>
          <p:nvPr/>
        </p:nvSpPr>
        <p:spPr>
          <a:xfrm>
            <a:off x="2048890" y="3314802"/>
            <a:ext cx="2088232" cy="1914398"/>
          </a:xfrm>
          <a:prstGeom prst="round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Callout 9"/>
          <p:cNvSpPr/>
          <p:nvPr/>
        </p:nvSpPr>
        <p:spPr>
          <a:xfrm>
            <a:off x="389347" y="5066232"/>
            <a:ext cx="2520280" cy="1109779"/>
          </a:xfrm>
          <a:prstGeom prst="wedgeEllipseCallout">
            <a:avLst>
              <a:gd name="adj1" fmla="val 38763"/>
              <a:gd name="adj2" fmla="val -60458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Non-Inverting Amplifier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347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ibiblio.org/kuphaldt/electricCircuits/Semi/03046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0898" y="2204864"/>
            <a:ext cx="4903529" cy="291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closer look….</a:t>
            </a:r>
            <a:endParaRPr lang="en-GB" dirty="0"/>
          </a:p>
        </p:txBody>
      </p:sp>
      <p:grpSp>
        <p:nvGrpSpPr>
          <p:cNvPr id="33" name="Group 32"/>
          <p:cNvGrpSpPr/>
          <p:nvPr/>
        </p:nvGrpSpPr>
        <p:grpSpPr>
          <a:xfrm>
            <a:off x="4098592" y="1199183"/>
            <a:ext cx="4505856" cy="3165921"/>
            <a:chOff x="4098592" y="1199183"/>
            <a:chExt cx="4505856" cy="3165921"/>
          </a:xfrm>
        </p:grpSpPr>
        <p:sp>
          <p:nvSpPr>
            <p:cNvPr id="3" name="Oval Callout 2"/>
            <p:cNvSpPr/>
            <p:nvPr/>
          </p:nvSpPr>
          <p:spPr>
            <a:xfrm>
              <a:off x="6084168" y="1199183"/>
              <a:ext cx="2520280" cy="1224136"/>
            </a:xfrm>
            <a:prstGeom prst="wedgeEllipseCallout">
              <a:avLst>
                <a:gd name="adj1" fmla="val -41818"/>
                <a:gd name="adj2" fmla="val 48368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All resistors same value</a:t>
              </a:r>
              <a:endParaRPr lang="en-GB" dirty="0"/>
            </a:p>
          </p:txBody>
        </p:sp>
        <p:cxnSp>
          <p:nvCxnSpPr>
            <p:cNvPr id="12" name="Straight Arrow Connector 11"/>
            <p:cNvCxnSpPr>
              <a:stCxn id="3" idx="8"/>
            </p:cNvCxnSpPr>
            <p:nvPr/>
          </p:nvCxnSpPr>
          <p:spPr>
            <a:xfrm flipH="1">
              <a:off x="4572000" y="2403341"/>
              <a:ext cx="1718377" cy="16156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stCxn id="3" idx="8"/>
            </p:cNvCxnSpPr>
            <p:nvPr/>
          </p:nvCxnSpPr>
          <p:spPr>
            <a:xfrm flipH="1">
              <a:off x="5843317" y="2403341"/>
              <a:ext cx="447060" cy="20315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>
              <a:stCxn id="3" idx="8"/>
            </p:cNvCxnSpPr>
            <p:nvPr/>
          </p:nvCxnSpPr>
          <p:spPr>
            <a:xfrm flipH="1">
              <a:off x="5652120" y="2403341"/>
              <a:ext cx="638257" cy="18897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stCxn id="3" idx="8"/>
            </p:cNvCxnSpPr>
            <p:nvPr/>
          </p:nvCxnSpPr>
          <p:spPr>
            <a:xfrm flipH="1">
              <a:off x="4489648" y="2403341"/>
              <a:ext cx="1800729" cy="196176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>
              <a:stCxn id="3" idx="8"/>
            </p:cNvCxnSpPr>
            <p:nvPr/>
          </p:nvCxnSpPr>
          <p:spPr>
            <a:xfrm flipH="1">
              <a:off x="4180944" y="2403341"/>
              <a:ext cx="2109433" cy="174798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>
              <a:stCxn id="3" idx="8"/>
            </p:cNvCxnSpPr>
            <p:nvPr/>
          </p:nvCxnSpPr>
          <p:spPr>
            <a:xfrm flipH="1">
              <a:off x="4098592" y="2403341"/>
              <a:ext cx="2191785" cy="57355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Oval Callout 29"/>
          <p:cNvSpPr/>
          <p:nvPr/>
        </p:nvSpPr>
        <p:spPr>
          <a:xfrm>
            <a:off x="398211" y="2924944"/>
            <a:ext cx="2448272" cy="1152128"/>
          </a:xfrm>
          <a:prstGeom prst="wedgeEllipseCallout">
            <a:avLst>
              <a:gd name="adj1" fmla="val 70217"/>
              <a:gd name="adj2" fmla="val 9732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One resistor to set gain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3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In-Amp Operation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5050904" cy="3917032"/>
          </a:xfrm>
        </p:spPr>
        <p:txBody>
          <a:bodyPr>
            <a:noAutofit/>
          </a:bodyPr>
          <a:lstStyle/>
          <a:p>
            <a:pPr marL="177800" indent="-177800"/>
            <a:r>
              <a:rPr lang="en-GB" sz="1600" dirty="0"/>
              <a:t>Consider all resistors to be of equal value except for </a:t>
            </a:r>
            <a:r>
              <a:rPr lang="en-GB" sz="1600" dirty="0" err="1"/>
              <a:t>R</a:t>
            </a:r>
            <a:r>
              <a:rPr lang="en-GB" sz="1600" baseline="-25000" dirty="0" err="1"/>
              <a:t>gain</a:t>
            </a:r>
            <a:r>
              <a:rPr lang="en-GB" sz="1600" dirty="0"/>
              <a:t>. </a:t>
            </a:r>
            <a:endParaRPr lang="en-GB" sz="1600" dirty="0" smtClean="0"/>
          </a:p>
          <a:p>
            <a:pPr marL="177800" indent="-177800"/>
            <a:r>
              <a:rPr lang="en-GB" sz="1600" dirty="0" smtClean="0"/>
              <a:t>The </a:t>
            </a:r>
            <a:r>
              <a:rPr lang="en-GB" sz="1600" dirty="0"/>
              <a:t>negative feedback of the upper-left op-amp causes the voltage at point 1 (top of </a:t>
            </a:r>
            <a:r>
              <a:rPr lang="en-GB" sz="1600" dirty="0" err="1"/>
              <a:t>R</a:t>
            </a:r>
            <a:r>
              <a:rPr lang="en-GB" sz="1600" baseline="-25000" dirty="0" err="1"/>
              <a:t>gain</a:t>
            </a:r>
            <a:r>
              <a:rPr lang="en-GB" sz="1600" dirty="0"/>
              <a:t>) to be equal to V</a:t>
            </a:r>
            <a:r>
              <a:rPr lang="en-GB" sz="1600" baseline="-25000" dirty="0"/>
              <a:t>1</a:t>
            </a:r>
            <a:r>
              <a:rPr lang="en-GB" sz="1600" dirty="0"/>
              <a:t>. </a:t>
            </a:r>
            <a:endParaRPr lang="en-GB" sz="1600" dirty="0" smtClean="0"/>
          </a:p>
          <a:p>
            <a:pPr marL="177800" indent="-177800"/>
            <a:r>
              <a:rPr lang="en-GB" sz="1600" dirty="0" smtClean="0"/>
              <a:t>Likewise</a:t>
            </a:r>
            <a:r>
              <a:rPr lang="en-GB" sz="1600" dirty="0"/>
              <a:t>, the voltage at point 2 (bottom of </a:t>
            </a:r>
            <a:r>
              <a:rPr lang="en-GB" sz="1600" dirty="0" err="1"/>
              <a:t>R</a:t>
            </a:r>
            <a:r>
              <a:rPr lang="en-GB" sz="1600" baseline="-25000" dirty="0" err="1"/>
              <a:t>gain</a:t>
            </a:r>
            <a:r>
              <a:rPr lang="en-GB" sz="1600" dirty="0"/>
              <a:t>) is held to a value equal to V</a:t>
            </a:r>
            <a:r>
              <a:rPr lang="en-GB" sz="1600" baseline="-25000" dirty="0"/>
              <a:t>2</a:t>
            </a:r>
            <a:r>
              <a:rPr lang="en-GB" sz="1600" dirty="0"/>
              <a:t>. </a:t>
            </a:r>
            <a:endParaRPr lang="en-GB" sz="1600" dirty="0" smtClean="0"/>
          </a:p>
          <a:p>
            <a:pPr marL="177800" indent="-177800"/>
            <a:r>
              <a:rPr lang="en-GB" sz="1600" dirty="0" smtClean="0"/>
              <a:t>This </a:t>
            </a:r>
            <a:r>
              <a:rPr lang="en-GB" sz="1600" dirty="0"/>
              <a:t>establishes a voltage drop across </a:t>
            </a:r>
            <a:r>
              <a:rPr lang="en-GB" sz="1600" dirty="0" err="1"/>
              <a:t>R</a:t>
            </a:r>
            <a:r>
              <a:rPr lang="en-GB" sz="1600" baseline="-25000" dirty="0" err="1"/>
              <a:t>gain</a:t>
            </a:r>
            <a:r>
              <a:rPr lang="en-GB" sz="1600" dirty="0"/>
              <a:t> equal to the voltage difference between V</a:t>
            </a:r>
            <a:r>
              <a:rPr lang="en-GB" sz="1600" baseline="-25000" dirty="0"/>
              <a:t>1</a:t>
            </a:r>
            <a:r>
              <a:rPr lang="en-GB" sz="1600" dirty="0"/>
              <a:t> and V</a:t>
            </a:r>
            <a:r>
              <a:rPr lang="en-GB" sz="1600" baseline="-25000" dirty="0"/>
              <a:t>2</a:t>
            </a:r>
            <a:r>
              <a:rPr lang="en-GB" sz="1600" dirty="0"/>
              <a:t>. </a:t>
            </a:r>
            <a:endParaRPr lang="en-GB" sz="1600" dirty="0" smtClean="0"/>
          </a:p>
          <a:p>
            <a:pPr marL="177800" indent="-177800"/>
            <a:r>
              <a:rPr lang="en-GB" sz="1600" dirty="0" smtClean="0"/>
              <a:t>That </a:t>
            </a:r>
            <a:r>
              <a:rPr lang="en-GB" sz="1600" dirty="0"/>
              <a:t>voltage drop causes a current through </a:t>
            </a:r>
            <a:r>
              <a:rPr lang="en-GB" sz="1600" dirty="0" err="1"/>
              <a:t>R</a:t>
            </a:r>
            <a:r>
              <a:rPr lang="en-GB" sz="1600" baseline="-25000" dirty="0" err="1"/>
              <a:t>gain</a:t>
            </a:r>
            <a:r>
              <a:rPr lang="en-GB" sz="1600" dirty="0"/>
              <a:t>, and since the feedback loops of the two input op-amps draw no current, that same amount of current through </a:t>
            </a:r>
            <a:r>
              <a:rPr lang="en-GB" sz="1600" dirty="0" err="1"/>
              <a:t>R</a:t>
            </a:r>
            <a:r>
              <a:rPr lang="en-GB" sz="1600" baseline="-25000" dirty="0" err="1"/>
              <a:t>gain</a:t>
            </a:r>
            <a:r>
              <a:rPr lang="en-GB" sz="1600" dirty="0"/>
              <a:t> must be going through the two "R" resistors above and below it. </a:t>
            </a:r>
            <a:endParaRPr lang="en-GB" sz="1600" dirty="0" smtClean="0"/>
          </a:p>
          <a:p>
            <a:pPr marL="177800" indent="-177800"/>
            <a:r>
              <a:rPr lang="en-GB" sz="1600" dirty="0" smtClean="0"/>
              <a:t>This </a:t>
            </a:r>
            <a:r>
              <a:rPr lang="en-GB" sz="1600" dirty="0"/>
              <a:t>produces a voltage drop between points 3 and 4 equal to:</a:t>
            </a:r>
            <a:endParaRPr lang="en-GB" sz="1600" dirty="0"/>
          </a:p>
        </p:txBody>
      </p:sp>
      <p:pic>
        <p:nvPicPr>
          <p:cNvPr id="4" name="Picture 2" descr="http://www.ibiblio.org/kuphaldt/electricCircuits/Semi/03046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111357"/>
            <a:ext cx="3963270" cy="2352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ibiblio.org/kuphaldt/electricCircuits/Semi/1301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6880" y="5157192"/>
            <a:ext cx="2209800" cy="428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88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In-Amp Operation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The regular differential amplifier on the right-hand side of the circuit then takes this voltage drop between points 3 and 4, and amplifies it by a gain of 1 (assuming again that all "R" resistors are of equal value). </a:t>
            </a:r>
            <a:endParaRPr lang="en-GB" dirty="0" smtClean="0"/>
          </a:p>
          <a:p>
            <a:r>
              <a:rPr lang="en-GB" dirty="0" smtClean="0"/>
              <a:t>Though </a:t>
            </a:r>
            <a:r>
              <a:rPr lang="en-GB" dirty="0"/>
              <a:t>this looks like a cumbersome way to build a differential amplifier, it has the distinct advantages of possessing extremely high input impedances on the V</a:t>
            </a:r>
            <a:r>
              <a:rPr lang="en-GB" baseline="-25000" dirty="0"/>
              <a:t>1</a:t>
            </a:r>
            <a:r>
              <a:rPr lang="en-GB" dirty="0"/>
              <a:t> and V</a:t>
            </a:r>
            <a:r>
              <a:rPr lang="en-GB" baseline="-25000" dirty="0"/>
              <a:t>2</a:t>
            </a:r>
            <a:r>
              <a:rPr lang="en-GB" dirty="0"/>
              <a:t> inputs (because they connect straight into the noninverting inputs of their respective op-amps), and adjustable gain that can be set by a single resistor. </a:t>
            </a:r>
            <a:endParaRPr lang="en-GB" dirty="0" smtClean="0"/>
          </a:p>
          <a:p>
            <a:r>
              <a:rPr lang="en-GB" dirty="0" smtClean="0"/>
              <a:t>Manipulating </a:t>
            </a:r>
            <a:r>
              <a:rPr lang="en-GB" dirty="0"/>
              <a:t>the above formula a bit, we have a general expression for overall voltage gain in the instrumentation amplifier:</a:t>
            </a:r>
            <a:endParaRPr lang="en-GB" dirty="0"/>
          </a:p>
        </p:txBody>
      </p:sp>
      <p:pic>
        <p:nvPicPr>
          <p:cNvPr id="5122" name="Picture 2" descr="http://www.ibiblio.org/kuphaldt/electricCircuits/Semi/1301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898" y="4941167"/>
            <a:ext cx="1856205" cy="57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778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In-Amp Operation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Though it may not be obvious by looking at the schematic, we can change the differential gain of the instrumentation amplifier simply by changing the value of one resistor: </a:t>
            </a:r>
            <a:r>
              <a:rPr lang="en-GB" dirty="0" err="1"/>
              <a:t>R</a:t>
            </a:r>
            <a:r>
              <a:rPr lang="en-GB" baseline="-25000" dirty="0" err="1"/>
              <a:t>gain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Yes</a:t>
            </a:r>
            <a:r>
              <a:rPr lang="en-GB" dirty="0"/>
              <a:t>, we could still change the overall gain by changing the values of some of the other resistors, but this would necessitate </a:t>
            </a:r>
            <a:r>
              <a:rPr lang="en-GB" i="1" dirty="0"/>
              <a:t>balanced</a:t>
            </a:r>
            <a:r>
              <a:rPr lang="en-GB" dirty="0"/>
              <a:t> resistor value changes for the circuit to remain symmetrical. </a:t>
            </a:r>
            <a:endParaRPr lang="en-GB" dirty="0" smtClean="0"/>
          </a:p>
          <a:p>
            <a:r>
              <a:rPr lang="en-GB" dirty="0" smtClean="0"/>
              <a:t>Please </a:t>
            </a:r>
            <a:r>
              <a:rPr lang="en-GB" dirty="0"/>
              <a:t>note that the lowest gain possible with the above circuit is obtained with </a:t>
            </a:r>
            <a:r>
              <a:rPr lang="en-GB" dirty="0" err="1"/>
              <a:t>R</a:t>
            </a:r>
            <a:r>
              <a:rPr lang="en-GB" baseline="-25000" dirty="0" err="1"/>
              <a:t>gain</a:t>
            </a:r>
            <a:r>
              <a:rPr lang="en-GB" dirty="0"/>
              <a:t> completely open (infinite resistance), and that gain value is 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85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IC In-Amps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Instrumentation amplifiers are available as pre-packaged integrated circuits</a:t>
            </a:r>
          </a:p>
          <a:p>
            <a:r>
              <a:rPr lang="en-GB" dirty="0" smtClean="0"/>
              <a:t>Laser trimmed resistors – very well balanced very low CMRR</a:t>
            </a:r>
          </a:p>
          <a:p>
            <a:r>
              <a:rPr lang="en-GB" dirty="0" smtClean="0"/>
              <a:t>Many available from different manufacturers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4037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8157" y="116632"/>
            <a:ext cx="5227687" cy="6555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439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116632"/>
            <a:ext cx="5760640" cy="6656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68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720" y="116632"/>
            <a:ext cx="5040560" cy="6696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1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9732" y="61890"/>
            <a:ext cx="4824536" cy="6772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561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Measurement applications where a high precision design is needed</a:t>
            </a:r>
          </a:p>
          <a:p>
            <a:pPr lvl="1"/>
            <a:r>
              <a:rPr lang="en-GB" dirty="0" smtClean="0"/>
              <a:t>Weighing scales – strain gauge and Wheatstone bridge</a:t>
            </a:r>
          </a:p>
          <a:p>
            <a:pPr lvl="1"/>
            <a:r>
              <a:rPr lang="en-GB" dirty="0" smtClean="0"/>
              <a:t>Anywhere a difference amplifier would be used which requires precision.</a:t>
            </a:r>
          </a:p>
          <a:p>
            <a:r>
              <a:rPr lang="en-GB" dirty="0" smtClean="0"/>
              <a:t>Biomedical applications such as ECG monitors</a:t>
            </a:r>
          </a:p>
          <a:p>
            <a:pPr lvl="1"/>
            <a:r>
              <a:rPr lang="en-GB" dirty="0" smtClean="0"/>
              <a:t>High input resistance means low leakage currents – limiting the current flowing into the patient is always a good thing.</a:t>
            </a:r>
          </a:p>
          <a:p>
            <a:r>
              <a:rPr lang="en-GB" dirty="0" smtClean="0"/>
              <a:t>Industrial applications such as converting a sensor signal to a 4-20mA current loop encoded signal for transmission over a long cable.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879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9809"/>
            <a:ext cx="8229600" cy="1143000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6146" name="Picture 2" descr="Why is the output of AD 623 does not change irrespective of the resistor  gain?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300"/>
          <a:stretch/>
        </p:blipFill>
        <p:spPr bwMode="auto">
          <a:xfrm>
            <a:off x="1023578" y="1772816"/>
            <a:ext cx="7096844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unded Rectangle 3"/>
          <p:cNvSpPr/>
          <p:nvPr/>
        </p:nvSpPr>
        <p:spPr>
          <a:xfrm>
            <a:off x="1547664" y="2420888"/>
            <a:ext cx="1656184" cy="295237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Callout 4"/>
          <p:cNvSpPr/>
          <p:nvPr/>
        </p:nvSpPr>
        <p:spPr>
          <a:xfrm>
            <a:off x="179512" y="944724"/>
            <a:ext cx="2016224" cy="1152128"/>
          </a:xfrm>
          <a:prstGeom prst="wedgeEllipseCallout">
            <a:avLst>
              <a:gd name="adj1" fmla="val 49920"/>
              <a:gd name="adj2" fmla="val 788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Wheatstone Bridge</a:t>
            </a:r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251520" y="4163908"/>
            <a:ext cx="1260648" cy="1008112"/>
          </a:xfrm>
          <a:prstGeom prst="wedgeEllipseCallout">
            <a:avLst>
              <a:gd name="adj1" fmla="val 84423"/>
              <a:gd name="adj2" fmla="val 111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Strain Gauge</a:t>
            </a:r>
            <a:endParaRPr lang="en-GB" dirty="0"/>
          </a:p>
        </p:txBody>
      </p:sp>
      <p:sp>
        <p:nvSpPr>
          <p:cNvPr id="8" name="Oval Callout 7"/>
          <p:cNvSpPr/>
          <p:nvPr/>
        </p:nvSpPr>
        <p:spPr>
          <a:xfrm>
            <a:off x="3203848" y="1340768"/>
            <a:ext cx="1476672" cy="1008112"/>
          </a:xfrm>
          <a:prstGeom prst="wedgeEllipseCallout">
            <a:avLst>
              <a:gd name="adj1" fmla="val 91480"/>
              <a:gd name="adj2" fmla="val 18176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Gain set resistor</a:t>
            </a:r>
            <a:endParaRPr lang="en-GB" dirty="0"/>
          </a:p>
        </p:txBody>
      </p:sp>
      <p:sp>
        <p:nvSpPr>
          <p:cNvPr id="9" name="Oval Callout 8"/>
          <p:cNvSpPr/>
          <p:nvPr/>
        </p:nvSpPr>
        <p:spPr>
          <a:xfrm>
            <a:off x="4283968" y="4645881"/>
            <a:ext cx="1332656" cy="655327"/>
          </a:xfrm>
          <a:prstGeom prst="wedgeEllipseCallout">
            <a:avLst>
              <a:gd name="adj1" fmla="val 81180"/>
              <a:gd name="adj2" fmla="val -15204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In-Amp</a:t>
            </a:r>
            <a:endParaRPr lang="en-GB" dirty="0"/>
          </a:p>
        </p:txBody>
      </p:sp>
      <p:sp>
        <p:nvSpPr>
          <p:cNvPr id="6" name="Rounded Rectangle 5"/>
          <p:cNvSpPr/>
          <p:nvPr/>
        </p:nvSpPr>
        <p:spPr>
          <a:xfrm>
            <a:off x="5004048" y="2132856"/>
            <a:ext cx="1872208" cy="79208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Callout 10"/>
          <p:cNvSpPr/>
          <p:nvPr/>
        </p:nvSpPr>
        <p:spPr>
          <a:xfrm>
            <a:off x="7102145" y="1455676"/>
            <a:ext cx="1872208" cy="1469268"/>
          </a:xfrm>
          <a:prstGeom prst="wedgeEllipseCallout">
            <a:avLst>
              <a:gd name="adj1" fmla="val -62946"/>
              <a:gd name="adj2" fmla="val 205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Power supply decoupling capacitors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388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note on strain gauges</a:t>
            </a:r>
            <a:endParaRPr lang="en-GB" dirty="0"/>
          </a:p>
        </p:txBody>
      </p:sp>
      <p:pic>
        <p:nvPicPr>
          <p:cNvPr id="7170" name="Picture 2" descr="Strain Gage Installation and FAQs | Binsfeld Engineering Inc.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32856"/>
            <a:ext cx="3723123" cy="309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076056" y="2388102"/>
            <a:ext cx="35387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Strain gauges all bonded close together at right angles to each other. </a:t>
            </a:r>
          </a:p>
          <a:p>
            <a:r>
              <a:rPr lang="en-GB" dirty="0" smtClean="0"/>
              <a:t>Allows strain to be measured in two axis</a:t>
            </a:r>
          </a:p>
          <a:p>
            <a:r>
              <a:rPr lang="en-GB" dirty="0" smtClean="0"/>
              <a:t>Allows temperature compensation – all gauges at same temperature so will have same resistance with no strain applied.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81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An</a:t>
            </a:r>
            <a:r>
              <a:rPr lang="en-GB" dirty="0"/>
              <a:t> </a:t>
            </a:r>
            <a:r>
              <a:rPr lang="en-GB" i="1" dirty="0"/>
              <a:t>instrumentation amplifier</a:t>
            </a:r>
            <a:r>
              <a:rPr lang="en-GB" dirty="0"/>
              <a:t> is a differential op-amp circuit providing high input impedances with ease of gain adjustment through the variation of a single resistor</a:t>
            </a:r>
            <a:r>
              <a:rPr lang="en-GB" dirty="0" smtClean="0"/>
              <a:t>.</a:t>
            </a:r>
          </a:p>
          <a:p>
            <a:r>
              <a:rPr lang="en-GB" dirty="0" smtClean="0"/>
              <a:t>All resistors same value </a:t>
            </a:r>
          </a:p>
          <a:p>
            <a:pPr lvl="1"/>
            <a:r>
              <a:rPr lang="en-GB" dirty="0" smtClean="0"/>
              <a:t>Balanced currents</a:t>
            </a:r>
          </a:p>
          <a:p>
            <a:pPr lvl="1"/>
            <a:r>
              <a:rPr lang="en-GB" dirty="0" smtClean="0"/>
              <a:t>No / very low output offset</a:t>
            </a:r>
          </a:p>
          <a:p>
            <a:r>
              <a:rPr lang="en-GB" dirty="0" smtClean="0"/>
              <a:t>One resistor to control gain</a:t>
            </a:r>
          </a:p>
          <a:p>
            <a:pPr lvl="1"/>
            <a:r>
              <a:rPr lang="en-GB" dirty="0" smtClean="0"/>
              <a:t>Simple control over circuit</a:t>
            </a:r>
          </a:p>
          <a:p>
            <a:pPr lvl="1"/>
            <a:r>
              <a:rPr lang="en-GB" dirty="0" smtClean="0"/>
              <a:t>Maintain circuit balance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1625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3" ma:contentTypeDescription="Create a new document." ma:contentTypeScope="" ma:versionID="b0a6fffb61f5c99aae3b629f52a62cf0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adcb3cfce0f75f129f6b94236a68a7f8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a12fe08c-d961-42b5-8243-a968499d8e5e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bc2bc07b-b850-40fa-bc7b-300a8ce20a14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C37BBE1E-EEA4-439D-AE0F-F567B7815C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276</TotalTime>
  <Words>790</Words>
  <Application>Microsoft Office PowerPoint</Application>
  <PresentationFormat>On-screen Show (4:3)</PresentationFormat>
  <Paragraphs>73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Cambria Math</vt:lpstr>
      <vt:lpstr>Myriad Pro</vt:lpstr>
      <vt:lpstr>20140311PresentationUWTSDTemplate</vt:lpstr>
      <vt:lpstr>Instrumentation Amplifiers</vt:lpstr>
      <vt:lpstr>Instrumentation Amplifiers</vt:lpstr>
      <vt:lpstr>What?</vt:lpstr>
      <vt:lpstr>Instrumentation Amplifier</vt:lpstr>
      <vt:lpstr>A closer look….</vt:lpstr>
      <vt:lpstr>A closer look….</vt:lpstr>
      <vt:lpstr>In-Amp Operation</vt:lpstr>
      <vt:lpstr>In-Amp Operation</vt:lpstr>
      <vt:lpstr>In-Amp Operation</vt:lpstr>
      <vt:lpstr>IC In-Amps</vt:lpstr>
      <vt:lpstr>PowerPoint Presentation</vt:lpstr>
      <vt:lpstr>PowerPoint Presentation</vt:lpstr>
      <vt:lpstr>PowerPoint Presentation</vt:lpstr>
      <vt:lpstr>PowerPoint Presentation</vt:lpstr>
      <vt:lpstr>Applications</vt:lpstr>
      <vt:lpstr>Example</vt:lpstr>
      <vt:lpstr>A note on strain gauges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Instrumentation Amplifiers</dc:title>
  <dc:creator>Stephen Mosey</dc:creator>
  <cp:lastModifiedBy>Stephen Mosey</cp:lastModifiedBy>
  <cp:revision>12</cp:revision>
  <dcterms:created xsi:type="dcterms:W3CDTF">2020-10-27T11:46:05Z</dcterms:created>
  <dcterms:modified xsi:type="dcterms:W3CDTF">2020-10-27T16:22:54Z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