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78" r:id="rId3"/>
    <p:sldId id="279" r:id="rId4"/>
    <p:sldId id="455" r:id="rId5"/>
    <p:sldId id="309" r:id="rId6"/>
    <p:sldId id="312" r:id="rId7"/>
    <p:sldId id="313" r:id="rId8"/>
    <p:sldId id="434" r:id="rId9"/>
    <p:sldId id="332" r:id="rId10"/>
    <p:sldId id="333" r:id="rId11"/>
    <p:sldId id="280" r:id="rId12"/>
    <p:sldId id="286" r:id="rId13"/>
    <p:sldId id="287" r:id="rId14"/>
    <p:sldId id="295" r:id="rId15"/>
    <p:sldId id="311" r:id="rId16"/>
    <p:sldId id="281" r:id="rId17"/>
    <p:sldId id="307" r:id="rId18"/>
    <p:sldId id="308" r:id="rId19"/>
    <p:sldId id="290" r:id="rId20"/>
    <p:sldId id="291" r:id="rId21"/>
    <p:sldId id="292" r:id="rId22"/>
    <p:sldId id="283" r:id="rId23"/>
    <p:sldId id="304" r:id="rId24"/>
    <p:sldId id="289" r:id="rId25"/>
    <p:sldId id="296" r:id="rId26"/>
    <p:sldId id="306" r:id="rId27"/>
    <p:sldId id="282"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1" autoAdjust="0"/>
    <p:restoredTop sz="95794" autoAdjust="0"/>
  </p:normalViewPr>
  <p:slideViewPr>
    <p:cSldViewPr>
      <p:cViewPr varScale="1">
        <p:scale>
          <a:sx n="111" d="100"/>
          <a:sy n="111" d="100"/>
        </p:scale>
        <p:origin x="6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436F4-D779-C748-960F-137149B86A6F}" type="doc">
      <dgm:prSet loTypeId="urn:microsoft.com/office/officeart/2005/8/layout/process1" loCatId="" qsTypeId="urn:microsoft.com/office/officeart/2005/8/quickstyle/simple1" qsCatId="simple" csTypeId="urn:microsoft.com/office/officeart/2005/8/colors/accent0_3" csCatId="mainScheme" phldr="1"/>
      <dgm:spPr/>
    </dgm:pt>
    <dgm:pt modelId="{782FE2FB-C5A4-5148-9281-79C2C0D32741}">
      <dgm:prSet phldrT="[Text]" custT="1"/>
      <dgm:spPr/>
      <dgm:t>
        <a:bodyPr/>
        <a:lstStyle/>
        <a:p>
          <a:r>
            <a:rPr lang="en-GB" sz="2800" dirty="0"/>
            <a:t>Input</a:t>
          </a:r>
          <a:r>
            <a:rPr lang="en-GB" sz="3000" dirty="0"/>
            <a:t> </a:t>
          </a:r>
        </a:p>
      </dgm:t>
    </dgm:pt>
    <dgm:pt modelId="{8A3569E7-79E0-BB41-B7BC-2022456DAD2C}" type="parTrans" cxnId="{359FB560-130E-3147-9692-21E443C65948}">
      <dgm:prSet/>
      <dgm:spPr/>
      <dgm:t>
        <a:bodyPr/>
        <a:lstStyle/>
        <a:p>
          <a:endParaRPr lang="en-GB"/>
        </a:p>
      </dgm:t>
    </dgm:pt>
    <dgm:pt modelId="{19398FBB-8513-8143-8A40-5D735856E574}" type="sibTrans" cxnId="{359FB560-130E-3147-9692-21E443C65948}">
      <dgm:prSet/>
      <dgm:spPr/>
      <dgm:t>
        <a:bodyPr/>
        <a:lstStyle/>
        <a:p>
          <a:endParaRPr lang="en-GB"/>
        </a:p>
      </dgm:t>
    </dgm:pt>
    <dgm:pt modelId="{757113A7-9771-6346-8D29-D08017D405B1}">
      <dgm:prSet phldrT="[Text]" custT="1"/>
      <dgm:spPr/>
      <dgm:t>
        <a:bodyPr/>
        <a:lstStyle/>
        <a:p>
          <a:r>
            <a:rPr lang="en-GB" sz="2800" dirty="0"/>
            <a:t>Process</a:t>
          </a:r>
        </a:p>
      </dgm:t>
    </dgm:pt>
    <dgm:pt modelId="{7FEE6850-A9BD-034B-8177-7D7488D18888}" type="parTrans" cxnId="{8E3C89A8-613D-174F-8D47-EDD108D207AE}">
      <dgm:prSet/>
      <dgm:spPr/>
      <dgm:t>
        <a:bodyPr/>
        <a:lstStyle/>
        <a:p>
          <a:endParaRPr lang="en-GB"/>
        </a:p>
      </dgm:t>
    </dgm:pt>
    <dgm:pt modelId="{E92DEF8F-B1DB-1F40-A608-AEB461840D02}" type="sibTrans" cxnId="{8E3C89A8-613D-174F-8D47-EDD108D207AE}">
      <dgm:prSet/>
      <dgm:spPr/>
      <dgm:t>
        <a:bodyPr/>
        <a:lstStyle/>
        <a:p>
          <a:endParaRPr lang="en-GB"/>
        </a:p>
      </dgm:t>
    </dgm:pt>
    <dgm:pt modelId="{439B2F90-0DD1-4B42-9612-CB9985CC579D}">
      <dgm:prSet phldrT="[Text]" custT="1"/>
      <dgm:spPr/>
      <dgm:t>
        <a:bodyPr/>
        <a:lstStyle/>
        <a:p>
          <a:r>
            <a:rPr lang="en-GB" sz="2800" dirty="0"/>
            <a:t>Output</a:t>
          </a:r>
          <a:endParaRPr lang="en-GB" sz="3100" dirty="0"/>
        </a:p>
      </dgm:t>
    </dgm:pt>
    <dgm:pt modelId="{7DE1D04B-3850-6A46-9797-2ACF30D76825}" type="parTrans" cxnId="{468912C3-1691-F84F-B33D-DA45EF9E45F5}">
      <dgm:prSet/>
      <dgm:spPr/>
      <dgm:t>
        <a:bodyPr/>
        <a:lstStyle/>
        <a:p>
          <a:endParaRPr lang="en-GB"/>
        </a:p>
      </dgm:t>
    </dgm:pt>
    <dgm:pt modelId="{DC0B7AFA-35B8-2940-B706-0A52E1A4701B}" type="sibTrans" cxnId="{468912C3-1691-F84F-B33D-DA45EF9E45F5}">
      <dgm:prSet/>
      <dgm:spPr/>
      <dgm:t>
        <a:bodyPr/>
        <a:lstStyle/>
        <a:p>
          <a:endParaRPr lang="en-GB"/>
        </a:p>
      </dgm:t>
    </dgm:pt>
    <dgm:pt modelId="{DBFE3822-5BC1-4347-A674-0157CDAE8292}" type="pres">
      <dgm:prSet presAssocID="{9D9436F4-D779-C748-960F-137149B86A6F}" presName="Name0" presStyleCnt="0">
        <dgm:presLayoutVars>
          <dgm:dir/>
          <dgm:resizeHandles val="exact"/>
        </dgm:presLayoutVars>
      </dgm:prSet>
      <dgm:spPr/>
    </dgm:pt>
    <dgm:pt modelId="{233678FB-6379-234E-B7CE-75EC3094E6C0}" type="pres">
      <dgm:prSet presAssocID="{782FE2FB-C5A4-5148-9281-79C2C0D32741}" presName="node" presStyleLbl="node1" presStyleIdx="0" presStyleCnt="3">
        <dgm:presLayoutVars>
          <dgm:bulletEnabled val="1"/>
        </dgm:presLayoutVars>
      </dgm:prSet>
      <dgm:spPr/>
    </dgm:pt>
    <dgm:pt modelId="{6B1C6530-A5F4-F84C-ABFE-1B9CA9EBC250}" type="pres">
      <dgm:prSet presAssocID="{19398FBB-8513-8143-8A40-5D735856E574}" presName="sibTrans" presStyleLbl="sibTrans2D1" presStyleIdx="0" presStyleCnt="2"/>
      <dgm:spPr/>
    </dgm:pt>
    <dgm:pt modelId="{29B6BAD6-CF72-8842-927E-366F2F102528}" type="pres">
      <dgm:prSet presAssocID="{19398FBB-8513-8143-8A40-5D735856E574}" presName="connectorText" presStyleLbl="sibTrans2D1" presStyleIdx="0" presStyleCnt="2"/>
      <dgm:spPr/>
    </dgm:pt>
    <dgm:pt modelId="{F57924C8-36F2-5E43-9100-8CFE8CB064D8}" type="pres">
      <dgm:prSet presAssocID="{757113A7-9771-6346-8D29-D08017D405B1}" presName="node" presStyleLbl="node1" presStyleIdx="1" presStyleCnt="3">
        <dgm:presLayoutVars>
          <dgm:bulletEnabled val="1"/>
        </dgm:presLayoutVars>
      </dgm:prSet>
      <dgm:spPr/>
    </dgm:pt>
    <dgm:pt modelId="{DE282130-3875-3D48-8C5E-D6DC408FC776}" type="pres">
      <dgm:prSet presAssocID="{E92DEF8F-B1DB-1F40-A608-AEB461840D02}" presName="sibTrans" presStyleLbl="sibTrans2D1" presStyleIdx="1" presStyleCnt="2"/>
      <dgm:spPr/>
    </dgm:pt>
    <dgm:pt modelId="{07FA92E8-D478-7C49-B994-0FDC1ECD0076}" type="pres">
      <dgm:prSet presAssocID="{E92DEF8F-B1DB-1F40-A608-AEB461840D02}" presName="connectorText" presStyleLbl="sibTrans2D1" presStyleIdx="1" presStyleCnt="2"/>
      <dgm:spPr/>
    </dgm:pt>
    <dgm:pt modelId="{576076F8-C5FA-064E-8601-AFCCF51AFE46}" type="pres">
      <dgm:prSet presAssocID="{439B2F90-0DD1-4B42-9612-CB9985CC579D}" presName="node" presStyleLbl="node1" presStyleIdx="2" presStyleCnt="3">
        <dgm:presLayoutVars>
          <dgm:bulletEnabled val="1"/>
        </dgm:presLayoutVars>
      </dgm:prSet>
      <dgm:spPr/>
    </dgm:pt>
  </dgm:ptLst>
  <dgm:cxnLst>
    <dgm:cxn modelId="{D6FF9129-DEE1-4544-A541-2211A5591849}" type="presOf" srcId="{757113A7-9771-6346-8D29-D08017D405B1}" destId="{F57924C8-36F2-5E43-9100-8CFE8CB064D8}" srcOrd="0" destOrd="0" presId="urn:microsoft.com/office/officeart/2005/8/layout/process1"/>
    <dgm:cxn modelId="{922D4B2A-F3DB-D746-91E0-8CA2E12AF9F8}" type="presOf" srcId="{782FE2FB-C5A4-5148-9281-79C2C0D32741}" destId="{233678FB-6379-234E-B7CE-75EC3094E6C0}" srcOrd="0" destOrd="0" presId="urn:microsoft.com/office/officeart/2005/8/layout/process1"/>
    <dgm:cxn modelId="{3E7AEB30-7572-984F-BB66-7013579B25D5}" type="presOf" srcId="{439B2F90-0DD1-4B42-9612-CB9985CC579D}" destId="{576076F8-C5FA-064E-8601-AFCCF51AFE46}" srcOrd="0" destOrd="0" presId="urn:microsoft.com/office/officeart/2005/8/layout/process1"/>
    <dgm:cxn modelId="{37493552-3050-C443-AB45-F90A9AB98119}" type="presOf" srcId="{19398FBB-8513-8143-8A40-5D735856E574}" destId="{29B6BAD6-CF72-8842-927E-366F2F102528}" srcOrd="1" destOrd="0" presId="urn:microsoft.com/office/officeart/2005/8/layout/process1"/>
    <dgm:cxn modelId="{359FB560-130E-3147-9692-21E443C65948}" srcId="{9D9436F4-D779-C748-960F-137149B86A6F}" destId="{782FE2FB-C5A4-5148-9281-79C2C0D32741}" srcOrd="0" destOrd="0" parTransId="{8A3569E7-79E0-BB41-B7BC-2022456DAD2C}" sibTransId="{19398FBB-8513-8143-8A40-5D735856E574}"/>
    <dgm:cxn modelId="{8E3C89A8-613D-174F-8D47-EDD108D207AE}" srcId="{9D9436F4-D779-C748-960F-137149B86A6F}" destId="{757113A7-9771-6346-8D29-D08017D405B1}" srcOrd="1" destOrd="0" parTransId="{7FEE6850-A9BD-034B-8177-7D7488D18888}" sibTransId="{E92DEF8F-B1DB-1F40-A608-AEB461840D02}"/>
    <dgm:cxn modelId="{31720BB3-50DE-3D40-8DED-6C13480CA06E}" type="presOf" srcId="{19398FBB-8513-8143-8A40-5D735856E574}" destId="{6B1C6530-A5F4-F84C-ABFE-1B9CA9EBC250}" srcOrd="0" destOrd="0" presId="urn:microsoft.com/office/officeart/2005/8/layout/process1"/>
    <dgm:cxn modelId="{19461DC1-DC98-4847-9F44-E2660628427F}" type="presOf" srcId="{E92DEF8F-B1DB-1F40-A608-AEB461840D02}" destId="{DE282130-3875-3D48-8C5E-D6DC408FC776}" srcOrd="0" destOrd="0" presId="urn:microsoft.com/office/officeart/2005/8/layout/process1"/>
    <dgm:cxn modelId="{468912C3-1691-F84F-B33D-DA45EF9E45F5}" srcId="{9D9436F4-D779-C748-960F-137149B86A6F}" destId="{439B2F90-0DD1-4B42-9612-CB9985CC579D}" srcOrd="2" destOrd="0" parTransId="{7DE1D04B-3850-6A46-9797-2ACF30D76825}" sibTransId="{DC0B7AFA-35B8-2940-B706-0A52E1A4701B}"/>
    <dgm:cxn modelId="{138842F3-E5FC-6A48-A868-86E4EBD82677}" type="presOf" srcId="{E92DEF8F-B1DB-1F40-A608-AEB461840D02}" destId="{07FA92E8-D478-7C49-B994-0FDC1ECD0076}" srcOrd="1" destOrd="0" presId="urn:microsoft.com/office/officeart/2005/8/layout/process1"/>
    <dgm:cxn modelId="{5E7B54F3-EA65-2049-B39B-EB3B79B6E168}" type="presOf" srcId="{9D9436F4-D779-C748-960F-137149B86A6F}" destId="{DBFE3822-5BC1-4347-A674-0157CDAE8292}" srcOrd="0" destOrd="0" presId="urn:microsoft.com/office/officeart/2005/8/layout/process1"/>
    <dgm:cxn modelId="{A2C25C9E-B4CC-0741-8CAE-C622C2530E1B}" type="presParOf" srcId="{DBFE3822-5BC1-4347-A674-0157CDAE8292}" destId="{233678FB-6379-234E-B7CE-75EC3094E6C0}" srcOrd="0" destOrd="0" presId="urn:microsoft.com/office/officeart/2005/8/layout/process1"/>
    <dgm:cxn modelId="{E13972AD-9750-844C-A48B-39FF2F728BB1}" type="presParOf" srcId="{DBFE3822-5BC1-4347-A674-0157CDAE8292}" destId="{6B1C6530-A5F4-F84C-ABFE-1B9CA9EBC250}" srcOrd="1" destOrd="0" presId="urn:microsoft.com/office/officeart/2005/8/layout/process1"/>
    <dgm:cxn modelId="{6B59EE62-55DB-8D48-8679-38A84B253709}" type="presParOf" srcId="{6B1C6530-A5F4-F84C-ABFE-1B9CA9EBC250}" destId="{29B6BAD6-CF72-8842-927E-366F2F102528}" srcOrd="0" destOrd="0" presId="urn:microsoft.com/office/officeart/2005/8/layout/process1"/>
    <dgm:cxn modelId="{AF705E7F-68FD-574A-A873-A595E012F0D9}" type="presParOf" srcId="{DBFE3822-5BC1-4347-A674-0157CDAE8292}" destId="{F57924C8-36F2-5E43-9100-8CFE8CB064D8}" srcOrd="2" destOrd="0" presId="urn:microsoft.com/office/officeart/2005/8/layout/process1"/>
    <dgm:cxn modelId="{E7E868BD-80CE-A94F-9697-889BAA83B5A2}" type="presParOf" srcId="{DBFE3822-5BC1-4347-A674-0157CDAE8292}" destId="{DE282130-3875-3D48-8C5E-D6DC408FC776}" srcOrd="3" destOrd="0" presId="urn:microsoft.com/office/officeart/2005/8/layout/process1"/>
    <dgm:cxn modelId="{53993982-AE62-7242-BE7A-1D377EC9EE34}" type="presParOf" srcId="{DE282130-3875-3D48-8C5E-D6DC408FC776}" destId="{07FA92E8-D478-7C49-B994-0FDC1ECD0076}" srcOrd="0" destOrd="0" presId="urn:microsoft.com/office/officeart/2005/8/layout/process1"/>
    <dgm:cxn modelId="{62783F1E-A56A-684A-A2B7-634E0ED0B28D}" type="presParOf" srcId="{DBFE3822-5BC1-4347-A674-0157CDAE8292}" destId="{576076F8-C5FA-064E-8601-AFCCF51AFE4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678FB-6379-234E-B7CE-75EC3094E6C0}">
      <dsp:nvSpPr>
        <dsp:cNvPr id="0" name=""/>
        <dsp:cNvSpPr/>
      </dsp:nvSpPr>
      <dsp:spPr>
        <a:xfrm>
          <a:off x="5210"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Input</a:t>
          </a:r>
          <a:r>
            <a:rPr lang="en-GB" sz="3000" kern="1200" dirty="0"/>
            <a:t> </a:t>
          </a:r>
        </a:p>
      </dsp:txBody>
      <dsp:txXfrm>
        <a:off x="32578" y="108113"/>
        <a:ext cx="1502605" cy="879669"/>
      </dsp:txXfrm>
    </dsp:sp>
    <dsp:sp modelId="{6B1C6530-A5F4-F84C-ABFE-1B9CA9EBC250}">
      <dsp:nvSpPr>
        <dsp:cNvPr id="0" name=""/>
        <dsp:cNvSpPr/>
      </dsp:nvSpPr>
      <dsp:spPr>
        <a:xfrm>
          <a:off x="1718286"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718286" y="432081"/>
        <a:ext cx="231109" cy="231732"/>
      </dsp:txXfrm>
    </dsp:sp>
    <dsp:sp modelId="{F57924C8-36F2-5E43-9100-8CFE8CB064D8}">
      <dsp:nvSpPr>
        <dsp:cNvPr id="0" name=""/>
        <dsp:cNvSpPr/>
      </dsp:nvSpPr>
      <dsp:spPr>
        <a:xfrm>
          <a:off x="2185489"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Process</a:t>
          </a:r>
        </a:p>
      </dsp:txBody>
      <dsp:txXfrm>
        <a:off x="2212857" y="108113"/>
        <a:ext cx="1502605" cy="879669"/>
      </dsp:txXfrm>
    </dsp:sp>
    <dsp:sp modelId="{DE282130-3875-3D48-8C5E-D6DC408FC776}">
      <dsp:nvSpPr>
        <dsp:cNvPr id="0" name=""/>
        <dsp:cNvSpPr/>
      </dsp:nvSpPr>
      <dsp:spPr>
        <a:xfrm>
          <a:off x="3898565"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898565" y="432081"/>
        <a:ext cx="231109" cy="231732"/>
      </dsp:txXfrm>
    </dsp:sp>
    <dsp:sp modelId="{576076F8-C5FA-064E-8601-AFCCF51AFE46}">
      <dsp:nvSpPr>
        <dsp:cNvPr id="0" name=""/>
        <dsp:cNvSpPr/>
      </dsp:nvSpPr>
      <dsp:spPr>
        <a:xfrm>
          <a:off x="4365767"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Output</a:t>
          </a:r>
          <a:endParaRPr lang="en-GB" sz="3100" kern="1200" dirty="0"/>
        </a:p>
      </dsp:txBody>
      <dsp:txXfrm>
        <a:off x="4393135" y="108113"/>
        <a:ext cx="1502605" cy="87966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41641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business environment, which encompasses the multitude of external factors influencing an organization's operations, strategies, and success, is intimately intertwined with the phenomenon of globalization (explained in the next slide).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25</a:t>
            </a:fld>
            <a:endParaRPr lang="en-GB" altLang="en-US"/>
          </a:p>
        </p:txBody>
      </p:sp>
    </p:spTree>
    <p:extLst>
      <p:ext uri="{BB962C8B-B14F-4D97-AF65-F5344CB8AC3E}">
        <p14:creationId xmlns:p14="http://schemas.microsoft.com/office/powerpoint/2010/main" val="3879131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should take from 30 – 45 min. Each group should present their work.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26</a:t>
            </a:fld>
            <a:endParaRPr lang="en-GB" altLang="en-US"/>
          </a:p>
        </p:txBody>
      </p:sp>
    </p:spTree>
    <p:extLst>
      <p:ext uri="{BB962C8B-B14F-4D97-AF65-F5344CB8AC3E}">
        <p14:creationId xmlns:p14="http://schemas.microsoft.com/office/powerpoint/2010/main" val="53581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10/06/2024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10/06/2024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10/06/2024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10/06/2024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10/06/2024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10/06/2024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6.xml"/><Relationship Id="rId4" Type="http://schemas.openxmlformats.org/officeDocument/2006/relationships/image" Target="../media/image5.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Business</a:t>
            </a:r>
            <a:br>
              <a:rPr lang="en-GB" altLang="en-US" b="1" dirty="0"/>
            </a:br>
            <a:r>
              <a:rPr lang="en-GB" altLang="en-US" b="1" dirty="0"/>
              <a:t>LCBB4007</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Module description </a:t>
            </a:r>
          </a:p>
          <a:p>
            <a:r>
              <a:rPr lang="en-US" sz="2000" dirty="0"/>
              <a:t>Learning objectives</a:t>
            </a:r>
          </a:p>
          <a:p>
            <a:r>
              <a:rPr lang="en-US" sz="2000" dirty="0"/>
              <a:t>Assessment brief</a:t>
            </a:r>
          </a:p>
          <a:p>
            <a:r>
              <a:rPr lang="en-US" sz="2000" dirty="0"/>
              <a:t>Understanding business fundamentals</a:t>
            </a:r>
          </a:p>
          <a:p>
            <a:pPr lvl="1">
              <a:buFont typeface="Wingdings" pitchFamily="2" charset="2"/>
              <a:buChar char="Ø"/>
            </a:pPr>
            <a:r>
              <a:rPr lang="en-US" sz="1800" dirty="0"/>
              <a:t>Definition of business </a:t>
            </a:r>
          </a:p>
          <a:p>
            <a:pPr lvl="1">
              <a:buFont typeface="Wingdings" pitchFamily="2" charset="2"/>
              <a:buChar char="Ø"/>
            </a:pPr>
            <a:r>
              <a:rPr lang="en-US" sz="1800" dirty="0"/>
              <a:t>Business </a:t>
            </a:r>
            <a:r>
              <a:rPr lang="en-US" sz="1800"/>
              <a:t>sector </a:t>
            </a:r>
            <a:endParaRPr lang="en-US" sz="1800" dirty="0"/>
          </a:p>
          <a:p>
            <a:pPr lvl="1">
              <a:buFont typeface="Wingdings" pitchFamily="2" charset="2"/>
              <a:buChar char="Ø"/>
            </a:pPr>
            <a:r>
              <a:rPr lang="en-US" sz="1800" dirty="0"/>
              <a:t>Business industry</a:t>
            </a:r>
          </a:p>
          <a:p>
            <a:pPr lvl="1">
              <a:buFont typeface="Wingdings" pitchFamily="2" charset="2"/>
              <a:buChar char="Ø"/>
            </a:pPr>
            <a:r>
              <a:rPr lang="en-US" sz="1800" dirty="0"/>
              <a:t>Scope of business</a:t>
            </a:r>
          </a:p>
          <a:p>
            <a:pPr lvl="2">
              <a:buFont typeface="Courier New" panose="02070309020205020404" pitchFamily="49" charset="0"/>
              <a:buChar char="o"/>
            </a:pPr>
            <a:r>
              <a:rPr lang="en-US" sz="1600" dirty="0"/>
              <a:t>Strategic decisions</a:t>
            </a:r>
          </a:p>
          <a:p>
            <a:pPr lvl="2">
              <a:buFont typeface="Courier New" panose="02070309020205020404" pitchFamily="49" charset="0"/>
              <a:buChar char="o"/>
            </a:pPr>
            <a:r>
              <a:rPr lang="en-US" sz="1600" dirty="0"/>
              <a:t>Organizational aspects</a:t>
            </a:r>
          </a:p>
          <a:p>
            <a:pPr lvl="2">
              <a:buFont typeface="Courier New" panose="02070309020205020404" pitchFamily="49" charset="0"/>
              <a:buChar char="o"/>
            </a:pPr>
            <a:r>
              <a:rPr lang="en-US" sz="1600" dirty="0"/>
              <a:t>Environmental considerations</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475656" y="1600201"/>
            <a:ext cx="6264696" cy="3917032"/>
          </a:xfrm>
        </p:spPr>
        <p:txBody>
          <a:bodyPr/>
          <a:lstStyle/>
          <a:p>
            <a:pPr marL="0" indent="0" algn="just">
              <a:buNone/>
            </a:pPr>
            <a:r>
              <a:rPr lang="en-GB" sz="2400"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9:00 to 11:00</a:t>
            </a:r>
            <a:r>
              <a:rPr lang="en-GB" sz="2600" dirty="0"/>
              <a:t> and </a:t>
            </a:r>
            <a:r>
              <a:rPr lang="en-GB" sz="2600" b="1" dirty="0"/>
              <a:t>11.15 to 13:15</a:t>
            </a:r>
            <a:r>
              <a:rPr lang="en-GB" sz="2600" dirty="0"/>
              <a:t> or </a:t>
            </a:r>
            <a:r>
              <a:rPr lang="en-GB" sz="2600" b="1" dirty="0"/>
              <a:t>13:45 15:45</a:t>
            </a:r>
            <a:r>
              <a:rPr lang="en-GB" sz="2600" dirty="0"/>
              <a:t> and </a:t>
            </a:r>
            <a:r>
              <a:rPr lang="en-GB" sz="2600" b="1" dirty="0"/>
              <a:t>16:00 to 18:00</a:t>
            </a:r>
            <a:r>
              <a:rPr lang="en-GB" sz="2600" dirty="0"/>
              <a:t>)</a:t>
            </a:r>
          </a:p>
          <a:p>
            <a:pPr>
              <a:buClr>
                <a:schemeClr val="tx1"/>
              </a:buClr>
            </a:pPr>
            <a:r>
              <a:rPr lang="en-GB" sz="2600" dirty="0"/>
              <a:t>Each session lasts 2 hours</a:t>
            </a:r>
          </a:p>
          <a:p>
            <a:pPr>
              <a:buClr>
                <a:schemeClr val="tx1"/>
              </a:buClr>
            </a:pPr>
            <a:r>
              <a:rPr lang="en-GB" sz="2600" dirty="0"/>
              <a:t>There would be a 15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10/06/2024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10/06/2024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600" b="1" dirty="0"/>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535226" y="1484784"/>
            <a:ext cx="7925206" cy="3600400"/>
          </a:xfrm>
        </p:spPr>
        <p:txBody>
          <a:bodyPr>
            <a:normAutofit/>
          </a:bodyPr>
          <a:lstStyle/>
          <a:p>
            <a:pPr>
              <a:buClr>
                <a:schemeClr val="tx1"/>
              </a:buClr>
            </a:pPr>
            <a:r>
              <a:rPr lang="en-GB" sz="2400" dirty="0">
                <a:latin typeface="Arial" panose="020B0604020202020204" pitchFamily="34" charset="0"/>
                <a:cs typeface="Arial" panose="020B0604020202020204" pitchFamily="34" charset="0"/>
              </a:rPr>
              <a:t>Respect fellow students.</a:t>
            </a:r>
          </a:p>
          <a:p>
            <a:pPr>
              <a:buClr>
                <a:schemeClr val="tx1"/>
              </a:buClr>
            </a:pPr>
            <a:r>
              <a:rPr lang="en-GB" sz="2400" dirty="0">
                <a:latin typeface="Arial" panose="020B0604020202020204" pitchFamily="34" charset="0"/>
                <a:cs typeface="Arial" panose="020B0604020202020204" pitchFamily="34" charset="0"/>
              </a:rPr>
              <a:t>Please keep your mobile phone in silent mode.</a:t>
            </a:r>
          </a:p>
          <a:p>
            <a:pPr>
              <a:buClr>
                <a:schemeClr val="tx1"/>
              </a:buClr>
            </a:pPr>
            <a:r>
              <a:rPr lang="en-GB" sz="2400" dirty="0">
                <a:latin typeface="Arial" panose="020B0604020202020204" pitchFamily="34" charset="0"/>
                <a:cs typeface="Arial" panose="020B0604020202020204" pitchFamily="34" charset="0"/>
              </a:rPr>
              <a:t>Participate in class discussion.</a:t>
            </a:r>
          </a:p>
          <a:p>
            <a:pPr>
              <a:buClr>
                <a:schemeClr val="tx1"/>
              </a:buClr>
            </a:pPr>
            <a:r>
              <a:rPr lang="en-GB" sz="2400" u="sng" dirty="0">
                <a:latin typeface="Arial" panose="020B0604020202020204" pitchFamily="34" charset="0"/>
                <a:cs typeface="Arial" panose="020B0604020202020204" pitchFamily="34" charset="0"/>
              </a:rPr>
              <a:t>ASK</a:t>
            </a:r>
            <a:r>
              <a:rPr lang="en-GB" sz="2400" dirty="0">
                <a:latin typeface="Arial" panose="020B0604020202020204" pitchFamily="34" charset="0"/>
                <a:cs typeface="Arial" panose="020B0604020202020204" pitchFamily="34" charset="0"/>
              </a:rPr>
              <a:t>!!! This is the </a:t>
            </a:r>
            <a:r>
              <a:rPr lang="en-GB" sz="2400" u="sng" dirty="0">
                <a:latin typeface="Arial" panose="020B0604020202020204" pitchFamily="34" charset="0"/>
                <a:cs typeface="Arial" panose="020B0604020202020204" pitchFamily="34" charset="0"/>
              </a:rPr>
              <a:t>ONLY</a:t>
            </a:r>
            <a:r>
              <a:rPr lang="en-GB" sz="2400" dirty="0">
                <a:latin typeface="Arial" panose="020B0604020202020204" pitchFamily="34" charset="0"/>
                <a:cs typeface="Arial" panose="020B0604020202020204" pitchFamily="34" charset="0"/>
              </a:rPr>
              <a:t> way to learn.</a:t>
            </a:r>
          </a:p>
          <a:p>
            <a:pPr>
              <a:buClr>
                <a:schemeClr val="tx1"/>
              </a:buClr>
            </a:pPr>
            <a:r>
              <a:rPr lang="en-GB" sz="2400" dirty="0">
                <a:latin typeface="Arial" panose="020B0604020202020204" pitchFamily="34" charset="0"/>
                <a:cs typeface="Arial" panose="020B0604020202020204" pitchFamily="34" charset="0"/>
              </a:rPr>
              <a:t>Do not leave things last minute…assessments</a:t>
            </a:r>
          </a:p>
          <a:p>
            <a:pPr>
              <a:buClr>
                <a:schemeClr val="tx1"/>
              </a:buClr>
            </a:pPr>
            <a:r>
              <a:rPr lang="en-GB" sz="2400" dirty="0">
                <a:latin typeface="Arial" panose="020B0604020202020204" pitchFamily="34" charset="0"/>
                <a:cs typeface="Arial" panose="020B0604020202020204" pitchFamily="34" charset="0"/>
              </a:rPr>
              <a:t>Always here to help, provide feedback etc.</a:t>
            </a:r>
          </a:p>
          <a:p>
            <a:pPr>
              <a:buClr>
                <a:schemeClr val="tx1"/>
              </a:buClr>
            </a:pPr>
            <a:r>
              <a:rPr lang="en-GB" sz="2400" dirty="0">
                <a:latin typeface="Arial" panose="020B0604020202020204" pitchFamily="34" charset="0"/>
                <a:cs typeface="Arial" panose="020B0604020202020204" pitchFamily="34" charset="0"/>
              </a:rPr>
              <a:t>Bring your laptops to class!!!!</a:t>
            </a:r>
          </a:p>
          <a:p>
            <a:pPr marL="0" indent="0">
              <a:buClr>
                <a:srgbClr val="0070C0"/>
              </a:buClr>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10/06/2024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400" dirty="0"/>
              <a:t>The aim of this module is to provide an introduction to the various theories and concepts that underpin modern business practices. </a:t>
            </a:r>
          </a:p>
          <a:p>
            <a:r>
              <a:rPr lang="en-US" sz="2400" dirty="0"/>
              <a:t>Through this module, students will gain a comprehensive understanding of the fundamental principles that drive contemporary businesses. </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400" dirty="0"/>
              <a:t>Understanding the meaning of contemporary business and the different forms of organizations in the private, public, and voluntary sector.</a:t>
            </a:r>
          </a:p>
          <a:p>
            <a:r>
              <a:rPr lang="en-US" sz="2400" dirty="0"/>
              <a:t>Understanding the business context and organizational cultures for a successful business.</a:t>
            </a:r>
          </a:p>
          <a:p>
            <a:r>
              <a:rPr lang="en-US" sz="2400" dirty="0"/>
              <a:t>Exploring the key business functions such as accounting &amp; finance, marketing, human resource management to help run and grow a business</a:t>
            </a:r>
          </a:p>
          <a:p>
            <a:r>
              <a:rPr lang="en-US" sz="2400" dirty="0"/>
              <a:t>Identifying how the business is integrated with its business environment.</a:t>
            </a: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821904013"/>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sz="3600" b="1" dirty="0"/>
              <a:t>Assessments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(30%)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457200" y="2174875"/>
            <a:ext cx="4040188" cy="1830189"/>
          </a:xfrm>
        </p:spPr>
        <p:txBody>
          <a:bodyPr/>
          <a:lstStyle/>
          <a:p>
            <a:r>
              <a:rPr lang="en-US" dirty="0"/>
              <a:t>Essay 1000 words</a:t>
            </a:r>
          </a:p>
          <a:p>
            <a:endParaRPr lang="en-US" dirty="0"/>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(70%)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a:xfrm>
            <a:off x="4645025" y="2174875"/>
            <a:ext cx="4041775" cy="1686173"/>
          </a:xfrm>
        </p:spPr>
        <p:txBody>
          <a:bodyPr/>
          <a:lstStyle/>
          <a:p>
            <a:r>
              <a:rPr lang="en-US" dirty="0"/>
              <a:t>Group presentation</a:t>
            </a:r>
          </a:p>
          <a:p>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10/06/2024</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14</a:t>
            </a:fld>
            <a:endParaRPr lang="en-GB" altLang="en-US"/>
          </a:p>
        </p:txBody>
      </p:sp>
      <p:sp>
        <p:nvSpPr>
          <p:cNvPr id="10" name="TextBox 9">
            <a:extLst>
              <a:ext uri="{FF2B5EF4-FFF2-40B4-BE49-F238E27FC236}">
                <a16:creationId xmlns:a16="http://schemas.microsoft.com/office/drawing/2014/main" id="{43B9B516-9270-C76F-6D1E-4F41E1EFA5D8}"/>
              </a:ext>
            </a:extLst>
          </p:cNvPr>
          <p:cNvSpPr txBox="1"/>
          <p:nvPr/>
        </p:nvSpPr>
        <p:spPr>
          <a:xfrm>
            <a:off x="375979" y="3859306"/>
            <a:ext cx="8392041" cy="369332"/>
          </a:xfrm>
          <a:prstGeom prst="rect">
            <a:avLst/>
          </a:prstGeom>
          <a:noFill/>
        </p:spPr>
        <p:txBody>
          <a:bodyPr wrap="none" rtlCol="0">
            <a:spAutoFit/>
          </a:bodyPr>
          <a:lstStyle/>
          <a:p>
            <a:r>
              <a:rPr lang="en-GB" dirty="0"/>
              <a:t>More details on your assessment will be provided and discussed from next week.</a:t>
            </a:r>
          </a:p>
        </p:txBody>
      </p:sp>
    </p:spTree>
    <p:extLst>
      <p:ext uri="{BB962C8B-B14F-4D97-AF65-F5344CB8AC3E}">
        <p14:creationId xmlns:p14="http://schemas.microsoft.com/office/powerpoint/2010/main" val="3811530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BF3E-F220-974E-202C-8E59ACC0D54C}"/>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Let’s start by testing your knowledge</a:t>
            </a:r>
          </a:p>
        </p:txBody>
      </p:sp>
      <p:sp>
        <p:nvSpPr>
          <p:cNvPr id="3" name="Content Placeholder 2">
            <a:extLst>
              <a:ext uri="{FF2B5EF4-FFF2-40B4-BE49-F238E27FC236}">
                <a16:creationId xmlns:a16="http://schemas.microsoft.com/office/drawing/2014/main" id="{D9579294-501B-5AF5-4260-EAB4EAD68F75}"/>
              </a:ext>
            </a:extLst>
          </p:cNvPr>
          <p:cNvSpPr>
            <a:spLocks noGrp="1"/>
          </p:cNvSpPr>
          <p:nvPr>
            <p:ph sz="half" idx="1"/>
          </p:nvPr>
        </p:nvSpPr>
        <p:spPr>
          <a:xfrm>
            <a:off x="457200" y="1417638"/>
            <a:ext cx="8507288" cy="1828799"/>
          </a:xfrm>
        </p:spPr>
        <p:txBody>
          <a:bodyPr wrap="square" anchor="t">
            <a:normAutofit/>
          </a:bodyPr>
          <a:lstStyle/>
          <a:p>
            <a:pPr marL="0" indent="0">
              <a:buNone/>
            </a:pPr>
            <a:endParaRPr lang="en-US" dirty="0"/>
          </a:p>
          <a:p>
            <a:pPr marL="0" indent="0">
              <a:buNone/>
            </a:pPr>
            <a:endParaRPr lang="en-US" dirty="0"/>
          </a:p>
          <a:p>
            <a:pPr marL="0" indent="0" algn="ctr">
              <a:buNone/>
            </a:pPr>
            <a:r>
              <a:rPr lang="en-US" dirty="0"/>
              <a:t>What does the term </a:t>
            </a:r>
            <a:r>
              <a:rPr lang="en-US" b="1" dirty="0"/>
              <a:t>business</a:t>
            </a:r>
            <a:r>
              <a:rPr lang="en-US" dirty="0"/>
              <a:t> mean for you?</a:t>
            </a:r>
          </a:p>
        </p:txBody>
      </p:sp>
      <p:pic>
        <p:nvPicPr>
          <p:cNvPr id="1028" name="Picture 4" descr="Simple Ways to Fund Small Business - PressPayNg Blog">
            <a:extLst>
              <a:ext uri="{FF2B5EF4-FFF2-40B4-BE49-F238E27FC236}">
                <a16:creationId xmlns:a16="http://schemas.microsoft.com/office/drawing/2014/main" id="{1CF7E74A-2BCF-AB78-7445-5C10DC1B3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7784" y="3398904"/>
            <a:ext cx="4038600" cy="2271712"/>
          </a:xfrm>
          <a:prstGeom prst="rect">
            <a:avLst/>
          </a:prstGeom>
          <a:solidFill>
            <a:srgbClr val="FFFFFF"/>
          </a:solidFill>
        </p:spPr>
      </p:pic>
      <p:sp>
        <p:nvSpPr>
          <p:cNvPr id="4" name="Date Placeholder 3">
            <a:extLst>
              <a:ext uri="{FF2B5EF4-FFF2-40B4-BE49-F238E27FC236}">
                <a16:creationId xmlns:a16="http://schemas.microsoft.com/office/drawing/2014/main" id="{A4B5C5A0-790A-A866-ECBB-45637ED259B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10/06/2024</a:t>
            </a:fld>
            <a:endParaRPr lang="en-GB" altLang="en-US" sz="900"/>
          </a:p>
        </p:txBody>
      </p:sp>
      <p:sp>
        <p:nvSpPr>
          <p:cNvPr id="5" name="Slide Number Placeholder 4">
            <a:extLst>
              <a:ext uri="{FF2B5EF4-FFF2-40B4-BE49-F238E27FC236}">
                <a16:creationId xmlns:a16="http://schemas.microsoft.com/office/drawing/2014/main" id="{3386D797-D8D3-F9CD-CCA5-52FEC994DD8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994878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6994A-838B-8B2A-FC4E-58F5FE137277}"/>
              </a:ext>
            </a:extLst>
          </p:cNvPr>
          <p:cNvSpPr>
            <a:spLocks noGrp="1"/>
          </p:cNvSpPr>
          <p:nvPr>
            <p:ph type="title"/>
          </p:nvPr>
        </p:nvSpPr>
        <p:spPr/>
        <p:txBody>
          <a:bodyPr/>
          <a:lstStyle/>
          <a:p>
            <a:r>
              <a:rPr lang="en-US" sz="3600" b="1" dirty="0"/>
              <a:t>Definition of business</a:t>
            </a:r>
          </a:p>
        </p:txBody>
      </p:sp>
      <p:sp>
        <p:nvSpPr>
          <p:cNvPr id="3" name="Content Placeholder 2">
            <a:extLst>
              <a:ext uri="{FF2B5EF4-FFF2-40B4-BE49-F238E27FC236}">
                <a16:creationId xmlns:a16="http://schemas.microsoft.com/office/drawing/2014/main" id="{14C8BD3B-EDFE-4BB6-FD5A-E012C1FF62FC}"/>
              </a:ext>
            </a:extLst>
          </p:cNvPr>
          <p:cNvSpPr>
            <a:spLocks noGrp="1"/>
          </p:cNvSpPr>
          <p:nvPr>
            <p:ph idx="1"/>
          </p:nvPr>
        </p:nvSpPr>
        <p:spPr/>
        <p:txBody>
          <a:bodyPr/>
          <a:lstStyle/>
          <a:p>
            <a:r>
              <a:rPr lang="en-US" sz="2400" dirty="0"/>
              <a:t>A business refers to the </a:t>
            </a:r>
            <a:r>
              <a:rPr lang="en-US" sz="2400" dirty="0" err="1"/>
              <a:t>organised</a:t>
            </a:r>
            <a:r>
              <a:rPr lang="en-US" sz="2400" dirty="0"/>
              <a:t> work of individuals aimed to produce and provide goods and services to meet the needs of people in society (Needle and Burns, 2019).</a:t>
            </a:r>
          </a:p>
          <a:p>
            <a:r>
              <a:rPr lang="en-GB" sz="2400" dirty="0"/>
              <a:t>Business encompasses multiple </a:t>
            </a:r>
            <a:r>
              <a:rPr lang="en-GB" sz="2400" b="1" dirty="0"/>
              <a:t>activities</a:t>
            </a:r>
            <a:r>
              <a:rPr lang="en-GB" sz="2400" dirty="0"/>
              <a:t>, </a:t>
            </a:r>
            <a:r>
              <a:rPr lang="en-GB" sz="2400" b="1" dirty="0"/>
              <a:t>functions</a:t>
            </a:r>
            <a:r>
              <a:rPr lang="en-GB" sz="2400" dirty="0"/>
              <a:t>, and </a:t>
            </a:r>
            <a:r>
              <a:rPr lang="en-GB" sz="2400" b="1" dirty="0"/>
              <a:t>operations</a:t>
            </a:r>
            <a:r>
              <a:rPr lang="en-GB" sz="2400" dirty="0"/>
              <a:t> that are involved in the creation, production, distribution, and consumption of goods and services in order to generate value and achieve certain objectives. </a:t>
            </a:r>
          </a:p>
          <a:p>
            <a:pPr marL="0" indent="0">
              <a:buNone/>
            </a:pPr>
            <a:endParaRPr lang="en-US" sz="2400" dirty="0"/>
          </a:p>
        </p:txBody>
      </p:sp>
      <p:sp>
        <p:nvSpPr>
          <p:cNvPr id="4" name="Date Placeholder 3">
            <a:extLst>
              <a:ext uri="{FF2B5EF4-FFF2-40B4-BE49-F238E27FC236}">
                <a16:creationId xmlns:a16="http://schemas.microsoft.com/office/drawing/2014/main" id="{B7C21D0E-5978-4CA9-045E-48804751B90B}"/>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A5F2B5BF-D135-E468-3F23-594999D3D20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051243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7622-F234-4A6E-0921-8F4022A6EBC0}"/>
              </a:ext>
            </a:extLst>
          </p:cNvPr>
          <p:cNvSpPr>
            <a:spLocks noGrp="1"/>
          </p:cNvSpPr>
          <p:nvPr>
            <p:ph type="title"/>
          </p:nvPr>
        </p:nvSpPr>
        <p:spPr/>
        <p:txBody>
          <a:bodyPr/>
          <a:lstStyle/>
          <a:p>
            <a:r>
              <a:rPr lang="en-US" sz="3600" b="1" dirty="0"/>
              <a:t>Business sector</a:t>
            </a:r>
          </a:p>
        </p:txBody>
      </p:sp>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p:txBody>
          <a:bodyPr/>
          <a:lstStyle/>
          <a:p>
            <a:r>
              <a:rPr lang="en-GB" sz="2400" dirty="0"/>
              <a:t>The business sector refers to a broad category that encompasses all the businesses and economic activities within a specific area of the economy. </a:t>
            </a:r>
          </a:p>
          <a:p>
            <a:r>
              <a:rPr lang="en-GB" sz="2400" dirty="0"/>
              <a:t>It is a way of categorising businesses based on the type of goods or services they produce.</a:t>
            </a:r>
          </a:p>
          <a:p>
            <a:r>
              <a:rPr lang="en-GB" sz="2400" dirty="0"/>
              <a:t>For example: </a:t>
            </a:r>
            <a:r>
              <a:rPr lang="en-GB" sz="2400" b="1" dirty="0"/>
              <a:t>manufacturing sector, education sector, healthcare sector.</a:t>
            </a:r>
            <a:endParaRPr lang="en-US" sz="2400" b="1" dirty="0"/>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029486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A8361-5311-197D-F95E-9D82CEFE76FB}"/>
              </a:ext>
            </a:extLst>
          </p:cNvPr>
          <p:cNvSpPr>
            <a:spLocks noGrp="1"/>
          </p:cNvSpPr>
          <p:nvPr>
            <p:ph type="title"/>
          </p:nvPr>
        </p:nvSpPr>
        <p:spPr/>
        <p:txBody>
          <a:bodyPr/>
          <a:lstStyle/>
          <a:p>
            <a:r>
              <a:rPr lang="en-US" sz="3600" b="1" dirty="0"/>
              <a:t>Business industry</a:t>
            </a:r>
          </a:p>
        </p:txBody>
      </p:sp>
      <p:sp>
        <p:nvSpPr>
          <p:cNvPr id="3" name="Content Placeholder 2">
            <a:extLst>
              <a:ext uri="{FF2B5EF4-FFF2-40B4-BE49-F238E27FC236}">
                <a16:creationId xmlns:a16="http://schemas.microsoft.com/office/drawing/2014/main" id="{9DAB3E65-BFE4-83AB-0DB6-7AA95E5AB939}"/>
              </a:ext>
            </a:extLst>
          </p:cNvPr>
          <p:cNvSpPr>
            <a:spLocks noGrp="1"/>
          </p:cNvSpPr>
          <p:nvPr>
            <p:ph idx="1"/>
          </p:nvPr>
        </p:nvSpPr>
        <p:spPr/>
        <p:txBody>
          <a:bodyPr/>
          <a:lstStyle/>
          <a:p>
            <a:r>
              <a:rPr lang="en-GB" sz="2400" dirty="0"/>
              <a:t>A business industry refers to a more specific category within a business sector. </a:t>
            </a:r>
          </a:p>
          <a:p>
            <a:r>
              <a:rPr lang="en-GB" sz="2400" dirty="0"/>
              <a:t>It's a narrower classification that groups together businesses that produce similar or related goods and services. </a:t>
            </a:r>
          </a:p>
          <a:p>
            <a:r>
              <a:rPr lang="en-GB" sz="2400" dirty="0"/>
              <a:t>For example: </a:t>
            </a:r>
            <a:r>
              <a:rPr lang="en-GB" sz="2400" b="1" dirty="0"/>
              <a:t>fashion industry, automotive industry, food packaging industry</a:t>
            </a:r>
            <a:endParaRPr lang="en-US" sz="2400" b="1" dirty="0"/>
          </a:p>
        </p:txBody>
      </p:sp>
      <p:sp>
        <p:nvSpPr>
          <p:cNvPr id="4" name="Date Placeholder 3">
            <a:extLst>
              <a:ext uri="{FF2B5EF4-FFF2-40B4-BE49-F238E27FC236}">
                <a16:creationId xmlns:a16="http://schemas.microsoft.com/office/drawing/2014/main" id="{340156F6-6024-756F-9BEE-932534910425}"/>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B2E437F0-E335-8195-CB7F-3295DF751820}"/>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707799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2405-DF04-5855-1EFE-B35062552418}"/>
              </a:ext>
            </a:extLst>
          </p:cNvPr>
          <p:cNvSpPr>
            <a:spLocks noGrp="1"/>
          </p:cNvSpPr>
          <p:nvPr>
            <p:ph type="title"/>
          </p:nvPr>
        </p:nvSpPr>
        <p:spPr/>
        <p:txBody>
          <a:bodyPr/>
          <a:lstStyle/>
          <a:p>
            <a:r>
              <a:rPr lang="en-US" sz="3600" b="1" dirty="0"/>
              <a:t>Scope of business</a:t>
            </a:r>
          </a:p>
        </p:txBody>
      </p:sp>
      <p:sp>
        <p:nvSpPr>
          <p:cNvPr id="3" name="Content Placeholder 2">
            <a:extLst>
              <a:ext uri="{FF2B5EF4-FFF2-40B4-BE49-F238E27FC236}">
                <a16:creationId xmlns:a16="http://schemas.microsoft.com/office/drawing/2014/main" id="{91AECD61-0213-8815-2D7C-C743A60E61AE}"/>
              </a:ext>
            </a:extLst>
          </p:cNvPr>
          <p:cNvSpPr>
            <a:spLocks noGrp="1"/>
          </p:cNvSpPr>
          <p:nvPr>
            <p:ph idx="1"/>
          </p:nvPr>
        </p:nvSpPr>
        <p:spPr/>
        <p:txBody>
          <a:bodyPr/>
          <a:lstStyle/>
          <a:p>
            <a:pPr marL="0" indent="0">
              <a:buNone/>
            </a:pPr>
            <a:r>
              <a:rPr lang="en-GB" sz="2400" dirty="0"/>
              <a:t>Businesses in different sectors and industries are built upon three essential contexts:</a:t>
            </a:r>
          </a:p>
          <a:p>
            <a:pPr lvl="1"/>
            <a:r>
              <a:rPr lang="en-GB" sz="2000" dirty="0"/>
              <a:t>Strategic decisions</a:t>
            </a:r>
          </a:p>
          <a:p>
            <a:pPr lvl="1"/>
            <a:r>
              <a:rPr lang="en-GB" sz="2000" dirty="0"/>
              <a:t>Organisational aspects</a:t>
            </a:r>
          </a:p>
          <a:p>
            <a:pPr lvl="1"/>
            <a:r>
              <a:rPr lang="en-GB" sz="2000" dirty="0"/>
              <a:t>Environmental considerations</a:t>
            </a:r>
          </a:p>
        </p:txBody>
      </p:sp>
      <p:sp>
        <p:nvSpPr>
          <p:cNvPr id="4" name="Date Placeholder 3">
            <a:extLst>
              <a:ext uri="{FF2B5EF4-FFF2-40B4-BE49-F238E27FC236}">
                <a16:creationId xmlns:a16="http://schemas.microsoft.com/office/drawing/2014/main" id="{0B595A2F-6B9D-0F77-9700-ADF2987E7EA7}"/>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F207BE69-7E71-BD74-7632-F2FBA1A60746}"/>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73400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CF68-C5DD-E36A-AADC-D6909F21D919}"/>
              </a:ext>
            </a:extLst>
          </p:cNvPr>
          <p:cNvSpPr>
            <a:spLocks noGrp="1"/>
          </p:cNvSpPr>
          <p:nvPr>
            <p:ph type="title"/>
          </p:nvPr>
        </p:nvSpPr>
        <p:spPr/>
        <p:txBody>
          <a:bodyPr/>
          <a:lstStyle/>
          <a:p>
            <a:r>
              <a:rPr lang="en-US" sz="3600" b="1" dirty="0"/>
              <a:t>Strategic decisions</a:t>
            </a:r>
          </a:p>
        </p:txBody>
      </p:sp>
      <p:sp>
        <p:nvSpPr>
          <p:cNvPr id="3" name="Content Placeholder 2">
            <a:extLst>
              <a:ext uri="{FF2B5EF4-FFF2-40B4-BE49-F238E27FC236}">
                <a16:creationId xmlns:a16="http://schemas.microsoft.com/office/drawing/2014/main" id="{46237709-F41A-834E-87FF-4A5B735AFEA1}"/>
              </a:ext>
            </a:extLst>
          </p:cNvPr>
          <p:cNvSpPr>
            <a:spLocks noGrp="1"/>
          </p:cNvSpPr>
          <p:nvPr>
            <p:ph idx="1"/>
          </p:nvPr>
        </p:nvSpPr>
        <p:spPr/>
        <p:txBody>
          <a:bodyPr/>
          <a:lstStyle/>
          <a:p>
            <a:r>
              <a:rPr lang="en-US" sz="2400" dirty="0"/>
              <a:t>Strategic decisions are a set of strategies made by top management and determine the direction of the business activities.</a:t>
            </a:r>
          </a:p>
          <a:p>
            <a:r>
              <a:rPr lang="en-US" sz="2400" dirty="0"/>
              <a:t>Strategic decisions will influence decisions such as:</a:t>
            </a:r>
          </a:p>
          <a:p>
            <a:pPr lvl="1"/>
            <a:r>
              <a:rPr lang="en-US" sz="2000" dirty="0"/>
              <a:t>Range of product and services </a:t>
            </a:r>
          </a:p>
          <a:p>
            <a:pPr lvl="1"/>
            <a:r>
              <a:rPr lang="en-US" sz="2000" dirty="0"/>
              <a:t>Time spent on advertisement </a:t>
            </a:r>
          </a:p>
          <a:p>
            <a:pPr lvl="1"/>
            <a:r>
              <a:rPr lang="en-US" sz="2000" dirty="0"/>
              <a:t>When and who to employ </a:t>
            </a:r>
          </a:p>
          <a:p>
            <a:pPr lvl="1"/>
            <a:r>
              <a:rPr lang="en-US" sz="2000" dirty="0"/>
              <a:t>Structure and size of the organization </a:t>
            </a:r>
          </a:p>
          <a:p>
            <a:pPr lvl="1"/>
            <a:endParaRPr lang="en-US" sz="2000" dirty="0"/>
          </a:p>
          <a:p>
            <a:endParaRPr lang="en-US" sz="2400" dirty="0"/>
          </a:p>
        </p:txBody>
      </p:sp>
      <p:sp>
        <p:nvSpPr>
          <p:cNvPr id="4" name="Date Placeholder 3">
            <a:extLst>
              <a:ext uri="{FF2B5EF4-FFF2-40B4-BE49-F238E27FC236}">
                <a16:creationId xmlns:a16="http://schemas.microsoft.com/office/drawing/2014/main" id="{A07FF52E-3E8E-1458-F9A5-7F4213F033D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4CE3DF23-C9E3-8111-55F0-06077C0CB54B}"/>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22461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F95BD-7A01-42D4-FEF0-504F1F2F0382}"/>
              </a:ext>
            </a:extLst>
          </p:cNvPr>
          <p:cNvSpPr>
            <a:spLocks noGrp="1"/>
          </p:cNvSpPr>
          <p:nvPr>
            <p:ph type="title"/>
          </p:nvPr>
        </p:nvSpPr>
        <p:spPr/>
        <p:txBody>
          <a:bodyPr/>
          <a:lstStyle/>
          <a:p>
            <a:r>
              <a:rPr lang="en-US" sz="3600" b="1" dirty="0"/>
              <a:t>Strategy</a:t>
            </a:r>
          </a:p>
        </p:txBody>
      </p:sp>
      <p:sp>
        <p:nvSpPr>
          <p:cNvPr id="3" name="Content Placeholder 2">
            <a:extLst>
              <a:ext uri="{FF2B5EF4-FFF2-40B4-BE49-F238E27FC236}">
                <a16:creationId xmlns:a16="http://schemas.microsoft.com/office/drawing/2014/main" id="{B75F6FC1-79D5-1912-7B76-AA79B8A48616}"/>
              </a:ext>
            </a:extLst>
          </p:cNvPr>
          <p:cNvSpPr>
            <a:spLocks noGrp="1"/>
          </p:cNvSpPr>
          <p:nvPr>
            <p:ph idx="1"/>
          </p:nvPr>
        </p:nvSpPr>
        <p:spPr/>
        <p:txBody>
          <a:bodyPr/>
          <a:lstStyle/>
          <a:p>
            <a:pPr marL="0" indent="0">
              <a:buNone/>
            </a:pPr>
            <a:r>
              <a:rPr lang="en-US" sz="2400" dirty="0"/>
              <a:t>A strategy is defined a set of objectives and methods designed to attain and achieve the </a:t>
            </a:r>
            <a:r>
              <a:rPr lang="en-US" sz="2400" dirty="0" err="1"/>
              <a:t>organisation</a:t>
            </a:r>
            <a:r>
              <a:rPr lang="en-US" sz="2400" dirty="0"/>
              <a:t> goals and objectives (Needle and Burns, 2019).</a:t>
            </a:r>
          </a:p>
        </p:txBody>
      </p:sp>
      <p:sp>
        <p:nvSpPr>
          <p:cNvPr id="4" name="Date Placeholder 3">
            <a:extLst>
              <a:ext uri="{FF2B5EF4-FFF2-40B4-BE49-F238E27FC236}">
                <a16:creationId xmlns:a16="http://schemas.microsoft.com/office/drawing/2014/main" id="{D7388908-2EB6-BEB6-832A-CF9D439200CA}"/>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6778BC34-C5C4-D703-8C60-F04DFAFB5C6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2050" name="Picture 2" descr="5 Business Growth Strategies for your Company to Increase Profit">
            <a:extLst>
              <a:ext uri="{FF2B5EF4-FFF2-40B4-BE49-F238E27FC236}">
                <a16:creationId xmlns:a16="http://schemas.microsoft.com/office/drawing/2014/main" id="{C5513B23-15B8-97E6-BFEC-A11437B81E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3" y="2840879"/>
            <a:ext cx="3312367" cy="2708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956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C497-7F56-16C9-9E12-079AEDF05E2F}"/>
              </a:ext>
            </a:extLst>
          </p:cNvPr>
          <p:cNvSpPr>
            <a:spLocks noGrp="1"/>
          </p:cNvSpPr>
          <p:nvPr>
            <p:ph type="title"/>
          </p:nvPr>
        </p:nvSpPr>
        <p:spPr/>
        <p:txBody>
          <a:bodyPr/>
          <a:lstStyle/>
          <a:p>
            <a:r>
              <a:rPr lang="en-US" sz="3600" b="1" dirty="0" err="1"/>
              <a:t>Organisational</a:t>
            </a:r>
            <a:r>
              <a:rPr lang="en-US" sz="3600" b="1" dirty="0"/>
              <a:t> aspects</a:t>
            </a:r>
          </a:p>
        </p:txBody>
      </p:sp>
      <p:sp>
        <p:nvSpPr>
          <p:cNvPr id="3" name="Content Placeholder 2">
            <a:extLst>
              <a:ext uri="{FF2B5EF4-FFF2-40B4-BE49-F238E27FC236}">
                <a16:creationId xmlns:a16="http://schemas.microsoft.com/office/drawing/2014/main" id="{2744ABB1-FB9D-B30C-6446-40B4D943CA1A}"/>
              </a:ext>
            </a:extLst>
          </p:cNvPr>
          <p:cNvSpPr>
            <a:spLocks noGrp="1"/>
          </p:cNvSpPr>
          <p:nvPr>
            <p:ph idx="1"/>
          </p:nvPr>
        </p:nvSpPr>
        <p:spPr/>
        <p:txBody>
          <a:bodyPr/>
          <a:lstStyle/>
          <a:p>
            <a:pPr marL="0" indent="0">
              <a:buNone/>
            </a:pPr>
            <a:r>
              <a:rPr lang="en-US" sz="2400" dirty="0"/>
              <a:t>An </a:t>
            </a:r>
            <a:r>
              <a:rPr lang="en-US" sz="2400" dirty="0" err="1"/>
              <a:t>organisation</a:t>
            </a:r>
            <a:r>
              <a:rPr lang="en-US" sz="2400" dirty="0"/>
              <a:t> is defined as the way in which people are grouped and the way in which they operate to carry out the activities of the business (David and Jane, 2019).</a:t>
            </a:r>
          </a:p>
          <a:p>
            <a:pPr marL="0" indent="0">
              <a:buNone/>
            </a:pPr>
            <a:endParaRPr lang="en-US" sz="2400" dirty="0"/>
          </a:p>
          <a:p>
            <a:pPr marL="0" indent="0">
              <a:buNone/>
            </a:pPr>
            <a:endParaRPr lang="en-US" dirty="0"/>
          </a:p>
        </p:txBody>
      </p:sp>
      <p:sp>
        <p:nvSpPr>
          <p:cNvPr id="4" name="Date Placeholder 3">
            <a:extLst>
              <a:ext uri="{FF2B5EF4-FFF2-40B4-BE49-F238E27FC236}">
                <a16:creationId xmlns:a16="http://schemas.microsoft.com/office/drawing/2014/main" id="{3C0881A9-DD4C-FE02-3CD0-6D741384847C}"/>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2EEE26D2-4F3F-B9ED-0BF9-93CA2222515B}"/>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340722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6CD6-1C19-36E5-1B05-E24706755EAE}"/>
              </a:ext>
            </a:extLst>
          </p:cNvPr>
          <p:cNvSpPr>
            <a:spLocks noGrp="1"/>
          </p:cNvSpPr>
          <p:nvPr>
            <p:ph type="title"/>
          </p:nvPr>
        </p:nvSpPr>
        <p:spPr/>
        <p:txBody>
          <a:bodyPr/>
          <a:lstStyle/>
          <a:p>
            <a:r>
              <a:rPr lang="en-US" sz="3600" b="1" dirty="0" err="1"/>
              <a:t>Organisational</a:t>
            </a:r>
            <a:r>
              <a:rPr lang="en-US" sz="3600" b="1" dirty="0"/>
              <a:t> aspects</a:t>
            </a:r>
          </a:p>
        </p:txBody>
      </p:sp>
      <p:sp>
        <p:nvSpPr>
          <p:cNvPr id="3" name="Content Placeholder 2">
            <a:extLst>
              <a:ext uri="{FF2B5EF4-FFF2-40B4-BE49-F238E27FC236}">
                <a16:creationId xmlns:a16="http://schemas.microsoft.com/office/drawing/2014/main" id="{420BCF1F-B71A-1CBE-D457-7087322A4317}"/>
              </a:ext>
            </a:extLst>
          </p:cNvPr>
          <p:cNvSpPr>
            <a:spLocks noGrp="1"/>
          </p:cNvSpPr>
          <p:nvPr>
            <p:ph idx="1"/>
          </p:nvPr>
        </p:nvSpPr>
        <p:spPr/>
        <p:txBody>
          <a:bodyPr/>
          <a:lstStyle/>
          <a:p>
            <a:pPr marL="0" indent="0">
              <a:buNone/>
            </a:pPr>
            <a:r>
              <a:rPr lang="en-US" sz="2400" dirty="0"/>
              <a:t>The </a:t>
            </a:r>
            <a:r>
              <a:rPr lang="en-US" sz="2400" dirty="0" err="1"/>
              <a:t>organisation</a:t>
            </a:r>
            <a:r>
              <a:rPr lang="en-US" sz="2400" dirty="0"/>
              <a:t> people and activities follow a system approach which identifies the activities of the business and ensures the </a:t>
            </a:r>
            <a:r>
              <a:rPr lang="en-US" sz="2400" dirty="0" err="1"/>
              <a:t>organisation</a:t>
            </a:r>
            <a:r>
              <a:rPr lang="en-US" sz="2400" dirty="0"/>
              <a:t> will achieve its goals and objectives – </a:t>
            </a:r>
            <a:r>
              <a:rPr lang="en-US" sz="2400" dirty="0">
                <a:highlight>
                  <a:srgbClr val="FFFF00"/>
                </a:highlight>
              </a:rPr>
              <a:t>This will be further explained in session 2.</a:t>
            </a:r>
          </a:p>
          <a:p>
            <a:pPr marL="0" indent="0">
              <a:buNone/>
            </a:pPr>
            <a:endParaRPr lang="en-US" sz="2800" dirty="0">
              <a:highlight>
                <a:srgbClr val="FFFF00"/>
              </a:highlight>
            </a:endParaRPr>
          </a:p>
          <a:p>
            <a:endParaRPr lang="en-US" dirty="0"/>
          </a:p>
        </p:txBody>
      </p:sp>
      <p:sp>
        <p:nvSpPr>
          <p:cNvPr id="4" name="Date Placeholder 3">
            <a:extLst>
              <a:ext uri="{FF2B5EF4-FFF2-40B4-BE49-F238E27FC236}">
                <a16:creationId xmlns:a16="http://schemas.microsoft.com/office/drawing/2014/main" id="{CAE93A3E-50CD-B046-7F3D-30788C874318}"/>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244B91B9-46DD-3306-3946-D08E3498E329}"/>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graphicFrame>
        <p:nvGraphicFramePr>
          <p:cNvPr id="6" name="Diagram 5">
            <a:extLst>
              <a:ext uri="{FF2B5EF4-FFF2-40B4-BE49-F238E27FC236}">
                <a16:creationId xmlns:a16="http://schemas.microsoft.com/office/drawing/2014/main" id="{DCE19E96-D906-369E-4AC5-9D4FD893DDBC}"/>
              </a:ext>
            </a:extLst>
          </p:cNvPr>
          <p:cNvGraphicFramePr/>
          <p:nvPr>
            <p:extLst>
              <p:ext uri="{D42A27DB-BD31-4B8C-83A1-F6EECF244321}">
                <p14:modId xmlns:p14="http://schemas.microsoft.com/office/powerpoint/2010/main" val="2219821409"/>
              </p:ext>
            </p:extLst>
          </p:nvPr>
        </p:nvGraphicFramePr>
        <p:xfrm>
          <a:off x="1607840" y="3861048"/>
          <a:ext cx="5928320" cy="1095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764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0643-4302-5936-305D-EC777AD8BB00}"/>
              </a:ext>
            </a:extLst>
          </p:cNvPr>
          <p:cNvSpPr>
            <a:spLocks noGrp="1"/>
          </p:cNvSpPr>
          <p:nvPr>
            <p:ph type="title"/>
          </p:nvPr>
        </p:nvSpPr>
        <p:spPr/>
        <p:txBody>
          <a:bodyPr/>
          <a:lstStyle/>
          <a:p>
            <a:r>
              <a:rPr lang="en-US" sz="3600" b="1" dirty="0"/>
              <a:t>Environmental considerations </a:t>
            </a:r>
            <a:r>
              <a:rPr lang="en-US" sz="2000" dirty="0"/>
              <a:t>(1 of 2)</a:t>
            </a:r>
          </a:p>
        </p:txBody>
      </p:sp>
      <p:sp>
        <p:nvSpPr>
          <p:cNvPr id="3" name="Content Placeholder 2">
            <a:extLst>
              <a:ext uri="{FF2B5EF4-FFF2-40B4-BE49-F238E27FC236}">
                <a16:creationId xmlns:a16="http://schemas.microsoft.com/office/drawing/2014/main" id="{3A4015C9-DA61-21CD-DAED-80F902E434B7}"/>
              </a:ext>
            </a:extLst>
          </p:cNvPr>
          <p:cNvSpPr>
            <a:spLocks noGrp="1"/>
          </p:cNvSpPr>
          <p:nvPr>
            <p:ph idx="1"/>
          </p:nvPr>
        </p:nvSpPr>
        <p:spPr/>
        <p:txBody>
          <a:bodyPr/>
          <a:lstStyle/>
          <a:p>
            <a:r>
              <a:rPr lang="en-US" sz="2400" dirty="0" err="1"/>
              <a:t>Organisations</a:t>
            </a:r>
            <a:r>
              <a:rPr lang="en-US" sz="2400" dirty="0"/>
              <a:t> are affected by the environment within which they operate. This is because these </a:t>
            </a:r>
            <a:r>
              <a:rPr lang="en-US" sz="2400" dirty="0" err="1"/>
              <a:t>organisations</a:t>
            </a:r>
            <a:r>
              <a:rPr lang="en-US" sz="2400" dirty="0"/>
              <a:t> operate within a dynamic external environment that consists of economic, social, technological, political, legal, and competitive factors. </a:t>
            </a:r>
          </a:p>
          <a:p>
            <a:r>
              <a:rPr lang="en-US" sz="2400" dirty="0"/>
              <a:t>These factors are often beyond the control of the </a:t>
            </a:r>
            <a:r>
              <a:rPr lang="en-US" sz="2400" dirty="0" err="1"/>
              <a:t>organisation</a:t>
            </a:r>
            <a:r>
              <a:rPr lang="en-US" sz="2400" dirty="0"/>
              <a:t> and can influence their strategies, decisions, and outcomes.</a:t>
            </a:r>
          </a:p>
          <a:p>
            <a:endParaRPr lang="en-US" sz="2400" dirty="0"/>
          </a:p>
        </p:txBody>
      </p:sp>
      <p:sp>
        <p:nvSpPr>
          <p:cNvPr id="4" name="Date Placeholder 3">
            <a:extLst>
              <a:ext uri="{FF2B5EF4-FFF2-40B4-BE49-F238E27FC236}">
                <a16:creationId xmlns:a16="http://schemas.microsoft.com/office/drawing/2014/main" id="{4C53EE4D-177A-8782-4F45-0A03DCD92F79}"/>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2F83E485-AD76-7E39-C7CB-9FB29C152C9A}"/>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1583268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FABB-A65B-AD55-A547-89E4CF74EDE6}"/>
              </a:ext>
            </a:extLst>
          </p:cNvPr>
          <p:cNvSpPr>
            <a:spLocks noGrp="1"/>
          </p:cNvSpPr>
          <p:nvPr>
            <p:ph type="title"/>
          </p:nvPr>
        </p:nvSpPr>
        <p:spPr/>
        <p:txBody>
          <a:bodyPr/>
          <a:lstStyle/>
          <a:p>
            <a:r>
              <a:rPr lang="en-US" sz="3600" b="1" dirty="0"/>
              <a:t>Environment considerations </a:t>
            </a:r>
            <a:r>
              <a:rPr lang="en-US" sz="2000" dirty="0"/>
              <a:t>(2 of 2)</a:t>
            </a:r>
          </a:p>
        </p:txBody>
      </p:sp>
      <p:sp>
        <p:nvSpPr>
          <p:cNvPr id="3" name="Content Placeholder 2">
            <a:extLst>
              <a:ext uri="{FF2B5EF4-FFF2-40B4-BE49-F238E27FC236}">
                <a16:creationId xmlns:a16="http://schemas.microsoft.com/office/drawing/2014/main" id="{FCE80F3B-9BAF-DF65-28D1-C5E3B3A40012}"/>
              </a:ext>
            </a:extLst>
          </p:cNvPr>
          <p:cNvSpPr>
            <a:spLocks noGrp="1"/>
          </p:cNvSpPr>
          <p:nvPr>
            <p:ph idx="1"/>
          </p:nvPr>
        </p:nvSpPr>
        <p:spPr/>
        <p:txBody>
          <a:bodyPr/>
          <a:lstStyle/>
          <a:p>
            <a:r>
              <a:rPr lang="en-US" sz="2400" dirty="0"/>
              <a:t>The activities of the </a:t>
            </a:r>
            <a:r>
              <a:rPr lang="en-US" sz="2400" dirty="0" err="1"/>
              <a:t>organisations</a:t>
            </a:r>
            <a:r>
              <a:rPr lang="en-US" sz="2400" dirty="0"/>
              <a:t> also change the same environment.</a:t>
            </a:r>
          </a:p>
          <a:p>
            <a:r>
              <a:rPr lang="en-US" sz="2400" dirty="0"/>
              <a:t>The dynamic interaction between </a:t>
            </a:r>
            <a:r>
              <a:rPr lang="en-US" sz="2400" dirty="0" err="1"/>
              <a:t>organisations</a:t>
            </a:r>
            <a:r>
              <a:rPr lang="en-US" sz="2400" dirty="0"/>
              <a:t> and their environment leads to a reciprocal relationship, where </a:t>
            </a:r>
            <a:r>
              <a:rPr lang="en-US" sz="2400" dirty="0" err="1"/>
              <a:t>organisations</a:t>
            </a:r>
            <a:r>
              <a:rPr lang="en-US" sz="2400" dirty="0"/>
              <a:t> both respond to and influence the conditions surrounding them. </a:t>
            </a:r>
          </a:p>
          <a:p>
            <a:r>
              <a:rPr lang="en-US" sz="2400" dirty="0"/>
              <a:t>For example, </a:t>
            </a:r>
            <a:r>
              <a:rPr lang="en-US" sz="2400" dirty="0" err="1"/>
              <a:t>organisation</a:t>
            </a:r>
            <a:r>
              <a:rPr lang="en-US" sz="2400" dirty="0"/>
              <a:t> can change the environment by driving the economy up or down. Another example is the advancements of technology and innovation that is changing the way people and </a:t>
            </a:r>
            <a:r>
              <a:rPr lang="en-US" sz="2400" dirty="0" err="1"/>
              <a:t>organisation</a:t>
            </a:r>
            <a:r>
              <a:rPr lang="en-US" sz="2400" dirty="0"/>
              <a:t> do things.</a:t>
            </a:r>
          </a:p>
          <a:p>
            <a:endParaRPr lang="en-US" dirty="0"/>
          </a:p>
        </p:txBody>
      </p:sp>
      <p:sp>
        <p:nvSpPr>
          <p:cNvPr id="4" name="Date Placeholder 3">
            <a:extLst>
              <a:ext uri="{FF2B5EF4-FFF2-40B4-BE49-F238E27FC236}">
                <a16:creationId xmlns:a16="http://schemas.microsoft.com/office/drawing/2014/main" id="{A8BE69F5-692A-E2F2-572F-A1A82A189885}"/>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7973E1F2-B657-4CA3-9B34-C48039ADBE40}"/>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1343204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64CB-6084-D92A-C34A-5DB57C9F0B02}"/>
              </a:ext>
            </a:extLst>
          </p:cNvPr>
          <p:cNvSpPr>
            <a:spLocks noGrp="1"/>
          </p:cNvSpPr>
          <p:nvPr>
            <p:ph type="title"/>
          </p:nvPr>
        </p:nvSpPr>
        <p:spPr>
          <a:xfrm>
            <a:off x="457200" y="-27384"/>
            <a:ext cx="8229600" cy="1143000"/>
          </a:xfrm>
        </p:spPr>
        <p:txBody>
          <a:bodyPr/>
          <a:lstStyle/>
          <a:p>
            <a:r>
              <a:rPr lang="en-US" sz="3600" b="1" dirty="0"/>
              <a:t>Activity </a:t>
            </a:r>
          </a:p>
        </p:txBody>
      </p:sp>
      <p:sp>
        <p:nvSpPr>
          <p:cNvPr id="3" name="Content Placeholder 2">
            <a:extLst>
              <a:ext uri="{FF2B5EF4-FFF2-40B4-BE49-F238E27FC236}">
                <a16:creationId xmlns:a16="http://schemas.microsoft.com/office/drawing/2014/main" id="{310A6B1E-186E-8D90-98D4-128AE7587B32}"/>
              </a:ext>
            </a:extLst>
          </p:cNvPr>
          <p:cNvSpPr>
            <a:spLocks noGrp="1"/>
          </p:cNvSpPr>
          <p:nvPr>
            <p:ph idx="1"/>
          </p:nvPr>
        </p:nvSpPr>
        <p:spPr>
          <a:xfrm>
            <a:off x="457200" y="1052736"/>
            <a:ext cx="8229600" cy="3917032"/>
          </a:xfrm>
        </p:spPr>
        <p:txBody>
          <a:bodyPr/>
          <a:lstStyle/>
          <a:p>
            <a:pPr marL="0" indent="0">
              <a:buNone/>
            </a:pPr>
            <a:r>
              <a:rPr lang="en-GB" sz="2400" dirty="0"/>
              <a:t>Form </a:t>
            </a:r>
            <a:r>
              <a:rPr lang="en-GB" sz="2400" b="1" dirty="0"/>
              <a:t>groups of 4-5 </a:t>
            </a:r>
            <a:r>
              <a:rPr lang="en-GB" sz="2400" dirty="0"/>
              <a:t>and complete the following activity. Find a business of your choice, identify the sector and industry of the business, the activities and product/service of the company.</a:t>
            </a:r>
          </a:p>
          <a:p>
            <a:r>
              <a:rPr lang="en-GB" sz="2400" b="1" dirty="0"/>
              <a:t>Business: </a:t>
            </a:r>
            <a:r>
              <a:rPr lang="en-GB" sz="2400" dirty="0"/>
              <a:t>choose a business, and identify the industry and sector</a:t>
            </a:r>
          </a:p>
          <a:p>
            <a:r>
              <a:rPr lang="en-GB" sz="2400" b="1" dirty="0"/>
              <a:t>Activities</a:t>
            </a:r>
            <a:r>
              <a:rPr lang="en-GB" sz="2400" dirty="0"/>
              <a:t>: Describe the core activities the business engages in.</a:t>
            </a:r>
          </a:p>
          <a:p>
            <a:r>
              <a:rPr lang="en-GB" sz="2400" b="1" dirty="0"/>
              <a:t>Product/Service Need: </a:t>
            </a:r>
            <a:r>
              <a:rPr lang="en-GB" sz="2400" dirty="0"/>
              <a:t>Explain the reason or motivation behind the founding of the business, specifically addressing the product or service need that the business aimed to fulfil.</a:t>
            </a:r>
          </a:p>
        </p:txBody>
      </p:sp>
      <p:sp>
        <p:nvSpPr>
          <p:cNvPr id="4" name="Date Placeholder 3">
            <a:extLst>
              <a:ext uri="{FF2B5EF4-FFF2-40B4-BE49-F238E27FC236}">
                <a16:creationId xmlns:a16="http://schemas.microsoft.com/office/drawing/2014/main" id="{E9807248-35FA-E2EE-C2CC-10A393973569}"/>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A8804546-B25B-1DA2-882C-179C9B595074}"/>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836636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5EF4-BCE9-D06A-0326-1A5DBECA3A1F}"/>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4E6D239D-3052-AF02-BF7D-A9EE7D835C82}"/>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p:txBody>
      </p:sp>
      <p:sp>
        <p:nvSpPr>
          <p:cNvPr id="4" name="Date Placeholder 3">
            <a:extLst>
              <a:ext uri="{FF2B5EF4-FFF2-40B4-BE49-F238E27FC236}">
                <a16:creationId xmlns:a16="http://schemas.microsoft.com/office/drawing/2014/main" id="{ECF25486-D593-E80F-4A94-21478F1F82B3}"/>
              </a:ext>
            </a:extLst>
          </p:cNvPr>
          <p:cNvSpPr>
            <a:spLocks noGrp="1"/>
          </p:cNvSpPr>
          <p:nvPr>
            <p:ph type="dt" sz="half" idx="10"/>
          </p:nvPr>
        </p:nvSpPr>
        <p:spPr/>
        <p:txBody>
          <a:bodyPr/>
          <a:lstStyle/>
          <a:p>
            <a:pPr>
              <a:defRPr/>
            </a:pPr>
            <a:fld id="{130ADD5E-52E0-0D44-B721-F95AB1FBEECE}" type="datetime1">
              <a:rPr lang="en-GB" altLang="en-US" smtClean="0"/>
              <a:pPr>
                <a:defRPr/>
              </a:pPr>
              <a:t>10/06/2024</a:t>
            </a:fld>
            <a:endParaRPr lang="en-GB" altLang="en-US"/>
          </a:p>
        </p:txBody>
      </p:sp>
      <p:sp>
        <p:nvSpPr>
          <p:cNvPr id="5" name="Slide Number Placeholder 4">
            <a:extLst>
              <a:ext uri="{FF2B5EF4-FFF2-40B4-BE49-F238E27FC236}">
                <a16:creationId xmlns:a16="http://schemas.microsoft.com/office/drawing/2014/main" id="{72181F4E-EA3A-5B93-BD9B-3403702D1647}"/>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504107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3508</TotalTime>
  <Words>1391</Words>
  <Application>Microsoft Macintosh PowerPoint</Application>
  <PresentationFormat>On-screen Show (4:3)</PresentationFormat>
  <Paragraphs>194</Paragraphs>
  <Slides>27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Courier New</vt:lpstr>
      <vt:lpstr>Myriad Pro</vt:lpstr>
      <vt:lpstr>Söhne</vt:lpstr>
      <vt:lpstr>Verdana</vt:lpstr>
      <vt:lpstr>Wingdings</vt:lpstr>
      <vt:lpstr>Wingdings 3</vt:lpstr>
      <vt:lpstr>20140311PresentationUWTSDTemplate</vt:lpstr>
      <vt:lpstr>Introduction to Business LCBB4007         Week 1 – Session 1 </vt:lpstr>
      <vt:lpstr>Objectives of the session</vt:lpstr>
      <vt:lpstr>Welcome message</vt:lpstr>
      <vt:lpstr>Structure of weekly sessions</vt:lpstr>
      <vt:lpstr>Attendance</vt:lpstr>
      <vt:lpstr>Example: Class starts at 9.00am </vt:lpstr>
      <vt:lpstr>Important</vt:lpstr>
      <vt:lpstr>In the classroom</vt:lpstr>
      <vt:lpstr>Teaching and Learning</vt:lpstr>
      <vt:lpstr>Resources</vt:lpstr>
      <vt:lpstr>Module description</vt:lpstr>
      <vt:lpstr>Learning objectives</vt:lpstr>
      <vt:lpstr>Study time allocation</vt:lpstr>
      <vt:lpstr>Assessments brief</vt:lpstr>
      <vt:lpstr>Let’s start by testing your knowledge</vt:lpstr>
      <vt:lpstr>Definition of business</vt:lpstr>
      <vt:lpstr>Business sector</vt:lpstr>
      <vt:lpstr>Business industry</vt:lpstr>
      <vt:lpstr>Scope of business</vt:lpstr>
      <vt:lpstr>Strategic decisions</vt:lpstr>
      <vt:lpstr>Strategy</vt:lpstr>
      <vt:lpstr>Organisational aspects</vt:lpstr>
      <vt:lpstr>Organisational aspects</vt:lpstr>
      <vt:lpstr>Environmental considerations (1 of 2)</vt:lpstr>
      <vt:lpstr>Environment considerations (2 of 2)</vt:lpstr>
      <vt:lpstr>Activity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127</cp:revision>
  <cp:lastPrinted>2018-07-02T15:32:24Z</cp:lastPrinted>
  <dcterms:created xsi:type="dcterms:W3CDTF">2002-10-07T19:43:58Z</dcterms:created>
  <dcterms:modified xsi:type="dcterms:W3CDTF">2024-06-10T19:21:42Z</dcterms:modified>
</cp:coreProperties>
</file>