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393" r:id="rId5"/>
    <p:sldId id="402" r:id="rId6"/>
    <p:sldId id="412" r:id="rId7"/>
    <p:sldId id="415" r:id="rId8"/>
    <p:sldId id="417" r:id="rId9"/>
    <p:sldId id="413" r:id="rId10"/>
    <p:sldId id="414" r:id="rId11"/>
    <p:sldId id="371" r:id="rId12"/>
    <p:sldId id="382" r:id="rId13"/>
    <p:sldId id="396" r:id="rId14"/>
    <p:sldId id="418" r:id="rId15"/>
    <p:sldId id="416" r:id="rId16"/>
    <p:sldId id="419" r:id="rId17"/>
    <p:sldId id="420" r:id="rId18"/>
    <p:sldId id="411" r:id="rId19"/>
    <p:sldId id="421" r:id="rId20"/>
    <p:sldId id="404" r:id="rId21"/>
    <p:sldId id="339" r:id="rId22"/>
  </p:sldIdLst>
  <p:sldSz cx="9144000" cy="6858000" type="screen4x3"/>
  <p:notesSz cx="6881813" cy="96615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44" userDrawn="1">
          <p15:clr>
            <a:srgbClr val="A4A3A4"/>
          </p15:clr>
        </p15:guide>
        <p15:guide id="2" pos="2168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yne Morgan" initials="JM" lastIdx="7" clrIdx="0">
    <p:extLst>
      <p:ext uri="{19B8F6BF-5375-455C-9EA6-DF929625EA0E}">
        <p15:presenceInfo xmlns:p15="http://schemas.microsoft.com/office/powerpoint/2012/main" userId="S-1-5-21-809251214-2178901256-4152538893-266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C2F6"/>
    <a:srgbClr val="7FAD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52" autoAdjust="0"/>
    <p:restoredTop sz="93060" autoAdjust="0"/>
  </p:normalViewPr>
  <p:slideViewPr>
    <p:cSldViewPr>
      <p:cViewPr varScale="1">
        <p:scale>
          <a:sx n="54" d="100"/>
          <a:sy n="54" d="100"/>
        </p:scale>
        <p:origin x="915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0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44"/>
        <p:guide pos="216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039DA1-44E5-43DA-B9A8-3C75182F3ACB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B838A9-534D-4108-B2A4-366C6E899AA6}">
      <dgm:prSet phldrT="[Text]"/>
      <dgm:spPr/>
      <dgm:t>
        <a:bodyPr/>
        <a:lstStyle/>
        <a:p>
          <a:r>
            <a:rPr lang="en-US" dirty="0"/>
            <a:t>The 4 main strategies we use for reading</a:t>
          </a:r>
        </a:p>
      </dgm:t>
    </dgm:pt>
    <dgm:pt modelId="{38D16135-7D60-46EA-8608-1DB7CEE12328}" type="parTrans" cxnId="{9C70D47F-30B0-41CE-992D-40AB4C51048B}">
      <dgm:prSet/>
      <dgm:spPr/>
      <dgm:t>
        <a:bodyPr/>
        <a:lstStyle/>
        <a:p>
          <a:endParaRPr lang="en-US"/>
        </a:p>
      </dgm:t>
    </dgm:pt>
    <dgm:pt modelId="{C0D073DE-5A9D-485E-AADF-7EDEEE75AFBC}" type="sibTrans" cxnId="{9C70D47F-30B0-41CE-992D-40AB4C51048B}">
      <dgm:prSet/>
      <dgm:spPr/>
      <dgm:t>
        <a:bodyPr/>
        <a:lstStyle/>
        <a:p>
          <a:endParaRPr lang="en-US"/>
        </a:p>
      </dgm:t>
    </dgm:pt>
    <dgm:pt modelId="{529FFE2B-CD40-4628-884E-FC4A95C1D1E1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Phonic strategies</a:t>
          </a:r>
        </a:p>
      </dgm:t>
    </dgm:pt>
    <dgm:pt modelId="{9CF0E5A3-F9CF-477B-91F8-F6E945BF8027}" type="parTrans" cxnId="{4B74AD01-9852-4BE4-BD50-CC3C01BC5888}">
      <dgm:prSet/>
      <dgm:spPr/>
      <dgm:t>
        <a:bodyPr/>
        <a:lstStyle/>
        <a:p>
          <a:endParaRPr lang="en-US" dirty="0"/>
        </a:p>
      </dgm:t>
    </dgm:pt>
    <dgm:pt modelId="{44293151-348D-4010-BFB0-39986BE001BF}" type="sibTrans" cxnId="{4B74AD01-9852-4BE4-BD50-CC3C01BC5888}">
      <dgm:prSet/>
      <dgm:spPr/>
      <dgm:t>
        <a:bodyPr/>
        <a:lstStyle/>
        <a:p>
          <a:endParaRPr lang="en-US"/>
        </a:p>
      </dgm:t>
    </dgm:pt>
    <dgm:pt modelId="{96D7244B-32FC-49F1-B459-5D88BE78DB22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Word recognition strategies</a:t>
          </a:r>
        </a:p>
      </dgm:t>
    </dgm:pt>
    <dgm:pt modelId="{6336FCA1-2591-446B-91F5-969BF231BA38}" type="parTrans" cxnId="{13E8C215-0763-40F0-A670-06C1FC5C73D5}">
      <dgm:prSet/>
      <dgm:spPr/>
      <dgm:t>
        <a:bodyPr/>
        <a:lstStyle/>
        <a:p>
          <a:endParaRPr lang="en-US" dirty="0"/>
        </a:p>
      </dgm:t>
    </dgm:pt>
    <dgm:pt modelId="{CB5AEEAA-AA42-4ABD-986A-DD5F925A6F86}" type="sibTrans" cxnId="{13E8C215-0763-40F0-A670-06C1FC5C73D5}">
      <dgm:prSet/>
      <dgm:spPr/>
      <dgm:t>
        <a:bodyPr/>
        <a:lstStyle/>
        <a:p>
          <a:endParaRPr lang="en-US"/>
        </a:p>
      </dgm:t>
    </dgm:pt>
    <dgm:pt modelId="{B616D96A-786F-4D89-80D8-3614FE94AE9B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Knowledge of grammar strategies</a:t>
          </a:r>
        </a:p>
      </dgm:t>
    </dgm:pt>
    <dgm:pt modelId="{0F274941-1FE9-48DF-A5C9-D2DF209C6452}" type="parTrans" cxnId="{6A8DE78C-E217-4B70-893C-20D5F134718F}">
      <dgm:prSet/>
      <dgm:spPr/>
      <dgm:t>
        <a:bodyPr/>
        <a:lstStyle/>
        <a:p>
          <a:endParaRPr lang="en-US" dirty="0"/>
        </a:p>
      </dgm:t>
    </dgm:pt>
    <dgm:pt modelId="{3FDE4A64-5779-42A1-8EDA-F8786628CF71}" type="sibTrans" cxnId="{6A8DE78C-E217-4B70-893C-20D5F134718F}">
      <dgm:prSet/>
      <dgm:spPr/>
      <dgm:t>
        <a:bodyPr/>
        <a:lstStyle/>
        <a:p>
          <a:endParaRPr lang="en-US"/>
        </a:p>
      </dgm:t>
    </dgm:pt>
    <dgm:pt modelId="{409707A9-E87F-4C74-B5A6-BB28CFA86E8B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Contextual strategies</a:t>
          </a:r>
        </a:p>
      </dgm:t>
    </dgm:pt>
    <dgm:pt modelId="{9E966CCA-3531-421C-BCDA-A9CD6E21D795}" type="parTrans" cxnId="{4AA79B75-54B0-4EE1-BE8B-86DD273E14B6}">
      <dgm:prSet/>
      <dgm:spPr/>
      <dgm:t>
        <a:bodyPr/>
        <a:lstStyle/>
        <a:p>
          <a:endParaRPr lang="en-US" dirty="0"/>
        </a:p>
      </dgm:t>
    </dgm:pt>
    <dgm:pt modelId="{BAE38347-D2F5-42D8-9C5A-A5D348CCF1CF}" type="sibTrans" cxnId="{4AA79B75-54B0-4EE1-BE8B-86DD273E14B6}">
      <dgm:prSet/>
      <dgm:spPr/>
      <dgm:t>
        <a:bodyPr/>
        <a:lstStyle/>
        <a:p>
          <a:endParaRPr lang="en-US"/>
        </a:p>
      </dgm:t>
    </dgm:pt>
    <dgm:pt modelId="{E3951187-017F-48FF-BC45-8CFDA80CA1FF}" type="pres">
      <dgm:prSet presAssocID="{73039DA1-44E5-43DA-B9A8-3C75182F3AC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33B1760-65DA-412F-B18F-2D2E99D1C3C8}" type="pres">
      <dgm:prSet presAssocID="{1FB838A9-534D-4108-B2A4-366C6E899AA6}" presName="centerShape" presStyleLbl="node0" presStyleIdx="0" presStyleCnt="1"/>
      <dgm:spPr/>
      <dgm:t>
        <a:bodyPr/>
        <a:lstStyle/>
        <a:p>
          <a:endParaRPr lang="en-US"/>
        </a:p>
      </dgm:t>
    </dgm:pt>
    <dgm:pt modelId="{E57FE782-3136-4345-98C2-EFE1C738F982}" type="pres">
      <dgm:prSet presAssocID="{9CF0E5A3-F9CF-477B-91F8-F6E945BF8027}" presName="Name9" presStyleLbl="parChTrans1D2" presStyleIdx="0" presStyleCnt="4"/>
      <dgm:spPr/>
      <dgm:t>
        <a:bodyPr/>
        <a:lstStyle/>
        <a:p>
          <a:endParaRPr lang="en-US"/>
        </a:p>
      </dgm:t>
    </dgm:pt>
    <dgm:pt modelId="{BE35B6E1-6A13-49A8-ADD9-1E6478718138}" type="pres">
      <dgm:prSet presAssocID="{9CF0E5A3-F9CF-477B-91F8-F6E945BF8027}" presName="connTx" presStyleLbl="parChTrans1D2" presStyleIdx="0" presStyleCnt="4"/>
      <dgm:spPr/>
      <dgm:t>
        <a:bodyPr/>
        <a:lstStyle/>
        <a:p>
          <a:endParaRPr lang="en-US"/>
        </a:p>
      </dgm:t>
    </dgm:pt>
    <dgm:pt modelId="{AE8EB792-D5C4-4FE5-BF15-31F7B159BA43}" type="pres">
      <dgm:prSet presAssocID="{529FFE2B-CD40-4628-884E-FC4A95C1D1E1}" presName="node" presStyleLbl="node1" presStyleIdx="0" presStyleCnt="4" custRadScaleRad="95972" custRadScaleInc="-519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4264E8-31D4-4BA6-A5A2-FDFEAD158827}" type="pres">
      <dgm:prSet presAssocID="{6336FCA1-2591-446B-91F5-969BF231BA38}" presName="Name9" presStyleLbl="parChTrans1D2" presStyleIdx="1" presStyleCnt="4"/>
      <dgm:spPr/>
      <dgm:t>
        <a:bodyPr/>
        <a:lstStyle/>
        <a:p>
          <a:endParaRPr lang="en-US"/>
        </a:p>
      </dgm:t>
    </dgm:pt>
    <dgm:pt modelId="{C3D9C32D-F5AB-4DE1-B152-2D2BFFD5D529}" type="pres">
      <dgm:prSet presAssocID="{6336FCA1-2591-446B-91F5-969BF231BA38}" presName="connTx" presStyleLbl="parChTrans1D2" presStyleIdx="1" presStyleCnt="4"/>
      <dgm:spPr/>
      <dgm:t>
        <a:bodyPr/>
        <a:lstStyle/>
        <a:p>
          <a:endParaRPr lang="en-US"/>
        </a:p>
      </dgm:t>
    </dgm:pt>
    <dgm:pt modelId="{384EFA93-7650-486E-A653-45B41B8ADC04}" type="pres">
      <dgm:prSet presAssocID="{96D7244B-32FC-49F1-B459-5D88BE78DB2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05B222-8776-4A9B-ACB2-EE7F30C3EE52}" type="pres">
      <dgm:prSet presAssocID="{0F274941-1FE9-48DF-A5C9-D2DF209C6452}" presName="Name9" presStyleLbl="parChTrans1D2" presStyleIdx="2" presStyleCnt="4"/>
      <dgm:spPr/>
      <dgm:t>
        <a:bodyPr/>
        <a:lstStyle/>
        <a:p>
          <a:endParaRPr lang="en-US"/>
        </a:p>
      </dgm:t>
    </dgm:pt>
    <dgm:pt modelId="{A21073E3-730B-4F14-9C6C-CC577D4CC9FD}" type="pres">
      <dgm:prSet presAssocID="{0F274941-1FE9-48DF-A5C9-D2DF209C6452}" presName="connTx" presStyleLbl="parChTrans1D2" presStyleIdx="2" presStyleCnt="4"/>
      <dgm:spPr/>
      <dgm:t>
        <a:bodyPr/>
        <a:lstStyle/>
        <a:p>
          <a:endParaRPr lang="en-US"/>
        </a:p>
      </dgm:t>
    </dgm:pt>
    <dgm:pt modelId="{D374E91B-AF11-4272-BE82-88D6CB604D99}" type="pres">
      <dgm:prSet presAssocID="{B616D96A-786F-4D89-80D8-3614FE94AE9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FC8EAC-EDB2-49BC-9C43-9AF423749D08}" type="pres">
      <dgm:prSet presAssocID="{9E966CCA-3531-421C-BCDA-A9CD6E21D795}" presName="Name9" presStyleLbl="parChTrans1D2" presStyleIdx="3" presStyleCnt="4"/>
      <dgm:spPr/>
      <dgm:t>
        <a:bodyPr/>
        <a:lstStyle/>
        <a:p>
          <a:endParaRPr lang="en-US"/>
        </a:p>
      </dgm:t>
    </dgm:pt>
    <dgm:pt modelId="{CDDD12E7-24F0-4ECB-9D4F-A240D6C1039B}" type="pres">
      <dgm:prSet presAssocID="{9E966CCA-3531-421C-BCDA-A9CD6E21D795}" presName="connTx" presStyleLbl="parChTrans1D2" presStyleIdx="3" presStyleCnt="4"/>
      <dgm:spPr/>
      <dgm:t>
        <a:bodyPr/>
        <a:lstStyle/>
        <a:p>
          <a:endParaRPr lang="en-US"/>
        </a:p>
      </dgm:t>
    </dgm:pt>
    <dgm:pt modelId="{60C111B6-BED8-4BC8-8EDB-2129CDD33E1C}" type="pres">
      <dgm:prSet presAssocID="{409707A9-E87F-4C74-B5A6-BB28CFA86E8B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10DDAA9-90EF-408B-B10D-D1F7FC4F3EE7}" type="presOf" srcId="{9E966CCA-3531-421C-BCDA-A9CD6E21D795}" destId="{59FC8EAC-EDB2-49BC-9C43-9AF423749D08}" srcOrd="0" destOrd="0" presId="urn:microsoft.com/office/officeart/2005/8/layout/radial1"/>
    <dgm:cxn modelId="{8340C9CF-1437-49FD-B927-3E6F14B194D9}" type="presOf" srcId="{0F274941-1FE9-48DF-A5C9-D2DF209C6452}" destId="{A21073E3-730B-4F14-9C6C-CC577D4CC9FD}" srcOrd="1" destOrd="0" presId="urn:microsoft.com/office/officeart/2005/8/layout/radial1"/>
    <dgm:cxn modelId="{ED9F8542-E176-4733-B0C9-7D247DDFDA15}" type="presOf" srcId="{6336FCA1-2591-446B-91F5-969BF231BA38}" destId="{C3D9C32D-F5AB-4DE1-B152-2D2BFFD5D529}" srcOrd="1" destOrd="0" presId="urn:microsoft.com/office/officeart/2005/8/layout/radial1"/>
    <dgm:cxn modelId="{2871F9F1-7C53-447D-BD4D-E650CE09BB10}" type="presOf" srcId="{96D7244B-32FC-49F1-B459-5D88BE78DB22}" destId="{384EFA93-7650-486E-A653-45B41B8ADC04}" srcOrd="0" destOrd="0" presId="urn:microsoft.com/office/officeart/2005/8/layout/radial1"/>
    <dgm:cxn modelId="{88000271-5582-4FF1-AA03-889B3F727E19}" type="presOf" srcId="{1FB838A9-534D-4108-B2A4-366C6E899AA6}" destId="{833B1760-65DA-412F-B18F-2D2E99D1C3C8}" srcOrd="0" destOrd="0" presId="urn:microsoft.com/office/officeart/2005/8/layout/radial1"/>
    <dgm:cxn modelId="{4AA79B75-54B0-4EE1-BE8B-86DD273E14B6}" srcId="{1FB838A9-534D-4108-B2A4-366C6E899AA6}" destId="{409707A9-E87F-4C74-B5A6-BB28CFA86E8B}" srcOrd="3" destOrd="0" parTransId="{9E966CCA-3531-421C-BCDA-A9CD6E21D795}" sibTransId="{BAE38347-D2F5-42D8-9C5A-A5D348CCF1CF}"/>
    <dgm:cxn modelId="{00D5576C-E2EE-48E0-A342-31053FA665E6}" type="presOf" srcId="{409707A9-E87F-4C74-B5A6-BB28CFA86E8B}" destId="{60C111B6-BED8-4BC8-8EDB-2129CDD33E1C}" srcOrd="0" destOrd="0" presId="urn:microsoft.com/office/officeart/2005/8/layout/radial1"/>
    <dgm:cxn modelId="{BFA2A7C6-E38B-435F-9539-0CFA764D9DBA}" type="presOf" srcId="{0F274941-1FE9-48DF-A5C9-D2DF209C6452}" destId="{2D05B222-8776-4A9B-ACB2-EE7F30C3EE52}" srcOrd="0" destOrd="0" presId="urn:microsoft.com/office/officeart/2005/8/layout/radial1"/>
    <dgm:cxn modelId="{9C70D47F-30B0-41CE-992D-40AB4C51048B}" srcId="{73039DA1-44E5-43DA-B9A8-3C75182F3ACB}" destId="{1FB838A9-534D-4108-B2A4-366C6E899AA6}" srcOrd="0" destOrd="0" parTransId="{38D16135-7D60-46EA-8608-1DB7CEE12328}" sibTransId="{C0D073DE-5A9D-485E-AADF-7EDEEE75AFBC}"/>
    <dgm:cxn modelId="{13E8C215-0763-40F0-A670-06C1FC5C73D5}" srcId="{1FB838A9-534D-4108-B2A4-366C6E899AA6}" destId="{96D7244B-32FC-49F1-B459-5D88BE78DB22}" srcOrd="1" destOrd="0" parTransId="{6336FCA1-2591-446B-91F5-969BF231BA38}" sibTransId="{CB5AEEAA-AA42-4ABD-986A-DD5F925A6F86}"/>
    <dgm:cxn modelId="{CE863800-2269-4D30-8729-697B258A4E3F}" type="presOf" srcId="{6336FCA1-2591-446B-91F5-969BF231BA38}" destId="{A54264E8-31D4-4BA6-A5A2-FDFEAD158827}" srcOrd="0" destOrd="0" presId="urn:microsoft.com/office/officeart/2005/8/layout/radial1"/>
    <dgm:cxn modelId="{4A8410FB-47EA-42D1-861A-F76B559309BB}" type="presOf" srcId="{9CF0E5A3-F9CF-477B-91F8-F6E945BF8027}" destId="{E57FE782-3136-4345-98C2-EFE1C738F982}" srcOrd="0" destOrd="0" presId="urn:microsoft.com/office/officeart/2005/8/layout/radial1"/>
    <dgm:cxn modelId="{4B74AD01-9852-4BE4-BD50-CC3C01BC5888}" srcId="{1FB838A9-534D-4108-B2A4-366C6E899AA6}" destId="{529FFE2B-CD40-4628-884E-FC4A95C1D1E1}" srcOrd="0" destOrd="0" parTransId="{9CF0E5A3-F9CF-477B-91F8-F6E945BF8027}" sibTransId="{44293151-348D-4010-BFB0-39986BE001BF}"/>
    <dgm:cxn modelId="{23F9ECB3-212A-444D-8C2D-651EFA55A0AC}" type="presOf" srcId="{73039DA1-44E5-43DA-B9A8-3C75182F3ACB}" destId="{E3951187-017F-48FF-BC45-8CFDA80CA1FF}" srcOrd="0" destOrd="0" presId="urn:microsoft.com/office/officeart/2005/8/layout/radial1"/>
    <dgm:cxn modelId="{BF20DC9D-DA00-4212-819A-964AA642DCF7}" type="presOf" srcId="{529FFE2B-CD40-4628-884E-FC4A95C1D1E1}" destId="{AE8EB792-D5C4-4FE5-BF15-31F7B159BA43}" srcOrd="0" destOrd="0" presId="urn:microsoft.com/office/officeart/2005/8/layout/radial1"/>
    <dgm:cxn modelId="{6A8DE78C-E217-4B70-893C-20D5F134718F}" srcId="{1FB838A9-534D-4108-B2A4-366C6E899AA6}" destId="{B616D96A-786F-4D89-80D8-3614FE94AE9B}" srcOrd="2" destOrd="0" parTransId="{0F274941-1FE9-48DF-A5C9-D2DF209C6452}" sibTransId="{3FDE4A64-5779-42A1-8EDA-F8786628CF71}"/>
    <dgm:cxn modelId="{85156717-2E9C-4FFF-B41A-977C770A5A47}" type="presOf" srcId="{9CF0E5A3-F9CF-477B-91F8-F6E945BF8027}" destId="{BE35B6E1-6A13-49A8-ADD9-1E6478718138}" srcOrd="1" destOrd="0" presId="urn:microsoft.com/office/officeart/2005/8/layout/radial1"/>
    <dgm:cxn modelId="{EDC9CEAA-BA61-485A-96A9-1E0C51030BE1}" type="presOf" srcId="{B616D96A-786F-4D89-80D8-3614FE94AE9B}" destId="{D374E91B-AF11-4272-BE82-88D6CB604D99}" srcOrd="0" destOrd="0" presId="urn:microsoft.com/office/officeart/2005/8/layout/radial1"/>
    <dgm:cxn modelId="{3DB2220F-C90B-4F94-A5C9-5C647A689200}" type="presOf" srcId="{9E966CCA-3531-421C-BCDA-A9CD6E21D795}" destId="{CDDD12E7-24F0-4ECB-9D4F-A240D6C1039B}" srcOrd="1" destOrd="0" presId="urn:microsoft.com/office/officeart/2005/8/layout/radial1"/>
    <dgm:cxn modelId="{8B0886A0-16D4-49B2-8470-B02686861DE4}" type="presParOf" srcId="{E3951187-017F-48FF-BC45-8CFDA80CA1FF}" destId="{833B1760-65DA-412F-B18F-2D2E99D1C3C8}" srcOrd="0" destOrd="0" presId="urn:microsoft.com/office/officeart/2005/8/layout/radial1"/>
    <dgm:cxn modelId="{DAE76A60-338D-49B8-84D6-D0BC74F9DDE6}" type="presParOf" srcId="{E3951187-017F-48FF-BC45-8CFDA80CA1FF}" destId="{E57FE782-3136-4345-98C2-EFE1C738F982}" srcOrd="1" destOrd="0" presId="urn:microsoft.com/office/officeart/2005/8/layout/radial1"/>
    <dgm:cxn modelId="{F38367B8-B7AD-444B-AB3F-016BE1D039AC}" type="presParOf" srcId="{E57FE782-3136-4345-98C2-EFE1C738F982}" destId="{BE35B6E1-6A13-49A8-ADD9-1E6478718138}" srcOrd="0" destOrd="0" presId="urn:microsoft.com/office/officeart/2005/8/layout/radial1"/>
    <dgm:cxn modelId="{A1BF52F5-17EB-45BA-954F-1D52C6F1E80A}" type="presParOf" srcId="{E3951187-017F-48FF-BC45-8CFDA80CA1FF}" destId="{AE8EB792-D5C4-4FE5-BF15-31F7B159BA43}" srcOrd="2" destOrd="0" presId="urn:microsoft.com/office/officeart/2005/8/layout/radial1"/>
    <dgm:cxn modelId="{14E0BEB8-D38A-472A-9C4C-F276A529AA3E}" type="presParOf" srcId="{E3951187-017F-48FF-BC45-8CFDA80CA1FF}" destId="{A54264E8-31D4-4BA6-A5A2-FDFEAD158827}" srcOrd="3" destOrd="0" presId="urn:microsoft.com/office/officeart/2005/8/layout/radial1"/>
    <dgm:cxn modelId="{19FAD5C6-7659-4475-AF8D-F3402214DD52}" type="presParOf" srcId="{A54264E8-31D4-4BA6-A5A2-FDFEAD158827}" destId="{C3D9C32D-F5AB-4DE1-B152-2D2BFFD5D529}" srcOrd="0" destOrd="0" presId="urn:microsoft.com/office/officeart/2005/8/layout/radial1"/>
    <dgm:cxn modelId="{FFBCB2C6-2863-442C-B3F8-B74E8072A4DC}" type="presParOf" srcId="{E3951187-017F-48FF-BC45-8CFDA80CA1FF}" destId="{384EFA93-7650-486E-A653-45B41B8ADC04}" srcOrd="4" destOrd="0" presId="urn:microsoft.com/office/officeart/2005/8/layout/radial1"/>
    <dgm:cxn modelId="{C99AD0DB-7546-4183-B591-DAD064780EDD}" type="presParOf" srcId="{E3951187-017F-48FF-BC45-8CFDA80CA1FF}" destId="{2D05B222-8776-4A9B-ACB2-EE7F30C3EE52}" srcOrd="5" destOrd="0" presId="urn:microsoft.com/office/officeart/2005/8/layout/radial1"/>
    <dgm:cxn modelId="{3623D72D-A8E8-4CCB-A284-4A4B6DF7DDDE}" type="presParOf" srcId="{2D05B222-8776-4A9B-ACB2-EE7F30C3EE52}" destId="{A21073E3-730B-4F14-9C6C-CC577D4CC9FD}" srcOrd="0" destOrd="0" presId="urn:microsoft.com/office/officeart/2005/8/layout/radial1"/>
    <dgm:cxn modelId="{7AB2C0C2-DA98-4A7D-88F0-B16046F3950E}" type="presParOf" srcId="{E3951187-017F-48FF-BC45-8CFDA80CA1FF}" destId="{D374E91B-AF11-4272-BE82-88D6CB604D99}" srcOrd="6" destOrd="0" presId="urn:microsoft.com/office/officeart/2005/8/layout/radial1"/>
    <dgm:cxn modelId="{B0D83C43-5F77-4922-A1A3-01BA36987A8E}" type="presParOf" srcId="{E3951187-017F-48FF-BC45-8CFDA80CA1FF}" destId="{59FC8EAC-EDB2-49BC-9C43-9AF423749D08}" srcOrd="7" destOrd="0" presId="urn:microsoft.com/office/officeart/2005/8/layout/radial1"/>
    <dgm:cxn modelId="{88FD295D-B2F3-4E3E-AD57-B35755739BC1}" type="presParOf" srcId="{59FC8EAC-EDB2-49BC-9C43-9AF423749D08}" destId="{CDDD12E7-24F0-4ECB-9D4F-A240D6C1039B}" srcOrd="0" destOrd="0" presId="urn:microsoft.com/office/officeart/2005/8/layout/radial1"/>
    <dgm:cxn modelId="{416AF8BA-E63A-414D-87C9-19B3E957A3FB}" type="presParOf" srcId="{E3951187-017F-48FF-BC45-8CFDA80CA1FF}" destId="{60C111B6-BED8-4BC8-8EDB-2129CDD33E1C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433506-1CB5-47A2-9034-3566E1B85A24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ECD825-3E41-495B-9E8D-259D90BD2420}">
      <dgm:prSet phldrT="[Text]"/>
      <dgm:spPr/>
      <dgm:t>
        <a:bodyPr/>
        <a:lstStyle/>
        <a:p>
          <a:r>
            <a:rPr lang="en-US" dirty="0" smtClean="0"/>
            <a:t>Think about how reading skills develop: progression in reading; </a:t>
          </a:r>
          <a:endParaRPr lang="en-US" dirty="0"/>
        </a:p>
      </dgm:t>
    </dgm:pt>
    <dgm:pt modelId="{71312184-ADF5-49CD-95B1-D3909246F351}" type="parTrans" cxnId="{E6FDFDD4-3244-42F9-8A2E-D7C7A4B7B1D8}">
      <dgm:prSet/>
      <dgm:spPr/>
      <dgm:t>
        <a:bodyPr/>
        <a:lstStyle/>
        <a:p>
          <a:endParaRPr lang="en-US"/>
        </a:p>
      </dgm:t>
    </dgm:pt>
    <dgm:pt modelId="{85758570-C4DF-49FD-B29E-E17E692222AA}" type="sibTrans" cxnId="{E6FDFDD4-3244-42F9-8A2E-D7C7A4B7B1D8}">
      <dgm:prSet/>
      <dgm:spPr/>
      <dgm:t>
        <a:bodyPr/>
        <a:lstStyle/>
        <a:p>
          <a:endParaRPr lang="en-US"/>
        </a:p>
      </dgm:t>
    </dgm:pt>
    <dgm:pt modelId="{A7C18298-AAC7-493A-9D51-47EB46A95F6B}">
      <dgm:prSet phldrT="[Text]"/>
      <dgm:spPr/>
      <dgm:t>
        <a:bodyPr/>
        <a:lstStyle/>
        <a:p>
          <a:r>
            <a:rPr lang="en-US" dirty="0" smtClean="0"/>
            <a:t>Have a go at assessing a child’s reading level;</a:t>
          </a:r>
          <a:endParaRPr lang="en-US" dirty="0"/>
        </a:p>
      </dgm:t>
    </dgm:pt>
    <dgm:pt modelId="{21F951B1-8B6F-4C93-BA35-472287FECE70}" type="parTrans" cxnId="{71E67F9E-DECA-4537-86C9-A122DD0D55C5}">
      <dgm:prSet/>
      <dgm:spPr/>
      <dgm:t>
        <a:bodyPr/>
        <a:lstStyle/>
        <a:p>
          <a:endParaRPr lang="en-US"/>
        </a:p>
      </dgm:t>
    </dgm:pt>
    <dgm:pt modelId="{30E5E19D-0614-4746-B995-13E97B28C830}" type="sibTrans" cxnId="{71E67F9E-DECA-4537-86C9-A122DD0D55C5}">
      <dgm:prSet/>
      <dgm:spPr/>
      <dgm:t>
        <a:bodyPr/>
        <a:lstStyle/>
        <a:p>
          <a:endParaRPr lang="en-US"/>
        </a:p>
      </dgm:t>
    </dgm:pt>
    <dgm:pt modelId="{5F31AC06-BB68-4F3A-94B5-C585691FBFB5}">
      <dgm:prSet phldrT="[Text]" custT="1"/>
      <dgm:spPr/>
      <dgm:t>
        <a:bodyPr/>
        <a:lstStyle/>
        <a:p>
          <a:r>
            <a:rPr lang="en-GB" sz="1800" dirty="0" smtClean="0">
              <a:solidFill>
                <a:schemeClr val="bg1"/>
              </a:solidFill>
            </a:rPr>
            <a:t>Look at how guided reading can be organized &amp; the activities to develop reading;</a:t>
          </a:r>
        </a:p>
      </dgm:t>
    </dgm:pt>
    <dgm:pt modelId="{4270C947-26CF-4026-930C-54DAD6AC7A2A}" type="parTrans" cxnId="{FC6F26A9-C68C-4D48-90DE-25BB49BE559B}">
      <dgm:prSet/>
      <dgm:spPr/>
      <dgm:t>
        <a:bodyPr/>
        <a:lstStyle/>
        <a:p>
          <a:endParaRPr lang="en-US"/>
        </a:p>
      </dgm:t>
    </dgm:pt>
    <dgm:pt modelId="{000B050C-E2DA-40C8-B9F0-9931B55C3020}" type="sibTrans" cxnId="{FC6F26A9-C68C-4D48-90DE-25BB49BE559B}">
      <dgm:prSet/>
      <dgm:spPr/>
      <dgm:t>
        <a:bodyPr/>
        <a:lstStyle/>
        <a:p>
          <a:endParaRPr lang="en-US"/>
        </a:p>
      </dgm:t>
    </dgm:pt>
    <dgm:pt modelId="{A632C7E2-8285-4063-9E8C-579E88099F7E}">
      <dgm:prSet phldrT="[Text]"/>
      <dgm:spPr/>
      <dgm:t>
        <a:bodyPr/>
        <a:lstStyle/>
        <a:p>
          <a:r>
            <a:rPr lang="en-US" dirty="0" smtClean="0"/>
            <a:t>Find out about where you can discover more information about intervention strategies;</a:t>
          </a:r>
          <a:endParaRPr lang="en-US" dirty="0"/>
        </a:p>
      </dgm:t>
    </dgm:pt>
    <dgm:pt modelId="{B2F8C23F-6713-40BD-A137-48AFC3AF4C89}" type="parTrans" cxnId="{69AE91A3-C960-49B8-9A56-BDC67CAEA95B}">
      <dgm:prSet/>
      <dgm:spPr/>
      <dgm:t>
        <a:bodyPr/>
        <a:lstStyle/>
        <a:p>
          <a:endParaRPr lang="en-US"/>
        </a:p>
      </dgm:t>
    </dgm:pt>
    <dgm:pt modelId="{D2882DF9-A86E-4A48-9C8B-A02F99CF3E34}" type="sibTrans" cxnId="{69AE91A3-C960-49B8-9A56-BDC67CAEA95B}">
      <dgm:prSet/>
      <dgm:spPr/>
      <dgm:t>
        <a:bodyPr/>
        <a:lstStyle/>
        <a:p>
          <a:endParaRPr lang="en-US"/>
        </a:p>
      </dgm:t>
    </dgm:pt>
    <dgm:pt modelId="{BBDD102C-4A8A-46F2-9BA4-2940F2232915}">
      <dgm:prSet phldrT="[Text]"/>
      <dgm:spPr/>
      <dgm:t>
        <a:bodyPr/>
        <a:lstStyle/>
        <a:p>
          <a:r>
            <a:rPr lang="en-US" dirty="0" smtClean="0"/>
            <a:t>Look at one of the national tests.</a:t>
          </a:r>
          <a:endParaRPr lang="en-US" dirty="0"/>
        </a:p>
      </dgm:t>
    </dgm:pt>
    <dgm:pt modelId="{217064F2-1F5C-4BBB-8011-A419025C6C8A}" type="parTrans" cxnId="{1D03914C-6A84-4636-8561-8E83F3E593DA}">
      <dgm:prSet/>
      <dgm:spPr/>
      <dgm:t>
        <a:bodyPr/>
        <a:lstStyle/>
        <a:p>
          <a:endParaRPr lang="en-US"/>
        </a:p>
      </dgm:t>
    </dgm:pt>
    <dgm:pt modelId="{07E36466-39E6-4B5B-94AF-BE94658EF24F}" type="sibTrans" cxnId="{1D03914C-6A84-4636-8561-8E83F3E593DA}">
      <dgm:prSet/>
      <dgm:spPr/>
      <dgm:t>
        <a:bodyPr/>
        <a:lstStyle/>
        <a:p>
          <a:endParaRPr lang="en-US"/>
        </a:p>
      </dgm:t>
    </dgm:pt>
    <dgm:pt modelId="{95CD8F5A-B0F2-484B-9849-7CAF5FB2DE39}" type="pres">
      <dgm:prSet presAssocID="{C3433506-1CB5-47A2-9034-3566E1B85A24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7310666-EB35-460B-BF71-9C437A6B1090}" type="pres">
      <dgm:prSet presAssocID="{63ECD825-3E41-495B-9E8D-259D90BD2420}" presName="comp" presStyleCnt="0"/>
      <dgm:spPr/>
    </dgm:pt>
    <dgm:pt modelId="{0691F725-A9FF-4F2D-8BE0-B6C6064BBCF8}" type="pres">
      <dgm:prSet presAssocID="{63ECD825-3E41-495B-9E8D-259D90BD2420}" presName="box" presStyleLbl="node1" presStyleIdx="0" presStyleCnt="5" custLinFactNeighborX="1158" custLinFactNeighborY="-3103"/>
      <dgm:spPr/>
      <dgm:t>
        <a:bodyPr/>
        <a:lstStyle/>
        <a:p>
          <a:endParaRPr lang="en-US"/>
        </a:p>
      </dgm:t>
    </dgm:pt>
    <dgm:pt modelId="{46938A7E-1B7D-43D2-BAC4-047F841CA656}" type="pres">
      <dgm:prSet presAssocID="{63ECD825-3E41-495B-9E8D-259D90BD2420}" presName="img" presStyleLbl="fgImgPlace1" presStyleIdx="0" presStyleCnt="5"/>
      <dgm:spPr/>
    </dgm:pt>
    <dgm:pt modelId="{490403E6-ACCD-4E98-B8A5-31C0BB0CB2F6}" type="pres">
      <dgm:prSet presAssocID="{63ECD825-3E41-495B-9E8D-259D90BD2420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AAD13-9F06-44EC-B62C-9BD18FA3505F}" type="pres">
      <dgm:prSet presAssocID="{85758570-C4DF-49FD-B29E-E17E692222AA}" presName="spacer" presStyleCnt="0"/>
      <dgm:spPr/>
    </dgm:pt>
    <dgm:pt modelId="{82CB386D-5167-4435-A621-C5BB0C9EA968}" type="pres">
      <dgm:prSet presAssocID="{A7C18298-AAC7-493A-9D51-47EB46A95F6B}" presName="comp" presStyleCnt="0"/>
      <dgm:spPr/>
    </dgm:pt>
    <dgm:pt modelId="{C675F985-AA4F-4EBA-8BE3-B7C704093B70}" type="pres">
      <dgm:prSet presAssocID="{A7C18298-AAC7-493A-9D51-47EB46A95F6B}" presName="box" presStyleLbl="node1" presStyleIdx="1" presStyleCnt="5" custLinFactNeighborY="-1343"/>
      <dgm:spPr/>
      <dgm:t>
        <a:bodyPr/>
        <a:lstStyle/>
        <a:p>
          <a:endParaRPr lang="en-US"/>
        </a:p>
      </dgm:t>
    </dgm:pt>
    <dgm:pt modelId="{C6249715-9C45-4567-A657-534A4C4CA507}" type="pres">
      <dgm:prSet presAssocID="{A7C18298-AAC7-493A-9D51-47EB46A95F6B}" presName="img" presStyleLbl="fgImgPlace1" presStyleIdx="1" presStyleCnt="5"/>
      <dgm:spPr/>
    </dgm:pt>
    <dgm:pt modelId="{79D2D215-5CE8-4F89-96A9-D9691F674D31}" type="pres">
      <dgm:prSet presAssocID="{A7C18298-AAC7-493A-9D51-47EB46A95F6B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B4997E-6241-4E9F-925A-BC12A52BC63D}" type="pres">
      <dgm:prSet presAssocID="{30E5E19D-0614-4746-B995-13E97B28C830}" presName="spacer" presStyleCnt="0"/>
      <dgm:spPr/>
    </dgm:pt>
    <dgm:pt modelId="{2A378339-562D-4CDF-80C3-E8F7D16B5948}" type="pres">
      <dgm:prSet presAssocID="{5F31AC06-BB68-4F3A-94B5-C585691FBFB5}" presName="comp" presStyleCnt="0"/>
      <dgm:spPr/>
    </dgm:pt>
    <dgm:pt modelId="{C6A02232-1C6C-42DD-89E6-78EE53515745}" type="pres">
      <dgm:prSet presAssocID="{5F31AC06-BB68-4F3A-94B5-C585691FBFB5}" presName="box" presStyleLbl="node1" presStyleIdx="2" presStyleCnt="5"/>
      <dgm:spPr/>
      <dgm:t>
        <a:bodyPr/>
        <a:lstStyle/>
        <a:p>
          <a:endParaRPr lang="en-US"/>
        </a:p>
      </dgm:t>
    </dgm:pt>
    <dgm:pt modelId="{E7AA2F0D-1BE1-423E-9B52-2C37B1CA8B7F}" type="pres">
      <dgm:prSet presAssocID="{5F31AC06-BB68-4F3A-94B5-C585691FBFB5}" presName="img" presStyleLbl="fgImgPlace1" presStyleIdx="2" presStyleCnt="5"/>
      <dgm:spPr/>
    </dgm:pt>
    <dgm:pt modelId="{659084CB-D537-4B09-9A57-9394FF4D859F}" type="pres">
      <dgm:prSet presAssocID="{5F31AC06-BB68-4F3A-94B5-C585691FBFB5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B0EBC2-DAFB-45FB-8075-096EC549DEDE}" type="pres">
      <dgm:prSet presAssocID="{000B050C-E2DA-40C8-B9F0-9931B55C3020}" presName="spacer" presStyleCnt="0"/>
      <dgm:spPr/>
    </dgm:pt>
    <dgm:pt modelId="{F1B77ED2-0EE4-4057-B39A-C27E83B93E78}" type="pres">
      <dgm:prSet presAssocID="{A632C7E2-8285-4063-9E8C-579E88099F7E}" presName="comp" presStyleCnt="0"/>
      <dgm:spPr/>
    </dgm:pt>
    <dgm:pt modelId="{FF6E92FE-59FD-49DE-960B-9887C4EF8D9D}" type="pres">
      <dgm:prSet presAssocID="{A632C7E2-8285-4063-9E8C-579E88099F7E}" presName="box" presStyleLbl="node1" presStyleIdx="3" presStyleCnt="5" custLinFactNeighborY="-1343"/>
      <dgm:spPr/>
      <dgm:t>
        <a:bodyPr/>
        <a:lstStyle/>
        <a:p>
          <a:endParaRPr lang="en-US"/>
        </a:p>
      </dgm:t>
    </dgm:pt>
    <dgm:pt modelId="{B3775333-11B0-4D5B-BAEE-416E3FB51895}" type="pres">
      <dgm:prSet presAssocID="{A632C7E2-8285-4063-9E8C-579E88099F7E}" presName="img" presStyleLbl="fgImgPlace1" presStyleIdx="3" presStyleCnt="5"/>
      <dgm:spPr/>
    </dgm:pt>
    <dgm:pt modelId="{9331B51D-3145-4783-B028-1B7F1F9F2E3B}" type="pres">
      <dgm:prSet presAssocID="{A632C7E2-8285-4063-9E8C-579E88099F7E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D812D5-C4B7-447C-AF87-0F5C34CE79F7}" type="pres">
      <dgm:prSet presAssocID="{D2882DF9-A86E-4A48-9C8B-A02F99CF3E34}" presName="spacer" presStyleCnt="0"/>
      <dgm:spPr/>
    </dgm:pt>
    <dgm:pt modelId="{B29444CF-86A7-4460-BB88-0E488E1E51F9}" type="pres">
      <dgm:prSet presAssocID="{BBDD102C-4A8A-46F2-9BA4-2940F2232915}" presName="comp" presStyleCnt="0"/>
      <dgm:spPr/>
    </dgm:pt>
    <dgm:pt modelId="{E0E8638D-33E5-472D-9FCF-A9523D885B26}" type="pres">
      <dgm:prSet presAssocID="{BBDD102C-4A8A-46F2-9BA4-2940F2232915}" presName="box" presStyleLbl="node1" presStyleIdx="4" presStyleCnt="5" custLinFactNeighborY="-1343"/>
      <dgm:spPr/>
      <dgm:t>
        <a:bodyPr/>
        <a:lstStyle/>
        <a:p>
          <a:endParaRPr lang="en-US"/>
        </a:p>
      </dgm:t>
    </dgm:pt>
    <dgm:pt modelId="{22EA2448-BC3B-42D3-AA04-39287F61BF72}" type="pres">
      <dgm:prSet presAssocID="{BBDD102C-4A8A-46F2-9BA4-2940F2232915}" presName="img" presStyleLbl="fgImgPlace1" presStyleIdx="4" presStyleCnt="5"/>
      <dgm:spPr/>
    </dgm:pt>
    <dgm:pt modelId="{F9A36E3B-0F7D-4F66-9A45-6DB83FDB6605}" type="pres">
      <dgm:prSet presAssocID="{BBDD102C-4A8A-46F2-9BA4-2940F2232915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45F370-4C01-44AA-A293-F13A5CEEBE8A}" type="presOf" srcId="{A7C18298-AAC7-493A-9D51-47EB46A95F6B}" destId="{C675F985-AA4F-4EBA-8BE3-B7C704093B70}" srcOrd="0" destOrd="0" presId="urn:microsoft.com/office/officeart/2005/8/layout/vList4"/>
    <dgm:cxn modelId="{88398436-38A9-4A3D-8EEF-470D2C11678A}" type="presOf" srcId="{A632C7E2-8285-4063-9E8C-579E88099F7E}" destId="{9331B51D-3145-4783-B028-1B7F1F9F2E3B}" srcOrd="1" destOrd="0" presId="urn:microsoft.com/office/officeart/2005/8/layout/vList4"/>
    <dgm:cxn modelId="{E6FDFDD4-3244-42F9-8A2E-D7C7A4B7B1D8}" srcId="{C3433506-1CB5-47A2-9034-3566E1B85A24}" destId="{63ECD825-3E41-495B-9E8D-259D90BD2420}" srcOrd="0" destOrd="0" parTransId="{71312184-ADF5-49CD-95B1-D3909246F351}" sibTransId="{85758570-C4DF-49FD-B29E-E17E692222AA}"/>
    <dgm:cxn modelId="{69AE91A3-C960-49B8-9A56-BDC67CAEA95B}" srcId="{C3433506-1CB5-47A2-9034-3566E1B85A24}" destId="{A632C7E2-8285-4063-9E8C-579E88099F7E}" srcOrd="3" destOrd="0" parTransId="{B2F8C23F-6713-40BD-A137-48AFC3AF4C89}" sibTransId="{D2882DF9-A86E-4A48-9C8B-A02F99CF3E34}"/>
    <dgm:cxn modelId="{66FF2DD6-6143-41A8-B3DF-22D59D4B7EB8}" type="presOf" srcId="{BBDD102C-4A8A-46F2-9BA4-2940F2232915}" destId="{E0E8638D-33E5-472D-9FCF-A9523D885B26}" srcOrd="0" destOrd="0" presId="urn:microsoft.com/office/officeart/2005/8/layout/vList4"/>
    <dgm:cxn modelId="{00F398BF-06B8-45AB-BDAD-972D64D87A0B}" type="presOf" srcId="{5F31AC06-BB68-4F3A-94B5-C585691FBFB5}" destId="{659084CB-D537-4B09-9A57-9394FF4D859F}" srcOrd="1" destOrd="0" presId="urn:microsoft.com/office/officeart/2005/8/layout/vList4"/>
    <dgm:cxn modelId="{FC6F26A9-C68C-4D48-90DE-25BB49BE559B}" srcId="{C3433506-1CB5-47A2-9034-3566E1B85A24}" destId="{5F31AC06-BB68-4F3A-94B5-C585691FBFB5}" srcOrd="2" destOrd="0" parTransId="{4270C947-26CF-4026-930C-54DAD6AC7A2A}" sibTransId="{000B050C-E2DA-40C8-B9F0-9931B55C3020}"/>
    <dgm:cxn modelId="{36F377CC-5E46-482E-A766-2E5FA04F0BD0}" type="presOf" srcId="{5F31AC06-BB68-4F3A-94B5-C585691FBFB5}" destId="{C6A02232-1C6C-42DD-89E6-78EE53515745}" srcOrd="0" destOrd="0" presId="urn:microsoft.com/office/officeart/2005/8/layout/vList4"/>
    <dgm:cxn modelId="{5B38C596-C53E-4CD6-8765-3CA98F265A5B}" type="presOf" srcId="{A632C7E2-8285-4063-9E8C-579E88099F7E}" destId="{FF6E92FE-59FD-49DE-960B-9887C4EF8D9D}" srcOrd="0" destOrd="0" presId="urn:microsoft.com/office/officeart/2005/8/layout/vList4"/>
    <dgm:cxn modelId="{A3CCA8A9-A0E5-41BB-9CB7-9334326B75F7}" type="presOf" srcId="{63ECD825-3E41-495B-9E8D-259D90BD2420}" destId="{0691F725-A9FF-4F2D-8BE0-B6C6064BBCF8}" srcOrd="0" destOrd="0" presId="urn:microsoft.com/office/officeart/2005/8/layout/vList4"/>
    <dgm:cxn modelId="{5C11C5E8-52FB-4387-B195-1CE1628DFB3B}" type="presOf" srcId="{A7C18298-AAC7-493A-9D51-47EB46A95F6B}" destId="{79D2D215-5CE8-4F89-96A9-D9691F674D31}" srcOrd="1" destOrd="0" presId="urn:microsoft.com/office/officeart/2005/8/layout/vList4"/>
    <dgm:cxn modelId="{1D03914C-6A84-4636-8561-8E83F3E593DA}" srcId="{C3433506-1CB5-47A2-9034-3566E1B85A24}" destId="{BBDD102C-4A8A-46F2-9BA4-2940F2232915}" srcOrd="4" destOrd="0" parTransId="{217064F2-1F5C-4BBB-8011-A419025C6C8A}" sibTransId="{07E36466-39E6-4B5B-94AF-BE94658EF24F}"/>
    <dgm:cxn modelId="{5996018E-109D-4CE2-9ED1-CA410F146F14}" type="presOf" srcId="{63ECD825-3E41-495B-9E8D-259D90BD2420}" destId="{490403E6-ACCD-4E98-B8A5-31C0BB0CB2F6}" srcOrd="1" destOrd="0" presId="urn:microsoft.com/office/officeart/2005/8/layout/vList4"/>
    <dgm:cxn modelId="{71E67F9E-DECA-4537-86C9-A122DD0D55C5}" srcId="{C3433506-1CB5-47A2-9034-3566E1B85A24}" destId="{A7C18298-AAC7-493A-9D51-47EB46A95F6B}" srcOrd="1" destOrd="0" parTransId="{21F951B1-8B6F-4C93-BA35-472287FECE70}" sibTransId="{30E5E19D-0614-4746-B995-13E97B28C830}"/>
    <dgm:cxn modelId="{137C7F0B-05F8-4928-8BF0-829BFB66B255}" type="presOf" srcId="{C3433506-1CB5-47A2-9034-3566E1B85A24}" destId="{95CD8F5A-B0F2-484B-9849-7CAF5FB2DE39}" srcOrd="0" destOrd="0" presId="urn:microsoft.com/office/officeart/2005/8/layout/vList4"/>
    <dgm:cxn modelId="{05146E95-125D-49D4-A623-65AD3BA5F7C5}" type="presOf" srcId="{BBDD102C-4A8A-46F2-9BA4-2940F2232915}" destId="{F9A36E3B-0F7D-4F66-9A45-6DB83FDB6605}" srcOrd="1" destOrd="0" presId="urn:microsoft.com/office/officeart/2005/8/layout/vList4"/>
    <dgm:cxn modelId="{7613A8FD-D5EA-4556-BF34-9977E2340234}" type="presParOf" srcId="{95CD8F5A-B0F2-484B-9849-7CAF5FB2DE39}" destId="{47310666-EB35-460B-BF71-9C437A6B1090}" srcOrd="0" destOrd="0" presId="urn:microsoft.com/office/officeart/2005/8/layout/vList4"/>
    <dgm:cxn modelId="{7C290DE2-CE5E-4FEF-920A-A6E3BBEE04FF}" type="presParOf" srcId="{47310666-EB35-460B-BF71-9C437A6B1090}" destId="{0691F725-A9FF-4F2D-8BE0-B6C6064BBCF8}" srcOrd="0" destOrd="0" presId="urn:microsoft.com/office/officeart/2005/8/layout/vList4"/>
    <dgm:cxn modelId="{1E286BB6-6362-4B51-AC79-FF0A942CE5F3}" type="presParOf" srcId="{47310666-EB35-460B-BF71-9C437A6B1090}" destId="{46938A7E-1B7D-43D2-BAC4-047F841CA656}" srcOrd="1" destOrd="0" presId="urn:microsoft.com/office/officeart/2005/8/layout/vList4"/>
    <dgm:cxn modelId="{773603CF-4BD5-4308-804E-023750D6913D}" type="presParOf" srcId="{47310666-EB35-460B-BF71-9C437A6B1090}" destId="{490403E6-ACCD-4E98-B8A5-31C0BB0CB2F6}" srcOrd="2" destOrd="0" presId="urn:microsoft.com/office/officeart/2005/8/layout/vList4"/>
    <dgm:cxn modelId="{0DE97D02-739B-4291-9FF1-5DAF43DD0A10}" type="presParOf" srcId="{95CD8F5A-B0F2-484B-9849-7CAF5FB2DE39}" destId="{598AAD13-9F06-44EC-B62C-9BD18FA3505F}" srcOrd="1" destOrd="0" presId="urn:microsoft.com/office/officeart/2005/8/layout/vList4"/>
    <dgm:cxn modelId="{FF0C56E1-1CA5-4863-8546-6B040A43977D}" type="presParOf" srcId="{95CD8F5A-B0F2-484B-9849-7CAF5FB2DE39}" destId="{82CB386D-5167-4435-A621-C5BB0C9EA968}" srcOrd="2" destOrd="0" presId="urn:microsoft.com/office/officeart/2005/8/layout/vList4"/>
    <dgm:cxn modelId="{93D61D03-6521-4076-A43E-B1157D0D9FB9}" type="presParOf" srcId="{82CB386D-5167-4435-A621-C5BB0C9EA968}" destId="{C675F985-AA4F-4EBA-8BE3-B7C704093B70}" srcOrd="0" destOrd="0" presId="urn:microsoft.com/office/officeart/2005/8/layout/vList4"/>
    <dgm:cxn modelId="{BFFFBE65-475A-4916-87FA-DA7A9DBB44F7}" type="presParOf" srcId="{82CB386D-5167-4435-A621-C5BB0C9EA968}" destId="{C6249715-9C45-4567-A657-534A4C4CA507}" srcOrd="1" destOrd="0" presId="urn:microsoft.com/office/officeart/2005/8/layout/vList4"/>
    <dgm:cxn modelId="{0124A968-0B03-4A3C-8A7D-EB74D98EA89B}" type="presParOf" srcId="{82CB386D-5167-4435-A621-C5BB0C9EA968}" destId="{79D2D215-5CE8-4F89-96A9-D9691F674D31}" srcOrd="2" destOrd="0" presId="urn:microsoft.com/office/officeart/2005/8/layout/vList4"/>
    <dgm:cxn modelId="{7DF58CD9-FD65-4DE5-8E1D-0AD530CAF2F2}" type="presParOf" srcId="{95CD8F5A-B0F2-484B-9849-7CAF5FB2DE39}" destId="{29B4997E-6241-4E9F-925A-BC12A52BC63D}" srcOrd="3" destOrd="0" presId="urn:microsoft.com/office/officeart/2005/8/layout/vList4"/>
    <dgm:cxn modelId="{CB7C05E8-55D6-4142-AF45-0F3210B39A9C}" type="presParOf" srcId="{95CD8F5A-B0F2-484B-9849-7CAF5FB2DE39}" destId="{2A378339-562D-4CDF-80C3-E8F7D16B5948}" srcOrd="4" destOrd="0" presId="urn:microsoft.com/office/officeart/2005/8/layout/vList4"/>
    <dgm:cxn modelId="{873F3D1A-FDC5-4443-8426-C517733BBB3C}" type="presParOf" srcId="{2A378339-562D-4CDF-80C3-E8F7D16B5948}" destId="{C6A02232-1C6C-42DD-89E6-78EE53515745}" srcOrd="0" destOrd="0" presId="urn:microsoft.com/office/officeart/2005/8/layout/vList4"/>
    <dgm:cxn modelId="{872C3025-4B9F-4144-ADA0-ED49A1501748}" type="presParOf" srcId="{2A378339-562D-4CDF-80C3-E8F7D16B5948}" destId="{E7AA2F0D-1BE1-423E-9B52-2C37B1CA8B7F}" srcOrd="1" destOrd="0" presId="urn:microsoft.com/office/officeart/2005/8/layout/vList4"/>
    <dgm:cxn modelId="{81D8B8E6-409F-4AFA-BC3D-2365C5B258EE}" type="presParOf" srcId="{2A378339-562D-4CDF-80C3-E8F7D16B5948}" destId="{659084CB-D537-4B09-9A57-9394FF4D859F}" srcOrd="2" destOrd="0" presId="urn:microsoft.com/office/officeart/2005/8/layout/vList4"/>
    <dgm:cxn modelId="{ECA34676-D5C0-4A8D-A3E7-53C889A4EC33}" type="presParOf" srcId="{95CD8F5A-B0F2-484B-9849-7CAF5FB2DE39}" destId="{01B0EBC2-DAFB-45FB-8075-096EC549DEDE}" srcOrd="5" destOrd="0" presId="urn:microsoft.com/office/officeart/2005/8/layout/vList4"/>
    <dgm:cxn modelId="{086F80EE-2966-4A0F-B944-B1F6B03BADD8}" type="presParOf" srcId="{95CD8F5A-B0F2-484B-9849-7CAF5FB2DE39}" destId="{F1B77ED2-0EE4-4057-B39A-C27E83B93E78}" srcOrd="6" destOrd="0" presId="urn:microsoft.com/office/officeart/2005/8/layout/vList4"/>
    <dgm:cxn modelId="{6001D089-9757-46A7-B47A-283B8FE9D8BB}" type="presParOf" srcId="{F1B77ED2-0EE4-4057-B39A-C27E83B93E78}" destId="{FF6E92FE-59FD-49DE-960B-9887C4EF8D9D}" srcOrd="0" destOrd="0" presId="urn:microsoft.com/office/officeart/2005/8/layout/vList4"/>
    <dgm:cxn modelId="{313F2E86-728B-4C71-865A-C8361D0217CB}" type="presParOf" srcId="{F1B77ED2-0EE4-4057-B39A-C27E83B93E78}" destId="{B3775333-11B0-4D5B-BAEE-416E3FB51895}" srcOrd="1" destOrd="0" presId="urn:microsoft.com/office/officeart/2005/8/layout/vList4"/>
    <dgm:cxn modelId="{4BE0151D-27D1-42B8-9BD0-8DCBE176F0FA}" type="presParOf" srcId="{F1B77ED2-0EE4-4057-B39A-C27E83B93E78}" destId="{9331B51D-3145-4783-B028-1B7F1F9F2E3B}" srcOrd="2" destOrd="0" presId="urn:microsoft.com/office/officeart/2005/8/layout/vList4"/>
    <dgm:cxn modelId="{0D6AA673-D500-432A-B714-EE3059CFF015}" type="presParOf" srcId="{95CD8F5A-B0F2-484B-9849-7CAF5FB2DE39}" destId="{CED812D5-C4B7-447C-AF87-0F5C34CE79F7}" srcOrd="7" destOrd="0" presId="urn:microsoft.com/office/officeart/2005/8/layout/vList4"/>
    <dgm:cxn modelId="{5EF4097C-B0A1-4E9D-9FC6-B605FB2D8E2F}" type="presParOf" srcId="{95CD8F5A-B0F2-484B-9849-7CAF5FB2DE39}" destId="{B29444CF-86A7-4460-BB88-0E488E1E51F9}" srcOrd="8" destOrd="0" presId="urn:microsoft.com/office/officeart/2005/8/layout/vList4"/>
    <dgm:cxn modelId="{DAE68579-6F9B-4BA4-9A71-FF4CA6C4FBC5}" type="presParOf" srcId="{B29444CF-86A7-4460-BB88-0E488E1E51F9}" destId="{E0E8638D-33E5-472D-9FCF-A9523D885B26}" srcOrd="0" destOrd="0" presId="urn:microsoft.com/office/officeart/2005/8/layout/vList4"/>
    <dgm:cxn modelId="{6754FAA5-3FFD-4AD3-B57A-9267CC86C5A6}" type="presParOf" srcId="{B29444CF-86A7-4460-BB88-0E488E1E51F9}" destId="{22EA2448-BC3B-42D3-AA04-39287F61BF72}" srcOrd="1" destOrd="0" presId="urn:microsoft.com/office/officeart/2005/8/layout/vList4"/>
    <dgm:cxn modelId="{6E49A530-CAD2-4076-AF1E-6BFA2CCF1974}" type="presParOf" srcId="{B29444CF-86A7-4460-BB88-0E488E1E51F9}" destId="{F9A36E3B-0F7D-4F66-9A45-6DB83FDB660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3B1760-65DA-412F-B18F-2D2E99D1C3C8}">
      <dsp:nvSpPr>
        <dsp:cNvPr id="0" name=""/>
        <dsp:cNvSpPr/>
      </dsp:nvSpPr>
      <dsp:spPr>
        <a:xfrm>
          <a:off x="2669974" y="1418628"/>
          <a:ext cx="1079106" cy="10791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The 4 main strategies we use for reading</a:t>
          </a:r>
        </a:p>
      </dsp:txBody>
      <dsp:txXfrm>
        <a:off x="2828005" y="1576659"/>
        <a:ext cx="763044" cy="763044"/>
      </dsp:txXfrm>
    </dsp:sp>
    <dsp:sp modelId="{E57FE782-3136-4345-98C2-EFE1C738F982}">
      <dsp:nvSpPr>
        <dsp:cNvPr id="0" name=""/>
        <dsp:cNvSpPr/>
      </dsp:nvSpPr>
      <dsp:spPr>
        <a:xfrm rot="16059762">
          <a:off x="3047726" y="1269739"/>
          <a:ext cx="268638" cy="30259"/>
        </a:xfrm>
        <a:custGeom>
          <a:avLst/>
          <a:gdLst/>
          <a:ahLst/>
          <a:cxnLst/>
          <a:rect l="0" t="0" r="0" b="0"/>
          <a:pathLst>
            <a:path>
              <a:moveTo>
                <a:pt x="0" y="15129"/>
              </a:moveTo>
              <a:lnTo>
                <a:pt x="268638" y="1512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 rot="10800000">
        <a:off x="3175329" y="1278153"/>
        <a:ext cx="13431" cy="13431"/>
      </dsp:txXfrm>
    </dsp:sp>
    <dsp:sp modelId="{AE8EB792-D5C4-4FE5-BF15-31F7B159BA43}">
      <dsp:nvSpPr>
        <dsp:cNvPr id="0" name=""/>
        <dsp:cNvSpPr/>
      </dsp:nvSpPr>
      <dsp:spPr>
        <a:xfrm>
          <a:off x="2615010" y="72003"/>
          <a:ext cx="1079106" cy="1079106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Phonic strategies</a:t>
          </a:r>
        </a:p>
      </dsp:txBody>
      <dsp:txXfrm>
        <a:off x="2773041" y="230034"/>
        <a:ext cx="763044" cy="763044"/>
      </dsp:txXfrm>
    </dsp:sp>
    <dsp:sp modelId="{A54264E8-31D4-4BA6-A5A2-FDFEAD158827}">
      <dsp:nvSpPr>
        <dsp:cNvPr id="0" name=""/>
        <dsp:cNvSpPr/>
      </dsp:nvSpPr>
      <dsp:spPr>
        <a:xfrm>
          <a:off x="3749081" y="1943051"/>
          <a:ext cx="325204" cy="30259"/>
        </a:xfrm>
        <a:custGeom>
          <a:avLst/>
          <a:gdLst/>
          <a:ahLst/>
          <a:cxnLst/>
          <a:rect l="0" t="0" r="0" b="0"/>
          <a:pathLst>
            <a:path>
              <a:moveTo>
                <a:pt x="0" y="15129"/>
              </a:moveTo>
              <a:lnTo>
                <a:pt x="325204" y="1512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3903553" y="1950051"/>
        <a:ext cx="16260" cy="16260"/>
      </dsp:txXfrm>
    </dsp:sp>
    <dsp:sp modelId="{384EFA93-7650-486E-A653-45B41B8ADC04}">
      <dsp:nvSpPr>
        <dsp:cNvPr id="0" name=""/>
        <dsp:cNvSpPr/>
      </dsp:nvSpPr>
      <dsp:spPr>
        <a:xfrm>
          <a:off x="4074285" y="1418628"/>
          <a:ext cx="1079106" cy="1079106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>
              <a:solidFill>
                <a:schemeClr val="tx1"/>
              </a:solidFill>
            </a:rPr>
            <a:t>Word recognition strategies</a:t>
          </a:r>
        </a:p>
      </dsp:txBody>
      <dsp:txXfrm>
        <a:off x="4232316" y="1576659"/>
        <a:ext cx="763044" cy="763044"/>
      </dsp:txXfrm>
    </dsp:sp>
    <dsp:sp modelId="{2D05B222-8776-4A9B-ACB2-EE7F30C3EE52}">
      <dsp:nvSpPr>
        <dsp:cNvPr id="0" name=""/>
        <dsp:cNvSpPr/>
      </dsp:nvSpPr>
      <dsp:spPr>
        <a:xfrm rot="5400000">
          <a:off x="3046925" y="2645207"/>
          <a:ext cx="325204" cy="30259"/>
        </a:xfrm>
        <a:custGeom>
          <a:avLst/>
          <a:gdLst/>
          <a:ahLst/>
          <a:cxnLst/>
          <a:rect l="0" t="0" r="0" b="0"/>
          <a:pathLst>
            <a:path>
              <a:moveTo>
                <a:pt x="0" y="15129"/>
              </a:moveTo>
              <a:lnTo>
                <a:pt x="325204" y="1512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3201397" y="2652207"/>
        <a:ext cx="16260" cy="16260"/>
      </dsp:txXfrm>
    </dsp:sp>
    <dsp:sp modelId="{D374E91B-AF11-4272-BE82-88D6CB604D99}">
      <dsp:nvSpPr>
        <dsp:cNvPr id="0" name=""/>
        <dsp:cNvSpPr/>
      </dsp:nvSpPr>
      <dsp:spPr>
        <a:xfrm>
          <a:off x="2669974" y="2822939"/>
          <a:ext cx="1079106" cy="1079106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Knowledge of grammar strategies</a:t>
          </a:r>
        </a:p>
      </dsp:txBody>
      <dsp:txXfrm>
        <a:off x="2828005" y="2980970"/>
        <a:ext cx="763044" cy="763044"/>
      </dsp:txXfrm>
    </dsp:sp>
    <dsp:sp modelId="{59FC8EAC-EDB2-49BC-9C43-9AF423749D08}">
      <dsp:nvSpPr>
        <dsp:cNvPr id="0" name=""/>
        <dsp:cNvSpPr/>
      </dsp:nvSpPr>
      <dsp:spPr>
        <a:xfrm rot="10800000">
          <a:off x="2344770" y="1943051"/>
          <a:ext cx="325204" cy="30259"/>
        </a:xfrm>
        <a:custGeom>
          <a:avLst/>
          <a:gdLst/>
          <a:ahLst/>
          <a:cxnLst/>
          <a:rect l="0" t="0" r="0" b="0"/>
          <a:pathLst>
            <a:path>
              <a:moveTo>
                <a:pt x="0" y="15129"/>
              </a:moveTo>
              <a:lnTo>
                <a:pt x="325204" y="1512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 rot="10800000">
        <a:off x="2499242" y="1950051"/>
        <a:ext cx="16260" cy="16260"/>
      </dsp:txXfrm>
    </dsp:sp>
    <dsp:sp modelId="{60C111B6-BED8-4BC8-8EDB-2129CDD33E1C}">
      <dsp:nvSpPr>
        <dsp:cNvPr id="0" name=""/>
        <dsp:cNvSpPr/>
      </dsp:nvSpPr>
      <dsp:spPr>
        <a:xfrm>
          <a:off x="1265663" y="1418628"/>
          <a:ext cx="1079106" cy="1079106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Contextual strategies</a:t>
          </a:r>
        </a:p>
      </dsp:txBody>
      <dsp:txXfrm>
        <a:off x="1423694" y="1576659"/>
        <a:ext cx="763044" cy="7630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1F725-A9FF-4F2D-8BE0-B6C6064BBCF8}">
      <dsp:nvSpPr>
        <dsp:cNvPr id="0" name=""/>
        <dsp:cNvSpPr/>
      </dsp:nvSpPr>
      <dsp:spPr>
        <a:xfrm>
          <a:off x="0" y="0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Think about how reading skills develop: progression in reading; </a:t>
          </a:r>
          <a:endParaRPr lang="en-US" sz="1800" kern="1200" dirty="0"/>
        </a:p>
      </dsp:txBody>
      <dsp:txXfrm>
        <a:off x="1294407" y="0"/>
        <a:ext cx="4801592" cy="752078"/>
      </dsp:txXfrm>
    </dsp:sp>
    <dsp:sp modelId="{46938A7E-1B7D-43D2-BAC4-047F841CA656}">
      <dsp:nvSpPr>
        <dsp:cNvPr id="0" name=""/>
        <dsp:cNvSpPr/>
      </dsp:nvSpPr>
      <dsp:spPr>
        <a:xfrm>
          <a:off x="75207" y="75207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5F985-AA4F-4EBA-8BE3-B7C704093B70}">
      <dsp:nvSpPr>
        <dsp:cNvPr id="0" name=""/>
        <dsp:cNvSpPr/>
      </dsp:nvSpPr>
      <dsp:spPr>
        <a:xfrm>
          <a:off x="0" y="817185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Have a go at assessing a child’s reading level;</a:t>
          </a:r>
          <a:endParaRPr lang="en-US" sz="1800" kern="1200" dirty="0"/>
        </a:p>
      </dsp:txBody>
      <dsp:txXfrm>
        <a:off x="1294407" y="817185"/>
        <a:ext cx="4801592" cy="752078"/>
      </dsp:txXfrm>
    </dsp:sp>
    <dsp:sp modelId="{C6249715-9C45-4567-A657-534A4C4CA507}">
      <dsp:nvSpPr>
        <dsp:cNvPr id="0" name=""/>
        <dsp:cNvSpPr/>
      </dsp:nvSpPr>
      <dsp:spPr>
        <a:xfrm>
          <a:off x="75207" y="902493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02232-1C6C-42DD-89E6-78EE53515745}">
      <dsp:nvSpPr>
        <dsp:cNvPr id="0" name=""/>
        <dsp:cNvSpPr/>
      </dsp:nvSpPr>
      <dsp:spPr>
        <a:xfrm>
          <a:off x="0" y="1654571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solidFill>
                <a:schemeClr val="bg1"/>
              </a:solidFill>
            </a:rPr>
            <a:t>Look at how guided reading can be organized &amp; the activities to develop reading;</a:t>
          </a:r>
        </a:p>
      </dsp:txBody>
      <dsp:txXfrm>
        <a:off x="1294407" y="1654571"/>
        <a:ext cx="4801592" cy="752078"/>
      </dsp:txXfrm>
    </dsp:sp>
    <dsp:sp modelId="{E7AA2F0D-1BE1-423E-9B52-2C37B1CA8B7F}">
      <dsp:nvSpPr>
        <dsp:cNvPr id="0" name=""/>
        <dsp:cNvSpPr/>
      </dsp:nvSpPr>
      <dsp:spPr>
        <a:xfrm>
          <a:off x="75207" y="1729779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6E92FE-59FD-49DE-960B-9887C4EF8D9D}">
      <dsp:nvSpPr>
        <dsp:cNvPr id="0" name=""/>
        <dsp:cNvSpPr/>
      </dsp:nvSpPr>
      <dsp:spPr>
        <a:xfrm>
          <a:off x="0" y="2471757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Find out about where you can discover more information about intervention strategies;</a:t>
          </a:r>
          <a:endParaRPr lang="en-US" sz="1800" kern="1200" dirty="0"/>
        </a:p>
      </dsp:txBody>
      <dsp:txXfrm>
        <a:off x="1294407" y="2471757"/>
        <a:ext cx="4801592" cy="752078"/>
      </dsp:txXfrm>
    </dsp:sp>
    <dsp:sp modelId="{B3775333-11B0-4D5B-BAEE-416E3FB51895}">
      <dsp:nvSpPr>
        <dsp:cNvPr id="0" name=""/>
        <dsp:cNvSpPr/>
      </dsp:nvSpPr>
      <dsp:spPr>
        <a:xfrm>
          <a:off x="75207" y="2557065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8638D-33E5-472D-9FCF-A9523D885B26}">
      <dsp:nvSpPr>
        <dsp:cNvPr id="0" name=""/>
        <dsp:cNvSpPr/>
      </dsp:nvSpPr>
      <dsp:spPr>
        <a:xfrm>
          <a:off x="0" y="3299043"/>
          <a:ext cx="6096000" cy="752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Look at one of the national tests.</a:t>
          </a:r>
          <a:endParaRPr lang="en-US" sz="1800" kern="1200" dirty="0"/>
        </a:p>
      </dsp:txBody>
      <dsp:txXfrm>
        <a:off x="1294407" y="3299043"/>
        <a:ext cx="4801592" cy="752078"/>
      </dsp:txXfrm>
    </dsp:sp>
    <dsp:sp modelId="{22EA2448-BC3B-42D3-AA04-39287F61BF72}">
      <dsp:nvSpPr>
        <dsp:cNvPr id="0" name=""/>
        <dsp:cNvSpPr/>
      </dsp:nvSpPr>
      <dsp:spPr>
        <a:xfrm>
          <a:off x="75207" y="3384351"/>
          <a:ext cx="1219200" cy="6016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76772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8102" y="9176772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/>
          <a:lstStyle>
            <a:lvl1pPr algn="r">
              <a:defRPr sz="1200"/>
            </a:lvl1pPr>
          </a:lstStyle>
          <a:p>
            <a:fld id="{7B5557C6-2EBE-40BA-9735-E1E51942F078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25525" y="723900"/>
            <a:ext cx="4830763" cy="3622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523" tIns="47262" rIns="94523" bIns="4726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589225"/>
            <a:ext cx="5505450" cy="4347686"/>
          </a:xfrm>
          <a:prstGeom prst="rect">
            <a:avLst/>
          </a:prstGeom>
        </p:spPr>
        <p:txBody>
          <a:bodyPr vert="horz" lIns="94523" tIns="47262" rIns="94523" bIns="472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76772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176772"/>
            <a:ext cx="2982119" cy="483076"/>
          </a:xfrm>
          <a:prstGeom prst="rect">
            <a:avLst/>
          </a:prstGeom>
        </p:spPr>
        <p:txBody>
          <a:bodyPr vert="horz" lIns="94523" tIns="47262" rIns="94523" bIns="47262" rtlCol="0" anchor="b"/>
          <a:lstStyle>
            <a:lvl1pPr algn="r">
              <a:defRPr sz="1200"/>
            </a:lvl1pPr>
          </a:lstStyle>
          <a:p>
            <a:fld id="{34363F00-7F05-4888-870A-A771EB1772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663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Today we are looking at reading because it is such an essential tool in children’s wider educational development</a:t>
            </a:r>
          </a:p>
          <a:p>
            <a:endParaRPr lang="en-GB" b="1" dirty="0" smtClean="0"/>
          </a:p>
          <a:p>
            <a:endParaRPr lang="en-GB" b="1" dirty="0" smtClean="0"/>
          </a:p>
          <a:p>
            <a:r>
              <a:rPr lang="en-GB" b="1" dirty="0" smtClean="0"/>
              <a:t>Warm-up </a:t>
            </a:r>
            <a:r>
              <a:rPr lang="en-GB" b="1" dirty="0"/>
              <a:t>activity:</a:t>
            </a:r>
          </a:p>
          <a:p>
            <a:endParaRPr lang="en-GB" dirty="0"/>
          </a:p>
          <a:p>
            <a:r>
              <a:rPr lang="en-GB" dirty="0" smtClean="0"/>
              <a:t>Ask students to make 2 lists: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Five different types of reading in the classroom:</a:t>
            </a:r>
            <a:r>
              <a:rPr lang="en-GB" baseline="0" dirty="0" smtClean="0"/>
              <a:t> 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Four different reading strategies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Flip to the question mark on next slide and then reveal answer.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3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necessary, remind them what these terms mean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What do we mean by dialogic reading?</a:t>
            </a:r>
          </a:p>
          <a:p>
            <a:endParaRPr lang="en-GB" dirty="0" smtClean="0"/>
          </a:p>
          <a:p>
            <a:r>
              <a:rPr lang="en-GB" dirty="0" smtClean="0"/>
              <a:t>Dialogic reading:</a:t>
            </a:r>
            <a:r>
              <a:rPr lang="en-GB" baseline="0" dirty="0" smtClean="0"/>
              <a:t> 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“Dialogic reading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essentially a 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practice using picture books to enhance and improve literacy and language skills.”</a:t>
            </a: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Dialogic reading: “Book talk”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126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Allow 30s to read</a:t>
            </a:r>
          </a:p>
          <a:p>
            <a:r>
              <a:rPr lang="en-GB" dirty="0" smtClean="0"/>
              <a:t>Explain how this builds on what they have done before on LTPS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872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baseline="0" dirty="0" smtClean="0"/>
              <a:t>Activity</a:t>
            </a:r>
          </a:p>
          <a:p>
            <a:endParaRPr lang="en-GB" baseline="0" dirty="0" smtClean="0"/>
          </a:p>
          <a:p>
            <a:r>
              <a:rPr lang="en-GB" baseline="0" dirty="0" smtClean="0"/>
              <a:t>Groups to feed-back.</a:t>
            </a:r>
          </a:p>
          <a:p>
            <a:r>
              <a:rPr lang="en-GB" baseline="0" dirty="0" smtClean="0"/>
              <a:t>Point out that skill development does generally follow a specific pattern.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3638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Hand out progression of skills pages</a:t>
            </a:r>
          </a:p>
          <a:p>
            <a:endParaRPr lang="en-GB" baseline="0" dirty="0" smtClean="0"/>
          </a:p>
          <a:p>
            <a:r>
              <a:rPr lang="en-GB" baseline="0" dirty="0" smtClean="0"/>
              <a:t>Mention </a:t>
            </a:r>
            <a:r>
              <a:rPr lang="en-GB" baseline="0" dirty="0"/>
              <a:t>the sorts of strategies schools use to track and record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1994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Pose this question for </a:t>
            </a:r>
            <a:r>
              <a:rPr lang="en-GB" dirty="0" smtClean="0"/>
              <a:t>discuss</a:t>
            </a:r>
            <a:r>
              <a:rPr lang="en-GB" baseline="0" dirty="0" smtClean="0"/>
              <a:t> as a whole group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121CE-4CAA-484E-ABBB-FFE98201C51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6389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Hand out the level descriptors</a:t>
            </a:r>
          </a:p>
          <a:p>
            <a:r>
              <a:rPr lang="en-GB" b="0" dirty="0" smtClean="0"/>
              <a:t>Explain where they come from:</a:t>
            </a:r>
            <a:r>
              <a:rPr lang="en-GB" b="0" baseline="0" dirty="0" smtClean="0"/>
              <a:t> they appear at the end of the learning objectives</a:t>
            </a:r>
          </a:p>
          <a:p>
            <a:r>
              <a:rPr lang="en-GB" b="0" baseline="0" dirty="0" smtClean="0"/>
              <a:t>Explain that schools sometimes keep them as a running record of children’s progress in reading.</a:t>
            </a:r>
            <a:endParaRPr lang="en-GB" b="0" dirty="0" smtClean="0"/>
          </a:p>
          <a:p>
            <a:endParaRPr lang="en-GB" b="1" dirty="0" smtClean="0"/>
          </a:p>
          <a:p>
            <a:r>
              <a:rPr lang="en-GB" b="1" dirty="0" smtClean="0"/>
              <a:t>Activity</a:t>
            </a:r>
            <a:endParaRPr lang="en-GB" b="1" dirty="0"/>
          </a:p>
          <a:p>
            <a:r>
              <a:rPr lang="en-GB" b="0" dirty="0"/>
              <a:t>Listen and then, in pairs, look at the descriptors and outcomes to give the child a level.</a:t>
            </a:r>
          </a:p>
          <a:p>
            <a:endParaRPr lang="en-GB" b="0" dirty="0"/>
          </a:p>
          <a:p>
            <a:r>
              <a:rPr lang="en-GB" b="0" dirty="0"/>
              <a:t>Make the point that just reading with a child is not sufficient to level his/her reading ability.</a:t>
            </a:r>
          </a:p>
          <a:p>
            <a:endParaRPr lang="en-GB" b="0" dirty="0"/>
          </a:p>
          <a:p>
            <a:r>
              <a:rPr lang="en-GB" b="0" dirty="0"/>
              <a:t>Mention reading record books as a source of evidence</a:t>
            </a:r>
            <a:r>
              <a:rPr lang="en-GB" b="1" dirty="0"/>
              <a:t>, BUT </a:t>
            </a:r>
            <a:r>
              <a:rPr lang="en-GB" b="0" dirty="0"/>
              <a:t>we need more evidence that is why the kind of activities we </a:t>
            </a:r>
            <a:r>
              <a:rPr lang="en-GB" b="0" dirty="0" smtClean="0"/>
              <a:t>are</a:t>
            </a:r>
            <a:r>
              <a:rPr lang="en-GB" b="0" baseline="0" dirty="0" smtClean="0"/>
              <a:t> going to look at next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725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At this point we could share what they have seen happening within schools.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719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May need to expand on how to organize AND what do the other children do?</a:t>
            </a:r>
          </a:p>
          <a:p>
            <a:endParaRPr lang="en-GB" dirty="0" smtClean="0"/>
          </a:p>
          <a:p>
            <a:r>
              <a:rPr lang="en-GB" dirty="0" smtClean="0"/>
              <a:t>Remind </a:t>
            </a:r>
            <a:r>
              <a:rPr lang="en-GB" dirty="0"/>
              <a:t>them of the concepts of </a:t>
            </a:r>
            <a:r>
              <a:rPr lang="en-GB" b="1" dirty="0"/>
              <a:t>Reading Level </a:t>
            </a:r>
            <a:r>
              <a:rPr lang="en-GB" dirty="0"/>
              <a:t>and </a:t>
            </a:r>
            <a:r>
              <a:rPr lang="en-GB" b="1" dirty="0"/>
              <a:t>Interest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1680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Get</a:t>
            </a:r>
            <a:r>
              <a:rPr lang="en-GB" b="1" baseline="0" dirty="0" smtClean="0"/>
              <a:t> students to open the booklet and engage with it.!!!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D7509-218B-49E0-9E61-34F130A3D980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9574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Main activity:</a:t>
            </a:r>
          </a:p>
          <a:p>
            <a:endParaRPr lang="en-GB" dirty="0" smtClean="0"/>
          </a:p>
          <a:p>
            <a:r>
              <a:rPr lang="en-GB" dirty="0" smtClean="0"/>
              <a:t>Work in groups with different texts to make a list of questions and activities.</a:t>
            </a:r>
          </a:p>
          <a:p>
            <a:r>
              <a:rPr lang="en-GB" dirty="0" smtClean="0"/>
              <a:t>Point out Barret’s Taxonomy because it is very important that they have good questions prepared for a GR session.</a:t>
            </a:r>
          </a:p>
          <a:p>
            <a:r>
              <a:rPr lang="en-GB" dirty="0" smtClean="0"/>
              <a:t>Share with the rest of the group</a:t>
            </a:r>
          </a:p>
          <a:p>
            <a:endParaRPr lang="en-GB" dirty="0" smtClean="0"/>
          </a:p>
          <a:p>
            <a:r>
              <a:rPr lang="en-GB" dirty="0" smtClean="0"/>
              <a:t>Students to use:</a:t>
            </a:r>
          </a:p>
          <a:p>
            <a:endParaRPr lang="en-GB" dirty="0" smtClean="0"/>
          </a:p>
          <a:p>
            <a:pPr marL="171536" indent="-171536">
              <a:buFont typeface="Arial" panose="020B0604020202020204" pitchFamily="34" charset="0"/>
              <a:buChar char="•"/>
            </a:pPr>
            <a:r>
              <a:rPr lang="en-GB" dirty="0" smtClean="0"/>
              <a:t>Copy of text (different text for each group)</a:t>
            </a:r>
          </a:p>
          <a:p>
            <a:pPr marL="171536" indent="-171536">
              <a:buFont typeface="Arial" panose="020B0604020202020204" pitchFamily="34" charset="0"/>
              <a:buChar char="•"/>
            </a:pPr>
            <a:r>
              <a:rPr lang="en-GB" dirty="0" smtClean="0"/>
              <a:t>Barrett’s Taxonomy</a:t>
            </a:r>
          </a:p>
          <a:p>
            <a:pPr marL="171536" indent="-171536">
              <a:buFont typeface="Arial" panose="020B0604020202020204" pitchFamily="34" charset="0"/>
              <a:buChar char="•"/>
            </a:pPr>
            <a:r>
              <a:rPr lang="en-GB" dirty="0" smtClean="0"/>
              <a:t>Reading Activities booklet</a:t>
            </a:r>
          </a:p>
          <a:p>
            <a:pPr marL="171536" indent="-171536">
              <a:buFont typeface="Arial" panose="020B0604020202020204" pitchFamily="34" charset="0"/>
              <a:buChar char="•"/>
            </a:pPr>
            <a:r>
              <a:rPr lang="en-GB" dirty="0" smtClean="0"/>
              <a:t>Other</a:t>
            </a:r>
            <a:r>
              <a:rPr lang="en-GB" baseline="0" dirty="0" smtClean="0"/>
              <a:t> resources </a:t>
            </a:r>
            <a:r>
              <a:rPr lang="en-GB" dirty="0" smtClean="0"/>
              <a:t>available on Moodle </a:t>
            </a:r>
          </a:p>
          <a:p>
            <a:pPr marL="171536" indent="-171536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171536" indent="-171536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7112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Point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out that this material is available online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8181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 smtClean="0"/>
              <a:t>Sound a note of caution about the second report – we want children to enjoy reading …….. Which leads into the next slide</a:t>
            </a:r>
          </a:p>
          <a:p>
            <a:endParaRPr lang="en-GB" b="0" dirty="0" smtClean="0"/>
          </a:p>
          <a:p>
            <a:r>
              <a:rPr lang="en-GB" b="0" dirty="0" smtClean="0"/>
              <a:t>DfE documents are more recent </a:t>
            </a:r>
          </a:p>
          <a:p>
            <a:endParaRPr lang="en-GB" b="0" dirty="0" smtClean="0"/>
          </a:p>
          <a:p>
            <a:r>
              <a:rPr lang="en-GB" b="0" dirty="0" smtClean="0"/>
              <a:t>Mention</a:t>
            </a:r>
            <a:r>
              <a:rPr lang="en-GB" b="0" baseline="0" dirty="0" smtClean="0"/>
              <a:t> use of phonic strategies: analytic versus synthetic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000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 smtClean="0"/>
              <a:t>Encourage</a:t>
            </a:r>
            <a:r>
              <a:rPr lang="en-GB" b="0" baseline="0" dirty="0" smtClean="0"/>
              <a:t> students to develop RfP in their own classrooms and to follow me on Twitter.</a:t>
            </a:r>
          </a:p>
          <a:p>
            <a:r>
              <a:rPr lang="en-GB" b="0" baseline="0" dirty="0" smtClean="0"/>
              <a:t>That said the literature show that the most successful intervention strategies are whole school.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2749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b="0" dirty="0"/>
              <a:t>They will have a go at the test.</a:t>
            </a:r>
          </a:p>
          <a:p>
            <a:r>
              <a:rPr lang="en-GB" b="0" dirty="0" smtClean="0"/>
              <a:t>Class discussion about how/if we should prepare pupils.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5541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b="0" dirty="0"/>
              <a:t>They will have a go at the test.</a:t>
            </a:r>
          </a:p>
          <a:p>
            <a:r>
              <a:rPr lang="en-GB" b="0" dirty="0" smtClean="0"/>
              <a:t>Class discussion about how/if we should prepare pupils.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01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542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horzBrick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13" Type="http://schemas.openxmlformats.org/officeDocument/2006/relationships/image" Target="../media/image1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6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5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pcyclededucation.com/2012/01/think-pair-share-oldie-but-goodie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5.png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://www.upcyclededucation.com/2012/01/think-pair-share-oldie-but-goodie.html" TargetMode="Externa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hyperlink" Target="https://creativecommons.org/licenses/by-nc-sa/3.0/" TargetMode="External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en.wikipedia.org/wiki/File:Ancient_warded_lock_key_transparent.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Reading%20Level%20Descriptors.docx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www.youtube.com/watch?v=mN5rIVbUG7M&amp;feature=youtu.b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www.upcyclededucation.com/2012/01/think-pair-share-oldie-but-goodie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Reading%20Booklet%202018-2019.pdf" TargetMode="Externa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hyperlink" Target="http://www.upcyclededucation.com/2012/01/think-pair-share-oldie-but-goodie.html" TargetMode="External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hyperlink" Target="Texts%20Guided%20Reading" TargetMode="External"/><Relationship Id="rId5" Type="http://schemas.openxmlformats.org/officeDocument/2006/relationships/image" Target="../media/image1.jpeg"/><Relationship Id="rId10" Type="http://schemas.openxmlformats.org/officeDocument/2006/relationships/hyperlink" Target="The%20Barrett%20Taxonomy.docx" TargetMode="External"/><Relationship Id="rId4" Type="http://schemas.openxmlformats.org/officeDocument/2006/relationships/hyperlink" Target="https://creativecommons.org/licenses/by-nc-sa/3.0/" TargetMode="External"/><Relationship Id="rId9" Type="http://schemas.openxmlformats.org/officeDocument/2006/relationships/hyperlink" Target="Reading%20Booklet%202018-2019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learning.gov.wales/resources/browse-all/nlnf/framework?lang=en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.jpeg"/><Relationship Id="rId7" Type="http://schemas.openxmlformats.org/officeDocument/2006/relationships/hyperlink" Target="Reading%20by%206.pdf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Catchup%20Strategies%20DofE.pdf" TargetMode="External"/><Relationship Id="rId5" Type="http://schemas.openxmlformats.org/officeDocument/2006/relationships/image" Target="../media/image21.png"/><Relationship Id="rId10" Type="http://schemas.openxmlformats.org/officeDocument/2006/relationships/image" Target="../media/image23.png"/><Relationship Id="rId4" Type="http://schemas.openxmlformats.org/officeDocument/2006/relationships/image" Target="../media/image20.png"/><Relationship Id="rId9" Type="http://schemas.openxmlformats.org/officeDocument/2006/relationships/hyperlink" Target="Family%20Learning%20Programmes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Reading%20for%20Pleasure.pdf" TargetMode="Externa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hyperlink" Target="EAL%20Classroom%20Support.pdf" TargetMode="Externa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C29C3FB-2ACA-4990-BE55-815547A4B3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11960" y="620688"/>
            <a:ext cx="4617730" cy="5688632"/>
          </a:xfrm>
          <a:solidFill>
            <a:srgbClr val="32C4C8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School Development &amp; Pupil Progress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2018-2019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Literacy Session 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sz="4800" dirty="0" smtClean="0">
                <a:solidFill>
                  <a:schemeClr val="bg1"/>
                </a:solidFill>
              </a:rPr>
              <a:t>Developing Reading</a:t>
            </a:r>
            <a:endParaRPr lang="en-GB" sz="48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749693" cy="1050761"/>
          </a:xfrm>
          <a:prstGeom prst="rect">
            <a:avLst/>
          </a:prstGeom>
        </p:spPr>
      </p:pic>
      <p:pic>
        <p:nvPicPr>
          <p:cNvPr id="5" name="Picture 4" descr="PETIT MON: LLEGIM EN PARELL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103" y="2780928"/>
            <a:ext cx="2592288" cy="3090658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43288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5836269" y="3997134"/>
            <a:ext cx="2584028" cy="538709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Guided reading</a:t>
            </a:r>
            <a:endParaRPr lang="en-GB" altLang="en-US" dirty="0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5280242" y="4834508"/>
            <a:ext cx="3510595" cy="637607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Independent reading</a:t>
            </a:r>
            <a:endParaRPr lang="en-GB" altLang="en-US" dirty="0"/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5538747" y="2045608"/>
            <a:ext cx="3240360" cy="670848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Shared reading</a:t>
            </a:r>
            <a:endParaRPr lang="en-GB" altLang="en-US" dirty="0"/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5761723" y="2981665"/>
            <a:ext cx="2744895" cy="702530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Modelled reading</a:t>
            </a:r>
            <a:endParaRPr lang="en-GB" altLang="en-US" dirty="0"/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5940151" y="5721331"/>
            <a:ext cx="2376264" cy="576064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Class story</a:t>
            </a:r>
            <a:endParaRPr lang="en-GB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3399772" y="1396515"/>
            <a:ext cx="2448272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700" dirty="0">
                <a:solidFill>
                  <a:srgbClr val="00B0F0"/>
                </a:solidFill>
              </a:rPr>
              <a:t>?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4C9072B-2B74-4D30-912B-C0208F877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108" y="260476"/>
            <a:ext cx="8229600" cy="1143000"/>
          </a:xfrm>
          <a:noFill/>
        </p:spPr>
        <p:txBody>
          <a:bodyPr/>
          <a:lstStyle/>
          <a:p>
            <a:r>
              <a:rPr lang="en-GB" dirty="0"/>
              <a:t>Revision</a:t>
            </a:r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9A9F9E5D-64A2-4A90-B531-C7D4ABCC833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3964422"/>
              </p:ext>
            </p:extLst>
          </p:nvPr>
        </p:nvGraphicFramePr>
        <p:xfrm>
          <a:off x="-1253547" y="1844824"/>
          <a:ext cx="6419056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6215" y="336147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134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6" grpId="0" animBg="1"/>
      <p:bldP spid="17417" grpId="0" animBg="1"/>
      <p:bldP spid="17419" grpId="0" animBg="1"/>
      <p:bldP spid="11" grpId="0" animBg="1"/>
      <p:bldP spid="14" grpId="0" animBg="1"/>
      <p:bldGraphic spid="13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1800" y="635794"/>
            <a:ext cx="3741644" cy="994172"/>
          </a:xfrm>
        </p:spPr>
        <p:txBody>
          <a:bodyPr>
            <a:normAutofit fontScale="90000"/>
          </a:bodyPr>
          <a:lstStyle/>
          <a:p>
            <a:r>
              <a:rPr lang="en-GB" dirty="0"/>
              <a:t>Aims of this lecture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82756297"/>
              </p:ext>
            </p:extLst>
          </p:nvPr>
        </p:nvGraphicFramePr>
        <p:xfrm>
          <a:off x="1594622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 descr="Any Favorites?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1556" y="4855573"/>
            <a:ext cx="576064" cy="406846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8" name="Picture 7" descr="Welcome to Room 201 » All about Room 201!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4835" y="5639399"/>
            <a:ext cx="329926" cy="474580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10" name="Picture 9" descr="Konkursy ~ BIBLIOTEKA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040529"/>
            <a:ext cx="504056" cy="443569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11" name="Picture 10" descr="Friends of the Library | Harris County Public Library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803" y="2428708"/>
            <a:ext cx="743741" cy="331213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12" name="Picture 11" descr="PETIT MON: LLEGIM EN PARELLA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212976"/>
            <a:ext cx="363041" cy="432836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337471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51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13142"/>
            <a:ext cx="6707088" cy="778098"/>
          </a:xfrm>
          <a:noFill/>
        </p:spPr>
        <p:txBody>
          <a:bodyPr>
            <a:normAutofit/>
          </a:bodyPr>
          <a:lstStyle/>
          <a:p>
            <a:r>
              <a:rPr lang="en-GB" altLang="en-US" dirty="0" smtClean="0"/>
              <a:t>Progression in reading</a:t>
            </a:r>
            <a:endParaRPr lang="en-GB" alt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55815A-3295-4BA9-98F1-3077ED301D1D}"/>
              </a:ext>
            </a:extLst>
          </p:cNvPr>
          <p:cNvSpPr txBox="1"/>
          <p:nvPr/>
        </p:nvSpPr>
        <p:spPr>
          <a:xfrm>
            <a:off x="7027588" y="8352030"/>
            <a:ext cx="2576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www.upcyclededucation.com/2012/01/think-pair-share-oldie-but-goodi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BY-NC-SA</a:t>
            </a:r>
            <a:endParaRPr lang="en-GB" sz="9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383972A-1867-48B9-92F0-E166292A4E20}"/>
              </a:ext>
            </a:extLst>
          </p:cNvPr>
          <p:cNvSpPr/>
          <p:nvPr/>
        </p:nvSpPr>
        <p:spPr>
          <a:xfrm>
            <a:off x="3131840" y="1484784"/>
            <a:ext cx="3096344" cy="216024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Inflate">
              <a:avLst/>
            </a:prstTxWarp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Task 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1560" y="2924944"/>
            <a:ext cx="61926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</a:t>
            </a:r>
            <a:r>
              <a:rPr lang="en-GB" sz="3600" dirty="0" smtClean="0"/>
              <a:t>ake a list of the skills you think readers need to develop.</a:t>
            </a:r>
          </a:p>
          <a:p>
            <a:r>
              <a:rPr lang="en-GB" sz="3600" dirty="0" smtClean="0"/>
              <a:t>Put them in order of progression.</a:t>
            </a:r>
          </a:p>
        </p:txBody>
      </p:sp>
      <p:pic>
        <p:nvPicPr>
          <p:cNvPr id="10" name="Picture 9" descr="Konkursy ~ BIBLIOTEK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1241" y="2780928"/>
            <a:ext cx="2278629" cy="20051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1327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2127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10580"/>
            <a:ext cx="6707088" cy="778098"/>
          </a:xfrm>
          <a:noFill/>
        </p:spPr>
        <p:txBody>
          <a:bodyPr>
            <a:normAutofit/>
          </a:bodyPr>
          <a:lstStyle/>
          <a:p>
            <a:r>
              <a:rPr lang="en-GB" altLang="en-US" dirty="0" smtClean="0"/>
              <a:t>Progression in reading</a:t>
            </a:r>
            <a:endParaRPr lang="en-GB" alt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55815A-3295-4BA9-98F1-3077ED301D1D}"/>
              </a:ext>
            </a:extLst>
          </p:cNvPr>
          <p:cNvSpPr txBox="1"/>
          <p:nvPr/>
        </p:nvSpPr>
        <p:spPr>
          <a:xfrm>
            <a:off x="7027588" y="8352030"/>
            <a:ext cx="2576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www.upcyclededucation.com/2012/01/think-pair-share-oldie-but-goodi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BY-NC-SA</a:t>
            </a:r>
            <a:endParaRPr lang="en-GB" sz="900" dirty="0"/>
          </a:p>
        </p:txBody>
      </p:sp>
      <p:pic>
        <p:nvPicPr>
          <p:cNvPr id="8" name="Picture 7"/>
          <p:cNvPicPr/>
          <p:nvPr/>
        </p:nvPicPr>
        <p:blipFill rotWithShape="1">
          <a:blip r:embed="rId5"/>
          <a:srcRect l="32157" t="36522" r="33188" b="27700"/>
          <a:stretch/>
        </p:blipFill>
        <p:spPr bwMode="auto">
          <a:xfrm>
            <a:off x="1125316" y="1412776"/>
            <a:ext cx="2654595" cy="1483050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/>
          <p:cNvPicPr/>
          <p:nvPr/>
        </p:nvPicPr>
        <p:blipFill rotWithShape="1">
          <a:blip r:embed="rId6"/>
          <a:srcRect l="10387" t="13087" r="12329" b="4638"/>
          <a:stretch/>
        </p:blipFill>
        <p:spPr bwMode="auto">
          <a:xfrm>
            <a:off x="1125316" y="3212976"/>
            <a:ext cx="2654595" cy="1427609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648" y="310580"/>
            <a:ext cx="1561338" cy="59664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316" y="4972771"/>
            <a:ext cx="2654595" cy="14947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196752"/>
            <a:ext cx="3600400" cy="5221989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309591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171" y="785286"/>
            <a:ext cx="6288286" cy="994172"/>
          </a:xfrm>
        </p:spPr>
        <p:txBody>
          <a:bodyPr>
            <a:normAutofit fontScale="90000"/>
          </a:bodyPr>
          <a:lstStyle/>
          <a:p>
            <a:r>
              <a:rPr lang="en-GB" dirty="0"/>
              <a:t>Something to think about – key idea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9BB8CA3-F562-4248-ADCC-971C0B2F0F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5308784">
            <a:off x="6052943" y="3374331"/>
            <a:ext cx="3377710" cy="731689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123" y="188640"/>
            <a:ext cx="1561338" cy="5966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65794F-A274-4BBF-AEC8-28B3F0ECF7C3}"/>
              </a:ext>
            </a:extLst>
          </p:cNvPr>
          <p:cNvSpPr txBox="1"/>
          <p:nvPr/>
        </p:nvSpPr>
        <p:spPr>
          <a:xfrm>
            <a:off x="620171" y="2420888"/>
            <a:ext cx="6043613" cy="424731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>
                <a:solidFill>
                  <a:srgbClr val="0070C0"/>
                </a:solidFill>
              </a:rPr>
              <a:t>Will this progression change when we have our new curriculum?</a:t>
            </a:r>
          </a:p>
        </p:txBody>
      </p:sp>
    </p:spTree>
    <p:extLst>
      <p:ext uri="{BB962C8B-B14F-4D97-AF65-F5344CB8AC3E}">
        <p14:creationId xmlns:p14="http://schemas.microsoft.com/office/powerpoint/2010/main" val="220148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2B82EFA3-D219-4693-842B-E758CC6E8932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476672"/>
            <a:ext cx="6671084" cy="11430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Assessing </a:t>
            </a:r>
            <a:r>
              <a:rPr lang="en-GB" altLang="en-US" dirty="0" smtClean="0"/>
              <a:t>children </a:t>
            </a:r>
            <a:r>
              <a:rPr lang="en-GB" altLang="en-US" dirty="0"/>
              <a:t>r</a:t>
            </a:r>
            <a:r>
              <a:rPr lang="en-GB" altLang="en-US" dirty="0" smtClean="0"/>
              <a:t>eading</a:t>
            </a: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0F6FC3-A9C4-41C8-AE4B-30D8C9B185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716" y="1924128"/>
            <a:ext cx="5112568" cy="34849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92746CB-7DB5-47D6-8F84-68FCD95F97DF}"/>
              </a:ext>
            </a:extLst>
          </p:cNvPr>
          <p:cNvSpPr txBox="1"/>
          <p:nvPr/>
        </p:nvSpPr>
        <p:spPr>
          <a:xfrm>
            <a:off x="7128284" y="4763020"/>
            <a:ext cx="18542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hlinkClick r:id="rId4"/>
              </a:rPr>
              <a:t>https://www.youtube.com/watch?v=mN5rIVbUG7M&amp;feature=youtu.be</a:t>
            </a:r>
            <a:endParaRPr lang="en-GB" sz="1200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4A020A2-8A91-4D9B-804E-35AA371764D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111226"/>
            <a:ext cx="1546711" cy="108012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308304" y="573325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hlinkClick r:id="rId6" action="ppaction://hlinkfile"/>
              </a:rPr>
              <a:t>Reading Level Descriptors.docx</a:t>
            </a:r>
            <a:endParaRPr lang="en-GB" sz="1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123" y="188640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8504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87947"/>
            <a:ext cx="6120680" cy="778098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/>
              <a:t>What is </a:t>
            </a:r>
            <a:r>
              <a:rPr lang="en-GB" altLang="en-US" dirty="0" smtClean="0"/>
              <a:t>guided </a:t>
            </a:r>
            <a:r>
              <a:rPr lang="en-GB" altLang="en-US" dirty="0"/>
              <a:t>r</a:t>
            </a:r>
            <a:r>
              <a:rPr lang="en-GB" altLang="en-US" dirty="0" smtClean="0"/>
              <a:t>eading</a:t>
            </a:r>
            <a:r>
              <a:rPr lang="en-GB" altLang="en-US" dirty="0"/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1421" y="1534786"/>
            <a:ext cx="6055237" cy="1979025"/>
          </a:xfrm>
        </p:spPr>
        <p:txBody>
          <a:bodyPr>
            <a:normAutofit/>
          </a:bodyPr>
          <a:lstStyle/>
          <a:p>
            <a:pPr marL="609600" indent="-609600"/>
            <a:r>
              <a:rPr lang="en-US" altLang="en-US" sz="1800" dirty="0"/>
              <a:t>It is a context in which a teacher supports each reader’s development of effective strategies for processing text at increasing levels of difficulty;</a:t>
            </a:r>
          </a:p>
          <a:p>
            <a:pPr marL="609600" indent="-609600"/>
            <a:r>
              <a:rPr lang="en-US" altLang="en-US" sz="1800" dirty="0"/>
              <a:t>The goal of </a:t>
            </a:r>
            <a:r>
              <a:rPr lang="en-US" altLang="en-US" sz="1800" dirty="0" smtClean="0"/>
              <a:t>guided </a:t>
            </a:r>
            <a:r>
              <a:rPr lang="en-US" altLang="en-US" sz="1800" dirty="0"/>
              <a:t>r</a:t>
            </a:r>
            <a:r>
              <a:rPr lang="en-US" altLang="en-US" sz="1800" dirty="0" smtClean="0"/>
              <a:t>eading </a:t>
            </a:r>
            <a:r>
              <a:rPr lang="en-US" altLang="en-US" sz="1800" dirty="0"/>
              <a:t>is for pupils to become fluent readers who can problem solve strategically and read independently and silently. </a:t>
            </a:r>
            <a:endParaRPr lang="en-GB" altLang="en-US" sz="1800" dirty="0"/>
          </a:p>
          <a:p>
            <a:pPr marL="609600" indent="-609600">
              <a:buFontTx/>
              <a:buNone/>
            </a:pPr>
            <a:endParaRPr lang="en-GB" altLang="en-US" sz="1200" dirty="0">
              <a:latin typeface="Comic Sans MS" panose="030F0702030302020204" pitchFamily="66" charset="0"/>
            </a:endParaRPr>
          </a:p>
        </p:txBody>
      </p:sp>
      <p:pic>
        <p:nvPicPr>
          <p:cNvPr id="7" name="Picture 8" descr="http://www.haven.k12.pa.us/title1/guidedread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658" y="2648275"/>
            <a:ext cx="2599350" cy="225850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333390" y="3429000"/>
            <a:ext cx="6131024" cy="91660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Why is it important?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3528" y="4725144"/>
            <a:ext cx="6131024" cy="1117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It is the most effective way of teaching reading skills to pupils because it enables you to focus on the learning needs of a small group of children;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55815A-3295-4BA9-98F1-3077ED301D1D}"/>
              </a:ext>
            </a:extLst>
          </p:cNvPr>
          <p:cNvSpPr txBox="1"/>
          <p:nvPr/>
        </p:nvSpPr>
        <p:spPr>
          <a:xfrm>
            <a:off x="7027588" y="8352030"/>
            <a:ext cx="2576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://www.upcyclededucation.com/2012/01/think-pair-share-oldie-but-goodi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-sa/3.0/"/>
              </a:rPr>
              <a:t>CC BY-NC-SA</a:t>
            </a:r>
            <a:endParaRPr lang="en-GB" sz="9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123" y="188640"/>
            <a:ext cx="1561338" cy="59664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9557" y="5589661"/>
            <a:ext cx="58667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In a small group, you are able to give each child a lot of attention but the pupils can also discuss the texts and the reading process and learn from each other.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6392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58877" y="477267"/>
            <a:ext cx="7067128" cy="1143000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/>
              <a:t>Planning for the g</a:t>
            </a:r>
            <a:r>
              <a:rPr lang="en-GB" altLang="en-US" dirty="0" smtClean="0"/>
              <a:t>uided </a:t>
            </a:r>
            <a:r>
              <a:rPr lang="en-GB" altLang="en-US" dirty="0"/>
              <a:t>r</a:t>
            </a:r>
            <a:r>
              <a:rPr lang="en-GB" altLang="en-US" dirty="0" smtClean="0"/>
              <a:t>eading</a:t>
            </a:r>
            <a:endParaRPr lang="en-GB" altLang="en-US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2132856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Look at the guided reading texts available and decide which book you are going to use with each group;</a:t>
            </a:r>
          </a:p>
          <a:p>
            <a:r>
              <a:rPr lang="en-GB" altLang="en-US" dirty="0"/>
              <a:t>You may decide to use the same book or you may decide to use different books;</a:t>
            </a:r>
          </a:p>
          <a:p>
            <a:r>
              <a:rPr lang="en-GB" altLang="en-US" dirty="0"/>
              <a:t>Read the book(s) and decide which reading objectives you intend to teach and how you will teach that objective.</a:t>
            </a:r>
          </a:p>
        </p:txBody>
      </p:sp>
      <p:pic>
        <p:nvPicPr>
          <p:cNvPr id="35844" name="Picture 4" descr="j012838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123" y="5392738"/>
            <a:ext cx="1543050" cy="146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123" y="188640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6277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74637"/>
            <a:ext cx="5410944" cy="1143000"/>
          </a:xfrm>
          <a:noFill/>
        </p:spPr>
        <p:txBody>
          <a:bodyPr>
            <a:normAutofit fontScale="90000"/>
          </a:bodyPr>
          <a:lstStyle/>
          <a:p>
            <a:r>
              <a:rPr lang="en-GB" dirty="0"/>
              <a:t>Activities that develop reading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6253" y="1700808"/>
            <a:ext cx="3298226" cy="2793800"/>
          </a:xfrm>
        </p:spPr>
        <p:txBody>
          <a:bodyPr>
            <a:noAutofit/>
          </a:bodyPr>
          <a:lstStyle/>
          <a:p>
            <a:r>
              <a:rPr lang="en-GB" sz="2000" dirty="0"/>
              <a:t>Predicting</a:t>
            </a:r>
          </a:p>
          <a:p>
            <a:r>
              <a:rPr lang="en-GB" sz="2000" dirty="0"/>
              <a:t>Connecting</a:t>
            </a:r>
          </a:p>
          <a:p>
            <a:r>
              <a:rPr lang="en-GB" sz="2000" dirty="0"/>
              <a:t>Comparing</a:t>
            </a:r>
          </a:p>
          <a:p>
            <a:r>
              <a:rPr lang="en-GB" sz="2000" dirty="0"/>
              <a:t>Inferring</a:t>
            </a:r>
          </a:p>
          <a:p>
            <a:r>
              <a:rPr lang="en-GB" sz="2000" dirty="0"/>
              <a:t>Synthesizing</a:t>
            </a:r>
          </a:p>
          <a:p>
            <a:r>
              <a:rPr lang="en-GB" sz="2000" dirty="0"/>
              <a:t>Creating images</a:t>
            </a:r>
          </a:p>
          <a:p>
            <a:r>
              <a:rPr lang="en-GB" sz="2000" dirty="0"/>
              <a:t>Self-questioning</a:t>
            </a:r>
          </a:p>
          <a:p>
            <a:r>
              <a:rPr lang="en-GB" sz="2000" dirty="0"/>
              <a:t>Skimming</a:t>
            </a:r>
          </a:p>
          <a:p>
            <a:r>
              <a:rPr lang="en-GB" sz="2000" dirty="0"/>
              <a:t>Scanning</a:t>
            </a:r>
          </a:p>
          <a:p>
            <a:r>
              <a:rPr lang="en-GB" sz="2000" dirty="0"/>
              <a:t>Summarizing &amp; paraphrasing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B1AA37A-6CC0-443E-8DC4-CC1EE34CFAD9}"/>
              </a:ext>
            </a:extLst>
          </p:cNvPr>
          <p:cNvSpPr txBox="1">
            <a:spLocks/>
          </p:cNvSpPr>
          <p:nvPr/>
        </p:nvSpPr>
        <p:spPr>
          <a:xfrm>
            <a:off x="359533" y="1900753"/>
            <a:ext cx="3960440" cy="365161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Decoding new words</a:t>
            </a:r>
          </a:p>
          <a:p>
            <a:r>
              <a:rPr lang="en-GB" dirty="0"/>
              <a:t>Using illustrations to support prediction</a:t>
            </a:r>
          </a:p>
          <a:p>
            <a:r>
              <a:rPr lang="en-GB" dirty="0"/>
              <a:t>Character development</a:t>
            </a:r>
          </a:p>
          <a:p>
            <a:r>
              <a:rPr lang="en-GB" dirty="0"/>
              <a:t>Predicting outcomes</a:t>
            </a:r>
          </a:p>
          <a:p>
            <a:r>
              <a:rPr lang="en-GB" dirty="0"/>
              <a:t>Understanding the contents</a:t>
            </a:r>
          </a:p>
          <a:p>
            <a:r>
              <a:rPr lang="en-GB" dirty="0"/>
              <a:t>Interpreting punctuation</a:t>
            </a:r>
          </a:p>
          <a:p>
            <a:r>
              <a:rPr lang="en-GB" dirty="0"/>
              <a:t>Introducing a new text form</a:t>
            </a:r>
          </a:p>
          <a:p>
            <a:r>
              <a:rPr lang="en-GB" dirty="0"/>
              <a:t>Inferring from dialogue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123" y="188640"/>
            <a:ext cx="1561338" cy="596646"/>
          </a:xfrm>
          <a:prstGeom prst="rect">
            <a:avLst/>
          </a:prstGeom>
        </p:spPr>
      </p:pic>
      <p:pic>
        <p:nvPicPr>
          <p:cNvPr id="13" name="Picture 12"/>
          <p:cNvPicPr/>
          <p:nvPr/>
        </p:nvPicPr>
        <p:blipFill rotWithShape="1">
          <a:blip r:embed="rId4"/>
          <a:srcRect l="32980" t="16969" r="33789" b="16584"/>
          <a:stretch/>
        </p:blipFill>
        <p:spPr bwMode="auto">
          <a:xfrm rot="237408">
            <a:off x="6998127" y="1836271"/>
            <a:ext cx="1931121" cy="2662199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7297515" y="5661248"/>
            <a:ext cx="1586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hlinkClick r:id="rId5" action="ppaction://hlinkfile"/>
              </a:rPr>
              <a:t>Reading Booklet 2018-2019.pdf</a:t>
            </a:r>
            <a:endParaRPr lang="en-GB" sz="1000" dirty="0"/>
          </a:p>
        </p:txBody>
      </p:sp>
      <p:pic>
        <p:nvPicPr>
          <p:cNvPr id="15" name="Picture 14" descr="Friends of the Library | Harris County Public Librar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5157192"/>
            <a:ext cx="2736304" cy="1218569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3971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13142"/>
            <a:ext cx="6707088" cy="778098"/>
          </a:xfrm>
          <a:noFill/>
        </p:spPr>
        <p:txBody>
          <a:bodyPr>
            <a:normAutofit/>
          </a:bodyPr>
          <a:lstStyle/>
          <a:p>
            <a:r>
              <a:rPr lang="en-GB" altLang="en-US" dirty="0" smtClean="0"/>
              <a:t>Guided reading</a:t>
            </a:r>
            <a:endParaRPr lang="en-GB" alt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55815A-3295-4BA9-98F1-3077ED301D1D}"/>
              </a:ext>
            </a:extLst>
          </p:cNvPr>
          <p:cNvSpPr txBox="1"/>
          <p:nvPr/>
        </p:nvSpPr>
        <p:spPr>
          <a:xfrm>
            <a:off x="7027588" y="8352030"/>
            <a:ext cx="2576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www.upcyclededucation.com/2012/01/think-pair-share-oldie-but-goodi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BY-NC-SA</a:t>
            </a:r>
            <a:endParaRPr lang="en-GB" sz="9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383972A-1867-48B9-92F0-E166292A4E20}"/>
              </a:ext>
            </a:extLst>
          </p:cNvPr>
          <p:cNvSpPr/>
          <p:nvPr/>
        </p:nvSpPr>
        <p:spPr>
          <a:xfrm>
            <a:off x="3131840" y="1484784"/>
            <a:ext cx="3096344" cy="216024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Inflate">
              <a:avLst/>
            </a:prstTxWarp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Task 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1560" y="263691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Work with your group to find some activities to develop higher order reading skills during a Guided Reading session.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1327"/>
            <a:ext cx="1561338" cy="5966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2F18B0-B418-467F-B387-BB7D268880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4646" y="4017452"/>
            <a:ext cx="1075366" cy="1651667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 rotWithShape="1">
          <a:blip r:embed="rId7"/>
          <a:srcRect l="24938" t="18447" r="25948" b="7106"/>
          <a:stretch/>
        </p:blipFill>
        <p:spPr bwMode="auto">
          <a:xfrm>
            <a:off x="5176804" y="4066336"/>
            <a:ext cx="1437844" cy="14098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383972A-1867-48B9-92F0-E166292A4E20}"/>
              </a:ext>
            </a:extLst>
          </p:cNvPr>
          <p:cNvSpPr/>
          <p:nvPr/>
        </p:nvSpPr>
        <p:spPr>
          <a:xfrm>
            <a:off x="179512" y="4365104"/>
            <a:ext cx="3096344" cy="216024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Inflate">
              <a:avLst/>
            </a:prstTxWarp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Resources 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16" name="Picture 15"/>
          <p:cNvPicPr/>
          <p:nvPr/>
        </p:nvPicPr>
        <p:blipFill rotWithShape="1">
          <a:blip r:embed="rId8"/>
          <a:srcRect l="32980" t="16969" r="33789" b="16584"/>
          <a:stretch/>
        </p:blipFill>
        <p:spPr bwMode="auto">
          <a:xfrm>
            <a:off x="7089968" y="4035380"/>
            <a:ext cx="1338010" cy="20162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089968" y="6165304"/>
            <a:ext cx="1586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hlinkClick r:id="rId9" action="ppaction://hlinkfile"/>
              </a:rPr>
              <a:t>Reading Booklet 2018-2019.pdf</a:t>
            </a:r>
            <a:endParaRPr lang="en-GB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5292080" y="580526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hlinkClick r:id="rId10" action="ppaction://hlinkfile"/>
              </a:rPr>
              <a:t>The Barrett Taxonomy.docx</a:t>
            </a:r>
            <a:endParaRPr lang="en-GB" sz="1000" dirty="0"/>
          </a:p>
        </p:txBody>
      </p:sp>
      <p:sp>
        <p:nvSpPr>
          <p:cNvPr id="6" name="TextBox 5"/>
          <p:cNvSpPr txBox="1"/>
          <p:nvPr/>
        </p:nvSpPr>
        <p:spPr>
          <a:xfrm>
            <a:off x="3728283" y="5805264"/>
            <a:ext cx="1111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hlinkClick r:id="rId11" action="ppaction://hlinkfile"/>
              </a:rPr>
              <a:t>Texts Guided Reading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089819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57600" y="25146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5AB067-F3B8-4513-A52F-9E612A8F13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700808"/>
            <a:ext cx="5184575" cy="345638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09E99A1-78A3-4BE5-BF87-4A5577569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6419056" cy="1066130"/>
          </a:xfrm>
          <a:noFill/>
        </p:spPr>
        <p:txBody>
          <a:bodyPr>
            <a:normAutofit fontScale="90000"/>
          </a:bodyPr>
          <a:lstStyle/>
          <a:p>
            <a:r>
              <a:rPr lang="en-GB" dirty="0"/>
              <a:t>Looking at the </a:t>
            </a:r>
            <a:r>
              <a:rPr lang="en-GB" dirty="0" smtClean="0"/>
              <a:t>exemplars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107E58-4330-46FC-BC73-D6D7FD221952}"/>
              </a:ext>
            </a:extLst>
          </p:cNvPr>
          <p:cNvSpPr txBox="1"/>
          <p:nvPr/>
        </p:nvSpPr>
        <p:spPr>
          <a:xfrm>
            <a:off x="3367742" y="5517232"/>
            <a:ext cx="240851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hlinkClick r:id="rId4"/>
              </a:rPr>
              <a:t>http://learning.gov.wales/resources/browse-all/nlnf/framework?lang=en</a:t>
            </a:r>
            <a:endParaRPr lang="en-GB" sz="1200" dirty="0"/>
          </a:p>
          <a:p>
            <a:pPr algn="ctr"/>
            <a:endParaRPr lang="en-GB" sz="1600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1327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4533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 dirty="0" smtClean="0"/>
              <a:t>Interventions</a:t>
            </a: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1327"/>
            <a:ext cx="1561338" cy="59664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03" y="2204864"/>
            <a:ext cx="2664296" cy="3831904"/>
          </a:xfrm>
          <a:prstGeom prst="rect">
            <a:avLst/>
          </a:prstGeom>
          <a:ln w="28575">
            <a:solidFill>
              <a:srgbClr val="7FADF9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6876256" y="5805264"/>
            <a:ext cx="1584176" cy="548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051" y="2160980"/>
            <a:ext cx="2559803" cy="3780574"/>
          </a:xfrm>
          <a:prstGeom prst="rect">
            <a:avLst/>
          </a:prstGeom>
          <a:ln w="28575">
            <a:solidFill>
              <a:srgbClr val="04C2F6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3440052" y="1407119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 recent reports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971600" y="6153889"/>
            <a:ext cx="11521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/>
              <a:t>I</a:t>
            </a:r>
            <a:r>
              <a:rPr lang="en-GB" sz="1000" dirty="0" smtClean="0">
                <a:hlinkClick r:id="rId6" action="ppaction://hlinkfile"/>
              </a:rPr>
              <a:t>Catchup Strategies DofE.pdf</a:t>
            </a:r>
            <a:endParaRPr lang="en-GB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4148432" y="6153889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hlinkClick r:id="rId7" action="ppaction://hlinkfile"/>
              </a:rPr>
              <a:t>Reading by 6.pdf</a:t>
            </a:r>
            <a:endParaRPr lang="en-GB" sz="10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7959" y="2238073"/>
            <a:ext cx="2607822" cy="3798695"/>
          </a:xfrm>
          <a:prstGeom prst="rect">
            <a:avLst/>
          </a:prstGeom>
          <a:ln w="19050">
            <a:solidFill>
              <a:srgbClr val="04C2F6"/>
            </a:solidFill>
          </a:ln>
        </p:spPr>
      </p:pic>
      <p:sp>
        <p:nvSpPr>
          <p:cNvPr id="15" name="TextBox 14"/>
          <p:cNvSpPr txBox="1"/>
          <p:nvPr/>
        </p:nvSpPr>
        <p:spPr>
          <a:xfrm>
            <a:off x="6440907" y="6237312"/>
            <a:ext cx="216354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 smtClean="0">
                <a:hlinkClick r:id="rId9" action="ppaction://hlinkfile"/>
              </a:rPr>
              <a:t>Family Learning Programmes.pdf</a:t>
            </a:r>
            <a:endParaRPr lang="en-GB" sz="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489" y="1984118"/>
            <a:ext cx="4887007" cy="432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1507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960045" y="316696"/>
            <a:ext cx="6203032" cy="1143000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What you can do in your own classroom</a:t>
            </a: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1327"/>
            <a:ext cx="1561338" cy="59664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876256" y="5805264"/>
            <a:ext cx="1584176" cy="548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491880" y="1570960"/>
            <a:ext cx="27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Something to think about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0378">
            <a:off x="638129" y="2535373"/>
            <a:ext cx="1804125" cy="2677998"/>
          </a:xfrm>
          <a:prstGeom prst="rect">
            <a:avLst/>
          </a:prstGeom>
          <a:ln w="28575">
            <a:solidFill>
              <a:srgbClr val="04C2F6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185597"/>
            <a:ext cx="3422564" cy="4307881"/>
          </a:xfrm>
          <a:prstGeom prst="rect">
            <a:avLst/>
          </a:prstGeom>
          <a:ln w="28575">
            <a:solidFill>
              <a:srgbClr val="04C2F6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611560" y="5805264"/>
            <a:ext cx="17281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hlinkClick r:id="rId6" action="ppaction://hlinkfile"/>
              </a:rPr>
              <a:t>Reading for Pleasure.pdf</a:t>
            </a:r>
            <a:endParaRPr lang="en-GB" sz="1000" dirty="0"/>
          </a:p>
        </p:txBody>
      </p:sp>
      <p:sp>
        <p:nvSpPr>
          <p:cNvPr id="4" name="AutoShape 2" descr="Image result for Twitter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4071" y="3874372"/>
            <a:ext cx="1819555" cy="1210831"/>
          </a:xfrm>
          <a:prstGeom prst="rect">
            <a:avLst/>
          </a:prstGeom>
          <a:ln w="28575">
            <a:solidFill>
              <a:srgbClr val="04C2F6"/>
            </a:solidFill>
          </a:ln>
        </p:spPr>
      </p:pic>
      <p:sp>
        <p:nvSpPr>
          <p:cNvPr id="15" name="TextBox 14"/>
          <p:cNvSpPr txBox="1"/>
          <p:nvPr/>
        </p:nvSpPr>
        <p:spPr>
          <a:xfrm>
            <a:off x="7202476" y="5327856"/>
            <a:ext cx="1594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Jayneystrad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7165197" y="2106543"/>
            <a:ext cx="13773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RfP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12933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 dirty="0"/>
              <a:t>National </a:t>
            </a:r>
            <a:r>
              <a:rPr lang="en-GB" altLang="en-US" dirty="0" smtClean="0"/>
              <a:t>tests</a:t>
            </a:r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C28E62-FA17-4FAB-9F38-A9216D9087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21173"/>
            <a:ext cx="4220679" cy="2808312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718F8F7-A537-4D72-9BF5-DA76E11649CD}"/>
              </a:ext>
            </a:extLst>
          </p:cNvPr>
          <p:cNvSpPr txBox="1"/>
          <p:nvPr/>
        </p:nvSpPr>
        <p:spPr>
          <a:xfrm>
            <a:off x="2555776" y="5304740"/>
            <a:ext cx="4220679" cy="830997"/>
          </a:xfrm>
          <a:prstGeom prst="rect">
            <a:avLst/>
          </a:prstGeom>
          <a:noFill/>
          <a:ln>
            <a:solidFill>
              <a:srgbClr val="7FADF9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How should we prepare children for the tests?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1327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9180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332656"/>
            <a:ext cx="6275040" cy="1143000"/>
          </a:xfrm>
          <a:noFill/>
        </p:spPr>
        <p:txBody>
          <a:bodyPr/>
          <a:lstStyle/>
          <a:p>
            <a:r>
              <a:rPr lang="en-GB" altLang="en-US" dirty="0" smtClean="0"/>
              <a:t>EAL interventions</a:t>
            </a: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1327"/>
            <a:ext cx="1561338" cy="59664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060848"/>
            <a:ext cx="4469906" cy="3152687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1907704" y="5589240"/>
            <a:ext cx="21294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hlinkClick r:id="rId5" action="ppaction://hlinkfile"/>
              </a:rPr>
              <a:t>EAL Classroom Support.pdf</a:t>
            </a:r>
            <a:endParaRPr lang="en-GB" sz="1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9261" y="2044323"/>
            <a:ext cx="2051720" cy="120518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9261" y="4293096"/>
            <a:ext cx="2113270" cy="122413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5868144" y="350100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Websites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9241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906661"/>
            <a:ext cx="6480720" cy="1072246"/>
          </a:xfrm>
        </p:spPr>
        <p:txBody>
          <a:bodyPr/>
          <a:lstStyle/>
          <a:p>
            <a:r>
              <a:rPr lang="en-GB" dirty="0"/>
              <a:t>Review today’s learning</a:t>
            </a:r>
          </a:p>
        </p:txBody>
      </p:sp>
      <p:pic>
        <p:nvPicPr>
          <p:cNvPr id="4" name="Content Placeholder 3" descr="Blank sticky note - vector Clip Art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276872"/>
            <a:ext cx="3744416" cy="3619602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76672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4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10" y="469826"/>
            <a:ext cx="5266928" cy="1143000"/>
          </a:xfrm>
          <a:noFill/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917032"/>
          </a:xfrm>
        </p:spPr>
        <p:txBody>
          <a:bodyPr>
            <a:normAutofit fontScale="25000" lnSpcReduction="20000"/>
          </a:bodyPr>
          <a:lstStyle/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4400" dirty="0">
                <a:latin typeface="+mj-lt"/>
              </a:rPr>
              <a:t>Biddulph, J. (2002) </a:t>
            </a:r>
            <a:r>
              <a:rPr lang="en-GB" sz="4400" i="1" dirty="0">
                <a:latin typeface="+mj-lt"/>
              </a:rPr>
              <a:t>Theory &amp; Research: Guided Reading </a:t>
            </a:r>
            <a:r>
              <a:rPr lang="en-GB" sz="4400" dirty="0">
                <a:latin typeface="+mj-lt"/>
              </a:rPr>
              <a:t>Learning Media Limited New </a:t>
            </a:r>
            <a:r>
              <a:rPr lang="en-GB" sz="4400" dirty="0" smtClean="0">
                <a:latin typeface="+mj-lt"/>
              </a:rPr>
              <a:t>Zealand</a:t>
            </a:r>
          </a:p>
          <a:p>
            <a:endParaRPr lang="en-GB" sz="4400" dirty="0">
              <a:latin typeface="+mj-lt"/>
            </a:endParaRPr>
          </a:p>
          <a:p>
            <a:r>
              <a:rPr lang="en-GB" sz="4400" dirty="0" smtClean="0">
                <a:latin typeface="+mj-lt"/>
              </a:rPr>
              <a:t>Department of Education (2010) </a:t>
            </a:r>
            <a:r>
              <a:rPr lang="en-GB" sz="4400" dirty="0">
                <a:latin typeface="+mj-lt"/>
              </a:rPr>
              <a:t> </a:t>
            </a:r>
            <a:r>
              <a:rPr lang="en-GB" sz="4400" i="1" dirty="0" smtClean="0">
                <a:latin typeface="+mj-lt"/>
              </a:rPr>
              <a:t>Research </a:t>
            </a:r>
            <a:r>
              <a:rPr lang="en-GB" sz="4400" i="1" dirty="0">
                <a:latin typeface="+mj-lt"/>
              </a:rPr>
              <a:t>evidence on reading for pleasure </a:t>
            </a:r>
            <a:r>
              <a:rPr lang="en-GB" sz="4400" dirty="0" smtClean="0">
                <a:latin typeface="+mj-lt"/>
              </a:rPr>
              <a:t> Crown Publications: London</a:t>
            </a:r>
          </a:p>
          <a:p>
            <a:endParaRPr lang="en-GB" sz="4400" dirty="0">
              <a:latin typeface="+mj-lt"/>
            </a:endParaRPr>
          </a:p>
          <a:p>
            <a:r>
              <a:rPr lang="en-GB" sz="4400" dirty="0" smtClean="0">
                <a:latin typeface="+mj-lt"/>
              </a:rPr>
              <a:t>Department of Education (2018) </a:t>
            </a:r>
            <a:r>
              <a:rPr lang="en-GB" sz="4400" i="1" dirty="0" smtClean="0">
                <a:latin typeface="+mj-lt"/>
              </a:rPr>
              <a:t>Literacy </a:t>
            </a:r>
            <a:r>
              <a:rPr lang="en-GB" sz="4400" i="1" dirty="0">
                <a:latin typeface="+mj-lt"/>
              </a:rPr>
              <a:t>and numeracy catch-up strategies </a:t>
            </a:r>
            <a:r>
              <a:rPr lang="en-GB" sz="4400" dirty="0">
                <a:latin typeface="+mj-lt"/>
              </a:rPr>
              <a:t>Crown Publications: London</a:t>
            </a:r>
          </a:p>
          <a:p>
            <a:endParaRPr lang="en-GB" sz="4400" dirty="0">
              <a:latin typeface="+mj-lt"/>
            </a:endParaRPr>
          </a:p>
          <a:p>
            <a:r>
              <a:rPr lang="en-GB" sz="4400" dirty="0">
                <a:latin typeface="+mj-lt"/>
              </a:rPr>
              <a:t>Department of Education WA (2013) </a:t>
            </a:r>
            <a:r>
              <a:rPr lang="en-GB" sz="4400" i="1" dirty="0">
                <a:latin typeface="+mj-lt"/>
              </a:rPr>
              <a:t>Reading resource book </a:t>
            </a:r>
            <a:r>
              <a:rPr lang="en-GB" sz="4400" dirty="0">
                <a:latin typeface="+mj-lt"/>
              </a:rPr>
              <a:t>Perth: Government of Western </a:t>
            </a:r>
            <a:r>
              <a:rPr lang="en-GB" sz="4400" dirty="0" smtClean="0">
                <a:latin typeface="+mj-lt"/>
              </a:rPr>
              <a:t>Australia</a:t>
            </a:r>
          </a:p>
          <a:p>
            <a:endParaRPr lang="en-GB" sz="4400" dirty="0">
              <a:latin typeface="+mj-lt"/>
            </a:endParaRPr>
          </a:p>
          <a:p>
            <a:r>
              <a:rPr lang="en-GB" sz="4400" dirty="0" smtClean="0">
                <a:latin typeface="+mj-lt"/>
              </a:rPr>
              <a:t>Estyn (2012) </a:t>
            </a:r>
            <a:r>
              <a:rPr lang="en-GB" sz="4400" i="1" dirty="0">
                <a:latin typeface="+mj-lt"/>
              </a:rPr>
              <a:t>The impact </a:t>
            </a:r>
            <a:r>
              <a:rPr lang="en-GB" sz="4400" i="1" dirty="0" smtClean="0">
                <a:latin typeface="+mj-lt"/>
              </a:rPr>
              <a:t>of family </a:t>
            </a:r>
            <a:r>
              <a:rPr lang="en-GB" sz="4400" i="1" dirty="0">
                <a:latin typeface="+mj-lt"/>
              </a:rPr>
              <a:t>learning </a:t>
            </a:r>
            <a:r>
              <a:rPr lang="en-GB" sz="4400" i="1" dirty="0" smtClean="0">
                <a:latin typeface="+mj-lt"/>
              </a:rPr>
              <a:t>programmes on </a:t>
            </a:r>
            <a:r>
              <a:rPr lang="en-GB" sz="4400" i="1" dirty="0">
                <a:latin typeface="+mj-lt"/>
              </a:rPr>
              <a:t>raising the literacy and </a:t>
            </a:r>
            <a:r>
              <a:rPr lang="en-GB" sz="4400" i="1" dirty="0" smtClean="0">
                <a:latin typeface="+mj-lt"/>
              </a:rPr>
              <a:t>numeracy levels </a:t>
            </a:r>
            <a:r>
              <a:rPr lang="en-GB" sz="4400" i="1" dirty="0">
                <a:latin typeface="+mj-lt"/>
              </a:rPr>
              <a:t>of children and adults </a:t>
            </a:r>
            <a:r>
              <a:rPr lang="en-GB" sz="4400" i="1" dirty="0" smtClean="0">
                <a:latin typeface="+mj-lt"/>
              </a:rPr>
              <a:t> </a:t>
            </a:r>
            <a:r>
              <a:rPr lang="en-GB" sz="4400" dirty="0" smtClean="0">
                <a:latin typeface="+mj-lt"/>
              </a:rPr>
              <a:t>Estyn: Cardiff</a:t>
            </a:r>
          </a:p>
          <a:p>
            <a:endParaRPr lang="en-GB" sz="4400" dirty="0">
              <a:latin typeface="+mj-lt"/>
            </a:endParaRPr>
          </a:p>
          <a:p>
            <a:r>
              <a:rPr lang="en-GB" sz="4400" dirty="0" smtClean="0">
                <a:latin typeface="+mj-lt"/>
              </a:rPr>
              <a:t>Estyn (2007) </a:t>
            </a:r>
            <a:r>
              <a:rPr lang="en-GB" sz="4400" i="1" dirty="0" smtClean="0">
                <a:latin typeface="+mj-lt"/>
              </a:rPr>
              <a:t>Improving the learning and teaching of early </a:t>
            </a:r>
            <a:r>
              <a:rPr lang="en-GB" sz="4400" i="1" smtClean="0">
                <a:latin typeface="+mj-lt"/>
              </a:rPr>
              <a:t>reading skills </a:t>
            </a:r>
            <a:r>
              <a:rPr lang="en-GB" sz="4400" dirty="0" smtClean="0">
                <a:latin typeface="+mj-lt"/>
              </a:rPr>
              <a:t>Estyn: Cardiff</a:t>
            </a:r>
          </a:p>
          <a:p>
            <a:endParaRPr lang="en-GB" sz="4400" dirty="0" smtClean="0">
              <a:latin typeface="+mj-lt"/>
            </a:endParaRPr>
          </a:p>
          <a:p>
            <a:r>
              <a:rPr lang="en-GB" sz="4400" dirty="0"/>
              <a:t>Estyn (</a:t>
            </a:r>
            <a:r>
              <a:rPr lang="en-GB" sz="4400" dirty="0" smtClean="0"/>
              <a:t>2008</a:t>
            </a:r>
            <a:r>
              <a:rPr lang="en-GB" sz="4400" dirty="0"/>
              <a:t>) </a:t>
            </a:r>
            <a:r>
              <a:rPr lang="en-GB" sz="4400" i="1" dirty="0"/>
              <a:t>Best practice in reading and writing of pupils aged 7 to 14 years </a:t>
            </a:r>
            <a:r>
              <a:rPr lang="en-GB" sz="4400" dirty="0"/>
              <a:t>Estyn: Cardiff</a:t>
            </a:r>
          </a:p>
          <a:p>
            <a:endParaRPr lang="en-GB" sz="4400" dirty="0" smtClean="0">
              <a:latin typeface="+mj-lt"/>
            </a:endParaRPr>
          </a:p>
          <a:p>
            <a:endParaRPr lang="en-GB" sz="4400" dirty="0">
              <a:latin typeface="+mj-lt"/>
            </a:endParaRPr>
          </a:p>
          <a:p>
            <a:r>
              <a:rPr lang="en-GB" sz="4400" dirty="0" smtClean="0">
                <a:latin typeface="+mj-lt"/>
              </a:rPr>
              <a:t>Ofsted (2010) </a:t>
            </a:r>
            <a:r>
              <a:rPr lang="en-GB" sz="4400" i="1" dirty="0" smtClean="0">
                <a:latin typeface="+mj-lt"/>
              </a:rPr>
              <a:t>Reading by six How the best schools do it </a:t>
            </a:r>
            <a:r>
              <a:rPr lang="en-GB" sz="4400" dirty="0" smtClean="0">
                <a:latin typeface="+mj-lt"/>
              </a:rPr>
              <a:t>Crown Publications: London</a:t>
            </a:r>
            <a:endParaRPr lang="en-GB" sz="4400" dirty="0">
              <a:latin typeface="+mj-lt"/>
            </a:endParaRPr>
          </a:p>
          <a:p>
            <a:endParaRPr lang="en-GB" sz="4400" dirty="0">
              <a:latin typeface="+mj-lt"/>
            </a:endParaRPr>
          </a:p>
          <a:p>
            <a:r>
              <a:rPr lang="en-GB" sz="4400" dirty="0">
                <a:latin typeface="+mj-lt"/>
              </a:rPr>
              <a:t>Pinnell, G.S. &amp; Fountas, I.C. . (2010)  </a:t>
            </a:r>
            <a:r>
              <a:rPr lang="en-GB" sz="4400" i="1" dirty="0">
                <a:latin typeface="+mj-lt"/>
              </a:rPr>
              <a:t>Research Base for Guided Reading as an Instructional Approach </a:t>
            </a:r>
            <a:r>
              <a:rPr lang="en-GB" sz="4400" dirty="0" smtClean="0">
                <a:latin typeface="+mj-lt"/>
              </a:rPr>
              <a:t>Scholastic</a:t>
            </a:r>
          </a:p>
          <a:p>
            <a:endParaRPr lang="en-GB" sz="4400" dirty="0">
              <a:latin typeface="+mj-lt"/>
            </a:endParaRPr>
          </a:p>
          <a:p>
            <a:r>
              <a:rPr lang="en-GB" sz="4400" dirty="0" smtClean="0">
                <a:latin typeface="+mj-lt"/>
              </a:rPr>
              <a:t>Slavin, R.E. </a:t>
            </a:r>
            <a:r>
              <a:rPr lang="en-GB" sz="4400" i="1" dirty="0" smtClean="0">
                <a:latin typeface="+mj-lt"/>
              </a:rPr>
              <a:t>et al </a:t>
            </a:r>
            <a:r>
              <a:rPr lang="en-GB" sz="4400" dirty="0" smtClean="0">
                <a:latin typeface="+mj-lt"/>
              </a:rPr>
              <a:t>(2009) </a:t>
            </a:r>
            <a:r>
              <a:rPr lang="en-GB" sz="4400" i="1" dirty="0" smtClean="0">
                <a:latin typeface="+mj-lt"/>
              </a:rPr>
              <a:t>What Works for Struggling Readers </a:t>
            </a:r>
            <a:r>
              <a:rPr lang="en-GB" sz="4400" dirty="0" smtClean="0">
                <a:latin typeface="+mj-lt"/>
              </a:rPr>
              <a:t>University of York: York</a:t>
            </a:r>
            <a:endParaRPr lang="en-GB" sz="4400" dirty="0">
              <a:latin typeface="+mj-lt"/>
            </a:endParaRPr>
          </a:p>
          <a:p>
            <a:endParaRPr lang="en-GB" sz="4400" dirty="0">
              <a:latin typeface="+mj-lt"/>
            </a:endParaRPr>
          </a:p>
          <a:p>
            <a:r>
              <a:rPr lang="en-GB" sz="4400" dirty="0">
                <a:latin typeface="+mj-lt"/>
              </a:rPr>
              <a:t>Welsh Assembly Government (2008) </a:t>
            </a:r>
            <a:r>
              <a:rPr lang="en-GB" sz="4400" i="1" dirty="0">
                <a:latin typeface="+mj-lt"/>
              </a:rPr>
              <a:t>English Guidance for Key Stages 2 and 3 </a:t>
            </a:r>
            <a:r>
              <a:rPr lang="en-GB" sz="4400" dirty="0">
                <a:latin typeface="+mj-lt"/>
              </a:rPr>
              <a:t>Cardiff: Welsh Assembly Government</a:t>
            </a:r>
            <a:endParaRPr lang="en-GB" altLang="en-US" sz="4400" dirty="0">
              <a:latin typeface="+mj-lt"/>
            </a:endParaRPr>
          </a:p>
          <a:p>
            <a:pPr marL="0" indent="0">
              <a:buNone/>
            </a:pPr>
            <a:endParaRPr lang="en-GB" sz="4400" dirty="0">
              <a:latin typeface="+mj-lt"/>
            </a:endParaRPr>
          </a:p>
          <a:p>
            <a:r>
              <a:rPr lang="en-US" sz="4400" dirty="0">
                <a:latin typeface="+mj-lt"/>
              </a:rPr>
              <a:t>Welsh Government, (2015). </a:t>
            </a:r>
            <a:r>
              <a:rPr lang="en-US" sz="4400" i="1" dirty="0">
                <a:latin typeface="+mj-lt"/>
              </a:rPr>
              <a:t>Curriculum for Wales Programme of Study for English Key Stages</a:t>
            </a:r>
            <a:r>
              <a:rPr lang="en-US" sz="4400" dirty="0">
                <a:latin typeface="+mj-lt"/>
              </a:rPr>
              <a:t>. Cardiff: Welsh Government.</a:t>
            </a:r>
          </a:p>
          <a:p>
            <a:endParaRPr lang="en-US" sz="4400" dirty="0">
              <a:latin typeface="+mj-lt"/>
            </a:endParaRPr>
          </a:p>
          <a:p>
            <a:r>
              <a:rPr lang="en-US" sz="4400" dirty="0">
                <a:latin typeface="+mj-lt"/>
              </a:rPr>
              <a:t>Welsh Assembly Government (2010) </a:t>
            </a:r>
            <a:r>
              <a:rPr lang="en-US" sz="4400" i="1" dirty="0">
                <a:latin typeface="+mj-lt"/>
              </a:rPr>
              <a:t>How to develop thinking and assessment for learning in the classroom </a:t>
            </a:r>
            <a:r>
              <a:rPr lang="en-US" sz="4400" dirty="0">
                <a:latin typeface="+mj-lt"/>
              </a:rPr>
              <a:t>Cardiff: Welsh Government.</a:t>
            </a:r>
            <a:endParaRPr lang="en-GB" sz="4400" dirty="0">
              <a:latin typeface="+mj-lt"/>
            </a:endParaRPr>
          </a:p>
          <a:p>
            <a:pPr marL="0" indent="0">
              <a:buNone/>
            </a:pPr>
            <a:endParaRPr lang="en-GB" sz="4400" dirty="0">
              <a:latin typeface="+mj-lt"/>
            </a:endParaRPr>
          </a:p>
          <a:p>
            <a:endParaRPr lang="en-GB" sz="4400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620688"/>
            <a:ext cx="1561338" cy="59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862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1593</TotalTime>
  <Words>1281</Words>
  <Application>Microsoft Office PowerPoint</Application>
  <PresentationFormat>On-screen Show (4:3)</PresentationFormat>
  <Paragraphs>211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Comic Sans MS</vt:lpstr>
      <vt:lpstr>Myriad Pro</vt:lpstr>
      <vt:lpstr>20140311PresentationUWTSDTemplate</vt:lpstr>
      <vt:lpstr>PowerPoint Presentation</vt:lpstr>
      <vt:lpstr>Revision</vt:lpstr>
      <vt:lpstr>Aims of this lecture</vt:lpstr>
      <vt:lpstr>Progression in reading</vt:lpstr>
      <vt:lpstr>Progression in reading</vt:lpstr>
      <vt:lpstr>Something to think about – key idea </vt:lpstr>
      <vt:lpstr>PowerPoint Presentation</vt:lpstr>
      <vt:lpstr>What is guided reading?</vt:lpstr>
      <vt:lpstr>Planning for the guided reading</vt:lpstr>
      <vt:lpstr>Activities that develop reading skills</vt:lpstr>
      <vt:lpstr>Guided reading</vt:lpstr>
      <vt:lpstr>Looking at the exemplars</vt:lpstr>
      <vt:lpstr>Interventions</vt:lpstr>
      <vt:lpstr>What you can do in your own classroom</vt:lpstr>
      <vt:lpstr>National tests</vt:lpstr>
      <vt:lpstr>EAL interventions</vt:lpstr>
      <vt:lpstr>Review today’s learning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Jayne Morgan</cp:lastModifiedBy>
  <cp:revision>356</cp:revision>
  <cp:lastPrinted>2018-03-11T13:03:28Z</cp:lastPrinted>
  <dcterms:created xsi:type="dcterms:W3CDTF">2015-04-14T15:21:28Z</dcterms:created>
  <dcterms:modified xsi:type="dcterms:W3CDTF">2019-03-14T16:08:53Z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