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62" r:id="rId4"/>
    <p:sldId id="263" r:id="rId5"/>
    <p:sldId id="269" r:id="rId6"/>
    <p:sldId id="261" r:id="rId7"/>
    <p:sldId id="264" r:id="rId8"/>
    <p:sldId id="265" r:id="rId9"/>
    <p:sldId id="266" r:id="rId10"/>
    <p:sldId id="272" r:id="rId11"/>
    <p:sldId id="267" r:id="rId12"/>
    <p:sldId id="271"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908F"/>
    <a:srgbClr val="84CEFF"/>
    <a:srgbClr val="ABFFA2"/>
    <a:srgbClr val="FFFC77"/>
    <a:srgbClr val="ACFFA3"/>
    <a:srgbClr val="F73025"/>
    <a:srgbClr val="F27CCD"/>
    <a:srgbClr val="F3FFFF"/>
    <a:srgbClr val="4B5361"/>
    <a:srgbClr val="B9F0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753"/>
    <p:restoredTop sz="94665"/>
  </p:normalViewPr>
  <p:slideViewPr>
    <p:cSldViewPr snapToGrid="0">
      <p:cViewPr>
        <p:scale>
          <a:sx n="89" d="100"/>
          <a:sy n="89" d="100"/>
        </p:scale>
        <p:origin x="232" y="5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6/12/25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6197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6/12/25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34525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6/12/25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59716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6/12/25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49272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6/12/25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52848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6/12/25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73067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6/12/25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179801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6/12/25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025255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6/12/25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898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6/12/25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54270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6/12/25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2880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6/12/25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18454213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lickr.com/photos/jlascar/7181848534/"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freepngimg.com/png/25366-apple-logo-file"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s://creativecommons.org/licenses/by-nc/3.0/" TargetMode="External"/><Relationship Id="rId5" Type="http://schemas.openxmlformats.org/officeDocument/2006/relationships/hyperlink" Target="https://www.wallpaperflare.com/think-different-apple-apple-logo-wallpaper-mnjlk/download/3840x2160" TargetMode="Externa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latterly.org/apple-swot-analysis/" TargetMode="External"/><Relationship Id="rId3" Type="http://schemas.openxmlformats.org/officeDocument/2006/relationships/hyperlink" Target="https://www.statista.com/statistics/263401/global-apple-iphone-sales-since-3rd-quarter-2007/" TargetMode="External"/><Relationship Id="rId7" Type="http://schemas.openxmlformats.org/officeDocument/2006/relationships/hyperlink" Target="https://rapidbi.com/pestle/" TargetMode="External"/><Relationship Id="rId2" Type="http://schemas.openxmlformats.org/officeDocument/2006/relationships/hyperlink" Target="https://www.apple.com/supply-chain/" TargetMode="External"/><Relationship Id="rId1" Type="http://schemas.openxmlformats.org/officeDocument/2006/relationships/slideLayout" Target="../slideLayouts/slideLayout2.xml"/><Relationship Id="rId6" Type="http://schemas.openxmlformats.org/officeDocument/2006/relationships/hyperlink" Target="https://demo.dspacedirect.org/server/api/core/bitstreams/c5fcc52d-13fe-4a94-ae78-24f2a820a312/content" TargetMode="External"/><Relationship Id="rId5" Type="http://schemas.openxmlformats.org/officeDocument/2006/relationships/hyperlink" Target="https://www.bbc.co.uk/bitesize/guides/zkdc7nb/revision/5" TargetMode="External"/><Relationship Id="rId10" Type="http://schemas.openxmlformats.org/officeDocument/2006/relationships/hyperlink" Target="https://www.apple.com" TargetMode="External"/><Relationship Id="rId4" Type="http://schemas.openxmlformats.org/officeDocument/2006/relationships/hyperlink" Target="https://www.apple.com/environment/pdf/Apple_Environmental_Progress_Report_2023.pdf" TargetMode="External"/><Relationship Id="rId9" Type="http://schemas.openxmlformats.org/officeDocument/2006/relationships/hyperlink" Target="https://guides.loc.gov/this-month-in-business-history/april/apple-computer-founded"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commons.wikimedia.org/wiki/File:Apple_store_fifth_avenue.jpg" TargetMode="External"/><Relationship Id="rId2" Type="http://schemas.openxmlformats.org/officeDocument/2006/relationships/image" Target="../media/image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E448DB1-4196-18A6-15DA-C72635C1B1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4" name="Picture 3">
            <a:extLst>
              <a:ext uri="{FF2B5EF4-FFF2-40B4-BE49-F238E27FC236}">
                <a16:creationId xmlns:a16="http://schemas.microsoft.com/office/drawing/2014/main" id="{E142B78B-738D-A49E-C9B1-897C2C6BC427}"/>
              </a:ext>
            </a:extLst>
          </p:cNvPr>
          <p:cNvPicPr>
            <a:picLocks noChangeAspect="1"/>
          </p:cNvPicPr>
          <p:nvPr/>
        </p:nvPicPr>
        <p:blipFill>
          <a:blip r:embed="rId2">
            <a:extLst>
              <a:ext uri="{837473B0-CC2E-450A-ABE3-18F120FF3D39}">
                <a1611:picAttrSrcUrl xmlns:a1611="http://schemas.microsoft.com/office/drawing/2016/11/main" r:id="rId3"/>
              </a:ext>
            </a:extLst>
          </a:blip>
          <a:srcRect t="15413"/>
          <a:stretch>
            <a:fill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DF15DF8A-891A-1965-E372-1BA1F3B945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507179" y="173179"/>
            <a:ext cx="6858002" cy="6511640"/>
          </a:xfrm>
          <a:prstGeom prst="rect">
            <a:avLst/>
          </a:prstGeom>
          <a:gradFill>
            <a:gsLst>
              <a:gs pos="0">
                <a:schemeClr val="bg1">
                  <a:alpha val="0"/>
                </a:schemeClr>
              </a:gs>
              <a:gs pos="46000">
                <a:schemeClr val="bg1">
                  <a:alpha val="33000"/>
                </a:schemeClr>
              </a:gs>
              <a:gs pos="26000">
                <a:schemeClr val="bg1">
                  <a:alpha val="20000"/>
                </a:schemeClr>
              </a:gs>
              <a:gs pos="100000">
                <a:schemeClr val="bg1">
                  <a:alpha val="4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sp>
        <p:nvSpPr>
          <p:cNvPr id="2" name="Title 1"/>
          <p:cNvSpPr>
            <a:spLocks noGrp="1"/>
          </p:cNvSpPr>
          <p:nvPr>
            <p:ph type="ctrTitle"/>
          </p:nvPr>
        </p:nvSpPr>
        <p:spPr>
          <a:xfrm>
            <a:off x="7484424" y="898373"/>
            <a:ext cx="4459339" cy="202603"/>
          </a:xfrm>
        </p:spPr>
        <p:txBody>
          <a:bodyPr anchor="b">
            <a:normAutofit fontScale="90000"/>
          </a:bodyPr>
          <a:lstStyle/>
          <a:p>
            <a:pPr algn="l"/>
            <a:r>
              <a:rPr lang="en-GB" sz="5800"/>
              <a:t>APPLE </a:t>
            </a:r>
          </a:p>
        </p:txBody>
      </p:sp>
      <p:sp>
        <p:nvSpPr>
          <p:cNvPr id="3" name="Subtitle 2"/>
          <p:cNvSpPr>
            <a:spLocks noGrp="1"/>
          </p:cNvSpPr>
          <p:nvPr>
            <p:ph type="subTitle" idx="1"/>
          </p:nvPr>
        </p:nvSpPr>
        <p:spPr>
          <a:xfrm>
            <a:off x="7482646" y="1301337"/>
            <a:ext cx="4116410" cy="4210722"/>
          </a:xfrm>
        </p:spPr>
        <p:txBody>
          <a:bodyPr anchor="t">
            <a:normAutofit/>
          </a:bodyPr>
          <a:lstStyle/>
          <a:p>
            <a:pPr algn="l"/>
            <a:r>
              <a:rPr lang="en-GB" sz="2800" b="1" dirty="0">
                <a:latin typeface="Arial"/>
                <a:cs typeface="Arial"/>
              </a:rPr>
              <a:t>TITLE PAGE</a:t>
            </a:r>
          </a:p>
          <a:p>
            <a:pPr algn="l"/>
            <a:r>
              <a:rPr lang="en-GB" b="1" dirty="0">
                <a:latin typeface="Arial"/>
                <a:cs typeface="Arial"/>
              </a:rPr>
              <a:t>Program Study: BA (Hons) Business management</a:t>
            </a:r>
          </a:p>
          <a:p>
            <a:pPr algn="l"/>
            <a:r>
              <a:rPr lang="en-GB" b="1" dirty="0">
                <a:latin typeface="Arial"/>
                <a:cs typeface="Arial"/>
              </a:rPr>
              <a:t>Modules Name and code: Introduction to  Business, LCBB4014</a:t>
            </a:r>
          </a:p>
          <a:p>
            <a:pPr algn="l"/>
            <a:r>
              <a:rPr lang="en-GB" b="1" dirty="0">
                <a:latin typeface="Arial"/>
                <a:cs typeface="Arial"/>
              </a:rPr>
              <a:t>Lectures Name: </a:t>
            </a:r>
            <a:r>
              <a:rPr lang="en-GB" b="1" dirty="0">
                <a:solidFill>
                  <a:srgbClr val="FFFFFF"/>
                </a:solidFill>
                <a:latin typeface="Arial"/>
                <a:ea typeface="+mn-lt"/>
                <a:cs typeface="Arial"/>
              </a:rPr>
              <a:t>Muno </a:t>
            </a:r>
            <a:r>
              <a:rPr lang="en-GB" b="1" dirty="0" err="1">
                <a:latin typeface="Arial"/>
                <a:ea typeface="+mn-lt"/>
                <a:cs typeface="Arial"/>
              </a:rPr>
              <a:t>Z</a:t>
            </a:r>
            <a:r>
              <a:rPr lang="en-GB" b="1" dirty="0" err="1">
                <a:latin typeface="Arial"/>
                <a:ea typeface="+mn-lt"/>
                <a:cs typeface="+mn-lt"/>
              </a:rPr>
              <a:t>uwirai</a:t>
            </a:r>
          </a:p>
          <a:p>
            <a:pPr algn="l"/>
            <a:r>
              <a:rPr lang="en-GB" b="1" dirty="0">
                <a:solidFill>
                  <a:srgbClr val="FFFFFF"/>
                </a:solidFill>
                <a:latin typeface="Arial"/>
                <a:ea typeface="+mn-lt"/>
                <a:cs typeface="Arial"/>
              </a:rPr>
              <a:t>Student Number: (GRACE,2330971),</a:t>
            </a:r>
          </a:p>
          <a:p>
            <a:pPr algn="l"/>
            <a:r>
              <a:rPr lang="en-GB" b="1" dirty="0">
                <a:solidFill>
                  <a:srgbClr val="FFFFFF"/>
                </a:solidFill>
                <a:latin typeface="Arial"/>
                <a:ea typeface="+mn-lt"/>
                <a:cs typeface="Arial"/>
              </a:rPr>
              <a:t>(CHRIS,2441744), (ELENA,2440481), (FLORINA,2326724)</a:t>
            </a:r>
          </a:p>
        </p:txBody>
      </p:sp>
      <p:sp>
        <p:nvSpPr>
          <p:cNvPr id="6" name="Slide Number Placeholder 5">
            <a:extLst>
              <a:ext uri="{FF2B5EF4-FFF2-40B4-BE49-F238E27FC236}">
                <a16:creationId xmlns:a16="http://schemas.microsoft.com/office/drawing/2014/main" id="{552D50BE-DBDB-DFBB-2FB0-0220BF25C695}"/>
              </a:ext>
            </a:extLst>
          </p:cNvPr>
          <p:cNvSpPr>
            <a:spLocks noGrp="1"/>
          </p:cNvSpPr>
          <p:nvPr>
            <p:ph type="sldNum" sz="quarter" idx="12"/>
          </p:nvPr>
        </p:nvSpPr>
        <p:spPr/>
        <p:txBody>
          <a:bodyPr/>
          <a:lstStyle/>
          <a:p>
            <a:fld id="{CC057153-B650-4DEB-B370-79DDCFDCE934}" type="slidenum">
              <a:rPr lang="en-US" smtClean="0"/>
              <a:t>1</a:t>
            </a:fld>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14FDA-C78E-0F63-5AF4-6AC714F89E9D}"/>
              </a:ext>
            </a:extLst>
          </p:cNvPr>
          <p:cNvSpPr>
            <a:spLocks noGrp="1"/>
          </p:cNvSpPr>
          <p:nvPr>
            <p:ph type="title"/>
          </p:nvPr>
        </p:nvSpPr>
        <p:spPr/>
        <p:txBody>
          <a:bodyPr/>
          <a:lstStyle/>
          <a:p>
            <a:r>
              <a:rPr lang="en-US" dirty="0"/>
              <a:t>Table of content</a:t>
            </a:r>
          </a:p>
        </p:txBody>
      </p:sp>
      <p:sp>
        <p:nvSpPr>
          <p:cNvPr id="3" name="Content Placeholder 2">
            <a:extLst>
              <a:ext uri="{FF2B5EF4-FFF2-40B4-BE49-F238E27FC236}">
                <a16:creationId xmlns:a16="http://schemas.microsoft.com/office/drawing/2014/main" id="{51A4E660-8E96-933C-B242-A5463EF34073}"/>
              </a:ext>
            </a:extLst>
          </p:cNvPr>
          <p:cNvSpPr>
            <a:spLocks noGrp="1"/>
          </p:cNvSpPr>
          <p:nvPr>
            <p:ph idx="1"/>
          </p:nvPr>
        </p:nvSpPr>
        <p:spPr/>
        <p:txBody>
          <a:bodyPr vert="horz" lIns="91440" tIns="45720" rIns="91440" bIns="45720" rtlCol="0" anchor="t">
            <a:normAutofit fontScale="40000" lnSpcReduction="20000"/>
          </a:bodyPr>
          <a:lstStyle/>
          <a:p>
            <a:pPr marL="0" indent="0">
              <a:buNone/>
            </a:pPr>
            <a:r>
              <a:rPr lang="en-US" dirty="0">
                <a:ea typeface="+mn-lt"/>
                <a:cs typeface="+mn-lt"/>
              </a:rPr>
              <a:t> Expanded Global Supply Chain &amp; Manufacturing Efficiency:</a:t>
            </a:r>
            <a:endParaRPr lang="en-US" dirty="0"/>
          </a:p>
          <a:p>
            <a:endParaRPr lang="en-US"/>
          </a:p>
          <a:p>
            <a:pPr marL="0" indent="0">
              <a:buNone/>
            </a:pPr>
            <a:r>
              <a:rPr lang="en-US" dirty="0">
                <a:ea typeface="+mn-lt"/>
                <a:cs typeface="+mn-lt"/>
              </a:rPr>
              <a:t>   Access to Specialized Components: Sources high-tech parts globally (e.g., chips from TSMC in Taiwan, displays from South Korea/Japan).</a:t>
            </a:r>
            <a:endParaRPr lang="en-US" dirty="0"/>
          </a:p>
          <a:p>
            <a:endParaRPr lang="en-US"/>
          </a:p>
          <a:p>
            <a:pPr marL="0" indent="0">
              <a:buNone/>
            </a:pPr>
            <a:r>
              <a:rPr lang="en-US" dirty="0">
                <a:ea typeface="+mn-lt"/>
                <a:cs typeface="+mn-lt"/>
              </a:rPr>
              <a:t>   Concentrated, Cost-Effective Assembly: Leverages massive scale and lower labor costs primarily in China (Foxconn/Pegatron) for efficient final assembly.</a:t>
            </a:r>
            <a:endParaRPr lang="en-US" dirty="0"/>
          </a:p>
          <a:p>
            <a:endParaRPr lang="en-US"/>
          </a:p>
          <a:p>
            <a:pPr marL="0" indent="0">
              <a:buNone/>
            </a:pPr>
            <a:r>
              <a:rPr lang="en-US" dirty="0">
                <a:ea typeface="+mn-lt"/>
                <a:cs typeface="+mn-lt"/>
              </a:rPr>
              <a:t>   Just-in-Time Logistics: Relies on complex, global logistics networks for rapid component delivery and product distribution worldwide.</a:t>
            </a:r>
            <a:endParaRPr lang="en-US" dirty="0"/>
          </a:p>
          <a:p>
            <a:pPr marL="0" indent="0">
              <a:buNone/>
            </a:pPr>
            <a:r>
              <a:rPr lang="en-US"/>
              <a:t>    </a:t>
            </a:r>
          </a:p>
          <a:p>
            <a:pPr marL="0" indent="0">
              <a:buNone/>
            </a:pPr>
            <a:r>
              <a:rPr lang="en-US"/>
              <a:t>    Swot and Pestel analysis</a:t>
            </a:r>
          </a:p>
          <a:p>
            <a:pPr marL="0" indent="0">
              <a:buNone/>
            </a:pPr>
            <a:endParaRPr lang="en-US">
              <a:ea typeface="+mn-lt"/>
              <a:cs typeface="+mn-lt"/>
            </a:endParaRPr>
          </a:p>
          <a:p>
            <a:pPr marL="0" indent="0">
              <a:buNone/>
            </a:pPr>
            <a:r>
              <a:rPr lang="en-US" dirty="0">
                <a:ea typeface="+mn-lt"/>
                <a:cs typeface="+mn-lt"/>
              </a:rPr>
              <a:t> Vast Global Market Access &amp; Revenue Growth:</a:t>
            </a:r>
            <a:endParaRPr lang="en-US" dirty="0"/>
          </a:p>
          <a:p>
            <a:endParaRPr lang="en-US"/>
          </a:p>
          <a:p>
            <a:pPr marL="0" indent="0">
              <a:buNone/>
            </a:pPr>
            <a:r>
              <a:rPr lang="en-US">
                <a:ea typeface="+mn-lt"/>
                <a:cs typeface="+mn-lt"/>
              </a:rPr>
              <a:t>    Worldwide Sales Footprint: Sells products and services in virtually every country, significantly expanding its potential customer base.</a:t>
            </a:r>
            <a:endParaRPr lang="en-US"/>
          </a:p>
          <a:p>
            <a:endParaRPr lang="en-US"/>
          </a:p>
          <a:p>
            <a:pPr marL="0" indent="0">
              <a:buNone/>
            </a:pPr>
            <a:r>
              <a:rPr lang="en-US">
                <a:ea typeface="+mn-lt"/>
                <a:cs typeface="+mn-lt"/>
              </a:rPr>
              <a:t>  Revenue Diversification: Reduces dependence on any single market (e.g., strong growth in China, India, Europe alongside North America).</a:t>
            </a:r>
            <a:endParaRPr lang="en-US"/>
          </a:p>
          <a:p>
            <a:endParaRPr lang="en-US"/>
          </a:p>
          <a:p>
            <a:pPr marL="0" indent="0">
              <a:buNone/>
            </a:pPr>
            <a:r>
              <a:rPr lang="en-US">
                <a:ea typeface="+mn-lt"/>
                <a:cs typeface="+mn-lt"/>
              </a:rPr>
              <a:t>    Localization Strategies: Adapts products (keyboards, power adapters), software (languages, features), marketing, and retail stores to local cultures and regulations.</a:t>
            </a:r>
            <a:endParaRPr lang="en-US"/>
          </a:p>
        </p:txBody>
      </p:sp>
      <p:sp>
        <p:nvSpPr>
          <p:cNvPr id="4" name="Slide Number Placeholder 3">
            <a:extLst>
              <a:ext uri="{FF2B5EF4-FFF2-40B4-BE49-F238E27FC236}">
                <a16:creationId xmlns:a16="http://schemas.microsoft.com/office/drawing/2014/main" id="{3768DB89-1BD7-37A7-79B5-0E16321FBF40}"/>
              </a:ext>
            </a:extLst>
          </p:cNvPr>
          <p:cNvSpPr>
            <a:spLocks noGrp="1"/>
          </p:cNvSpPr>
          <p:nvPr>
            <p:ph type="sldNum" sz="quarter" idx="12"/>
          </p:nvPr>
        </p:nvSpPr>
        <p:spPr/>
        <p:txBody>
          <a:bodyPr/>
          <a:lstStyle/>
          <a:p>
            <a:fld id="{CC057153-B650-4DEB-B370-79DDCFDCE934}" type="slidenum">
              <a:rPr lang="en-US" smtClean="0"/>
              <a:t>2</a:t>
            </a:fld>
            <a:endParaRPr lang="en-US"/>
          </a:p>
        </p:txBody>
      </p:sp>
    </p:spTree>
    <p:extLst>
      <p:ext uri="{BB962C8B-B14F-4D97-AF65-F5344CB8AC3E}">
        <p14:creationId xmlns:p14="http://schemas.microsoft.com/office/powerpoint/2010/main" val="3396943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66410-7941-E685-D6CF-4EF16512D46A}"/>
              </a:ext>
            </a:extLst>
          </p:cNvPr>
          <p:cNvSpPr>
            <a:spLocks noGrp="1"/>
          </p:cNvSpPr>
          <p:nvPr>
            <p:ph type="title"/>
          </p:nvPr>
        </p:nvSpPr>
        <p:spPr>
          <a:xfrm>
            <a:off x="297726" y="138192"/>
            <a:ext cx="10653578" cy="1423035"/>
          </a:xfrm>
        </p:spPr>
        <p:txBody>
          <a:bodyPr>
            <a:normAutofit/>
          </a:bodyPr>
          <a:lstStyle/>
          <a:p>
            <a:r>
              <a:rPr lang="en-US" dirty="0"/>
              <a:t>Overview of Apple Company</a:t>
            </a:r>
            <a:br>
              <a:rPr lang="en-US" dirty="0"/>
            </a:br>
            <a:r>
              <a:rPr lang="en-US" sz="1800" b="0" dirty="0"/>
              <a:t>(type of company, size, structure, annual revenues, products and services).                         </a:t>
            </a:r>
            <a:r>
              <a:rPr lang="en-US" sz="1600" b="0" dirty="0"/>
              <a:t>2441744</a:t>
            </a:r>
            <a:endParaRPr lang="en-US" sz="1800" b="0" dirty="0"/>
          </a:p>
        </p:txBody>
      </p:sp>
      <p:pic>
        <p:nvPicPr>
          <p:cNvPr id="7" name="Content Placeholder 4">
            <a:extLst>
              <a:ext uri="{FF2B5EF4-FFF2-40B4-BE49-F238E27FC236}">
                <a16:creationId xmlns:a16="http://schemas.microsoft.com/office/drawing/2014/main" id="{DD259A60-1749-6658-C618-B9F41C6D75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73778"/>
            <a:ext cx="5457370" cy="588422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a:outerShdw blurRad="50800" dist="50800" dir="5400000" algn="ctr" rotWithShape="0">
              <a:srgbClr val="000000">
                <a:alpha val="69000"/>
              </a:srgbClr>
            </a:outerShdw>
          </a:effectLst>
        </p:spPr>
      </p:pic>
      <p:sp>
        <p:nvSpPr>
          <p:cNvPr id="9" name="Content Placeholder 8">
            <a:extLst>
              <a:ext uri="{FF2B5EF4-FFF2-40B4-BE49-F238E27FC236}">
                <a16:creationId xmlns:a16="http://schemas.microsoft.com/office/drawing/2014/main" id="{9DBFA81C-9E35-583E-0E7B-7CC795338596}"/>
              </a:ext>
            </a:extLst>
          </p:cNvPr>
          <p:cNvSpPr>
            <a:spLocks noGrp="1"/>
          </p:cNvSpPr>
          <p:nvPr>
            <p:ph idx="1"/>
          </p:nvPr>
        </p:nvSpPr>
        <p:spPr>
          <a:xfrm>
            <a:off x="5457370" y="973778"/>
            <a:ext cx="6529518" cy="5274801"/>
          </a:xfrm>
        </p:spPr>
        <p:txBody>
          <a:bodyPr>
            <a:normAutofit fontScale="92500" lnSpcReduction="10000"/>
          </a:bodyPr>
          <a:lstStyle/>
          <a:p>
            <a:pPr marL="0" indent="0">
              <a:buNone/>
            </a:pPr>
            <a:r>
              <a:rPr lang="en-US" dirty="0"/>
              <a:t>The Apple brand is a multinational technology company that designs not only phones but also a range of electronic devices, such as (Laptops, Computers, iOS Software Updates, iTunes and Apple Music). It develops and sells consumer electronics, software, and online services. It is one of the </a:t>
            </a:r>
            <a:r>
              <a:rPr lang="en-US"/>
              <a:t>largest technology </a:t>
            </a:r>
            <a:r>
              <a:rPr lang="en-US" dirty="0"/>
              <a:t>companies in the world, with a complex structure led by a CEO and a board of directors. </a:t>
            </a:r>
          </a:p>
          <a:p>
            <a:pPr marL="0" indent="0">
              <a:buNone/>
            </a:pPr>
            <a:r>
              <a:rPr lang="en-US" dirty="0"/>
              <a:t>Apple’s annual revenues are in the hundreds of billions of dollars. </a:t>
            </a:r>
          </a:p>
          <a:p>
            <a:pPr marL="0" indent="0">
              <a:buNone/>
            </a:pPr>
            <a:r>
              <a:rPr lang="en-US" dirty="0"/>
              <a:t>Their main products include iPhones, iPads, iMacs or MacOS, Apple Watches, AirPods, and services like the App Store, iCloud, and Apple Music. </a:t>
            </a:r>
          </a:p>
          <a:p>
            <a:r>
              <a:rPr lang="en-US" sz="1500" i="1" dirty="0"/>
              <a:t>Apple (</a:t>
            </a:r>
            <a:r>
              <a:rPr lang="en-GB" sz="1500" i="1" dirty="0"/>
              <a:t>April 16, 2025) </a:t>
            </a:r>
          </a:p>
          <a:p>
            <a:r>
              <a:rPr lang="en-GB" sz="1600" i="1" dirty="0"/>
              <a:t>Ellen Terrell (2023)</a:t>
            </a:r>
            <a:endParaRPr lang="en-US" sz="2400" i="1" dirty="0"/>
          </a:p>
          <a:p>
            <a:endParaRPr lang="en-GB" sz="1500" i="1" dirty="0"/>
          </a:p>
        </p:txBody>
      </p:sp>
      <p:sp>
        <p:nvSpPr>
          <p:cNvPr id="3" name="Slide Number Placeholder 2">
            <a:extLst>
              <a:ext uri="{FF2B5EF4-FFF2-40B4-BE49-F238E27FC236}">
                <a16:creationId xmlns:a16="http://schemas.microsoft.com/office/drawing/2014/main" id="{46D890F0-EA34-7F14-57E6-194F0FF4E6EF}"/>
              </a:ext>
            </a:extLst>
          </p:cNvPr>
          <p:cNvSpPr>
            <a:spLocks noGrp="1"/>
          </p:cNvSpPr>
          <p:nvPr>
            <p:ph type="sldNum" sz="quarter" idx="12"/>
          </p:nvPr>
        </p:nvSpPr>
        <p:spPr/>
        <p:txBody>
          <a:bodyPr/>
          <a:lstStyle/>
          <a:p>
            <a:fld id="{CC057153-B650-4DEB-B370-79DDCFDCE934}" type="slidenum">
              <a:rPr lang="en-US" smtClean="0"/>
              <a:t>3</a:t>
            </a:fld>
            <a:endParaRPr lang="en-US"/>
          </a:p>
        </p:txBody>
      </p:sp>
    </p:spTree>
    <p:extLst>
      <p:ext uri="{BB962C8B-B14F-4D97-AF65-F5344CB8AC3E}">
        <p14:creationId xmlns:p14="http://schemas.microsoft.com/office/powerpoint/2010/main" val="1757178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80617B06-44B8-4627-86D2-CB786FC07A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BE5B85-B839-04A8-0EDB-2432801F4D7A}"/>
              </a:ext>
            </a:extLst>
          </p:cNvPr>
          <p:cNvSpPr>
            <a:spLocks noGrp="1"/>
          </p:cNvSpPr>
          <p:nvPr>
            <p:ph type="title"/>
          </p:nvPr>
        </p:nvSpPr>
        <p:spPr>
          <a:xfrm>
            <a:off x="5893653" y="-257043"/>
            <a:ext cx="5497561" cy="1192695"/>
          </a:xfrm>
        </p:spPr>
        <p:txBody>
          <a:bodyPr anchor="b">
            <a:normAutofit fontScale="90000"/>
          </a:bodyPr>
          <a:lstStyle/>
          <a:p>
            <a:r>
              <a:rPr lang="en-US" sz="3100" dirty="0"/>
              <a:t>Overview of Apple Company</a:t>
            </a:r>
            <a:br>
              <a:rPr lang="en-US" dirty="0"/>
            </a:br>
            <a:r>
              <a:rPr lang="en-US" sz="1200" b="0" dirty="0"/>
              <a:t>(type of company, size, structure, annual revenues, products and services).                                 </a:t>
            </a:r>
            <a:br>
              <a:rPr lang="en-US" sz="1200" b="0" dirty="0"/>
            </a:br>
            <a:br>
              <a:rPr lang="en-US" sz="1200" b="0" dirty="0"/>
            </a:br>
            <a:r>
              <a:rPr lang="en-US" sz="1200" b="0" dirty="0"/>
              <a:t>                                                                                                                                 </a:t>
            </a:r>
            <a:r>
              <a:rPr lang="en-US" sz="1300" b="0" dirty="0"/>
              <a:t>2441744</a:t>
            </a:r>
            <a:endParaRPr lang="en-US" dirty="0"/>
          </a:p>
        </p:txBody>
      </p:sp>
      <p:pic>
        <p:nvPicPr>
          <p:cNvPr id="5" name="Content Placeholder 4" descr="A grey apple logo with a bite taken out of it&#10;&#10;AI-generated content may be incorrect.">
            <a:extLst>
              <a:ext uri="{FF2B5EF4-FFF2-40B4-BE49-F238E27FC236}">
                <a16:creationId xmlns:a16="http://schemas.microsoft.com/office/drawing/2014/main" id="{6FC8A54A-F6E6-7C88-D169-1A99357D99E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 b="46370"/>
          <a:stretch>
            <a:fillRect/>
          </a:stretch>
        </p:blipFill>
        <p:spPr>
          <a:xfrm>
            <a:off x="20" y="-257043"/>
            <a:ext cx="5497538" cy="3662427"/>
          </a:xfrm>
          <a:prstGeom prst="rect">
            <a:avLst/>
          </a:prstGeom>
        </p:spPr>
      </p:pic>
      <p:pic>
        <p:nvPicPr>
          <p:cNvPr id="8" name="Picture 7" descr="A close-up of a logo&#10;&#10;AI-generated content may be incorrect.">
            <a:extLst>
              <a:ext uri="{FF2B5EF4-FFF2-40B4-BE49-F238E27FC236}">
                <a16:creationId xmlns:a16="http://schemas.microsoft.com/office/drawing/2014/main" id="{9B9FBEF3-95DA-3879-7CD5-823E160185E4}"/>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4238" r="1879"/>
          <a:stretch>
            <a:fillRect/>
          </a:stretch>
        </p:blipFill>
        <p:spPr>
          <a:xfrm>
            <a:off x="0" y="3198126"/>
            <a:ext cx="5497561" cy="3659874"/>
          </a:xfrm>
          <a:prstGeom prst="rect">
            <a:avLst/>
          </a:prstGeom>
        </p:spPr>
      </p:pic>
      <p:sp>
        <p:nvSpPr>
          <p:cNvPr id="26" name="Content Placeholder 11">
            <a:extLst>
              <a:ext uri="{FF2B5EF4-FFF2-40B4-BE49-F238E27FC236}">
                <a16:creationId xmlns:a16="http://schemas.microsoft.com/office/drawing/2014/main" id="{F48EAAC5-1656-FB11-F50A-C6109F16DE41}"/>
              </a:ext>
            </a:extLst>
          </p:cNvPr>
          <p:cNvSpPr>
            <a:spLocks noGrp="1"/>
          </p:cNvSpPr>
          <p:nvPr>
            <p:ph idx="1"/>
          </p:nvPr>
        </p:nvSpPr>
        <p:spPr>
          <a:xfrm>
            <a:off x="5698433" y="1138467"/>
            <a:ext cx="5887999" cy="5527376"/>
          </a:xfrm>
        </p:spPr>
        <p:txBody>
          <a:bodyPr>
            <a:normAutofit lnSpcReduction="10000"/>
          </a:bodyPr>
          <a:lstStyle/>
          <a:p>
            <a:pPr marL="0" indent="0">
              <a:buNone/>
            </a:pPr>
            <a:r>
              <a:rPr lang="en-US" sz="1800" dirty="0"/>
              <a:t>Apple sets itself apart from competitors through its focus on premium design, user experience, and a tightly integrated ecosystem. While companies like Samsung, Google and others offer a wider range of devices and open-source software, Apple emphasises simplicity and seamless integration across its hardware and software. This approach often leads to strong brand loyalty and higher customer satisfaction.</a:t>
            </a:r>
          </a:p>
          <a:p>
            <a:pPr marL="0" indent="0">
              <a:buNone/>
            </a:pPr>
            <a:r>
              <a:rPr lang="en-US" sz="1800" dirty="0"/>
              <a:t>The Vision Pro is an Apple mixed-reality headset, that blends augmented and virtual reality experiences. It features a high-resolution display for each eye, advanced spatial audio, and hand and eye tracking for intuitive negatives. It’s designed for immersive entertainment, productivity, and communication, allowing users to interact with digital content in a 3D motion capture. </a:t>
            </a:r>
            <a:r>
              <a:rPr lang="en-GB" sz="1200" i="1" dirty="0"/>
              <a:t>Apple (2024). Apple Vision Pro</a:t>
            </a:r>
            <a:endParaRPr lang="en-US" sz="1200" i="1" dirty="0"/>
          </a:p>
        </p:txBody>
      </p:sp>
      <p:sp>
        <p:nvSpPr>
          <p:cNvPr id="6" name="TextBox 5">
            <a:extLst>
              <a:ext uri="{FF2B5EF4-FFF2-40B4-BE49-F238E27FC236}">
                <a16:creationId xmlns:a16="http://schemas.microsoft.com/office/drawing/2014/main" id="{75BEE506-86C4-7EE5-DFFC-B4E03488BF40}"/>
              </a:ext>
            </a:extLst>
          </p:cNvPr>
          <p:cNvSpPr txBox="1"/>
          <p:nvPr/>
        </p:nvSpPr>
        <p:spPr>
          <a:xfrm>
            <a:off x="2442384" y="3211786"/>
            <a:ext cx="2870813" cy="200055"/>
          </a:xfrm>
          <a:prstGeom prst="rect">
            <a:avLst/>
          </a:prstGeom>
          <a:solidFill>
            <a:srgbClr val="000000"/>
          </a:solidFill>
        </p:spPr>
        <p:txBody>
          <a:bodyPr wrap="square" rtlCol="0">
            <a:spAutoFit/>
          </a:bodyPr>
          <a:lstStyle/>
          <a:p>
            <a:pPr algn="r">
              <a:spcAft>
                <a:spcPts val="600"/>
              </a:spcAft>
            </a:pPr>
            <a:r>
              <a:rPr lang="en-US" sz="700">
                <a:solidFill>
                  <a:srgbClr val="FFFFFF"/>
                </a:solidFill>
                <a:hlinkClick r:id="rId3" tooltip="https://freepngimg.com/png/25366-apple-logo-file">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tooltip="https://creativecommons.org/licenses/by-nc/3.0/">
                  <a:extLst>
                    <a:ext uri="{A12FA001-AC4F-418D-AE19-62706E023703}">
                      <ahyp:hlinkClr xmlns:ahyp="http://schemas.microsoft.com/office/drawing/2018/hyperlinkcolor" val="tx"/>
                    </a:ext>
                  </a:extLst>
                </a:hlinkClick>
              </a:rPr>
              <a:t>CC BY-NC</a:t>
            </a:r>
            <a:endParaRPr lang="en-US" sz="700">
              <a:solidFill>
                <a:srgbClr val="FFFFFF"/>
              </a:solidFill>
            </a:endParaRPr>
          </a:p>
        </p:txBody>
      </p:sp>
      <p:sp>
        <p:nvSpPr>
          <p:cNvPr id="3" name="Slide Number Placeholder 2">
            <a:extLst>
              <a:ext uri="{FF2B5EF4-FFF2-40B4-BE49-F238E27FC236}">
                <a16:creationId xmlns:a16="http://schemas.microsoft.com/office/drawing/2014/main" id="{E2947C81-5CE1-8036-34FE-29261DBFAC1E}"/>
              </a:ext>
            </a:extLst>
          </p:cNvPr>
          <p:cNvSpPr>
            <a:spLocks noGrp="1"/>
          </p:cNvSpPr>
          <p:nvPr>
            <p:ph type="sldNum" sz="quarter" idx="12"/>
          </p:nvPr>
        </p:nvSpPr>
        <p:spPr/>
        <p:txBody>
          <a:bodyPr/>
          <a:lstStyle/>
          <a:p>
            <a:fld id="{CC057153-B650-4DEB-B370-79DDCFDCE934}" type="slidenum">
              <a:rPr lang="en-US" smtClean="0"/>
              <a:t>4</a:t>
            </a:fld>
            <a:endParaRPr lang="en-US"/>
          </a:p>
        </p:txBody>
      </p:sp>
    </p:spTree>
    <p:extLst>
      <p:ext uri="{BB962C8B-B14F-4D97-AF65-F5344CB8AC3E}">
        <p14:creationId xmlns:p14="http://schemas.microsoft.com/office/powerpoint/2010/main" val="653879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C4B227-BA36-E424-345E-4E64B8AB2852}"/>
              </a:ext>
            </a:extLst>
          </p:cNvPr>
          <p:cNvSpPr>
            <a:spLocks noGrp="1"/>
          </p:cNvSpPr>
          <p:nvPr>
            <p:ph type="title"/>
          </p:nvPr>
        </p:nvSpPr>
        <p:spPr>
          <a:xfrm>
            <a:off x="1658919" y="-2510"/>
            <a:ext cx="3091370" cy="553843"/>
          </a:xfrm>
        </p:spPr>
        <p:txBody>
          <a:bodyPr>
            <a:normAutofit fontScale="90000"/>
          </a:bodyPr>
          <a:lstStyle/>
          <a:p>
            <a:r>
              <a:rPr lang="en-US"/>
              <a:t>SWOT ANALYSIS </a:t>
            </a:r>
            <a:br>
              <a:rPr lang="en-US"/>
            </a:br>
            <a:r>
              <a:rPr lang="en-US"/>
              <a:t>        APPLE</a:t>
            </a:r>
          </a:p>
        </p:txBody>
      </p:sp>
      <p:pic>
        <p:nvPicPr>
          <p:cNvPr id="6" name="Picture 5" descr="Analyzing Boeing's Strategic Positioning: 2024 Boeing SWOT Analysis">
            <a:extLst>
              <a:ext uri="{FF2B5EF4-FFF2-40B4-BE49-F238E27FC236}">
                <a16:creationId xmlns:a16="http://schemas.microsoft.com/office/drawing/2014/main" id="{E90B0794-85E9-7540-5EFF-D749A4CA25F0}"/>
              </a:ext>
            </a:extLst>
          </p:cNvPr>
          <p:cNvPicPr>
            <a:picLocks noChangeAspect="1"/>
          </p:cNvPicPr>
          <p:nvPr/>
        </p:nvPicPr>
        <p:blipFill>
          <a:blip r:embed="rId2"/>
          <a:srcRect l="5615" t="-3946" r="4813" b="3645"/>
          <a:stretch>
            <a:fillRect/>
          </a:stretch>
        </p:blipFill>
        <p:spPr>
          <a:xfrm>
            <a:off x="6214611" y="-200433"/>
            <a:ext cx="5977940" cy="4336716"/>
          </a:xfrm>
          <a:prstGeom prst="rect">
            <a:avLst/>
          </a:prstGeom>
        </p:spPr>
      </p:pic>
      <p:sp>
        <p:nvSpPr>
          <p:cNvPr id="10" name="TextBox 9">
            <a:extLst>
              <a:ext uri="{FF2B5EF4-FFF2-40B4-BE49-F238E27FC236}">
                <a16:creationId xmlns:a16="http://schemas.microsoft.com/office/drawing/2014/main" id="{0115B2E0-218C-83A8-6322-F0249FC34848}"/>
              </a:ext>
            </a:extLst>
          </p:cNvPr>
          <p:cNvSpPr txBox="1"/>
          <p:nvPr/>
        </p:nvSpPr>
        <p:spPr>
          <a:xfrm>
            <a:off x="-2117" y="672043"/>
            <a:ext cx="5981190" cy="61016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US" b="1" dirty="0">
                <a:highlight>
                  <a:srgbClr val="FFFC77"/>
                </a:highlight>
                <a:latin typeface="Rockwell"/>
              </a:rPr>
              <a:t>STRENGHTS:</a:t>
            </a:r>
            <a:r>
              <a:rPr lang="en-US" b="1" dirty="0"/>
              <a:t> </a:t>
            </a:r>
            <a:r>
              <a:rPr lang="en-US" sz="2000" dirty="0">
                <a:latin typeface="Rockwell"/>
              </a:rPr>
              <a:t>Strong global recognition.  Apple being a popular brand and good recommended have good selling all around the world.</a:t>
            </a:r>
            <a:r>
              <a:rPr lang="en-US" sz="2000" dirty="0">
                <a:ea typeface="+mn-lt"/>
                <a:cs typeface="+mn-lt"/>
              </a:rPr>
              <a:t> </a:t>
            </a:r>
            <a:r>
              <a:rPr lang="en-US" sz="1200" dirty="0">
                <a:ea typeface="+mn-lt"/>
                <a:cs typeface="+mn-lt"/>
              </a:rPr>
              <a:t>Pérez (2021)</a:t>
            </a:r>
            <a:endParaRPr lang="en-US" sz="1200" dirty="0">
              <a:latin typeface="Rockwell"/>
            </a:endParaRPr>
          </a:p>
          <a:p>
            <a:pPr marL="285750" indent="-285750">
              <a:buFont typeface="Wingdings"/>
              <a:buChar char="v"/>
            </a:pPr>
            <a:endParaRPr lang="en-US" sz="1200" dirty="0">
              <a:latin typeface="Neue Haas Grotesk Text Pro"/>
            </a:endParaRPr>
          </a:p>
          <a:p>
            <a:pPr marL="285750" indent="-285750">
              <a:buFont typeface="Wingdings"/>
              <a:buChar char="v"/>
            </a:pPr>
            <a:r>
              <a:rPr lang="en-US" sz="2000" b="1" dirty="0">
                <a:highlight>
                  <a:srgbClr val="ABFFA2"/>
                </a:highlight>
                <a:latin typeface="Rockwell"/>
              </a:rPr>
              <a:t>WEAKNSSES:</a:t>
            </a:r>
            <a:r>
              <a:rPr lang="en-US" sz="2000" dirty="0">
                <a:latin typeface="Rockwell"/>
              </a:rPr>
              <a:t> Limited products, Apple depends a lot in </a:t>
            </a:r>
            <a:r>
              <a:rPr lang="en-US" sz="2000" dirty="0" err="1">
                <a:latin typeface="Rockwell"/>
              </a:rPr>
              <a:t>Iphones</a:t>
            </a:r>
            <a:r>
              <a:rPr lang="en-US" sz="2000" dirty="0">
                <a:latin typeface="Rockwell"/>
              </a:rPr>
              <a:t>, compering to other brands as Samsung offers a lot options.</a:t>
            </a:r>
          </a:p>
          <a:p>
            <a:pPr marL="285750" indent="-285750">
              <a:buFont typeface="Wingdings"/>
              <a:buChar char="v"/>
            </a:pPr>
            <a:endParaRPr lang="en-US" sz="2000" dirty="0">
              <a:latin typeface="Rockwell"/>
            </a:endParaRPr>
          </a:p>
          <a:p>
            <a:pPr marL="285750" indent="-285750">
              <a:buFont typeface="Wingdings"/>
              <a:buChar char="v"/>
            </a:pPr>
            <a:r>
              <a:rPr lang="en-US" sz="2000" b="1" dirty="0">
                <a:highlight>
                  <a:srgbClr val="84CEFF"/>
                </a:highlight>
                <a:latin typeface="Rockwell"/>
              </a:rPr>
              <a:t>OPPORTUNITIES:</a:t>
            </a:r>
            <a:r>
              <a:rPr lang="en-US" sz="2000" b="1" dirty="0">
                <a:latin typeface="Rockwell"/>
              </a:rPr>
              <a:t> </a:t>
            </a:r>
            <a:r>
              <a:rPr lang="en-US" sz="2000" dirty="0">
                <a:latin typeface="Rockwell"/>
              </a:rPr>
              <a:t>Seeking opportunities as giving service like Apple TV,  Apple pay, Apple music, </a:t>
            </a:r>
            <a:r>
              <a:rPr lang="en-US" sz="2000" dirty="0" err="1">
                <a:latin typeface="Rockwell"/>
              </a:rPr>
              <a:t>Icloud</a:t>
            </a:r>
            <a:r>
              <a:rPr lang="en-US" sz="2000" dirty="0">
                <a:latin typeface="Rockwell"/>
              </a:rPr>
              <a:t> and others.</a:t>
            </a:r>
          </a:p>
          <a:p>
            <a:pPr marL="285750" indent="-285750">
              <a:buFont typeface="Wingdings"/>
              <a:buChar char="v"/>
            </a:pPr>
            <a:endParaRPr lang="en-US" sz="2000" dirty="0">
              <a:latin typeface="Rockwell"/>
            </a:endParaRPr>
          </a:p>
          <a:p>
            <a:pPr marL="285750" indent="-285750">
              <a:buFont typeface="Wingdings"/>
              <a:buChar char="v"/>
            </a:pPr>
            <a:r>
              <a:rPr lang="en-US" sz="2000" b="1" dirty="0">
                <a:highlight>
                  <a:srgbClr val="FE908F"/>
                </a:highlight>
                <a:latin typeface="Rockwell"/>
              </a:rPr>
              <a:t>THREATS:</a:t>
            </a:r>
            <a:r>
              <a:rPr lang="en-US" sz="2000" dirty="0">
                <a:latin typeface="Rockwell"/>
              </a:rPr>
              <a:t> Technological change, Apples uses to change the system and add new apps all the time, if apple fails with new a system probably will affect the whole company.</a:t>
            </a:r>
            <a:r>
              <a:rPr lang="en-US" sz="1400" dirty="0">
                <a:latin typeface="Rockwell"/>
              </a:rPr>
              <a:t> </a:t>
            </a:r>
            <a:r>
              <a:rPr lang="en-US" sz="1400" dirty="0">
                <a:ea typeface="+mn-lt"/>
                <a:cs typeface="+mn-lt"/>
              </a:rPr>
              <a:t>(Sheridan, n.d.2025)</a:t>
            </a:r>
          </a:p>
          <a:p>
            <a:pPr marL="285750" indent="-285750">
              <a:buFont typeface="Wingdings"/>
              <a:buChar char="v"/>
            </a:pPr>
            <a:endParaRPr lang="en-US" sz="1400" dirty="0">
              <a:latin typeface="Neue Haas Grotesk Text Pro"/>
            </a:endParaRPr>
          </a:p>
          <a:p>
            <a:pPr marL="285750" indent="-285750">
              <a:buFont typeface="Wingdings"/>
              <a:buChar char="v"/>
            </a:pPr>
            <a:endParaRPr lang="en-US" sz="1400" dirty="0">
              <a:latin typeface="Neue Haas Grotesk Text Pro"/>
            </a:endParaRPr>
          </a:p>
          <a:p>
            <a:r>
              <a:rPr lang="en-US" sz="1050" dirty="0">
                <a:latin typeface="Neue Haas Grotesk Text Pro"/>
              </a:rPr>
              <a:t>2330971</a:t>
            </a:r>
          </a:p>
          <a:p>
            <a:pPr marL="285750" indent="-285750">
              <a:buFont typeface="Wingdings"/>
              <a:buChar char="v"/>
            </a:pPr>
            <a:endParaRPr lang="en-US" sz="2000" dirty="0">
              <a:latin typeface="Rockwell"/>
            </a:endParaRPr>
          </a:p>
        </p:txBody>
      </p:sp>
      <p:sp>
        <p:nvSpPr>
          <p:cNvPr id="11" name="TextBox 10">
            <a:extLst>
              <a:ext uri="{FF2B5EF4-FFF2-40B4-BE49-F238E27FC236}">
                <a16:creationId xmlns:a16="http://schemas.microsoft.com/office/drawing/2014/main" id="{A7B1096D-6EAC-C614-D40A-73B60B0D4BC0}"/>
              </a:ext>
            </a:extLst>
          </p:cNvPr>
          <p:cNvSpPr txBox="1"/>
          <p:nvPr/>
        </p:nvSpPr>
        <p:spPr>
          <a:xfrm>
            <a:off x="6535627" y="4889119"/>
            <a:ext cx="517473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Swot Analysis is a help decision making tool to identify the internal and external, involving: </a:t>
            </a:r>
            <a:r>
              <a:rPr lang="en-US" b="1" dirty="0" err="1"/>
              <a:t>strenghts</a:t>
            </a:r>
            <a:r>
              <a:rPr lang="en-US" b="1" dirty="0"/>
              <a:t>, weakness, opportunities, threats.</a:t>
            </a:r>
            <a:endParaRPr lang="en-US" dirty="0"/>
          </a:p>
          <a:p>
            <a:r>
              <a:rPr lang="en-US" dirty="0"/>
              <a:t>(BBC,2025)</a:t>
            </a:r>
          </a:p>
        </p:txBody>
      </p:sp>
      <p:sp>
        <p:nvSpPr>
          <p:cNvPr id="3" name="Slide Number Placeholder 2">
            <a:extLst>
              <a:ext uri="{FF2B5EF4-FFF2-40B4-BE49-F238E27FC236}">
                <a16:creationId xmlns:a16="http://schemas.microsoft.com/office/drawing/2014/main" id="{CE1655E6-1CAC-D85F-9898-917A1C96AF75}"/>
              </a:ext>
            </a:extLst>
          </p:cNvPr>
          <p:cNvSpPr>
            <a:spLocks noGrp="1"/>
          </p:cNvSpPr>
          <p:nvPr>
            <p:ph type="sldNum" sz="quarter" idx="12"/>
          </p:nvPr>
        </p:nvSpPr>
        <p:spPr/>
        <p:txBody>
          <a:bodyPr/>
          <a:lstStyle/>
          <a:p>
            <a:fld id="{CC057153-B650-4DEB-B370-79DDCFDCE934}" type="slidenum">
              <a:rPr lang="en-US" smtClean="0"/>
              <a:t>5</a:t>
            </a:fld>
            <a:endParaRPr lang="en-US"/>
          </a:p>
        </p:txBody>
      </p:sp>
    </p:spTree>
    <p:extLst>
      <p:ext uri="{BB962C8B-B14F-4D97-AF65-F5344CB8AC3E}">
        <p14:creationId xmlns:p14="http://schemas.microsoft.com/office/powerpoint/2010/main" val="168448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BFCED-57D3-849D-37C5-5ECB8C2AAE30}"/>
              </a:ext>
            </a:extLst>
          </p:cNvPr>
          <p:cNvSpPr>
            <a:spLocks noGrp="1"/>
          </p:cNvSpPr>
          <p:nvPr>
            <p:ph type="title"/>
          </p:nvPr>
        </p:nvSpPr>
        <p:spPr>
          <a:xfrm>
            <a:off x="765048" y="-2345"/>
            <a:ext cx="10653578" cy="1132258"/>
          </a:xfrm>
        </p:spPr>
        <p:txBody>
          <a:bodyPr/>
          <a:lstStyle/>
          <a:p>
            <a:r>
              <a:rPr lang="en-US"/>
              <a:t>                     </a:t>
            </a:r>
            <a:r>
              <a:rPr lang="en-US" dirty="0"/>
              <a:t>PESTEL ANALYSIS APPLE          </a:t>
            </a:r>
            <a:r>
              <a:rPr lang="en-US" sz="900" dirty="0"/>
              <a:t>2330971</a:t>
            </a:r>
            <a:r>
              <a:rPr lang="en-US"/>
              <a:t>                       </a:t>
            </a:r>
            <a:br>
              <a:rPr lang="en-US"/>
            </a:br>
            <a:endParaRPr lang="en-US" sz="900" dirty="0"/>
          </a:p>
        </p:txBody>
      </p:sp>
      <p:graphicFrame>
        <p:nvGraphicFramePr>
          <p:cNvPr id="4" name="Content Placeholder 3">
            <a:extLst>
              <a:ext uri="{FF2B5EF4-FFF2-40B4-BE49-F238E27FC236}">
                <a16:creationId xmlns:a16="http://schemas.microsoft.com/office/drawing/2014/main" id="{1BC0F1A2-3012-54AC-0494-E4DA260572D5}"/>
              </a:ext>
            </a:extLst>
          </p:cNvPr>
          <p:cNvGraphicFramePr>
            <a:graphicFrameLocks noGrp="1"/>
          </p:cNvGraphicFramePr>
          <p:nvPr>
            <p:ph idx="1"/>
            <p:extLst>
              <p:ext uri="{D42A27DB-BD31-4B8C-83A1-F6EECF244321}">
                <p14:modId xmlns:p14="http://schemas.microsoft.com/office/powerpoint/2010/main" val="504003236"/>
              </p:ext>
            </p:extLst>
          </p:nvPr>
        </p:nvGraphicFramePr>
        <p:xfrm>
          <a:off x="11723" y="1055076"/>
          <a:ext cx="12217529" cy="6949440"/>
        </p:xfrm>
        <a:graphic>
          <a:graphicData uri="http://schemas.openxmlformats.org/drawingml/2006/table">
            <a:tbl>
              <a:tblPr firstRow="1" bandRow="1">
                <a:tableStyleId>{5C22544A-7EE6-4342-B048-85BDC9FD1C3A}</a:tableStyleId>
              </a:tblPr>
              <a:tblGrid>
                <a:gridCol w="2355033">
                  <a:extLst>
                    <a:ext uri="{9D8B030D-6E8A-4147-A177-3AD203B41FA5}">
                      <a16:colId xmlns:a16="http://schemas.microsoft.com/office/drawing/2014/main" val="3649037097"/>
                    </a:ext>
                  </a:extLst>
                </a:gridCol>
                <a:gridCol w="1654890">
                  <a:extLst>
                    <a:ext uri="{9D8B030D-6E8A-4147-A177-3AD203B41FA5}">
                      <a16:colId xmlns:a16="http://schemas.microsoft.com/office/drawing/2014/main" val="353964371"/>
                    </a:ext>
                  </a:extLst>
                </a:gridCol>
                <a:gridCol w="2129902">
                  <a:extLst>
                    <a:ext uri="{9D8B030D-6E8A-4147-A177-3AD203B41FA5}">
                      <a16:colId xmlns:a16="http://schemas.microsoft.com/office/drawing/2014/main" val="2397143403"/>
                    </a:ext>
                  </a:extLst>
                </a:gridCol>
                <a:gridCol w="2272687">
                  <a:extLst>
                    <a:ext uri="{9D8B030D-6E8A-4147-A177-3AD203B41FA5}">
                      <a16:colId xmlns:a16="http://schemas.microsoft.com/office/drawing/2014/main" val="388385460"/>
                    </a:ext>
                  </a:extLst>
                </a:gridCol>
                <a:gridCol w="1910375">
                  <a:extLst>
                    <a:ext uri="{9D8B030D-6E8A-4147-A177-3AD203B41FA5}">
                      <a16:colId xmlns:a16="http://schemas.microsoft.com/office/drawing/2014/main" val="1844266670"/>
                    </a:ext>
                  </a:extLst>
                </a:gridCol>
                <a:gridCol w="1894642">
                  <a:extLst>
                    <a:ext uri="{9D8B030D-6E8A-4147-A177-3AD203B41FA5}">
                      <a16:colId xmlns:a16="http://schemas.microsoft.com/office/drawing/2014/main" val="2875156942"/>
                    </a:ext>
                  </a:extLst>
                </a:gridCol>
              </a:tblGrid>
              <a:tr h="568279">
                <a:tc>
                  <a:txBody>
                    <a:bodyPr/>
                    <a:lstStyle/>
                    <a:p>
                      <a:r>
                        <a:rPr lang="en-US"/>
                        <a:t>     POLITICAL</a:t>
                      </a:r>
                      <a:endParaRPr lang="en-US">
                        <a:solidFill>
                          <a:srgbClr val="FFC000"/>
                        </a:solidFill>
                      </a:endParaRPr>
                    </a:p>
                  </a:txBody>
                  <a:tcPr>
                    <a:solidFill>
                      <a:srgbClr val="FFC000"/>
                    </a:solidFill>
                  </a:tcPr>
                </a:tc>
                <a:tc>
                  <a:txBody>
                    <a:bodyPr/>
                    <a:lstStyle/>
                    <a:p>
                      <a:r>
                        <a:rPr lang="en-US"/>
                        <a:t>  ECONOMIC</a:t>
                      </a:r>
                    </a:p>
                  </a:txBody>
                  <a:tcPr>
                    <a:solidFill>
                      <a:srgbClr val="92D050"/>
                    </a:solidFill>
                  </a:tcPr>
                </a:tc>
                <a:tc>
                  <a:txBody>
                    <a:bodyPr/>
                    <a:lstStyle/>
                    <a:p>
                      <a:r>
                        <a:rPr lang="en-US"/>
                        <a:t>      SOCIAL</a:t>
                      </a:r>
                    </a:p>
                  </a:txBody>
                  <a:tcPr>
                    <a:solidFill>
                      <a:srgbClr val="00B0F0"/>
                    </a:solidFill>
                  </a:tcPr>
                </a:tc>
                <a:tc>
                  <a:txBody>
                    <a:bodyPr/>
                    <a:lstStyle/>
                    <a:p>
                      <a:r>
                        <a:rPr lang="en-US"/>
                        <a:t>TECHNOLOGICAL</a:t>
                      </a:r>
                    </a:p>
                  </a:txBody>
                  <a:tcPr>
                    <a:solidFill>
                      <a:srgbClr val="F27CCD"/>
                    </a:solidFill>
                  </a:tcPr>
                </a:tc>
                <a:tc>
                  <a:txBody>
                    <a:bodyPr/>
                    <a:lstStyle/>
                    <a:p>
                      <a:r>
                        <a:rPr lang="en-US"/>
                        <a:t>ENVIROMENTAL</a:t>
                      </a:r>
                    </a:p>
                  </a:txBody>
                  <a:tcPr>
                    <a:solidFill>
                      <a:srgbClr val="F73025"/>
                    </a:solidFill>
                  </a:tcPr>
                </a:tc>
                <a:tc>
                  <a:txBody>
                    <a:bodyPr/>
                    <a:lstStyle/>
                    <a:p>
                      <a:r>
                        <a:rPr lang="en-US"/>
                        <a:t>LEGAL</a:t>
                      </a:r>
                    </a:p>
                  </a:txBody>
                  <a:tcPr>
                    <a:solidFill>
                      <a:srgbClr val="7030A0"/>
                    </a:solidFill>
                  </a:tcPr>
                </a:tc>
                <a:extLst>
                  <a:ext uri="{0D108BD9-81ED-4DB2-BD59-A6C34878D82A}">
                    <a16:rowId xmlns:a16="http://schemas.microsoft.com/office/drawing/2014/main" val="2227466570"/>
                  </a:ext>
                </a:extLst>
              </a:tr>
              <a:tr h="2288470">
                <a:tc>
                  <a:txBody>
                    <a:bodyPr/>
                    <a:lstStyle/>
                    <a:p>
                      <a:r>
                        <a:rPr lang="en-US" b="1"/>
                        <a:t>GLOBAL </a:t>
                      </a:r>
                    </a:p>
                    <a:p>
                      <a:pPr lvl="0">
                        <a:buNone/>
                      </a:pPr>
                      <a:r>
                        <a:rPr lang="en-US" b="1"/>
                        <a:t>OPERATIONS</a:t>
                      </a:r>
                    </a:p>
                    <a:p>
                      <a:pPr lvl="0">
                        <a:buNone/>
                      </a:pPr>
                      <a:r>
                        <a:rPr lang="en-US" b="1"/>
                        <a:t>- international tariffs and trade wars</a:t>
                      </a:r>
                    </a:p>
                    <a:p>
                      <a:pPr lvl="0">
                        <a:buNone/>
                      </a:pPr>
                      <a:r>
                        <a:rPr lang="en-US" b="1"/>
                        <a:t>(U.S-CHINA)</a:t>
                      </a:r>
                    </a:p>
                    <a:p>
                      <a:pPr lvl="0">
                        <a:buNone/>
                      </a:pPr>
                      <a:endParaRPr lang="en-US" b="1"/>
                    </a:p>
                    <a:p>
                      <a:pPr lvl="0">
                        <a:buNone/>
                      </a:pPr>
                      <a:endParaRPr lang="en-US" b="1"/>
                    </a:p>
                  </a:txBody>
                  <a:tcPr/>
                </a:tc>
                <a:tc>
                  <a:txBody>
                    <a:bodyPr/>
                    <a:lstStyle/>
                    <a:p>
                      <a:r>
                        <a:rPr lang="en-US" b="1"/>
                        <a:t> INFLATION &amp; RECESSION RISK</a:t>
                      </a:r>
                    </a:p>
                  </a:txBody>
                  <a:tcPr/>
                </a:tc>
                <a:tc>
                  <a:txBody>
                    <a:bodyPr/>
                    <a:lstStyle/>
                    <a:p>
                      <a:r>
                        <a:rPr lang="en-US" b="1"/>
                        <a:t>LIFESTYLE </a:t>
                      </a:r>
                    </a:p>
                    <a:p>
                      <a:pPr lvl="0">
                        <a:buNone/>
                      </a:pPr>
                      <a:r>
                        <a:rPr lang="en-US" b="1"/>
                        <a:t>INTEGRATION</a:t>
                      </a:r>
                    </a:p>
                    <a:p>
                      <a:pPr lvl="0">
                        <a:buNone/>
                      </a:pPr>
                      <a:endParaRPr lang="en-US" b="1"/>
                    </a:p>
                    <a:p>
                      <a:pPr lvl="0">
                        <a:buNone/>
                      </a:pPr>
                      <a:r>
                        <a:rPr lang="en-US" b="1"/>
                        <a:t>-Keeping clients with innovations  premium products like apple music</a:t>
                      </a:r>
                    </a:p>
                  </a:txBody>
                  <a:tcPr/>
                </a:tc>
                <a:tc>
                  <a:txBody>
                    <a:bodyPr/>
                    <a:lstStyle/>
                    <a:p>
                      <a:r>
                        <a:rPr lang="en-US" b="1"/>
                        <a:t>LEVEL OF INNOVATION</a:t>
                      </a:r>
                    </a:p>
                    <a:p>
                      <a:pPr lvl="0">
                        <a:buNone/>
                      </a:pPr>
                      <a:endParaRPr lang="en-US" b="1"/>
                    </a:p>
                    <a:p>
                      <a:pPr lvl="0">
                        <a:buNone/>
                      </a:pPr>
                      <a:r>
                        <a:rPr lang="en-US" b="1"/>
                        <a:t>-Apple keep leading (vision pro) or new products like (pro max)</a:t>
                      </a:r>
                    </a:p>
                    <a:p>
                      <a:pPr lvl="0">
                        <a:buNone/>
                      </a:pPr>
                      <a:endParaRPr lang="en-US" b="1"/>
                    </a:p>
                  </a:txBody>
                  <a:tcPr/>
                </a:tc>
                <a:tc>
                  <a:txBody>
                    <a:bodyPr/>
                    <a:lstStyle/>
                    <a:p>
                      <a:r>
                        <a:rPr lang="en-US" b="1"/>
                        <a:t>ENVIROMENTAL POLICIES</a:t>
                      </a:r>
                    </a:p>
                  </a:txBody>
                  <a:tcPr/>
                </a:tc>
                <a:tc>
                  <a:txBody>
                    <a:bodyPr/>
                    <a:lstStyle/>
                    <a:p>
                      <a:r>
                        <a:rPr lang="en-US" b="1"/>
                        <a:t>ANTI</a:t>
                      </a:r>
                    </a:p>
                    <a:p>
                      <a:pPr lvl="0">
                        <a:buNone/>
                      </a:pPr>
                      <a:r>
                        <a:rPr lang="en-US" b="1"/>
                        <a:t>TRUST</a:t>
                      </a:r>
                    </a:p>
                    <a:p>
                      <a:pPr lvl="0">
                        <a:buNone/>
                      </a:pPr>
                      <a:r>
                        <a:rPr lang="en-US" b="1"/>
                        <a:t>LAWS</a:t>
                      </a:r>
                    </a:p>
                    <a:p>
                      <a:pPr lvl="0">
                        <a:buNone/>
                      </a:pPr>
                      <a:r>
                        <a:rPr lang="en-US" b="1"/>
                        <a:t>-App store policies &amp; market dominances.</a:t>
                      </a:r>
                    </a:p>
                  </a:txBody>
                  <a:tcPr/>
                </a:tc>
                <a:extLst>
                  <a:ext uri="{0D108BD9-81ED-4DB2-BD59-A6C34878D82A}">
                    <a16:rowId xmlns:a16="http://schemas.microsoft.com/office/drawing/2014/main" val="3168042616"/>
                  </a:ext>
                </a:extLst>
              </a:tr>
              <a:tr h="1796997">
                <a:tc>
                  <a:txBody>
                    <a:bodyPr/>
                    <a:lstStyle/>
                    <a:p>
                      <a:pPr lvl="0">
                        <a:buNone/>
                      </a:pPr>
                      <a:r>
                        <a:rPr lang="en-US" b="1"/>
                        <a:t>GOVERMENT </a:t>
                      </a:r>
                    </a:p>
                    <a:p>
                      <a:pPr lvl="0">
                        <a:buNone/>
                      </a:pPr>
                      <a:r>
                        <a:rPr lang="en-US" b="1"/>
                        <a:t>POLICY</a:t>
                      </a:r>
                    </a:p>
                  </a:txBody>
                  <a:tcPr/>
                </a:tc>
                <a:tc>
                  <a:txBody>
                    <a:bodyPr/>
                    <a:lstStyle/>
                    <a:p>
                      <a:pPr lvl="0">
                        <a:buNone/>
                      </a:pPr>
                      <a:r>
                        <a:rPr lang="en-US" b="1"/>
                        <a:t>ECONOMIC </a:t>
                      </a:r>
                    </a:p>
                    <a:p>
                      <a:pPr lvl="0">
                        <a:buNone/>
                      </a:pPr>
                      <a:r>
                        <a:rPr lang="en-US" b="1"/>
                        <a:t>GROWTH </a:t>
                      </a:r>
                    </a:p>
                  </a:txBody>
                  <a:tcPr/>
                </a:tc>
                <a:tc>
                  <a:txBody>
                    <a:bodyPr/>
                    <a:lstStyle/>
                    <a:p>
                      <a:pPr lvl="0">
                        <a:buNone/>
                      </a:pPr>
                      <a:r>
                        <a:rPr lang="en-US" b="1"/>
                        <a:t>BRAND </a:t>
                      </a:r>
                    </a:p>
                    <a:p>
                      <a:pPr lvl="0">
                        <a:buNone/>
                      </a:pPr>
                      <a:r>
                        <a:rPr lang="en-US" b="1"/>
                        <a:t>LOYALTY</a:t>
                      </a:r>
                    </a:p>
                  </a:txBody>
                  <a:tcPr/>
                </a:tc>
                <a:tc>
                  <a:txBody>
                    <a:bodyPr/>
                    <a:lstStyle/>
                    <a:p>
                      <a:pPr lvl="0">
                        <a:buNone/>
                      </a:pPr>
                      <a:r>
                        <a:rPr lang="en-US" b="1"/>
                        <a:t>TECHNOLOGICAL</a:t>
                      </a:r>
                    </a:p>
                    <a:p>
                      <a:pPr lvl="0">
                        <a:buNone/>
                      </a:pPr>
                      <a:r>
                        <a:rPr lang="en-US" b="1"/>
                        <a:t>INCETIVES</a:t>
                      </a:r>
                    </a:p>
                  </a:txBody>
                  <a:tcPr/>
                </a:tc>
                <a:tc>
                  <a:txBody>
                    <a:bodyPr/>
                    <a:lstStyle/>
                    <a:p>
                      <a:pPr lvl="0">
                        <a:buNone/>
                      </a:pPr>
                      <a:r>
                        <a:rPr lang="en-US" b="1"/>
                        <a:t>E- WASTE </a:t>
                      </a:r>
                    </a:p>
                    <a:p>
                      <a:pPr lvl="0">
                        <a:buNone/>
                      </a:pPr>
                      <a:r>
                        <a:rPr lang="en-US" b="1"/>
                        <a:t>MANAGEMENT –Carbon neutral supply and products by 2030. </a:t>
                      </a:r>
                      <a:r>
                        <a:rPr lang="en-US" sz="1800" b="0" i="1" u="none" strike="noStrike" noProof="0">
                          <a:latin typeface="Neue Haas Grotesk Text Pro"/>
                        </a:rPr>
                        <a:t>Apple Inc. (2023)</a:t>
                      </a:r>
                      <a:endParaRPr lang="en-US" b="1"/>
                    </a:p>
                  </a:txBody>
                  <a:tcPr/>
                </a:tc>
                <a:tc>
                  <a:txBody>
                    <a:bodyPr/>
                    <a:lstStyle/>
                    <a:p>
                      <a:pPr lvl="0">
                        <a:buNone/>
                      </a:pPr>
                      <a:r>
                        <a:rPr lang="en-US" b="1"/>
                        <a:t>PRIVI-CY LAWS</a:t>
                      </a:r>
                    </a:p>
                  </a:txBody>
                  <a:tcPr/>
                </a:tc>
                <a:extLst>
                  <a:ext uri="{0D108BD9-81ED-4DB2-BD59-A6C34878D82A}">
                    <a16:rowId xmlns:a16="http://schemas.microsoft.com/office/drawing/2014/main" val="473276780"/>
                  </a:ext>
                </a:extLst>
              </a:tr>
              <a:tr h="1551247">
                <a:tc>
                  <a:txBody>
                    <a:bodyPr/>
                    <a:lstStyle/>
                    <a:p>
                      <a:pPr lvl="0">
                        <a:buNone/>
                      </a:pPr>
                      <a:r>
                        <a:rPr lang="en-US" b="1"/>
                        <a:t>TRADE   </a:t>
                      </a:r>
                    </a:p>
                    <a:p>
                      <a:pPr lvl="0">
                        <a:buNone/>
                      </a:pPr>
                      <a:r>
                        <a:rPr lang="en-US" b="1"/>
                        <a:t>RESTRICTION</a:t>
                      </a:r>
                    </a:p>
                  </a:txBody>
                  <a:tcPr/>
                </a:tc>
                <a:tc>
                  <a:txBody>
                    <a:bodyPr/>
                    <a:lstStyle/>
                    <a:p>
                      <a:pPr lvl="0">
                        <a:buNone/>
                      </a:pPr>
                      <a:r>
                        <a:rPr lang="en-US" b="1"/>
                        <a:t>INTEREST </a:t>
                      </a:r>
                    </a:p>
                    <a:p>
                      <a:pPr lvl="0">
                        <a:buNone/>
                      </a:pPr>
                      <a:r>
                        <a:rPr lang="en-US" b="1"/>
                        <a:t>RATES</a:t>
                      </a:r>
                    </a:p>
                    <a:p>
                      <a:pPr lvl="0">
                        <a:buNone/>
                      </a:pPr>
                      <a:r>
                        <a:rPr lang="en-US" b="1"/>
                        <a:t>-Apple earns globally, so impacts revenue.</a:t>
                      </a:r>
                    </a:p>
                  </a:txBody>
                  <a:tcPr/>
                </a:tc>
                <a:tc>
                  <a:txBody>
                    <a:bodyPr/>
                    <a:lstStyle/>
                    <a:p>
                      <a:pPr lvl="0">
                        <a:buNone/>
                      </a:pPr>
                      <a:r>
                        <a:rPr lang="en-US" b="1"/>
                        <a:t>DIVERSE </a:t>
                      </a:r>
                    </a:p>
                    <a:p>
                      <a:pPr lvl="0">
                        <a:buNone/>
                      </a:pPr>
                      <a:r>
                        <a:rPr lang="en-US" b="1"/>
                        <a:t>WORKFORCE</a:t>
                      </a:r>
                    </a:p>
                    <a:p>
                      <a:pPr lvl="0">
                        <a:buNone/>
                      </a:pPr>
                      <a:r>
                        <a:rPr lang="en-US" b="1"/>
                        <a:t>EXPECTATION</a:t>
                      </a:r>
                    </a:p>
                  </a:txBody>
                  <a:tcPr/>
                </a:tc>
                <a:tc>
                  <a:txBody>
                    <a:bodyPr/>
                    <a:lstStyle/>
                    <a:p>
                      <a:pPr lvl="0">
                        <a:buNone/>
                      </a:pPr>
                      <a:r>
                        <a:rPr lang="en-US" b="1"/>
                        <a:t>TECHNOLOGICAL</a:t>
                      </a:r>
                    </a:p>
                    <a:p>
                      <a:pPr lvl="0">
                        <a:buNone/>
                      </a:pPr>
                      <a:r>
                        <a:rPr lang="en-US" b="1"/>
                        <a:t>AWARENESS</a:t>
                      </a:r>
                    </a:p>
                    <a:p>
                      <a:pPr lvl="0">
                        <a:buNone/>
                      </a:pPr>
                      <a:r>
                        <a:rPr lang="en-US" b="1"/>
                        <a:t>-expanding service ,makes revenue  and new policies.</a:t>
                      </a:r>
                    </a:p>
                  </a:txBody>
                  <a:tcPr/>
                </a:tc>
                <a:tc>
                  <a:txBody>
                    <a:bodyPr/>
                    <a:lstStyle/>
                    <a:p>
                      <a:pPr lvl="0">
                        <a:buNone/>
                      </a:pPr>
                      <a:r>
                        <a:rPr lang="en-US" b="1"/>
                        <a:t>GREEN ENERGY</a:t>
                      </a:r>
                    </a:p>
                  </a:txBody>
                  <a:tcPr/>
                </a:tc>
                <a:tc>
                  <a:txBody>
                    <a:bodyPr/>
                    <a:lstStyle/>
                    <a:p>
                      <a:pPr lvl="0">
                        <a:buNone/>
                      </a:pPr>
                      <a:r>
                        <a:rPr lang="en-US" b="1"/>
                        <a:t>PATENT</a:t>
                      </a:r>
                    </a:p>
                    <a:p>
                      <a:pPr lvl="0">
                        <a:buNone/>
                      </a:pPr>
                      <a:r>
                        <a:rPr lang="en-US" b="1"/>
                        <a:t>LAW-SUIT</a:t>
                      </a:r>
                    </a:p>
                  </a:txBody>
                  <a:tcPr/>
                </a:tc>
                <a:extLst>
                  <a:ext uri="{0D108BD9-81ED-4DB2-BD59-A6C34878D82A}">
                    <a16:rowId xmlns:a16="http://schemas.microsoft.com/office/drawing/2014/main" val="645153122"/>
                  </a:ext>
                </a:extLst>
              </a:tr>
            </a:tbl>
          </a:graphicData>
        </a:graphic>
      </p:graphicFrame>
      <p:sp>
        <p:nvSpPr>
          <p:cNvPr id="5" name="TextBox 4">
            <a:extLst>
              <a:ext uri="{FF2B5EF4-FFF2-40B4-BE49-F238E27FC236}">
                <a16:creationId xmlns:a16="http://schemas.microsoft.com/office/drawing/2014/main" id="{98F19054-AD28-8A2D-829C-B7C34A3272C8}"/>
              </a:ext>
            </a:extLst>
          </p:cNvPr>
          <p:cNvSpPr txBox="1"/>
          <p:nvPr/>
        </p:nvSpPr>
        <p:spPr>
          <a:xfrm>
            <a:off x="-164460" y="344770"/>
            <a:ext cx="7809237"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latin typeface="Rockwell"/>
              </a:rPr>
              <a:t>P</a:t>
            </a:r>
            <a:r>
              <a:rPr lang="en-US" sz="2000" b="1">
                <a:latin typeface="Rockwell"/>
              </a:rPr>
              <a:t>ESTEL</a:t>
            </a:r>
            <a:r>
              <a:rPr lang="en-US" sz="2000">
                <a:latin typeface="Rockwell"/>
                <a:ea typeface="Calibri"/>
                <a:cs typeface="Calibri"/>
              </a:rPr>
              <a:t> is a useful tool to understand the macro-environment to order operations in a business as strategic plan</a:t>
            </a:r>
            <a:r>
              <a:rPr lang="en-US" sz="2000">
                <a:latin typeface="Rockwell"/>
              </a:rPr>
              <a:t>. </a:t>
            </a:r>
            <a:r>
              <a:rPr lang="en-US" sz="1400">
                <a:latin typeface="Rockwell"/>
                <a:ea typeface="+mn-lt"/>
                <a:cs typeface="+mn-lt"/>
              </a:rPr>
              <a:t>(</a:t>
            </a:r>
            <a:r>
              <a:rPr lang="en-US" sz="1400" err="1">
                <a:latin typeface="Rockwell"/>
                <a:ea typeface="+mn-lt"/>
                <a:cs typeface="+mn-lt"/>
              </a:rPr>
              <a:t>RapidBI</a:t>
            </a:r>
            <a:r>
              <a:rPr lang="en-US" sz="1400">
                <a:latin typeface="Rockwell"/>
                <a:ea typeface="+mn-lt"/>
                <a:cs typeface="+mn-lt"/>
              </a:rPr>
              <a:t>, 2025)</a:t>
            </a:r>
            <a:endParaRPr lang="en-US" sz="1400">
              <a:latin typeface="Rockwell"/>
            </a:endParaRPr>
          </a:p>
        </p:txBody>
      </p:sp>
      <p:sp>
        <p:nvSpPr>
          <p:cNvPr id="3" name="Slide Number Placeholder 2">
            <a:extLst>
              <a:ext uri="{FF2B5EF4-FFF2-40B4-BE49-F238E27FC236}">
                <a16:creationId xmlns:a16="http://schemas.microsoft.com/office/drawing/2014/main" id="{A0A863A1-75E6-409F-6DD9-EBDC46A952F1}"/>
              </a:ext>
            </a:extLst>
          </p:cNvPr>
          <p:cNvSpPr>
            <a:spLocks noGrp="1"/>
          </p:cNvSpPr>
          <p:nvPr>
            <p:ph type="sldNum" sz="quarter" idx="12"/>
          </p:nvPr>
        </p:nvSpPr>
        <p:spPr/>
        <p:txBody>
          <a:bodyPr/>
          <a:lstStyle/>
          <a:p>
            <a:fld id="{CC057153-B650-4DEB-B370-79DDCFDCE934}" type="slidenum">
              <a:rPr lang="en-US" smtClean="0"/>
              <a:t>6</a:t>
            </a:fld>
            <a:endParaRPr lang="en-US"/>
          </a:p>
        </p:txBody>
      </p:sp>
    </p:spTree>
    <p:extLst>
      <p:ext uri="{BB962C8B-B14F-4D97-AF65-F5344CB8AC3E}">
        <p14:creationId xmlns:p14="http://schemas.microsoft.com/office/powerpoint/2010/main" val="641950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59D7A-64A6-E2D8-6FB8-6DE69E26703E}"/>
              </a:ext>
            </a:extLst>
          </p:cNvPr>
          <p:cNvSpPr>
            <a:spLocks noGrp="1"/>
          </p:cNvSpPr>
          <p:nvPr>
            <p:ph type="title"/>
          </p:nvPr>
        </p:nvSpPr>
        <p:spPr/>
        <p:txBody>
          <a:bodyPr/>
          <a:lstStyle/>
          <a:p>
            <a:r>
              <a:rPr lang="en-GB" sz="1900" b="0" dirty="0"/>
              <a:t>     Complex Global Regulatory &amp; Political Environment:</a:t>
            </a:r>
            <a:endParaRPr lang="ro-RO" dirty="0"/>
          </a:p>
        </p:txBody>
      </p:sp>
      <p:sp>
        <p:nvSpPr>
          <p:cNvPr id="3" name="Content Placeholder 2">
            <a:extLst>
              <a:ext uri="{FF2B5EF4-FFF2-40B4-BE49-F238E27FC236}">
                <a16:creationId xmlns:a16="http://schemas.microsoft.com/office/drawing/2014/main" id="{94C27C17-AA3F-CC98-5869-0C3D327034A7}"/>
              </a:ext>
            </a:extLst>
          </p:cNvPr>
          <p:cNvSpPr>
            <a:spLocks noGrp="1"/>
          </p:cNvSpPr>
          <p:nvPr>
            <p:ph idx="1"/>
          </p:nvPr>
        </p:nvSpPr>
        <p:spPr/>
        <p:txBody>
          <a:bodyPr vert="horz" lIns="91440" tIns="45720" rIns="91440" bIns="45720" rtlCol="0" anchor="t">
            <a:normAutofit fontScale="92500" lnSpcReduction="20000"/>
          </a:bodyPr>
          <a:lstStyle/>
          <a:p>
            <a:r>
              <a:rPr lang="en-GB" dirty="0">
                <a:ea typeface="+mn-lt"/>
                <a:cs typeface="+mn-lt"/>
              </a:rPr>
              <a:t>Complex Global Regulatory &amp; Political Environment:</a:t>
            </a:r>
            <a:endParaRPr lang="en-GB" dirty="0"/>
          </a:p>
          <a:p>
            <a:endParaRPr lang="en-GB"/>
          </a:p>
          <a:p>
            <a:r>
              <a:rPr lang="en-GB" dirty="0">
                <a:ea typeface="+mn-lt"/>
                <a:cs typeface="+mn-lt"/>
              </a:rPr>
              <a:t>    Diverse Regulations: Navigates varying laws on taxation, data privacy (GDPR in EU), consumer protection, environmental standards, content moderation, and intellectual property across all markets.</a:t>
            </a:r>
            <a:endParaRPr lang="en-GB" dirty="0"/>
          </a:p>
          <a:p>
            <a:endParaRPr lang="en-GB"/>
          </a:p>
          <a:p>
            <a:r>
              <a:rPr lang="en-GB" dirty="0">
                <a:ea typeface="+mn-lt"/>
                <a:cs typeface="+mn-lt"/>
              </a:rPr>
              <a:t>    Geopolitical Tensions: Highly vulnerable to trade wars (e.g., US-China tariffs), sanctions, and political instability impacting supply chains and market access (e.g., Russia exit). Requires careful geopolitical navigation.</a:t>
            </a:r>
            <a:endParaRPr lang="en-GB" dirty="0"/>
          </a:p>
          <a:p>
            <a:endParaRPr lang="en-GB"/>
          </a:p>
          <a:p>
            <a:r>
              <a:rPr lang="en-GB" dirty="0">
                <a:ea typeface="+mn-lt"/>
                <a:cs typeface="+mn-lt"/>
              </a:rPr>
              <a:t>    Tax Scrutiny: Faces pressure and investigations regarding global tax strategies and profit allocation (e.g., EU state aid cases).</a:t>
            </a:r>
            <a:endParaRPr lang="en-GB" dirty="0"/>
          </a:p>
        </p:txBody>
      </p:sp>
      <p:sp>
        <p:nvSpPr>
          <p:cNvPr id="4" name="Slide Number Placeholder 3">
            <a:extLst>
              <a:ext uri="{FF2B5EF4-FFF2-40B4-BE49-F238E27FC236}">
                <a16:creationId xmlns:a16="http://schemas.microsoft.com/office/drawing/2014/main" id="{EB4504BC-2125-1771-B0CA-B724A11C2C81}"/>
              </a:ext>
            </a:extLst>
          </p:cNvPr>
          <p:cNvSpPr>
            <a:spLocks noGrp="1"/>
          </p:cNvSpPr>
          <p:nvPr>
            <p:ph type="sldNum" sz="quarter" idx="12"/>
          </p:nvPr>
        </p:nvSpPr>
        <p:spPr/>
        <p:txBody>
          <a:bodyPr/>
          <a:lstStyle/>
          <a:p>
            <a:fld id="{CC057153-B650-4DEB-B370-79DDCFDCE934}" type="slidenum">
              <a:rPr lang="en-US" smtClean="0"/>
              <a:t>7</a:t>
            </a:fld>
            <a:endParaRPr lang="en-US"/>
          </a:p>
        </p:txBody>
      </p:sp>
    </p:spTree>
    <p:extLst>
      <p:ext uri="{BB962C8B-B14F-4D97-AF65-F5344CB8AC3E}">
        <p14:creationId xmlns:p14="http://schemas.microsoft.com/office/powerpoint/2010/main" val="833370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descr="O imagine care conține text, captură de ecran, diagramă, cerc&#10;&#10;Conținutul generat de inteligența artificială poate fi incorect.">
            <a:extLst>
              <a:ext uri="{FF2B5EF4-FFF2-40B4-BE49-F238E27FC236}">
                <a16:creationId xmlns:a16="http://schemas.microsoft.com/office/drawing/2014/main" id="{480F2FBC-F70C-AC40-B0CE-30AB5802AD87}"/>
              </a:ext>
            </a:extLst>
          </p:cNvPr>
          <p:cNvPicPr>
            <a:picLocks noGrp="1" noChangeAspect="1"/>
          </p:cNvPicPr>
          <p:nvPr>
            <p:ph idx="1"/>
          </p:nvPr>
        </p:nvPicPr>
        <p:blipFill>
          <a:blip r:embed="rId2"/>
          <a:stretch>
            <a:fillRect/>
          </a:stretch>
        </p:blipFill>
        <p:spPr>
          <a:xfrm>
            <a:off x="1694241" y="1032"/>
            <a:ext cx="8512802" cy="4593828"/>
          </a:xfrm>
        </p:spPr>
      </p:pic>
      <p:sp>
        <p:nvSpPr>
          <p:cNvPr id="4" name="Slide Number Placeholder 3">
            <a:extLst>
              <a:ext uri="{FF2B5EF4-FFF2-40B4-BE49-F238E27FC236}">
                <a16:creationId xmlns:a16="http://schemas.microsoft.com/office/drawing/2014/main" id="{7B9C9A1B-B987-7B8C-F6A5-26E5AC3DBC89}"/>
              </a:ext>
            </a:extLst>
          </p:cNvPr>
          <p:cNvSpPr>
            <a:spLocks noGrp="1"/>
          </p:cNvSpPr>
          <p:nvPr>
            <p:ph type="sldNum" sz="quarter" idx="12"/>
          </p:nvPr>
        </p:nvSpPr>
        <p:spPr/>
        <p:txBody>
          <a:bodyPr/>
          <a:lstStyle/>
          <a:p>
            <a:fld id="{CC057153-B650-4DEB-B370-79DDCFDCE934}" type="slidenum">
              <a:rPr lang="en-US" smtClean="0"/>
              <a:t>8</a:t>
            </a:fld>
            <a:endParaRPr lang="en-US"/>
          </a:p>
        </p:txBody>
      </p:sp>
      <p:sp>
        <p:nvSpPr>
          <p:cNvPr id="5" name="CasetăText 4">
            <a:extLst>
              <a:ext uri="{FF2B5EF4-FFF2-40B4-BE49-F238E27FC236}">
                <a16:creationId xmlns:a16="http://schemas.microsoft.com/office/drawing/2014/main" id="{BF877B57-F3F8-B8D0-14BB-577F5C4F778F}"/>
              </a:ext>
            </a:extLst>
          </p:cNvPr>
          <p:cNvSpPr txBox="1"/>
          <p:nvPr/>
        </p:nvSpPr>
        <p:spPr>
          <a:xfrm>
            <a:off x="1844488" y="4410635"/>
            <a:ext cx="8872817"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Calibri"/>
              </a:rPr>
              <a:t>Innovation has always been a core part of Apple Inc.’s identity. From the launch of the original Macintosh in 1984 to the iPhone revolution in 2007, Apple has consistently set itself apart by creating new technologies or dramatically improving existing ones. This commitment to innovation remains a key reason for the company’s continued success in a highly competitive global technology market.</a:t>
            </a:r>
          </a:p>
          <a:p>
            <a:r>
              <a:rPr lang="en-US" sz="1200">
                <a:latin typeface="Calibri"/>
              </a:rPr>
              <a:t>One of Apple’s most significant innovations in recent years has been its move toward designing its own hardware. The introduction of Apple Silicon, starting with the M1 chip, marked a major shift from Intel processors in Macs. These chips significantly improved performance and battery life, allowing Apple to control both hardware and software development more tightly. This level of integration gives Apple a unique advantage—it can optimize the user experience in ways that most competitors cannot.</a:t>
            </a:r>
          </a:p>
        </p:txBody>
      </p:sp>
    </p:spTree>
    <p:extLst>
      <p:ext uri="{BB962C8B-B14F-4D97-AF65-F5344CB8AC3E}">
        <p14:creationId xmlns:p14="http://schemas.microsoft.com/office/powerpoint/2010/main" val="3438663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O imagine care conține plantă, captură de ecran, artă&#10;&#10;Conținutul generat de inteligența artificială poate fi incorect.">
            <a:extLst>
              <a:ext uri="{FF2B5EF4-FFF2-40B4-BE49-F238E27FC236}">
                <a16:creationId xmlns:a16="http://schemas.microsoft.com/office/drawing/2014/main" id="{2D017CC8-0648-8969-53D1-DD3341117D5A}"/>
              </a:ext>
            </a:extLst>
          </p:cNvPr>
          <p:cNvPicPr>
            <a:picLocks noGrp="1" noChangeAspect="1"/>
          </p:cNvPicPr>
          <p:nvPr>
            <p:ph idx="1"/>
          </p:nvPr>
        </p:nvPicPr>
        <p:blipFill>
          <a:blip r:embed="rId2"/>
          <a:srcRect l="-1748" t="-737" r="-6242"/>
          <a:stretch>
            <a:fillRect/>
          </a:stretch>
        </p:blipFill>
        <p:spPr>
          <a:xfrm>
            <a:off x="772919" y="830030"/>
            <a:ext cx="9682303" cy="3798445"/>
          </a:xfrm>
        </p:spPr>
      </p:pic>
      <p:sp>
        <p:nvSpPr>
          <p:cNvPr id="4" name="Slide Number Placeholder 3">
            <a:extLst>
              <a:ext uri="{FF2B5EF4-FFF2-40B4-BE49-F238E27FC236}">
                <a16:creationId xmlns:a16="http://schemas.microsoft.com/office/drawing/2014/main" id="{CC50B8FF-15D5-3F64-3228-045FC0B1B5DF}"/>
              </a:ext>
            </a:extLst>
          </p:cNvPr>
          <p:cNvSpPr>
            <a:spLocks noGrp="1"/>
          </p:cNvSpPr>
          <p:nvPr>
            <p:ph type="sldNum" sz="quarter" idx="12"/>
          </p:nvPr>
        </p:nvSpPr>
        <p:spPr/>
        <p:txBody>
          <a:bodyPr/>
          <a:lstStyle/>
          <a:p>
            <a:fld id="{CC057153-B650-4DEB-B370-79DDCFDCE934}" type="slidenum">
              <a:rPr lang="en-US" smtClean="0"/>
              <a:t>9</a:t>
            </a:fld>
            <a:endParaRPr lang="en-US"/>
          </a:p>
        </p:txBody>
      </p:sp>
      <p:sp>
        <p:nvSpPr>
          <p:cNvPr id="7" name="CasetăText 6">
            <a:extLst>
              <a:ext uri="{FF2B5EF4-FFF2-40B4-BE49-F238E27FC236}">
                <a16:creationId xmlns:a16="http://schemas.microsoft.com/office/drawing/2014/main" id="{1D8E2420-9E29-7D32-5C65-ACE650D8A32E}"/>
              </a:ext>
            </a:extLst>
          </p:cNvPr>
          <p:cNvSpPr txBox="1"/>
          <p:nvPr/>
        </p:nvSpPr>
        <p:spPr>
          <a:xfrm>
            <a:off x="611842" y="4533900"/>
            <a:ext cx="9847727"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latin typeface="Calibri"/>
              </a:rPr>
              <a:t>In addition to hardware, Apple continues to innovate through its ecosystem of products and services. Devices such as the iPhone, iPad, Mac, Apple Watch, and AirPods are all designed to work seamlessly together. Features like Handoff, AirDrop, and iCloud storage allow users to switch between devices effortlessly. This ecosystem model not only improves convenience for users but also encourages customer loyalty. Once people become accustomed to the Apple experience, they are more likely to stay within the brand and purchase more products and services.</a:t>
            </a:r>
          </a:p>
          <a:p>
            <a:endParaRPr lang="en-GB"/>
          </a:p>
          <a:p>
            <a:r>
              <a:rPr lang="en-US" sz="1200">
                <a:latin typeface="Calibri"/>
              </a:rPr>
              <a:t>Innovation at Apple also extends into the services sector. Over the past decade, Apple has expanded into digital content and cloud-based services, including Apple Music, Apple TV+, iCloud, and Apple Pay. These services have become a major source of revenue and are less dependent on the sale of physical products. The bundling of services under Apple One offers additional value to customers while strengthening the company's subscription-based business model.Another important area where innovation plays a role is sustainability. Apple has made strong environmental commitments, such as using recycled materials in its devices and aiming for carbon neutrality across its entire supply chain by 2030. These efforts reflect growing consumer demand for more ethical and environmentally responsible companies, and Apple’s focus on this area helps improve its public image and build trust.</a:t>
            </a:r>
          </a:p>
        </p:txBody>
      </p:sp>
      <p:sp>
        <p:nvSpPr>
          <p:cNvPr id="9" name="Title 8">
            <a:extLst>
              <a:ext uri="{FF2B5EF4-FFF2-40B4-BE49-F238E27FC236}">
                <a16:creationId xmlns:a16="http://schemas.microsoft.com/office/drawing/2014/main" id="{6F5D9B14-CC13-B504-7BAA-A0689FA6FD60}"/>
              </a:ext>
            </a:extLst>
          </p:cNvPr>
          <p:cNvSpPr>
            <a:spLocks noGrp="1"/>
          </p:cNvSpPr>
          <p:nvPr>
            <p:ph type="title"/>
          </p:nvPr>
        </p:nvSpPr>
        <p:spPr>
          <a:xfrm>
            <a:off x="1027265" y="537435"/>
            <a:ext cx="10238961" cy="1177079"/>
          </a:xfrm>
        </p:spPr>
        <p:txBody>
          <a:bodyPr/>
          <a:lstStyle/>
          <a:p>
            <a:r>
              <a:rPr lang="ro-RO"/>
              <a:t>Digital Services</a:t>
            </a:r>
          </a:p>
        </p:txBody>
      </p:sp>
    </p:spTree>
    <p:extLst>
      <p:ext uri="{BB962C8B-B14F-4D97-AF65-F5344CB8AC3E}">
        <p14:creationId xmlns:p14="http://schemas.microsoft.com/office/powerpoint/2010/main" val="2778269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85DE-C67C-ED79-8917-0913C8F65BF2}"/>
              </a:ext>
            </a:extLst>
          </p:cNvPr>
          <p:cNvSpPr>
            <a:spLocks noGrp="1"/>
          </p:cNvSpPr>
          <p:nvPr>
            <p:ph type="title"/>
          </p:nvPr>
        </p:nvSpPr>
        <p:spPr/>
        <p:txBody>
          <a:bodyPr/>
          <a:lstStyle/>
          <a:p>
            <a:r>
              <a:rPr lang="en-US" dirty="0"/>
              <a:t>    RECOMMENDATIONS AND CONCLUSION</a:t>
            </a:r>
            <a:br>
              <a:rPr lang="en-US" dirty="0"/>
            </a:br>
            <a:endParaRPr lang="en-US" dirty="0"/>
          </a:p>
        </p:txBody>
      </p:sp>
      <p:sp>
        <p:nvSpPr>
          <p:cNvPr id="3" name="Content Placeholder 2">
            <a:extLst>
              <a:ext uri="{FF2B5EF4-FFF2-40B4-BE49-F238E27FC236}">
                <a16:creationId xmlns:a16="http://schemas.microsoft.com/office/drawing/2014/main" id="{DCE8EEBB-5A89-F642-5118-8FD5A7CF225C}"/>
              </a:ext>
            </a:extLst>
          </p:cNvPr>
          <p:cNvSpPr>
            <a:spLocks noGrp="1"/>
          </p:cNvSpPr>
          <p:nvPr>
            <p:ph idx="1"/>
          </p:nvPr>
        </p:nvSpPr>
        <p:spPr/>
        <p:txBody>
          <a:bodyPr vert="horz" lIns="91440" tIns="45720" rIns="91440" bIns="45720" rtlCol="0" anchor="t">
            <a:normAutofit fontScale="70000" lnSpcReduction="20000"/>
          </a:bodyPr>
          <a:lstStyle/>
          <a:p>
            <a:pPr marL="0" indent="0">
              <a:buNone/>
            </a:pPr>
            <a:r>
              <a:rPr lang="en-US" dirty="0"/>
              <a:t>Based on Apple's external environmental and internal analysis we recommend Apple to:</a:t>
            </a:r>
          </a:p>
          <a:p>
            <a:pPr marL="342900" indent="-342900">
              <a:buFont typeface="Wingdings" panose="020B0604020202020204" pitchFamily="34" charset="0"/>
              <a:buChar char="ü"/>
            </a:pPr>
            <a:r>
              <a:rPr lang="en-US" dirty="0"/>
              <a:t>To reduce revenues </a:t>
            </a:r>
          </a:p>
          <a:p>
            <a:pPr marL="342900" indent="-342900">
              <a:buFont typeface="Wingdings" panose="020B0604020202020204" pitchFamily="34" charset="0"/>
              <a:buChar char="ü"/>
            </a:pPr>
            <a:r>
              <a:rPr lang="en-US" b="1" dirty="0"/>
              <a:t>Product</a:t>
            </a:r>
            <a:r>
              <a:rPr lang="en-US" dirty="0"/>
              <a:t>: the last iPhone (if you’re looking to upgrade your phone).</a:t>
            </a:r>
          </a:p>
          <a:p>
            <a:pPr marL="342900" indent="-342900">
              <a:buFont typeface="Wingdings" panose="020B0604020202020204" pitchFamily="34" charset="0"/>
              <a:buChar char="ü"/>
            </a:pPr>
            <a:r>
              <a:rPr lang="en-US" b="1" dirty="0"/>
              <a:t>Service</a:t>
            </a:r>
            <a:r>
              <a:rPr lang="en-US" dirty="0"/>
              <a:t>: Apple Music (if you’re into streaming music).</a:t>
            </a:r>
          </a:p>
          <a:p>
            <a:pPr marL="342900" indent="-342900">
              <a:buFont typeface="Wingdings" panose="020B0604020202020204" pitchFamily="34" charset="0"/>
              <a:buChar char="ü"/>
            </a:pPr>
            <a:r>
              <a:rPr lang="en-US" b="1" dirty="0"/>
              <a:t>Camera</a:t>
            </a:r>
            <a:r>
              <a:rPr lang="en-US" dirty="0"/>
              <a:t> </a:t>
            </a:r>
            <a:r>
              <a:rPr lang="en-US" b="1" dirty="0"/>
              <a:t>Quality</a:t>
            </a:r>
            <a:r>
              <a:rPr lang="en-US" dirty="0"/>
              <a:t>: (Look for high megapixel counts and advanced features like night mode and cinematic mode).</a:t>
            </a:r>
          </a:p>
          <a:p>
            <a:pPr marL="342900" indent="-342900">
              <a:buFont typeface="Wingdings" panose="020B0604020202020204" pitchFamily="34" charset="0"/>
              <a:buChar char="ü"/>
            </a:pPr>
            <a:r>
              <a:rPr lang="en-US" b="1" dirty="0"/>
              <a:t>Processor</a:t>
            </a:r>
            <a:r>
              <a:rPr lang="en-US" dirty="0"/>
              <a:t>: (Newer processors; </a:t>
            </a:r>
            <a:r>
              <a:rPr lang="en-US" b="1" dirty="0"/>
              <a:t>Like the A16 Bionic</a:t>
            </a:r>
            <a:r>
              <a:rPr lang="en-US" dirty="0"/>
              <a:t>, which offers faster performance and better energy efficiency</a:t>
            </a:r>
          </a:p>
          <a:p>
            <a:pPr marL="342900" indent="-342900">
              <a:buFont typeface="Wingdings" panose="020B0604020202020204" pitchFamily="34" charset="0"/>
              <a:buChar char="ü"/>
            </a:pPr>
            <a:r>
              <a:rPr lang="en-US" b="1" dirty="0"/>
              <a:t>Storage</a:t>
            </a:r>
            <a:r>
              <a:rPr lang="en-US" dirty="0"/>
              <a:t>: (Choose enough storage for your photos, videos and apps 128GB or more is recommended).</a:t>
            </a:r>
          </a:p>
          <a:p>
            <a:pPr marL="342900" indent="-342900">
              <a:buFont typeface="Wingdings" panose="020B0604020202020204" pitchFamily="34" charset="0"/>
              <a:buChar char="ü"/>
            </a:pPr>
            <a:r>
              <a:rPr lang="en-US" b="1" dirty="0"/>
              <a:t>Screen size</a:t>
            </a:r>
            <a:r>
              <a:rPr lang="en-US" dirty="0"/>
              <a:t>: (Decide if you prefer a smaller, more pocketable size or a larger screen for better viewing).</a:t>
            </a:r>
          </a:p>
          <a:p>
            <a:pPr marL="342900" indent="-342900">
              <a:buFont typeface="Wingdings" panose="020B0604020202020204" pitchFamily="34" charset="0"/>
              <a:buChar char="ü"/>
            </a:pPr>
            <a:r>
              <a:rPr lang="en-US" b="1" dirty="0"/>
              <a:t>Battery Life</a:t>
            </a:r>
            <a:r>
              <a:rPr lang="en-US" dirty="0"/>
              <a:t>: (Check reviews for real-world battery performance to ensure it meets your daily needs).</a:t>
            </a:r>
          </a:p>
          <a:p>
            <a:pPr marL="342900" indent="-342900">
              <a:buFont typeface="Wingdings" panose="020B0604020202020204" pitchFamily="34" charset="0"/>
              <a:buChar char="ü"/>
            </a:pPr>
            <a:endParaRPr lang="en-US" dirty="0"/>
          </a:p>
          <a:p>
            <a:pPr marL="0" indent="0">
              <a:buNone/>
            </a:pPr>
            <a:r>
              <a:rPr lang="en-US" dirty="0"/>
              <a:t>Apple is a global leader in technology and innovation so still on and in future success, apple shows that it knows how to innovate and adapt globally.</a:t>
            </a:r>
          </a:p>
          <a:p>
            <a:pPr marL="0" indent="0">
              <a:buNone/>
            </a:pPr>
            <a:endParaRPr lang="en-US" dirty="0"/>
          </a:p>
          <a:p>
            <a:pPr marL="0" indent="0">
              <a:buNone/>
            </a:pPr>
            <a:endParaRPr lang="en-US" dirty="0"/>
          </a:p>
        </p:txBody>
      </p:sp>
      <p:sp>
        <p:nvSpPr>
          <p:cNvPr id="4" name="TextBox 3">
            <a:extLst>
              <a:ext uri="{FF2B5EF4-FFF2-40B4-BE49-F238E27FC236}">
                <a16:creationId xmlns:a16="http://schemas.microsoft.com/office/drawing/2014/main" id="{AA811191-6B50-DE60-D739-365FC3FEA6AA}"/>
              </a:ext>
            </a:extLst>
          </p:cNvPr>
          <p:cNvSpPr txBox="1"/>
          <p:nvPr/>
        </p:nvSpPr>
        <p:spPr>
          <a:xfrm>
            <a:off x="10887075" y="745437"/>
            <a:ext cx="1157288" cy="369332"/>
          </a:xfrm>
          <a:prstGeom prst="rect">
            <a:avLst/>
          </a:prstGeom>
          <a:noFill/>
        </p:spPr>
        <p:txBody>
          <a:bodyPr wrap="square" rtlCol="0">
            <a:spAutoFit/>
          </a:bodyPr>
          <a:lstStyle/>
          <a:p>
            <a:r>
              <a:rPr lang="en-US" dirty="0"/>
              <a:t>2441744</a:t>
            </a:r>
          </a:p>
        </p:txBody>
      </p:sp>
    </p:spTree>
    <p:extLst>
      <p:ext uri="{BB962C8B-B14F-4D97-AF65-F5344CB8AC3E}">
        <p14:creationId xmlns:p14="http://schemas.microsoft.com/office/powerpoint/2010/main" val="25978197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FBE53-0CBD-6F98-3A1C-ADB6EAA74F6C}"/>
              </a:ext>
            </a:extLst>
          </p:cNvPr>
          <p:cNvSpPr>
            <a:spLocks noGrp="1"/>
          </p:cNvSpPr>
          <p:nvPr>
            <p:ph type="title"/>
          </p:nvPr>
        </p:nvSpPr>
        <p:spPr>
          <a:xfrm>
            <a:off x="612648" y="548640"/>
            <a:ext cx="10653578" cy="546105"/>
          </a:xfrm>
        </p:spPr>
        <p:txBody>
          <a:bodyPr>
            <a:normAutofit fontScale="90000"/>
          </a:bodyPr>
          <a:lstStyle/>
          <a:p>
            <a:r>
              <a:rPr lang="en-GB" dirty="0"/>
              <a:t>                             REFERENCE LIST</a:t>
            </a:r>
          </a:p>
        </p:txBody>
      </p:sp>
      <p:sp>
        <p:nvSpPr>
          <p:cNvPr id="3" name="Content Placeholder 2">
            <a:extLst>
              <a:ext uri="{FF2B5EF4-FFF2-40B4-BE49-F238E27FC236}">
                <a16:creationId xmlns:a16="http://schemas.microsoft.com/office/drawing/2014/main" id="{94108828-9DFC-A408-0542-1B5C02320772}"/>
              </a:ext>
            </a:extLst>
          </p:cNvPr>
          <p:cNvSpPr>
            <a:spLocks noGrp="1"/>
          </p:cNvSpPr>
          <p:nvPr>
            <p:ph idx="1"/>
          </p:nvPr>
        </p:nvSpPr>
        <p:spPr>
          <a:xfrm>
            <a:off x="612647" y="1243013"/>
            <a:ext cx="10653579" cy="5472112"/>
          </a:xfrm>
        </p:spPr>
        <p:txBody>
          <a:bodyPr vert="horz" lIns="91440" tIns="45720" rIns="91440" bIns="45720" rtlCol="0" anchor="t">
            <a:normAutofit fontScale="32500" lnSpcReduction="20000"/>
          </a:bodyPr>
          <a:lstStyle/>
          <a:p>
            <a:r>
              <a:rPr lang="en-GB" sz="2800" dirty="0"/>
              <a:t>Apple Inc. (2023).Supplier List</a:t>
            </a:r>
          </a:p>
          <a:p>
            <a:pPr marL="0" indent="0">
              <a:buNone/>
            </a:pPr>
            <a:r>
              <a:rPr lang="en-GB" sz="2800" dirty="0"/>
              <a:t>  Kraemer , K. L., Linden, G., &amp; Dedrick,  j.(2011) Capturing Value in Global Networks </a:t>
            </a:r>
            <a:r>
              <a:rPr lang="en-GB" sz="2800" dirty="0" err="1"/>
              <a:t>Apple</a:t>
            </a:r>
            <a:r>
              <a:rPr lang="en-GB" sz="2800" dirty="0" err="1">
                <a:latin typeface="Arial"/>
                <a:cs typeface="Arial"/>
              </a:rPr>
              <a:t>Apple</a:t>
            </a:r>
            <a:r>
              <a:rPr lang="en-GB" sz="2800" dirty="0">
                <a:latin typeface="Arial"/>
                <a:cs typeface="Arial"/>
              </a:rPr>
              <a:t> Inc. (2023). Supplier List. </a:t>
            </a:r>
            <a:r>
              <a:rPr lang="en-GB" sz="2800" dirty="0">
                <a:solidFill>
                  <a:srgbClr val="1155CC"/>
                </a:solidFill>
                <a:latin typeface="Arial"/>
                <a:cs typeface="Arial"/>
                <a:hlinkClick r:id="rId2"/>
              </a:rPr>
              <a:t>https://www.apple.com/supply-chain/</a:t>
            </a:r>
          </a:p>
          <a:p>
            <a:pPr>
              <a:buNone/>
            </a:pPr>
            <a:r>
              <a:rPr lang="en-GB" sz="2800" dirty="0">
                <a:latin typeface="Arial"/>
                <a:cs typeface="Arial"/>
              </a:rPr>
              <a:t>    Kraemer, K. L., Linden, G., &amp; Dedrick, J. (2011). Capturing Value in Global Networks: Apple’s iPad and iPhone. UC Irvine. PDF Link:</a:t>
            </a:r>
            <a:endParaRPr lang="en-GB" sz="2800" dirty="0"/>
          </a:p>
          <a:p>
            <a:pPr>
              <a:buNone/>
            </a:pPr>
            <a:r>
              <a:rPr lang="en-GB" sz="2800" dirty="0">
                <a:solidFill>
                  <a:srgbClr val="1155CC"/>
                </a:solidFill>
                <a:latin typeface="Arial"/>
                <a:cs typeface="Arial"/>
                <a:hlinkClick r:id="rId3"/>
              </a:rPr>
              <a:t>https://www.statista.com/statistics/263401/global-apple-iphone-sales-since-3rd-quarter-2007/</a:t>
            </a:r>
            <a:endParaRPr lang="en-GB" sz="2800" dirty="0"/>
          </a:p>
          <a:p>
            <a:pPr>
              <a:buNone/>
            </a:pPr>
            <a:r>
              <a:rPr lang="en-US" sz="2800" dirty="0"/>
              <a:t>Apple swot analysis and PESTEL.</a:t>
            </a:r>
          </a:p>
          <a:p>
            <a:r>
              <a:rPr lang="en-US" sz="2800" dirty="0">
                <a:ea typeface="+mn-lt"/>
                <a:cs typeface="+mn-lt"/>
              </a:rPr>
              <a:t>Apple Inc. (2023) </a:t>
            </a:r>
            <a:r>
              <a:rPr lang="en-US" sz="2800" i="1" dirty="0">
                <a:ea typeface="+mn-lt"/>
                <a:cs typeface="+mn-lt"/>
              </a:rPr>
              <a:t>Environmental Progress Report 2023.</a:t>
            </a:r>
            <a:r>
              <a:rPr lang="en-US" sz="2800" dirty="0">
                <a:ea typeface="+mn-lt"/>
                <a:cs typeface="+mn-lt"/>
              </a:rPr>
              <a:t> Apple. Available at: </a:t>
            </a:r>
            <a:r>
              <a:rPr lang="en-US" sz="2800" dirty="0">
                <a:ea typeface="+mn-lt"/>
                <a:cs typeface="+mn-lt"/>
                <a:hlinkClick r:id="rId4"/>
              </a:rPr>
              <a:t>https://www.apple.com/environment/pdf/Apple_Environmental_Progress_Report_2023.pdf</a:t>
            </a:r>
            <a:r>
              <a:rPr lang="en-US" sz="2800" dirty="0">
                <a:ea typeface="+mn-lt"/>
                <a:cs typeface="+mn-lt"/>
              </a:rPr>
              <a:t> (Accessed: 14 June 2025).</a:t>
            </a:r>
            <a:endParaRPr lang="en-US" sz="2800" dirty="0">
              <a:latin typeface="Neue Haas Grotesk Text Pro"/>
              <a:cs typeface="Arial"/>
            </a:endParaRPr>
          </a:p>
          <a:p>
            <a:r>
              <a:rPr lang="en-US" sz="2800" dirty="0">
                <a:ea typeface="+mn-lt"/>
                <a:cs typeface="+mn-lt"/>
              </a:rPr>
              <a:t>BBC Bitesize (n.d.) </a:t>
            </a:r>
            <a:r>
              <a:rPr lang="en-US" sz="2800" i="1" dirty="0">
                <a:ea typeface="+mn-lt"/>
                <a:cs typeface="+mn-lt"/>
              </a:rPr>
              <a:t>Business case study: Apple.</a:t>
            </a:r>
            <a:r>
              <a:rPr lang="en-US" sz="2800" dirty="0">
                <a:ea typeface="+mn-lt"/>
                <a:cs typeface="+mn-lt"/>
              </a:rPr>
              <a:t> Available at: </a:t>
            </a:r>
            <a:r>
              <a:rPr lang="en-US" sz="2800" dirty="0">
                <a:ea typeface="+mn-lt"/>
                <a:cs typeface="+mn-lt"/>
                <a:hlinkClick r:id="rId5"/>
              </a:rPr>
              <a:t>https://www.bbc.co.uk/bitesize/guides/zkdc7nb/revision/5</a:t>
            </a:r>
            <a:r>
              <a:rPr lang="en-US" sz="2800" dirty="0">
                <a:ea typeface="+mn-lt"/>
                <a:cs typeface="+mn-lt"/>
              </a:rPr>
              <a:t> (Accessed: 13 June 2025).</a:t>
            </a:r>
            <a:endParaRPr lang="en-US" sz="2800" dirty="0"/>
          </a:p>
          <a:p>
            <a:r>
              <a:rPr lang="en-US" sz="2800" dirty="0">
                <a:ea typeface="+mn-lt"/>
                <a:cs typeface="+mn-lt"/>
              </a:rPr>
              <a:t>Pérez, L. (2021) </a:t>
            </a:r>
            <a:r>
              <a:rPr lang="en-US" sz="2800" i="1" dirty="0">
                <a:ea typeface="+mn-lt"/>
                <a:cs typeface="+mn-lt"/>
              </a:rPr>
              <a:t>Strategic analysis of Apple Inc.</a:t>
            </a:r>
            <a:r>
              <a:rPr lang="en-US" sz="2800" dirty="0">
                <a:ea typeface="+mn-lt"/>
                <a:cs typeface="+mn-lt"/>
              </a:rPr>
              <a:t> [Report]. University of Technology of Madrid. Available at: </a:t>
            </a:r>
            <a:r>
              <a:rPr lang="en-US" sz="2800" dirty="0">
                <a:ea typeface="+mn-lt"/>
                <a:cs typeface="+mn-lt"/>
                <a:hlinkClick r:id="rId6"/>
              </a:rPr>
              <a:t>https://demo.dspacedirect.org/server/api/core/bitstreams/c5fcc52d-13fe-4a94-ae78-24f2a820a312/content</a:t>
            </a:r>
            <a:r>
              <a:rPr lang="en-US" sz="2800" dirty="0">
                <a:ea typeface="+mn-lt"/>
                <a:cs typeface="+mn-lt"/>
              </a:rPr>
              <a:t> (Accessed: 13 June 2025).</a:t>
            </a:r>
            <a:endParaRPr lang="en-US" sz="2800" dirty="0"/>
          </a:p>
          <a:p>
            <a:r>
              <a:rPr lang="en-US" sz="2800" dirty="0" err="1">
                <a:ea typeface="+mn-lt"/>
                <a:cs typeface="+mn-lt"/>
              </a:rPr>
              <a:t>RapidBI</a:t>
            </a:r>
            <a:r>
              <a:rPr lang="en-US" sz="2800" dirty="0">
                <a:ea typeface="+mn-lt"/>
                <a:cs typeface="+mn-lt"/>
              </a:rPr>
              <a:t> (n.d.) </a:t>
            </a:r>
            <a:r>
              <a:rPr lang="en-US" sz="2800" i="1" dirty="0">
                <a:ea typeface="+mn-lt"/>
                <a:cs typeface="+mn-lt"/>
              </a:rPr>
              <a:t>PESTLE Analysis.</a:t>
            </a:r>
            <a:r>
              <a:rPr lang="en-US" sz="2800" dirty="0">
                <a:ea typeface="+mn-lt"/>
                <a:cs typeface="+mn-lt"/>
              </a:rPr>
              <a:t> Available at: </a:t>
            </a:r>
            <a:r>
              <a:rPr lang="en-US" sz="2800" dirty="0">
                <a:ea typeface="+mn-lt"/>
                <a:cs typeface="+mn-lt"/>
                <a:hlinkClick r:id="rId7"/>
              </a:rPr>
              <a:t>https://rapidbi.com/pestle/</a:t>
            </a:r>
            <a:r>
              <a:rPr lang="en-US" sz="2800" dirty="0">
                <a:ea typeface="+mn-lt"/>
                <a:cs typeface="+mn-lt"/>
              </a:rPr>
              <a:t> (Accessed: 13 June 2025).</a:t>
            </a:r>
            <a:endParaRPr lang="en-US" sz="2800" dirty="0"/>
          </a:p>
          <a:p>
            <a:r>
              <a:rPr lang="en-US" sz="2800" dirty="0">
                <a:ea typeface="+mn-lt"/>
                <a:cs typeface="+mn-lt"/>
              </a:rPr>
              <a:t>Sheridan, N. (n.d.) </a:t>
            </a:r>
            <a:r>
              <a:rPr lang="en-US" sz="2800" i="1" dirty="0">
                <a:ea typeface="+mn-lt"/>
                <a:cs typeface="+mn-lt"/>
              </a:rPr>
              <a:t>Apple SWOT Analysis: Strengths, Weaknesses, Opportunities, and Threats.</a:t>
            </a:r>
            <a:r>
              <a:rPr lang="en-US" sz="2800" dirty="0">
                <a:ea typeface="+mn-lt"/>
                <a:cs typeface="+mn-lt"/>
              </a:rPr>
              <a:t> </a:t>
            </a:r>
            <a:r>
              <a:rPr lang="en-US" sz="2800" dirty="0" err="1">
                <a:ea typeface="+mn-lt"/>
                <a:cs typeface="+mn-lt"/>
              </a:rPr>
              <a:t>Latterly.org</a:t>
            </a:r>
            <a:r>
              <a:rPr lang="en-US" sz="2800" dirty="0">
                <a:ea typeface="+mn-lt"/>
                <a:cs typeface="+mn-lt"/>
              </a:rPr>
              <a:t>. Available at: </a:t>
            </a:r>
            <a:r>
              <a:rPr lang="en-US" sz="2800" dirty="0">
                <a:ea typeface="+mn-lt"/>
                <a:cs typeface="+mn-lt"/>
                <a:hlinkClick r:id="rId8"/>
              </a:rPr>
              <a:t>https://www.latterly.org/apple-swot-analysis/</a:t>
            </a:r>
            <a:r>
              <a:rPr lang="en-US" sz="2800" dirty="0">
                <a:ea typeface="+mn-lt"/>
                <a:cs typeface="+mn-lt"/>
              </a:rPr>
              <a:t> (Accessed: 13 June 2025).</a:t>
            </a:r>
            <a:endParaRPr lang="en-US" sz="2800" dirty="0">
              <a:latin typeface="Neue Haas Grotesk Text Pro"/>
              <a:cs typeface="Arial"/>
            </a:endParaRPr>
          </a:p>
          <a:p>
            <a:r>
              <a:rPr lang="en-GB" sz="2800" dirty="0"/>
              <a:t>Levy, S. and </a:t>
            </a:r>
            <a:r>
              <a:rPr lang="en-GB" sz="2800" dirty="0" err="1"/>
              <a:t>Montevirgen</a:t>
            </a:r>
            <a:r>
              <a:rPr lang="en-GB" sz="2800" dirty="0"/>
              <a:t>, K. (2025). </a:t>
            </a:r>
            <a:r>
              <a:rPr lang="en-GB" sz="2800" i="1" dirty="0"/>
              <a:t>Apple Inc.</a:t>
            </a:r>
            <a:r>
              <a:rPr lang="en-GB" sz="2800" dirty="0"/>
              <a:t> [online] Britannica. Available at: https://</a:t>
            </a:r>
            <a:r>
              <a:rPr lang="en-GB" sz="2800" dirty="0" err="1"/>
              <a:t>www.britannica.com</a:t>
            </a:r>
            <a:r>
              <a:rPr lang="en-GB" sz="2800" dirty="0"/>
              <a:t>/money/Apple-Inc.</a:t>
            </a:r>
          </a:p>
          <a:p>
            <a:r>
              <a:rPr lang="en-GB" sz="2800" dirty="0"/>
              <a:t>‌ Wright, G. (2024). </a:t>
            </a:r>
            <a:r>
              <a:rPr lang="en-GB" sz="2800" i="1" dirty="0"/>
              <a:t>What is Apple?</a:t>
            </a:r>
            <a:r>
              <a:rPr lang="en-GB" sz="2800" dirty="0"/>
              <a:t> [online] TechTarget. Available at: https://</a:t>
            </a:r>
            <a:r>
              <a:rPr lang="en-GB" sz="2800" dirty="0" err="1"/>
              <a:t>www.techtarget.com</a:t>
            </a:r>
            <a:r>
              <a:rPr lang="en-GB" sz="2800" dirty="0"/>
              <a:t>/</a:t>
            </a:r>
            <a:r>
              <a:rPr lang="en-GB" sz="2800" dirty="0" err="1"/>
              <a:t>whatis</a:t>
            </a:r>
            <a:r>
              <a:rPr lang="en-GB" sz="2800" dirty="0"/>
              <a:t>/definition/Apple.</a:t>
            </a:r>
          </a:p>
          <a:p>
            <a:r>
              <a:rPr lang="en-GB" sz="2800" dirty="0"/>
              <a:t>‌ Richardson, A. (2008). </a:t>
            </a:r>
            <a:r>
              <a:rPr lang="en-GB" sz="2800" i="1" dirty="0"/>
              <a:t>The founding of Apple Computer, Inc.</a:t>
            </a:r>
            <a:r>
              <a:rPr lang="en-GB" sz="2800" dirty="0"/>
              <a:t> [online] Library of Congress. Available at: </a:t>
            </a:r>
            <a:r>
              <a:rPr lang="en-GB" sz="2800" dirty="0">
                <a:hlinkClick r:id="rId9"/>
              </a:rPr>
              <a:t>https://guides.loc.gov/this-month-in-business-history/april/apple-computer-founded</a:t>
            </a:r>
            <a:r>
              <a:rPr lang="en-GB" sz="2800" dirty="0"/>
              <a:t>.</a:t>
            </a:r>
          </a:p>
          <a:p>
            <a:r>
              <a:rPr lang="en-GB" dirty="0"/>
              <a:t>Apple Support. (2024). </a:t>
            </a:r>
            <a:r>
              <a:rPr lang="en-GB" i="1" dirty="0"/>
              <a:t>Password security recommendations</a:t>
            </a:r>
            <a:r>
              <a:rPr lang="en-GB" dirty="0"/>
              <a:t>. [online] Available at: https://</a:t>
            </a:r>
            <a:r>
              <a:rPr lang="en-GB" dirty="0" err="1"/>
              <a:t>support.apple.com</a:t>
            </a:r>
            <a:r>
              <a:rPr lang="en-GB" dirty="0"/>
              <a:t>/</a:t>
            </a:r>
            <a:r>
              <a:rPr lang="en-GB" dirty="0" err="1"/>
              <a:t>en-gb</a:t>
            </a:r>
            <a:r>
              <a:rPr lang="en-GB" dirty="0"/>
              <a:t>/guide/security/sec7f0432063/web [Accessed 14 Jun. 2025].</a:t>
            </a:r>
          </a:p>
          <a:p>
            <a:r>
              <a:rPr lang="en-GB" dirty="0"/>
              <a:t>‌</a:t>
            </a:r>
            <a:r>
              <a:rPr lang="en-GB" sz="2800" dirty="0"/>
              <a:t>‌</a:t>
            </a:r>
            <a:r>
              <a:rPr lang="en-GB" sz="2800" dirty="0">
                <a:latin typeface="Arial"/>
                <a:cs typeface="Arial"/>
              </a:rPr>
              <a:t>   Xue, M. (2018). Made in China: The Story of Foxconn and Apple. Harvard Business School Case Study.</a:t>
            </a:r>
          </a:p>
          <a:p>
            <a:r>
              <a:rPr lang="en-GB" dirty="0"/>
              <a:t>Apple (2024). </a:t>
            </a:r>
            <a:r>
              <a:rPr lang="en-GB" i="1" dirty="0"/>
              <a:t>Apple Vision Pro</a:t>
            </a:r>
            <a:r>
              <a:rPr lang="en-GB" dirty="0"/>
              <a:t>. [online] Apple (United Kingdom). Available at: https://</a:t>
            </a:r>
            <a:r>
              <a:rPr lang="en-GB" dirty="0" err="1"/>
              <a:t>www.apple.com</a:t>
            </a:r>
            <a:r>
              <a:rPr lang="en-GB" dirty="0"/>
              <a:t>/</a:t>
            </a:r>
            <a:r>
              <a:rPr lang="en-GB" dirty="0" err="1"/>
              <a:t>uk</a:t>
            </a:r>
            <a:r>
              <a:rPr lang="en-GB" dirty="0"/>
              <a:t>/apple-vision-pro/.</a:t>
            </a:r>
            <a:endParaRPr lang="en-GB" sz="2800" dirty="0">
              <a:latin typeface="Arial"/>
              <a:cs typeface="Arial"/>
            </a:endParaRPr>
          </a:p>
          <a:p>
            <a:r>
              <a:rPr lang="en-GB" dirty="0" err="1"/>
              <a:t>finance.yahoo.com</a:t>
            </a:r>
            <a:r>
              <a:rPr lang="en-GB" dirty="0"/>
              <a:t>. (n.d.). </a:t>
            </a:r>
            <a:r>
              <a:rPr lang="en-GB" i="1" dirty="0"/>
              <a:t>Apple Inc. (AAPL) Analyst Ratings, Estimates &amp; Forecasts - Yahoo Finance</a:t>
            </a:r>
            <a:r>
              <a:rPr lang="en-GB" dirty="0"/>
              <a:t>. [online] Available at: https://</a:t>
            </a:r>
            <a:r>
              <a:rPr lang="en-GB" dirty="0" err="1"/>
              <a:t>finance.yahoo.com</a:t>
            </a:r>
            <a:r>
              <a:rPr lang="en-GB" dirty="0"/>
              <a:t>/quote/</a:t>
            </a:r>
            <a:r>
              <a:rPr lang="en-GB" dirty="0" err="1"/>
              <a:t>aapl</a:t>
            </a:r>
            <a:r>
              <a:rPr lang="en-GB" dirty="0"/>
              <a:t>/analysis/.</a:t>
            </a:r>
            <a:endParaRPr lang="en-GB" sz="2800" dirty="0">
              <a:latin typeface="Arial"/>
              <a:cs typeface="Arial"/>
            </a:endParaRPr>
          </a:p>
          <a:p>
            <a:r>
              <a:rPr lang="en-GB" dirty="0"/>
              <a:t>Wikipedia. (2023). </a:t>
            </a:r>
            <a:r>
              <a:rPr lang="en-GB" i="1" dirty="0"/>
              <a:t>Apple Inc.</a:t>
            </a:r>
            <a:r>
              <a:rPr lang="en-GB" dirty="0"/>
              <a:t> [online] Available at: https://</a:t>
            </a:r>
            <a:r>
              <a:rPr lang="en-GB" dirty="0" err="1"/>
              <a:t>en.wikipedia.org</a:t>
            </a:r>
            <a:r>
              <a:rPr lang="en-GB" dirty="0"/>
              <a:t>/wiki/</a:t>
            </a:r>
            <a:r>
              <a:rPr lang="en-GB" dirty="0" err="1"/>
              <a:t>Apple_Inc.#Notes</a:t>
            </a:r>
            <a:r>
              <a:rPr lang="en-GB" dirty="0"/>
              <a:t>.</a:t>
            </a:r>
            <a:endParaRPr lang="en-GB" sz="2800" dirty="0">
              <a:latin typeface="Arial"/>
              <a:ea typeface="+mn-lt"/>
              <a:cs typeface="Arial"/>
            </a:endParaRPr>
          </a:p>
          <a:p>
            <a:r>
              <a:rPr lang="en-GB" sz="2800" dirty="0">
                <a:ea typeface="+mn-lt"/>
                <a:cs typeface="+mn-lt"/>
              </a:rPr>
              <a:t>Apple Inc. (2023). Apple Reports Fourth Quarter Results. Apple Newsroom. </a:t>
            </a:r>
            <a:r>
              <a:rPr lang="en-GB" sz="2800" dirty="0">
                <a:ea typeface="+mn-lt"/>
                <a:cs typeface="+mn-lt"/>
                <a:hlinkClick r:id="rId10"/>
              </a:rPr>
              <a:t>https://www.apple.com</a:t>
            </a:r>
            <a:endParaRPr lang="en-GB" sz="2800" dirty="0"/>
          </a:p>
          <a:p>
            <a:r>
              <a:rPr lang="en-GB" sz="2800" dirty="0">
                <a:ea typeface="+mn-lt"/>
                <a:cs typeface="+mn-lt"/>
              </a:rPr>
              <a:t>Harvard Business Review. (2021). How Apple Is Organized for Innovation. https://</a:t>
            </a:r>
            <a:r>
              <a:rPr lang="en-GB" sz="2800" dirty="0" err="1">
                <a:ea typeface="+mn-lt"/>
                <a:cs typeface="+mn-lt"/>
              </a:rPr>
              <a:t>hbr.org</a:t>
            </a:r>
            <a:r>
              <a:rPr lang="en-GB" sz="2800" dirty="0">
                <a:ea typeface="+mn-lt"/>
                <a:cs typeface="+mn-lt"/>
              </a:rPr>
              <a:t>/2021/11/how-apple-is-organized-for-innovation</a:t>
            </a:r>
            <a:endParaRPr lang="en-GB" sz="2800" dirty="0"/>
          </a:p>
          <a:p>
            <a:pPr>
              <a:buNone/>
            </a:pPr>
            <a:endParaRPr lang="en-US" dirty="0"/>
          </a:p>
        </p:txBody>
      </p:sp>
      <p:sp>
        <p:nvSpPr>
          <p:cNvPr id="4" name="Slide Number Placeholder 3">
            <a:extLst>
              <a:ext uri="{FF2B5EF4-FFF2-40B4-BE49-F238E27FC236}">
                <a16:creationId xmlns:a16="http://schemas.microsoft.com/office/drawing/2014/main" id="{FBC7DEFB-5146-0124-F69C-85298371CD2A}"/>
              </a:ext>
            </a:extLst>
          </p:cNvPr>
          <p:cNvSpPr>
            <a:spLocks noGrp="1"/>
          </p:cNvSpPr>
          <p:nvPr>
            <p:ph type="sldNum" sz="quarter" idx="12"/>
          </p:nvPr>
        </p:nvSpPr>
        <p:spPr/>
        <p:txBody>
          <a:bodyPr/>
          <a:lstStyle/>
          <a:p>
            <a:fld id="{CC057153-B650-4DEB-B370-79DDCFDCE934}" type="slidenum">
              <a:rPr lang="en-US" smtClean="0"/>
              <a:t>11</a:t>
            </a:fld>
            <a:endParaRPr lang="en-US"/>
          </a:p>
        </p:txBody>
      </p:sp>
    </p:spTree>
    <p:extLst>
      <p:ext uri="{BB962C8B-B14F-4D97-AF65-F5344CB8AC3E}">
        <p14:creationId xmlns:p14="http://schemas.microsoft.com/office/powerpoint/2010/main" val="33334536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A875D55-4A80-43E9-38F6-27E366493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1FA0C8C-F869-2FD4-645D-71C9EE717120}"/>
              </a:ext>
            </a:extLst>
          </p:cNvPr>
          <p:cNvPicPr>
            <a:picLocks noChangeAspect="1"/>
          </p:cNvPicPr>
          <p:nvPr/>
        </p:nvPicPr>
        <p:blipFill>
          <a:blip r:embed="rId2">
            <a:alphaModFix amt="60000"/>
            <a:extLst>
              <a:ext uri="{837473B0-CC2E-450A-ABE3-18F120FF3D39}">
                <a1611:picAttrSrcUrl xmlns:a1611="http://schemas.microsoft.com/office/drawing/2016/11/main" r:id="rId3"/>
              </a:ext>
            </a:extLst>
          </a:blip>
          <a:srcRect t="23712" b="1537"/>
          <a:stretch>
            <a:fillRect/>
          </a:stretch>
        </p:blipFill>
        <p:spPr>
          <a:xfrm>
            <a:off x="1" y="1"/>
            <a:ext cx="12192000" cy="6857999"/>
          </a:xfrm>
          <a:prstGeom prst="rect">
            <a:avLst/>
          </a:prstGeom>
        </p:spPr>
      </p:pic>
      <p:sp>
        <p:nvSpPr>
          <p:cNvPr id="2" name="Title 1">
            <a:extLst>
              <a:ext uri="{FF2B5EF4-FFF2-40B4-BE49-F238E27FC236}">
                <a16:creationId xmlns:a16="http://schemas.microsoft.com/office/drawing/2014/main" id="{1F7B5E6F-EF6D-6198-4AA1-6F3C9DFD32D8}"/>
              </a:ext>
            </a:extLst>
          </p:cNvPr>
          <p:cNvSpPr>
            <a:spLocks noGrp="1"/>
          </p:cNvSpPr>
          <p:nvPr>
            <p:ph type="ctrTitle"/>
          </p:nvPr>
        </p:nvSpPr>
        <p:spPr>
          <a:xfrm>
            <a:off x="2301923" y="3062631"/>
            <a:ext cx="7588155" cy="2236264"/>
          </a:xfrm>
        </p:spPr>
        <p:txBody>
          <a:bodyPr>
            <a:normAutofit fontScale="90000"/>
          </a:bodyPr>
          <a:lstStyle/>
          <a:p>
            <a:r>
              <a:rPr lang="en-US" sz="5400">
                <a:solidFill>
                  <a:srgbClr val="FFFFFF"/>
                </a:solidFill>
                <a:latin typeface="Rockwell"/>
              </a:rPr>
              <a:t>THANK YOU FOR YOUR TIME!!!!</a:t>
            </a:r>
            <a:br>
              <a:rPr lang="en-US" sz="5400">
                <a:latin typeface="Rockwell"/>
              </a:rPr>
            </a:br>
            <a:r>
              <a:rPr lang="en-US" sz="5400">
                <a:solidFill>
                  <a:srgbClr val="FFFFFF"/>
                </a:solidFill>
                <a:latin typeface="Rockwell"/>
              </a:rPr>
              <a:t>:)</a:t>
            </a:r>
          </a:p>
        </p:txBody>
      </p:sp>
      <p:sp>
        <p:nvSpPr>
          <p:cNvPr id="3" name="Subtitle 2">
            <a:extLst>
              <a:ext uri="{FF2B5EF4-FFF2-40B4-BE49-F238E27FC236}">
                <a16:creationId xmlns:a16="http://schemas.microsoft.com/office/drawing/2014/main" id="{CA3BA7B6-D687-AA1D-BC23-E88A3A9E5F3E}"/>
              </a:ext>
            </a:extLst>
          </p:cNvPr>
          <p:cNvSpPr>
            <a:spLocks noGrp="1"/>
          </p:cNvSpPr>
          <p:nvPr>
            <p:ph type="subTitle" idx="1"/>
          </p:nvPr>
        </p:nvSpPr>
        <p:spPr>
          <a:xfrm>
            <a:off x="6899323" y="6346637"/>
            <a:ext cx="7588155" cy="1414091"/>
          </a:xfrm>
        </p:spPr>
        <p:txBody>
          <a:bodyPr vert="horz" lIns="91440" tIns="45720" rIns="91440" bIns="45720" rtlCol="0" anchor="t">
            <a:normAutofit/>
          </a:bodyPr>
          <a:lstStyle/>
          <a:p>
            <a:r>
              <a:rPr lang="en-US" sz="2200">
                <a:solidFill>
                  <a:srgbClr val="FFFFFF"/>
                </a:solidFill>
              </a:rPr>
              <a:t> CCYYSA.</a:t>
            </a:r>
          </a:p>
        </p:txBody>
      </p:sp>
    </p:spTree>
    <p:extLst>
      <p:ext uri="{BB962C8B-B14F-4D97-AF65-F5344CB8AC3E}">
        <p14:creationId xmlns:p14="http://schemas.microsoft.com/office/powerpoint/2010/main" val="255987233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docProps/app.xml><?xml version="1.0" encoding="utf-8"?>
<Properties xmlns="http://schemas.openxmlformats.org/officeDocument/2006/extended-properties" xmlns:vt="http://schemas.openxmlformats.org/officeDocument/2006/docPropsVTypes">
  <Template>office theme</Template>
  <TotalTime>7730</TotalTime>
  <Words>2212</Words>
  <Application>Microsoft Macintosh PowerPoint</Application>
  <PresentationFormat>Widescreen</PresentationFormat>
  <Paragraphs>158</Paragraphs>
  <Slides>12</Slides>
  <Notes>0</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Neue Haas Grotesk Text Pro</vt:lpstr>
      <vt:lpstr>Rockwell</vt:lpstr>
      <vt:lpstr>Wingdings</vt:lpstr>
      <vt:lpstr>VanillaVTI</vt:lpstr>
      <vt:lpstr>APPLE </vt:lpstr>
      <vt:lpstr>Table of content</vt:lpstr>
      <vt:lpstr>Overview of Apple Company (type of company, size, structure, annual revenues, products and services).                         2441744</vt:lpstr>
      <vt:lpstr>Overview of Apple Company (type of company, size, structure, annual revenues, products and services).                                                                                                                                                                    2441744</vt:lpstr>
      <vt:lpstr>SWOT ANALYSIS          APPLE</vt:lpstr>
      <vt:lpstr>                     PESTEL ANALYSIS APPLE          2330971                        </vt:lpstr>
      <vt:lpstr>     Complex Global Regulatory &amp; Political Environment:</vt:lpstr>
      <vt:lpstr>PowerPoint Presentation</vt:lpstr>
      <vt:lpstr>Digital Services</vt:lpstr>
      <vt:lpstr>    RECOMMENDATIONS AND CONCLUSION </vt:lpstr>
      <vt:lpstr>                             REFERENCE LIST</vt:lpstr>
      <vt:lpstr>THANK YOU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APPLE </dc:title>
  <dc:creator/>
  <cp:lastModifiedBy>Christvit Luzeyiwo Kanga (2441744)</cp:lastModifiedBy>
  <cp:revision>27</cp:revision>
  <dcterms:created xsi:type="dcterms:W3CDTF">2025-05-24T09:54:46Z</dcterms:created>
  <dcterms:modified xsi:type="dcterms:W3CDTF">2025-06-15T11:25:46Z</dcterms:modified>
</cp:coreProperties>
</file>