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75" r:id="rId2"/>
    <p:sldId id="276" r:id="rId3"/>
    <p:sldId id="258" r:id="rId4"/>
    <p:sldId id="256" r:id="rId5"/>
    <p:sldId id="257" r:id="rId6"/>
    <p:sldId id="277" r:id="rId7"/>
    <p:sldId id="278" r:id="rId8"/>
    <p:sldId id="259" r:id="rId9"/>
    <p:sldId id="260" r:id="rId10"/>
    <p:sldId id="261" r:id="rId11"/>
    <p:sldId id="262" r:id="rId12"/>
    <p:sldId id="263" r:id="rId13"/>
    <p:sldId id="264" r:id="rId14"/>
    <p:sldId id="279" r:id="rId15"/>
    <p:sldId id="265" r:id="rId16"/>
    <p:sldId id="266" r:id="rId17"/>
    <p:sldId id="269" r:id="rId18"/>
    <p:sldId id="271" r:id="rId19"/>
    <p:sldId id="272" r:id="rId20"/>
    <p:sldId id="270" r:id="rId21"/>
    <p:sldId id="268" r:id="rId22"/>
    <p:sldId id="273" r:id="rId23"/>
    <p:sldId id="274" r:id="rId24"/>
    <p:sldId id="26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574" autoAdjust="0"/>
    <p:restoredTop sz="94660"/>
  </p:normalViewPr>
  <p:slideViewPr>
    <p:cSldViewPr snapToGrid="0">
      <p:cViewPr varScale="1">
        <p:scale>
          <a:sx n="67" d="100"/>
          <a:sy n="67" d="100"/>
        </p:scale>
        <p:origin x="87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2522942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449279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3457896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3E35806-00DA-403F-902D-F30541767455}"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349454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E35806-00DA-403F-902D-F30541767455}" type="datetimeFigureOut">
              <a:rPr lang="en-GB" smtClean="0"/>
              <a:t>16/10/2017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264385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3735855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838503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890653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E35806-00DA-403F-902D-F30541767455}"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201561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E35806-00DA-403F-902D-F30541767455}" type="datetimeFigureOut">
              <a:rPr lang="en-GB" smtClean="0"/>
              <a:t>16/10/2017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2223700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0007888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29824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41810215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8053118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1070298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30778613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3E35806-00DA-403F-902D-F30541767455}" type="datetimeFigureOut">
              <a:rPr lang="en-GB" smtClean="0"/>
              <a:t>16/10/2017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C0C078-D303-47CA-A8FA-89667DF34A14}" type="slidenum">
              <a:rPr lang="en-GB" smtClean="0"/>
              <a:t>‹#›</a:t>
            </a:fld>
            <a:endParaRPr lang="en-GB"/>
          </a:p>
        </p:txBody>
      </p:sp>
    </p:spTree>
    <p:extLst>
      <p:ext uri="{BB962C8B-B14F-4D97-AF65-F5344CB8AC3E}">
        <p14:creationId xmlns:p14="http://schemas.microsoft.com/office/powerpoint/2010/main" val="3408317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3E35806-00DA-403F-902D-F30541767455}" type="datetimeFigureOut">
              <a:rPr lang="en-GB" smtClean="0"/>
              <a:t>16/10/2017</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5C0C078-D303-47CA-A8FA-89667DF34A14}" type="slidenum">
              <a:rPr lang="en-GB" smtClean="0"/>
              <a:t>‹#›</a:t>
            </a:fld>
            <a:endParaRPr lang="en-GB"/>
          </a:p>
        </p:txBody>
      </p:sp>
    </p:spTree>
    <p:extLst>
      <p:ext uri="{BB962C8B-B14F-4D97-AF65-F5344CB8AC3E}">
        <p14:creationId xmlns:p14="http://schemas.microsoft.com/office/powerpoint/2010/main" val="28792858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69y0XsUdiTo"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theguardian.com/law/2016/jul/10/modern-slavery-on-rise-in-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antislavery.org/slavery-today/slavery-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freetheslaves.net/about-slavery/slavery-in-his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52706"/>
            <a:ext cx="10483852" cy="1400530"/>
          </a:xfrm>
        </p:spPr>
        <p:txBody>
          <a:bodyPr/>
          <a:lstStyle/>
          <a:p>
            <a:r>
              <a:rPr lang="en-GB" b="1" dirty="0" smtClean="0"/>
              <a:t>Human Rights and the History of Slavery</a:t>
            </a:r>
            <a:endParaRPr lang="en-GB" b="1"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04485" y="1624647"/>
            <a:ext cx="8313136" cy="4676139"/>
          </a:xfrm>
        </p:spPr>
      </p:pic>
    </p:spTree>
    <p:extLst>
      <p:ext uri="{BB962C8B-B14F-4D97-AF65-F5344CB8AC3E}">
        <p14:creationId xmlns:p14="http://schemas.microsoft.com/office/powerpoint/2010/main" val="8627531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823913" y="1175657"/>
            <a:ext cx="10515600" cy="5344206"/>
          </a:xfrm>
        </p:spPr>
        <p:txBody>
          <a:bodyPr>
            <a:normAutofit fontScale="92500" lnSpcReduction="20000"/>
          </a:bodyPr>
          <a:lstStyle/>
          <a:p>
            <a:pPr marL="0" indent="0">
              <a:buNone/>
            </a:pPr>
            <a:r>
              <a:rPr lang="en-GB" sz="3000" dirty="0" smtClean="0"/>
              <a:t>'If there is one abuse that offends our conscience in every way, it is the enslavement of a human being… No child should be born without hope; no person should live without freedom'</a:t>
            </a:r>
          </a:p>
          <a:p>
            <a:pPr marL="0" indent="0">
              <a:buNone/>
            </a:pPr>
            <a:r>
              <a:rPr lang="en-GB" sz="3000" dirty="0" smtClean="0"/>
              <a:t>Anglican Archbishop Emeritus Desmond Tutu</a:t>
            </a:r>
          </a:p>
          <a:p>
            <a:endParaRPr lang="en-GB" sz="3000" dirty="0"/>
          </a:p>
          <a:p>
            <a:pPr marL="0" indent="0">
              <a:buNone/>
            </a:pPr>
            <a:r>
              <a:rPr lang="en-GB" sz="3000" dirty="0"/>
              <a:t>Even as laws banning slavery and its prohibition are enshrined in international instruments, notably the Universal Declaration of Human Rights, it is still practised in many forms: traditional chattel slavery, bonded labour, serfdom, child labour, migrant labour, domestic labour, forced labour and slavery for ritual or religious purposes.</a:t>
            </a:r>
          </a:p>
          <a:p>
            <a:pPr marL="0" indent="0">
              <a:buNone/>
            </a:pPr>
            <a:r>
              <a:rPr lang="en-GB" sz="3000" i="1" dirty="0"/>
              <a:t>Kofi Anan, Secretary-General of the United Nations, 1999</a:t>
            </a:r>
            <a:endParaRPr lang="en-GB" sz="3000"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67918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1000"/>
                                        <p:tgtEl>
                                          <p:spTgt spid="5">
                                            <p:txEl>
                                              <p:pRg st="3" end="3"/>
                                            </p:txEl>
                                          </p:spTgt>
                                        </p:tgtEl>
                                      </p:cBhvr>
                                    </p:animEffect>
                                    <p:anim calcmode="lin" valueType="num">
                                      <p:cBhvr>
                                        <p:cTn id="2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anim calcmode="lin" valueType="num">
                                      <p:cBhvr>
                                        <p:cTn id="2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46112" y="452718"/>
            <a:ext cx="7452860" cy="1400530"/>
          </a:xfrm>
        </p:spPr>
        <p:txBody>
          <a:bodyPr>
            <a:normAutofit fontScale="90000"/>
          </a:bodyPr>
          <a:lstStyle/>
          <a:p>
            <a:r>
              <a:rPr lang="en-GB" b="1" dirty="0" smtClean="0"/>
              <a:t>Article 4 "No one shall be held in slavery or servitude" Human beings must not be owned, bought or sold. No one has the right to enslave anyone else. Slavery is a crime.</a:t>
            </a:r>
            <a:br>
              <a:rPr lang="en-GB" b="1" dirty="0" smtClean="0"/>
            </a:br>
            <a:r>
              <a:rPr lang="en-GB" b="1" dirty="0" smtClean="0"/>
              <a:t>- UN Declaration. </a:t>
            </a:r>
            <a:br>
              <a:rPr lang="en-GB" b="1" dirty="0" smtClean="0"/>
            </a:br>
            <a:r>
              <a:rPr lang="en-GB" b="1" dirty="0"/>
              <a:t/>
            </a:r>
            <a:br>
              <a:rPr lang="en-GB" b="1" dirty="0"/>
            </a:br>
            <a:r>
              <a:rPr lang="en-GB" b="1" dirty="0">
                <a:hlinkClick r:id="rId2"/>
              </a:rPr>
              <a:t>https://</a:t>
            </a:r>
            <a:r>
              <a:rPr lang="en-GB" b="1" dirty="0" smtClean="0">
                <a:hlinkClick r:id="rId2"/>
              </a:rPr>
              <a:t>www.youtube.com/watch?v=69y0XsUdiTo</a:t>
            </a:r>
            <a:r>
              <a:rPr lang="en-GB" b="1" dirty="0" smtClean="0"/>
              <a:t/>
            </a:r>
            <a:br>
              <a:rPr lang="en-GB" b="1" dirty="0" smtClean="0"/>
            </a:br>
            <a:endParaRPr lang="en-GB" b="1" dirty="0"/>
          </a:p>
        </p:txBody>
      </p:sp>
      <p:pic>
        <p:nvPicPr>
          <p:cNvPr id="7" name="Picture 6"/>
          <p:cNvPicPr>
            <a:picLocks noChangeAspect="1"/>
          </p:cNvPicPr>
          <p:nvPr/>
        </p:nvPicPr>
        <p:blipFill>
          <a:blip r:embed="rId3"/>
          <a:stretch>
            <a:fillRect/>
          </a:stretch>
        </p:blipFill>
        <p:spPr>
          <a:xfrm>
            <a:off x="8266337" y="1152983"/>
            <a:ext cx="3578227" cy="3291968"/>
          </a:xfrm>
          <a:prstGeom prst="rect">
            <a:avLst/>
          </a:prstGeom>
        </p:spPr>
      </p:pic>
    </p:spTree>
    <p:extLst>
      <p:ext uri="{BB962C8B-B14F-4D97-AF65-F5344CB8AC3E}">
        <p14:creationId xmlns:p14="http://schemas.microsoft.com/office/powerpoint/2010/main" val="19498498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u="sng" dirty="0" smtClean="0"/>
              <a:t>Why Modern Slavery?</a:t>
            </a:r>
            <a:endParaRPr lang="en-GB" b="1" u="sng" dirty="0"/>
          </a:p>
        </p:txBody>
      </p:sp>
      <p:sp>
        <p:nvSpPr>
          <p:cNvPr id="5" name="Content Placeholder 4"/>
          <p:cNvSpPr>
            <a:spLocks noGrp="1"/>
          </p:cNvSpPr>
          <p:nvPr>
            <p:ph idx="1"/>
          </p:nvPr>
        </p:nvSpPr>
        <p:spPr>
          <a:xfrm>
            <a:off x="449944" y="1596572"/>
            <a:ext cx="10406742" cy="4651828"/>
          </a:xfrm>
        </p:spPr>
        <p:txBody>
          <a:bodyPr>
            <a:normAutofit/>
          </a:bodyPr>
          <a:lstStyle/>
          <a:p>
            <a:pPr marL="0" indent="0">
              <a:buNone/>
            </a:pPr>
            <a:endParaRPr lang="en-GB" dirty="0"/>
          </a:p>
          <a:p>
            <a:pPr marL="0" indent="0">
              <a:buNone/>
            </a:pPr>
            <a:r>
              <a:rPr lang="en-GB" sz="2800" dirty="0" smtClean="0"/>
              <a:t>Andrew Wallis, founder and chief executive of the anti-slavery charity Unseen: “What’s driving it is the demand for cheap goods, cheap labour, cheap sex and there’s an insatiable demand that causes questions for society as a whole. On the other side, there’s an endless supply of vulnerable people.”</a:t>
            </a:r>
          </a:p>
          <a:p>
            <a:pPr marL="0" indent="0">
              <a:buNone/>
            </a:pPr>
            <a:r>
              <a:rPr lang="en-GB" dirty="0">
                <a:hlinkClick r:id="rId2"/>
              </a:rPr>
              <a:t>https://www.theguardian.com/law/2016/jul/10/modern-slavery-on-rise-in-uk</a:t>
            </a:r>
            <a:endParaRPr lang="en-GB" dirty="0"/>
          </a:p>
          <a:p>
            <a:endParaRPr lang="en-GB" dirty="0"/>
          </a:p>
          <a:p>
            <a:pPr marL="0" indent="0">
              <a:buNone/>
            </a:pPr>
            <a:r>
              <a:rPr lang="en-GB" dirty="0" smtClean="0"/>
              <a:t>https://www.youtube.com/watch?v=oGPAOCt9zY8</a:t>
            </a:r>
          </a:p>
          <a:p>
            <a:pPr marL="0" indent="0">
              <a:buNone/>
            </a:pPr>
            <a:endParaRPr lang="en-GB" dirty="0"/>
          </a:p>
        </p:txBody>
      </p:sp>
      <p:pic>
        <p:nvPicPr>
          <p:cNvPr id="6" name="Picture 5"/>
          <p:cNvPicPr>
            <a:picLocks noChangeAspect="1"/>
          </p:cNvPicPr>
          <p:nvPr/>
        </p:nvPicPr>
        <p:blipFill>
          <a:blip r:embed="rId3"/>
          <a:stretch>
            <a:fillRect/>
          </a:stretch>
        </p:blipFill>
        <p:spPr>
          <a:xfrm>
            <a:off x="8503926" y="395995"/>
            <a:ext cx="3486150" cy="1257300"/>
          </a:xfrm>
          <a:prstGeom prst="rect">
            <a:avLst/>
          </a:prstGeom>
        </p:spPr>
      </p:pic>
    </p:spTree>
    <p:extLst>
      <p:ext uri="{BB962C8B-B14F-4D97-AF65-F5344CB8AC3E}">
        <p14:creationId xmlns:p14="http://schemas.microsoft.com/office/powerpoint/2010/main" val="4190016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39" y="1555804"/>
            <a:ext cx="9404723" cy="1400530"/>
          </a:xfrm>
        </p:spPr>
        <p:txBody>
          <a:bodyPr>
            <a:normAutofit fontScale="90000"/>
          </a:bodyPr>
          <a:lstStyle/>
          <a:p>
            <a:r>
              <a:rPr lang="en-GB" b="1" dirty="0" smtClean="0"/>
              <a:t>SLAVERY –DEFINITIONS</a:t>
            </a:r>
            <a:r>
              <a:rPr lang="en-GB" dirty="0" smtClean="0"/>
              <a:t> </a:t>
            </a:r>
            <a:br>
              <a:rPr lang="en-GB" dirty="0" smtClean="0"/>
            </a:br>
            <a:r>
              <a:rPr lang="en-GB" sz="4900" dirty="0" smtClean="0"/>
              <a:t>The status or condition of a person over whom any or all of the powers attaching to the right of ownership are exercised </a:t>
            </a:r>
            <a:r>
              <a:rPr lang="en-GB" sz="3100" dirty="0" smtClean="0"/>
              <a:t/>
            </a:r>
            <a:br>
              <a:rPr lang="en-GB" sz="3100" dirty="0" smtClean="0"/>
            </a:br>
            <a:r>
              <a:rPr lang="en-GB" sz="3100" dirty="0" smtClean="0"/>
              <a:t>(129 Convention; approved in defining Art 4 ECHR: </a:t>
            </a:r>
            <a:r>
              <a:rPr lang="en-GB" sz="3100" dirty="0" err="1" smtClean="0"/>
              <a:t>Siladin</a:t>
            </a:r>
            <a:r>
              <a:rPr lang="en-GB" sz="3100" dirty="0" smtClean="0"/>
              <a:t> v France (ECHR, 2005). </a:t>
            </a:r>
            <a:r>
              <a:rPr lang="en-GB" dirty="0" smtClean="0"/>
              <a:t/>
            </a:r>
            <a:br>
              <a:rPr lang="en-GB" dirty="0" smtClean="0"/>
            </a:br>
            <a:endParaRPr lang="en-GB" dirty="0"/>
          </a:p>
        </p:txBody>
      </p:sp>
      <p:pic>
        <p:nvPicPr>
          <p:cNvPr id="4" name="Picture 3"/>
          <p:cNvPicPr>
            <a:picLocks noChangeAspect="1"/>
          </p:cNvPicPr>
          <p:nvPr/>
        </p:nvPicPr>
        <p:blipFill>
          <a:blip r:embed="rId2"/>
          <a:stretch>
            <a:fillRect/>
          </a:stretch>
        </p:blipFill>
        <p:spPr>
          <a:xfrm>
            <a:off x="8445953" y="623207"/>
            <a:ext cx="3486150" cy="1257300"/>
          </a:xfrm>
          <a:prstGeom prst="rect">
            <a:avLst/>
          </a:prstGeom>
        </p:spPr>
      </p:pic>
    </p:spTree>
    <p:extLst>
      <p:ext uri="{BB962C8B-B14F-4D97-AF65-F5344CB8AC3E}">
        <p14:creationId xmlns:p14="http://schemas.microsoft.com/office/powerpoint/2010/main" val="17194501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55168"/>
          </a:xfrm>
        </p:spPr>
        <p:txBody>
          <a:bodyPr>
            <a:normAutofit fontScale="90000"/>
          </a:bodyPr>
          <a:lstStyle/>
          <a:p>
            <a:r>
              <a:rPr lang="en-GB" b="1" dirty="0" smtClean="0"/>
              <a:t>SLAVERY - DEFINITIONS </a:t>
            </a:r>
            <a:r>
              <a:rPr lang="en-GB" dirty="0" smtClean="0"/>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406627" y="1640114"/>
            <a:ext cx="11146744" cy="4862286"/>
          </a:xfrm>
        </p:spPr>
        <p:txBody>
          <a:bodyPr>
            <a:normAutofit fontScale="55000" lnSpcReduction="20000"/>
          </a:bodyPr>
          <a:lstStyle/>
          <a:p>
            <a:pPr marL="0" indent="0">
              <a:buNone/>
            </a:pPr>
            <a:r>
              <a:rPr lang="en-GB" sz="4900" dirty="0" smtClean="0"/>
              <a:t>Slavery is an umbrella term for activities involved when one person obtains or holds another person in compelled service. </a:t>
            </a:r>
          </a:p>
          <a:p>
            <a:pPr marL="0" indent="0">
              <a:buNone/>
            </a:pPr>
            <a:r>
              <a:rPr lang="en-GB" sz="4900" dirty="0" smtClean="0"/>
              <a:t>Someone is in slavery if they are: </a:t>
            </a:r>
          </a:p>
          <a:p>
            <a:r>
              <a:rPr lang="en-GB" sz="4900" dirty="0" smtClean="0"/>
              <a:t>forced to work through mental or physical threat</a:t>
            </a:r>
          </a:p>
          <a:p>
            <a:r>
              <a:rPr lang="en-GB" sz="4900" dirty="0" smtClean="0"/>
              <a:t>owned or controlled by an 'employer', usually through mental or physical abuse or the threat of abuse</a:t>
            </a:r>
          </a:p>
          <a:p>
            <a:r>
              <a:rPr lang="en-GB" sz="4900" dirty="0" smtClean="0"/>
              <a:t>dehumanised, treated as a commodity or bought and sold as ‘property’</a:t>
            </a:r>
          </a:p>
          <a:p>
            <a:r>
              <a:rPr lang="en-GB" sz="4900" dirty="0" smtClean="0"/>
              <a:t>physically constrained or have restrictions placed on his/her freedom</a:t>
            </a:r>
          </a:p>
          <a:p>
            <a:pPr marL="0" indent="0">
              <a:buNone/>
            </a:pPr>
            <a:endParaRPr lang="en-GB" sz="4900" dirty="0" smtClean="0"/>
          </a:p>
          <a:p>
            <a:pPr marL="0" indent="0">
              <a:buNone/>
            </a:pPr>
            <a:r>
              <a:rPr lang="en-GB" dirty="0" smtClean="0"/>
              <a:t>https://www.unseenuk.org/</a:t>
            </a:r>
            <a:endParaRPr lang="en-GB" dirty="0"/>
          </a:p>
        </p:txBody>
      </p:sp>
      <p:pic>
        <p:nvPicPr>
          <p:cNvPr id="4" name="Picture 3"/>
          <p:cNvPicPr>
            <a:picLocks noChangeAspect="1"/>
          </p:cNvPicPr>
          <p:nvPr/>
        </p:nvPicPr>
        <p:blipFill>
          <a:blip r:embed="rId2"/>
          <a:stretch>
            <a:fillRect/>
          </a:stretch>
        </p:blipFill>
        <p:spPr>
          <a:xfrm>
            <a:off x="8489497" y="150586"/>
            <a:ext cx="3486150" cy="1257300"/>
          </a:xfrm>
          <a:prstGeom prst="rect">
            <a:avLst/>
          </a:prstGeom>
        </p:spPr>
      </p:pic>
    </p:spTree>
    <p:extLst>
      <p:ext uri="{BB962C8B-B14F-4D97-AF65-F5344CB8AC3E}">
        <p14:creationId xmlns:p14="http://schemas.microsoft.com/office/powerpoint/2010/main" val="37239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1000"/>
                                        <p:tgtEl>
                                          <p:spTgt spid="3">
                                            <p:txEl>
                                              <p:pRg st="4" end="4"/>
                                            </p:txEl>
                                          </p:spTgt>
                                        </p:tgtEl>
                                      </p:cBhvr>
                                    </p:animEffect>
                                    <p:anim calcmode="lin" valueType="num">
                                      <p:cBhvr>
                                        <p:cTn id="1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000"/>
                                        <p:tgtEl>
                                          <p:spTgt spid="3">
                                            <p:txEl>
                                              <p:pRg st="5" end="5"/>
                                            </p:txEl>
                                          </p:spTgt>
                                        </p:tgtEl>
                                      </p:cBhvr>
                                    </p:animEffect>
                                    <p:anim calcmode="lin" valueType="num">
                                      <p:cBhvr>
                                        <p:cTn id="2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955168"/>
          </a:xfrm>
        </p:spPr>
        <p:txBody>
          <a:bodyPr>
            <a:normAutofit fontScale="90000"/>
          </a:bodyPr>
          <a:lstStyle/>
          <a:p>
            <a:r>
              <a:rPr lang="en-GB" b="1" dirty="0" smtClean="0"/>
              <a:t>SLAVERY - DEFINITIONS</a:t>
            </a:r>
            <a:r>
              <a:rPr lang="en-GB" dirty="0" smtClean="0"/>
              <a:t>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a:xfrm>
            <a:off x="406627" y="1710018"/>
            <a:ext cx="11146744" cy="4792382"/>
          </a:xfrm>
        </p:spPr>
        <p:txBody>
          <a:bodyPr>
            <a:normAutofit fontScale="55000" lnSpcReduction="20000"/>
          </a:bodyPr>
          <a:lstStyle/>
          <a:p>
            <a:pPr marL="0" indent="0">
              <a:buNone/>
            </a:pPr>
            <a:r>
              <a:rPr lang="en-GB" sz="4900" dirty="0" smtClean="0"/>
              <a:t>The following definitions are encompassed within the term 'modern slavery' for the purposes of the Modern Slavery Act 2015. </a:t>
            </a:r>
          </a:p>
          <a:p>
            <a:pPr marL="0" indent="0">
              <a:buNone/>
            </a:pPr>
            <a:r>
              <a:rPr lang="en-GB" sz="4900" dirty="0" smtClean="0"/>
              <a:t>These are: </a:t>
            </a:r>
          </a:p>
          <a:p>
            <a:r>
              <a:rPr lang="en-GB" sz="4900" dirty="0" smtClean="0"/>
              <a:t>'slavery' is where ownership is exercised over a person</a:t>
            </a:r>
          </a:p>
          <a:p>
            <a:r>
              <a:rPr lang="en-GB" sz="4900" dirty="0" smtClean="0"/>
              <a:t>'servitude' involves the obligation to provide services imposed by coercion</a:t>
            </a:r>
          </a:p>
          <a:p>
            <a:r>
              <a:rPr lang="en-GB" sz="4900" dirty="0" smtClean="0"/>
              <a:t>'forced or compulsory labour' involves work or service extracted from any person under the menace of a penalty and for which the person has not offered himself voluntarily</a:t>
            </a:r>
          </a:p>
          <a:p>
            <a:r>
              <a:rPr lang="en-GB" sz="4900" dirty="0" smtClean="0"/>
              <a:t>'human trafficking' concerns arranging or facilitating the travel of another with a view to exploiting them.</a:t>
            </a:r>
          </a:p>
          <a:p>
            <a:pPr marL="0" indent="0">
              <a:buNone/>
            </a:pPr>
            <a:r>
              <a:rPr lang="en-GB" dirty="0" smtClean="0"/>
              <a:t>https://www.unseenuk.org/</a:t>
            </a:r>
            <a:endParaRPr lang="en-GB" dirty="0"/>
          </a:p>
        </p:txBody>
      </p:sp>
      <p:pic>
        <p:nvPicPr>
          <p:cNvPr id="4" name="Picture 3"/>
          <p:cNvPicPr>
            <a:picLocks noChangeAspect="1"/>
          </p:cNvPicPr>
          <p:nvPr/>
        </p:nvPicPr>
        <p:blipFill>
          <a:blip r:embed="rId2"/>
          <a:stretch>
            <a:fillRect/>
          </a:stretch>
        </p:blipFill>
        <p:spPr>
          <a:xfrm>
            <a:off x="8705850" y="150586"/>
            <a:ext cx="3486150" cy="1257300"/>
          </a:xfrm>
          <a:prstGeom prst="rect">
            <a:avLst/>
          </a:prstGeom>
        </p:spPr>
      </p:pic>
    </p:spTree>
    <p:extLst>
      <p:ext uri="{BB962C8B-B14F-4D97-AF65-F5344CB8AC3E}">
        <p14:creationId xmlns:p14="http://schemas.microsoft.com/office/powerpoint/2010/main" val="2814728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464458" y="1683658"/>
            <a:ext cx="9585396" cy="4564742"/>
          </a:xfrm>
        </p:spPr>
        <p:txBody>
          <a:bodyPr>
            <a:normAutofit lnSpcReduction="10000"/>
          </a:bodyPr>
          <a:lstStyle/>
          <a:p>
            <a:pPr marL="0" indent="0">
              <a:buNone/>
            </a:pPr>
            <a:r>
              <a:rPr lang="en-GB" sz="3200" b="1" dirty="0" smtClean="0"/>
              <a:t>Aristotle on “Natural Slavery”</a:t>
            </a:r>
          </a:p>
          <a:p>
            <a:pPr marL="0" indent="0">
              <a:buNone/>
            </a:pPr>
            <a:endParaRPr lang="en-GB" b="1" dirty="0" smtClean="0"/>
          </a:p>
          <a:p>
            <a:pPr fontAlgn="base"/>
            <a:r>
              <a:rPr lang="en-GB" b="1" dirty="0"/>
              <a:t>Natural slavery</a:t>
            </a:r>
            <a:r>
              <a:rPr lang="en-GB" dirty="0"/>
              <a:t> was Aristotle's belief, found in the </a:t>
            </a:r>
            <a:r>
              <a:rPr lang="en-GB" i="1" dirty="0"/>
              <a:t>Politics</a:t>
            </a:r>
            <a:r>
              <a:rPr lang="en-GB" dirty="0"/>
              <a:t>, that some people are slaves by nature, while others were slaves solely by law or convention.  </a:t>
            </a:r>
            <a:endParaRPr lang="en-GB" dirty="0" smtClean="0"/>
          </a:p>
          <a:p>
            <a:pPr marL="0" indent="0" fontAlgn="base">
              <a:buNone/>
            </a:pPr>
            <a:endParaRPr lang="en-GB" dirty="0"/>
          </a:p>
          <a:p>
            <a:r>
              <a:rPr lang="en-GB" dirty="0"/>
              <a:t>Aristotle describes a natural slave in his book </a:t>
            </a:r>
            <a:r>
              <a:rPr lang="en-GB" i="1" dirty="0" smtClean="0"/>
              <a:t>Politics </a:t>
            </a:r>
            <a:r>
              <a:rPr lang="en-GB" dirty="0" smtClean="0"/>
              <a:t>as </a:t>
            </a:r>
            <a:r>
              <a:rPr lang="en-GB" dirty="0"/>
              <a:t>"anyone who, while being human, is by nature not his own but of someone else…" </a:t>
            </a:r>
            <a:endParaRPr lang="en-GB" dirty="0" smtClean="0"/>
          </a:p>
          <a:p>
            <a:endParaRPr lang="en-GB" dirty="0"/>
          </a:p>
          <a:p>
            <a:r>
              <a:rPr lang="en-GB" dirty="0" smtClean="0"/>
              <a:t>Aristotle </a:t>
            </a:r>
            <a:r>
              <a:rPr lang="en-GB" dirty="0"/>
              <a:t>also states "he is of someone else when, while being human, he is a piece of property; and a piece of property is a tool for action separate from its owner</a:t>
            </a:r>
            <a:r>
              <a:rPr lang="en-GB" dirty="0" smtClean="0"/>
              <a:t>."</a:t>
            </a:r>
            <a:endParaRPr lang="en-GB" b="1" dirty="0"/>
          </a:p>
        </p:txBody>
      </p:sp>
      <p:pic>
        <p:nvPicPr>
          <p:cNvPr id="4" name="Picture 3"/>
          <p:cNvPicPr>
            <a:picLocks noChangeAspect="1"/>
          </p:cNvPicPr>
          <p:nvPr/>
        </p:nvPicPr>
        <p:blipFill>
          <a:blip r:embed="rId2"/>
          <a:stretch>
            <a:fillRect/>
          </a:stretch>
        </p:blipFill>
        <p:spPr>
          <a:xfrm>
            <a:off x="10049854" y="2190888"/>
            <a:ext cx="1835495" cy="2443706"/>
          </a:xfrm>
          <a:prstGeom prst="rect">
            <a:avLst/>
          </a:prstGeom>
        </p:spPr>
      </p:pic>
    </p:spTree>
    <p:extLst>
      <p:ext uri="{BB962C8B-B14F-4D97-AF65-F5344CB8AC3E}">
        <p14:creationId xmlns:p14="http://schemas.microsoft.com/office/powerpoint/2010/main" val="265842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522740" y="1853248"/>
            <a:ext cx="8946541" cy="4736238"/>
          </a:xfrm>
        </p:spPr>
        <p:txBody>
          <a:bodyPr>
            <a:normAutofit/>
          </a:bodyPr>
          <a:lstStyle/>
          <a:p>
            <a:pPr marL="0" indent="0">
              <a:buNone/>
            </a:pPr>
            <a:r>
              <a:rPr lang="en-GB" b="1" dirty="0" smtClean="0"/>
              <a:t>Aristotle on “Natural Slavery”</a:t>
            </a:r>
          </a:p>
          <a:p>
            <a:pPr fontAlgn="base"/>
            <a:r>
              <a:rPr lang="en-GB" dirty="0"/>
              <a:t>Some </a:t>
            </a:r>
            <a:r>
              <a:rPr lang="en-GB" dirty="0" smtClean="0"/>
              <a:t>people were </a:t>
            </a:r>
            <a:r>
              <a:rPr lang="en-GB" dirty="0"/>
              <a:t>born natural slaves and ought to be slaves under any circumstances. </a:t>
            </a:r>
            <a:endParaRPr lang="en-GB" dirty="0" smtClean="0"/>
          </a:p>
          <a:p>
            <a:pPr fontAlgn="base"/>
            <a:r>
              <a:rPr lang="en-GB" dirty="0" smtClean="0"/>
              <a:t>Other </a:t>
            </a:r>
            <a:r>
              <a:rPr lang="en-GB" dirty="0"/>
              <a:t>people were born to rule these slaves, could use these slaves as they pleased and could treat them as property. </a:t>
            </a:r>
          </a:p>
          <a:p>
            <a:pPr fontAlgn="base"/>
            <a:r>
              <a:rPr lang="en-GB" dirty="0"/>
              <a:t>Natural slaves were slaves because their souls weren't complete - they lacked certain qualities, such as the ability to think properly, and so they needed to have masters to tell them what to do. </a:t>
            </a:r>
            <a:endParaRPr lang="en-GB" dirty="0" smtClean="0"/>
          </a:p>
          <a:p>
            <a:r>
              <a:rPr lang="en-GB" dirty="0"/>
              <a:t>S</a:t>
            </a:r>
            <a:r>
              <a:rPr lang="en-GB" dirty="0" smtClean="0"/>
              <a:t>lavery </a:t>
            </a:r>
            <a:r>
              <a:rPr lang="en-GB" dirty="0"/>
              <a:t>was good for those who were born natural slaves, as without masters they wouldn't have known how to run their lives.</a:t>
            </a:r>
          </a:p>
          <a:p>
            <a:r>
              <a:rPr lang="en-GB" dirty="0"/>
              <a:t>S</a:t>
            </a:r>
            <a:r>
              <a:rPr lang="en-GB" dirty="0" smtClean="0"/>
              <a:t>laves </a:t>
            </a:r>
            <a:r>
              <a:rPr lang="en-GB" dirty="0"/>
              <a:t>were 'living tools' rather like domestic animals, fit only for physical labour.</a:t>
            </a:r>
          </a:p>
          <a:p>
            <a:pPr fontAlgn="base"/>
            <a:endParaRPr lang="en-GB" dirty="0"/>
          </a:p>
        </p:txBody>
      </p:sp>
      <p:pic>
        <p:nvPicPr>
          <p:cNvPr id="4" name="Picture 3"/>
          <p:cNvPicPr>
            <a:picLocks noChangeAspect="1"/>
          </p:cNvPicPr>
          <p:nvPr/>
        </p:nvPicPr>
        <p:blipFill>
          <a:blip r:embed="rId2"/>
          <a:stretch>
            <a:fillRect/>
          </a:stretch>
        </p:blipFill>
        <p:spPr>
          <a:xfrm>
            <a:off x="10049853" y="2594170"/>
            <a:ext cx="1833407" cy="2440926"/>
          </a:xfrm>
          <a:prstGeom prst="rect">
            <a:avLst/>
          </a:prstGeom>
        </p:spPr>
      </p:pic>
    </p:spTree>
    <p:extLst>
      <p:ext uri="{BB962C8B-B14F-4D97-AF65-F5344CB8AC3E}">
        <p14:creationId xmlns:p14="http://schemas.microsoft.com/office/powerpoint/2010/main" val="855432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261258" y="1582058"/>
            <a:ext cx="9788596" cy="4666342"/>
          </a:xfrm>
        </p:spPr>
        <p:txBody>
          <a:bodyPr>
            <a:normAutofit/>
          </a:bodyPr>
          <a:lstStyle/>
          <a:p>
            <a:pPr marL="0" indent="0">
              <a:buNone/>
            </a:pPr>
            <a:r>
              <a:rPr lang="en-GB" sz="3200" b="1" dirty="0" smtClean="0"/>
              <a:t>Early Christians and Slavery - Augustine</a:t>
            </a:r>
          </a:p>
          <a:p>
            <a:pPr marL="0" indent="0">
              <a:buNone/>
            </a:pPr>
            <a:endParaRPr lang="en-GB" dirty="0"/>
          </a:p>
          <a:p>
            <a:pPr marL="0" indent="0">
              <a:buNone/>
            </a:pPr>
            <a:r>
              <a:rPr lang="en-GB" dirty="0" smtClean="0"/>
              <a:t>The </a:t>
            </a:r>
            <a:r>
              <a:rPr lang="en-GB" dirty="0"/>
              <a:t>prime cause, then, of slavery is sin, which brings man under the dominion of his fellow -- that which does not happen save by the judgment of God, with whom is no unrighteousness, and who knows how to award fit punishments to every variety of offence.</a:t>
            </a:r>
          </a:p>
          <a:p>
            <a:pPr marL="0" indent="0">
              <a:buNone/>
            </a:pPr>
            <a:r>
              <a:rPr lang="en-GB" i="1" dirty="0" smtClean="0"/>
              <a:t>- St </a:t>
            </a:r>
            <a:r>
              <a:rPr lang="en-GB" i="1" dirty="0"/>
              <a:t>Augustine, The City of God, </a:t>
            </a:r>
            <a:r>
              <a:rPr lang="en-GB" i="1" dirty="0" smtClean="0"/>
              <a:t>19:15</a:t>
            </a:r>
          </a:p>
          <a:p>
            <a:pPr marL="0" indent="0">
              <a:buNone/>
            </a:pPr>
            <a:endParaRPr lang="en-GB" i="1" dirty="0"/>
          </a:p>
          <a:p>
            <a:r>
              <a:rPr lang="en-GB" dirty="0" smtClean="0"/>
              <a:t>slavery </a:t>
            </a:r>
            <a:r>
              <a:rPr lang="en-GB" dirty="0"/>
              <a:t>was </a:t>
            </a:r>
            <a:r>
              <a:rPr lang="en-GB" dirty="0" smtClean="0"/>
              <a:t>inevitable but not the </a:t>
            </a:r>
            <a:r>
              <a:rPr lang="en-GB" dirty="0"/>
              <a:t>result of the natural laws of the </a:t>
            </a:r>
            <a:r>
              <a:rPr lang="en-GB" dirty="0" smtClean="0"/>
              <a:t>universe</a:t>
            </a:r>
          </a:p>
          <a:p>
            <a:r>
              <a:rPr lang="en-GB" dirty="0" smtClean="0"/>
              <a:t>in </a:t>
            </a:r>
            <a:r>
              <a:rPr lang="en-GB" dirty="0"/>
              <a:t>a pure world slavery would be quite </a:t>
            </a:r>
            <a:r>
              <a:rPr lang="en-GB" dirty="0" smtClean="0"/>
              <a:t>unnatural,</a:t>
            </a:r>
          </a:p>
          <a:p>
            <a:r>
              <a:rPr lang="en-GB" dirty="0" smtClean="0"/>
              <a:t>in </a:t>
            </a:r>
            <a:r>
              <a:rPr lang="en-GB" dirty="0"/>
              <a:t>our world it was the consequence of sin and the Fall of Man.</a:t>
            </a:r>
          </a:p>
          <a:p>
            <a:pPr fontAlgn="base"/>
            <a:endParaRPr lang="en-GB" dirty="0"/>
          </a:p>
        </p:txBody>
      </p:sp>
      <p:pic>
        <p:nvPicPr>
          <p:cNvPr id="4" name="Picture 3"/>
          <p:cNvPicPr>
            <a:picLocks noChangeAspect="1"/>
          </p:cNvPicPr>
          <p:nvPr/>
        </p:nvPicPr>
        <p:blipFill>
          <a:blip r:embed="rId2"/>
          <a:stretch>
            <a:fillRect/>
          </a:stretch>
        </p:blipFill>
        <p:spPr>
          <a:xfrm>
            <a:off x="10049854" y="1400175"/>
            <a:ext cx="2047875" cy="2228850"/>
          </a:xfrm>
          <a:prstGeom prst="rect">
            <a:avLst/>
          </a:prstGeom>
        </p:spPr>
      </p:pic>
    </p:spTree>
    <p:extLst>
      <p:ext uri="{BB962C8B-B14F-4D97-AF65-F5344CB8AC3E}">
        <p14:creationId xmlns:p14="http://schemas.microsoft.com/office/powerpoint/2010/main" val="136934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1000"/>
                                        <p:tgtEl>
                                          <p:spTgt spid="3">
                                            <p:txEl>
                                              <p:pRg st="6" end="6"/>
                                            </p:txEl>
                                          </p:spTgt>
                                        </p:tgtEl>
                                      </p:cBhvr>
                                    </p:animEffect>
                                    <p:anim calcmode="lin" valueType="num">
                                      <p:cBhvr>
                                        <p:cTn id="1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animEffect transition="in" filter="fade">
                                      <p:cBhvr>
                                        <p:cTn id="17" dur="1000"/>
                                        <p:tgtEl>
                                          <p:spTgt spid="3">
                                            <p:txEl>
                                              <p:pRg st="7" end="7"/>
                                            </p:txEl>
                                          </p:spTgt>
                                        </p:tgtEl>
                                      </p:cBhvr>
                                    </p:animEffect>
                                    <p:anim calcmode="lin" valueType="num">
                                      <p:cBhvr>
                                        <p:cTn id="1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217714" y="1669144"/>
            <a:ext cx="9832139" cy="4579256"/>
          </a:xfrm>
        </p:spPr>
        <p:txBody>
          <a:bodyPr>
            <a:normAutofit/>
          </a:bodyPr>
          <a:lstStyle/>
          <a:p>
            <a:pPr marL="0" indent="0">
              <a:buNone/>
            </a:pPr>
            <a:r>
              <a:rPr lang="en-GB" sz="3200" b="1" dirty="0" smtClean="0"/>
              <a:t>Early Christians and Slavery - Aquinas</a:t>
            </a:r>
          </a:p>
          <a:p>
            <a:pPr marL="0" indent="0">
              <a:buNone/>
            </a:pPr>
            <a:endParaRPr lang="en-GB" dirty="0"/>
          </a:p>
          <a:p>
            <a:pPr marL="0" indent="0">
              <a:buNone/>
            </a:pPr>
            <a:r>
              <a:rPr lang="en-GB" dirty="0" smtClean="0"/>
              <a:t>“for men of outstanding intelligence naturally take command, while those who are less intelligent but of more robust physique, seem intended by nature to act as servants”</a:t>
            </a:r>
          </a:p>
          <a:p>
            <a:pPr marL="0" indent="0">
              <a:buNone/>
            </a:pPr>
            <a:r>
              <a:rPr lang="en-GB" i="1" dirty="0" smtClean="0"/>
              <a:t>- Thomas Aquinas, Summa Contra Gentiles</a:t>
            </a:r>
          </a:p>
          <a:p>
            <a:pPr marL="0" indent="0">
              <a:buNone/>
            </a:pPr>
            <a:endParaRPr lang="en-GB" i="1" dirty="0"/>
          </a:p>
          <a:p>
            <a:r>
              <a:rPr lang="en-GB" dirty="0"/>
              <a:t>T</a:t>
            </a:r>
            <a:r>
              <a:rPr lang="en-GB" dirty="0" smtClean="0"/>
              <a:t>he </a:t>
            </a:r>
            <a:r>
              <a:rPr lang="en-GB" dirty="0"/>
              <a:t>universe did have a natural structure that gave some men authority over others.</a:t>
            </a:r>
          </a:p>
          <a:p>
            <a:r>
              <a:rPr lang="en-GB" dirty="0" smtClean="0"/>
              <a:t>Justification: the </a:t>
            </a:r>
            <a:r>
              <a:rPr lang="en-GB" dirty="0"/>
              <a:t>hierarchical nature of heaven, where some </a:t>
            </a:r>
            <a:r>
              <a:rPr lang="en-GB" dirty="0" smtClean="0"/>
              <a:t>angels were superior to others. </a:t>
            </a:r>
          </a:p>
          <a:p>
            <a:endParaRPr lang="en-GB" dirty="0"/>
          </a:p>
          <a:p>
            <a:pPr fontAlgn="base"/>
            <a:endParaRPr lang="en-GB" dirty="0"/>
          </a:p>
        </p:txBody>
      </p:sp>
      <p:pic>
        <p:nvPicPr>
          <p:cNvPr id="4" name="Picture 3"/>
          <p:cNvPicPr>
            <a:picLocks noChangeAspect="1"/>
          </p:cNvPicPr>
          <p:nvPr/>
        </p:nvPicPr>
        <p:blipFill>
          <a:blip r:embed="rId2"/>
          <a:stretch>
            <a:fillRect/>
          </a:stretch>
        </p:blipFill>
        <p:spPr>
          <a:xfrm>
            <a:off x="10049853" y="1449161"/>
            <a:ext cx="1806920" cy="2509611"/>
          </a:xfrm>
          <a:prstGeom prst="rect">
            <a:avLst/>
          </a:prstGeom>
        </p:spPr>
      </p:pic>
    </p:spTree>
    <p:extLst>
      <p:ext uri="{BB962C8B-B14F-4D97-AF65-F5344CB8AC3E}">
        <p14:creationId xmlns:p14="http://schemas.microsoft.com/office/powerpoint/2010/main" val="465663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1000"/>
                                        <p:tgtEl>
                                          <p:spTgt spid="3">
                                            <p:txEl>
                                              <p:pRg st="5" end="5"/>
                                            </p:txEl>
                                          </p:spTgt>
                                        </p:tgtEl>
                                      </p:cBhvr>
                                    </p:animEffect>
                                    <p:anim calcmode="lin" valueType="num">
                                      <p:cBhvr>
                                        <p:cTn id="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fade">
                                      <p:cBhvr>
                                        <p:cTn id="12" dur="1000"/>
                                        <p:tgtEl>
                                          <p:spTgt spid="3">
                                            <p:txEl>
                                              <p:pRg st="6" end="6"/>
                                            </p:txEl>
                                          </p:spTgt>
                                        </p:tgtEl>
                                      </p:cBhvr>
                                    </p:animEffect>
                                    <p:anim calcmode="lin" valueType="num">
                                      <p:cBhvr>
                                        <p:cTn id="1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646111" y="1719089"/>
            <a:ext cx="8946541" cy="4739768"/>
          </a:xfrm>
        </p:spPr>
        <p:txBody>
          <a:bodyPr>
            <a:normAutofit/>
          </a:bodyPr>
          <a:lstStyle/>
          <a:p>
            <a:pPr marL="0" indent="0">
              <a:buNone/>
            </a:pPr>
            <a:r>
              <a:rPr lang="en-GB" sz="3200" b="1" dirty="0" smtClean="0"/>
              <a:t>Early Christians and Slavery - Aquinas</a:t>
            </a:r>
          </a:p>
          <a:p>
            <a:pPr marL="0" indent="0">
              <a:buNone/>
            </a:pPr>
            <a:endParaRPr lang="en-GB" dirty="0"/>
          </a:p>
          <a:p>
            <a:pPr marL="0" indent="0">
              <a:buNone/>
            </a:pPr>
            <a:r>
              <a:rPr lang="en-GB" dirty="0"/>
              <a:t>A son, as such, belongs to his father, and a slave, as such, belongs to his master; yet each, considered as a man, is something having separate existence and distinct from others. Hence in so far as each of them is a man, there is justice towards them in a way: and for this reason too there are certain laws regulating the relations of father to his son, and of a master to his slave; but in so far as each is something belonging to another, the perfect idea of "right" or "just" is wanting to them.</a:t>
            </a:r>
          </a:p>
          <a:p>
            <a:pPr marL="0" indent="0">
              <a:buNone/>
            </a:pPr>
            <a:r>
              <a:rPr lang="en-GB" i="1" dirty="0"/>
              <a:t>Thomas Aquinas, Summa </a:t>
            </a:r>
            <a:r>
              <a:rPr lang="en-GB" i="1" dirty="0" err="1"/>
              <a:t>Theologica</a:t>
            </a:r>
            <a:endParaRPr lang="en-GB" dirty="0"/>
          </a:p>
          <a:p>
            <a:endParaRPr lang="en-GB" dirty="0"/>
          </a:p>
          <a:p>
            <a:pPr fontAlgn="base"/>
            <a:endParaRPr lang="en-GB" dirty="0"/>
          </a:p>
        </p:txBody>
      </p:sp>
      <p:pic>
        <p:nvPicPr>
          <p:cNvPr id="4" name="Picture 3"/>
          <p:cNvPicPr>
            <a:picLocks noChangeAspect="1"/>
          </p:cNvPicPr>
          <p:nvPr/>
        </p:nvPicPr>
        <p:blipFill>
          <a:blip r:embed="rId2"/>
          <a:stretch>
            <a:fillRect/>
          </a:stretch>
        </p:blipFill>
        <p:spPr>
          <a:xfrm>
            <a:off x="10050834" y="2836136"/>
            <a:ext cx="1804572" cy="2505673"/>
          </a:xfrm>
          <a:prstGeom prst="rect">
            <a:avLst/>
          </a:prstGeom>
        </p:spPr>
      </p:pic>
    </p:spTree>
    <p:extLst>
      <p:ext uri="{BB962C8B-B14F-4D97-AF65-F5344CB8AC3E}">
        <p14:creationId xmlns:p14="http://schemas.microsoft.com/office/powerpoint/2010/main" val="7125766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464458" y="1853248"/>
            <a:ext cx="9585396" cy="4395151"/>
          </a:xfrm>
        </p:spPr>
        <p:txBody>
          <a:bodyPr>
            <a:normAutofit/>
          </a:bodyPr>
          <a:lstStyle/>
          <a:p>
            <a:pPr marL="0" indent="0">
              <a:buNone/>
            </a:pPr>
            <a:r>
              <a:rPr lang="en-GB" sz="3200" b="1" dirty="0" smtClean="0"/>
              <a:t>The Enlightenment (c.17/18)</a:t>
            </a:r>
          </a:p>
          <a:p>
            <a:pPr marL="0" indent="0">
              <a:buNone/>
            </a:pPr>
            <a:endParaRPr lang="en-GB" dirty="0"/>
          </a:p>
          <a:p>
            <a:r>
              <a:rPr lang="en-GB" sz="2800" dirty="0"/>
              <a:t>T</a:t>
            </a:r>
            <a:r>
              <a:rPr lang="en-GB" sz="2800" dirty="0" smtClean="0"/>
              <a:t>he </a:t>
            </a:r>
            <a:r>
              <a:rPr lang="en-GB" sz="2800" dirty="0"/>
              <a:t>Enlightenment is assumed to provide the foundation for moral progress in the modern world. </a:t>
            </a:r>
            <a:endParaRPr lang="en-GB" sz="2800" dirty="0" smtClean="0"/>
          </a:p>
          <a:p>
            <a:r>
              <a:rPr lang="en-GB" sz="2800" dirty="0" smtClean="0"/>
              <a:t>Focus on universalism - all </a:t>
            </a:r>
            <a:r>
              <a:rPr lang="en-GB" sz="2800" dirty="0"/>
              <a:t>human beings have </a:t>
            </a:r>
            <a:r>
              <a:rPr lang="en-GB" sz="2800" i="1" dirty="0"/>
              <a:t>equal moral worth</a:t>
            </a:r>
            <a:r>
              <a:rPr lang="en-GB" sz="2800" dirty="0"/>
              <a:t> </a:t>
            </a:r>
            <a:r>
              <a:rPr lang="en-GB" sz="2800" dirty="0" smtClean="0"/>
              <a:t> - e.g. Immanuel </a:t>
            </a:r>
            <a:r>
              <a:rPr lang="en-GB" sz="2800" dirty="0"/>
              <a:t>Kant.  </a:t>
            </a:r>
            <a:endParaRPr lang="en-GB" sz="2800" dirty="0" smtClean="0"/>
          </a:p>
          <a:p>
            <a:r>
              <a:rPr lang="en-GB" sz="2800" dirty="0" smtClean="0"/>
              <a:t>The irrationality of slavery.</a:t>
            </a:r>
          </a:p>
          <a:p>
            <a:r>
              <a:rPr lang="en-GB" sz="2800" dirty="0" smtClean="0"/>
              <a:t>The value of individual freedom. </a:t>
            </a:r>
            <a:r>
              <a:rPr lang="en-GB" sz="2800" dirty="0"/>
              <a:t> </a:t>
            </a:r>
          </a:p>
          <a:p>
            <a:pPr marL="0" indent="0">
              <a:buNone/>
            </a:pPr>
            <a:endParaRPr lang="en-GB" dirty="0"/>
          </a:p>
          <a:p>
            <a:pPr fontAlgn="base"/>
            <a:endParaRPr lang="en-GB" dirty="0"/>
          </a:p>
        </p:txBody>
      </p:sp>
      <p:pic>
        <p:nvPicPr>
          <p:cNvPr id="4" name="Picture 3"/>
          <p:cNvPicPr>
            <a:picLocks noChangeAspect="1"/>
          </p:cNvPicPr>
          <p:nvPr/>
        </p:nvPicPr>
        <p:blipFill>
          <a:blip r:embed="rId2"/>
          <a:stretch>
            <a:fillRect/>
          </a:stretch>
        </p:blipFill>
        <p:spPr>
          <a:xfrm>
            <a:off x="10225768" y="2290535"/>
            <a:ext cx="1581150" cy="2857500"/>
          </a:xfrm>
          <a:prstGeom prst="rect">
            <a:avLst/>
          </a:prstGeom>
        </p:spPr>
      </p:pic>
    </p:spTree>
    <p:extLst>
      <p:ext uri="{BB962C8B-B14F-4D97-AF65-F5344CB8AC3E}">
        <p14:creationId xmlns:p14="http://schemas.microsoft.com/office/powerpoint/2010/main" val="428591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430858" y="1521709"/>
            <a:ext cx="9585396" cy="4395151"/>
          </a:xfrm>
        </p:spPr>
        <p:txBody>
          <a:bodyPr>
            <a:normAutofit/>
          </a:bodyPr>
          <a:lstStyle/>
          <a:p>
            <a:pPr marL="0" indent="0">
              <a:buNone/>
            </a:pPr>
            <a:r>
              <a:rPr lang="en-GB" sz="3200" b="1" dirty="0" smtClean="0"/>
              <a:t>The Enlightenment (c.17/18)</a:t>
            </a:r>
          </a:p>
          <a:p>
            <a:pPr marL="0" indent="0">
              <a:buNone/>
            </a:pPr>
            <a:endParaRPr lang="en-GB" dirty="0"/>
          </a:p>
          <a:p>
            <a:pPr marL="0" indent="0">
              <a:buNone/>
            </a:pPr>
            <a:endParaRPr lang="en-GB" dirty="0"/>
          </a:p>
          <a:p>
            <a:pPr fontAlgn="base"/>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6315" y="2256384"/>
            <a:ext cx="8893628" cy="4185237"/>
          </a:xfrm>
          <a:prstGeom prst="rect">
            <a:avLst/>
          </a:prstGeom>
        </p:spPr>
      </p:pic>
    </p:spTree>
    <p:extLst>
      <p:ext uri="{BB962C8B-B14F-4D97-AF65-F5344CB8AC3E}">
        <p14:creationId xmlns:p14="http://schemas.microsoft.com/office/powerpoint/2010/main" val="80752650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7293203" cy="1400530"/>
          </a:xfrm>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464458" y="2278742"/>
            <a:ext cx="8285161" cy="3969657"/>
          </a:xfrm>
        </p:spPr>
        <p:txBody>
          <a:bodyPr>
            <a:normAutofit fontScale="92500" lnSpcReduction="20000"/>
          </a:bodyPr>
          <a:lstStyle/>
          <a:p>
            <a:r>
              <a:rPr lang="en-GB" dirty="0"/>
              <a:t>T</a:t>
            </a:r>
            <a:r>
              <a:rPr lang="en-GB" dirty="0" smtClean="0"/>
              <a:t>he </a:t>
            </a:r>
            <a:r>
              <a:rPr lang="en-GB" dirty="0"/>
              <a:t>Enlightenment project </a:t>
            </a:r>
            <a:r>
              <a:rPr lang="en-GB" dirty="0" smtClean="0"/>
              <a:t>coincided with </a:t>
            </a:r>
            <a:r>
              <a:rPr lang="en-GB" dirty="0"/>
              <a:t>the expansion of </a:t>
            </a:r>
            <a:r>
              <a:rPr lang="en-GB" dirty="0" smtClean="0"/>
              <a:t>slavery.</a:t>
            </a:r>
          </a:p>
          <a:p>
            <a:pPr fontAlgn="base"/>
            <a:r>
              <a:rPr lang="en-GB" dirty="0" smtClean="0"/>
              <a:t>Two </a:t>
            </a:r>
            <a:r>
              <a:rPr lang="en-GB" dirty="0"/>
              <a:t>most influential Enlightenment figures in Britain, John Locke and David Hume, clearly held that black Africans were inferior to Europeans. </a:t>
            </a:r>
            <a:endParaRPr lang="en-GB" dirty="0" smtClean="0"/>
          </a:p>
          <a:p>
            <a:pPr fontAlgn="base"/>
            <a:r>
              <a:rPr lang="en-GB" dirty="0" smtClean="0"/>
              <a:t>Locke </a:t>
            </a:r>
            <a:r>
              <a:rPr lang="en-GB" dirty="0"/>
              <a:t>was a shareholder in the Royal African Company and authored the Fundamental Constitutions of Carolina in which ‘every freeman’ was allowed to have ‘absolute power and authority over his negro slaves’. </a:t>
            </a:r>
            <a:endParaRPr lang="en-GB" dirty="0" smtClean="0"/>
          </a:p>
          <a:p>
            <a:pPr fontAlgn="base"/>
            <a:r>
              <a:rPr lang="en-GB" dirty="0" smtClean="0"/>
              <a:t>In </a:t>
            </a:r>
            <a:r>
              <a:rPr lang="en-GB" dirty="0"/>
              <a:t>his discussions on human nature, Hume suggested some natural differences according to national character, going so far as to state </a:t>
            </a:r>
            <a:r>
              <a:rPr lang="en-GB" i="1" dirty="0" smtClean="0"/>
              <a:t>I </a:t>
            </a:r>
            <a:r>
              <a:rPr lang="en-GB" i="1" dirty="0"/>
              <a:t>am apt to suspect the negroes to be naturally inferior to whites. There scarcely ever was a civilized nation of that complexion, nor even any individual eminent either in action or speculation.</a:t>
            </a:r>
            <a:r>
              <a:rPr lang="en-GB" dirty="0"/>
              <a:t>  </a:t>
            </a:r>
          </a:p>
          <a:p>
            <a:pPr fontAlgn="base"/>
            <a:endParaRPr lang="en-GB" dirty="0"/>
          </a:p>
        </p:txBody>
      </p:sp>
      <p:pic>
        <p:nvPicPr>
          <p:cNvPr id="4" name="Picture 3"/>
          <p:cNvPicPr>
            <a:picLocks noChangeAspect="1"/>
          </p:cNvPicPr>
          <p:nvPr/>
        </p:nvPicPr>
        <p:blipFill>
          <a:blip r:embed="rId2"/>
          <a:stretch>
            <a:fillRect/>
          </a:stretch>
        </p:blipFill>
        <p:spPr>
          <a:xfrm>
            <a:off x="8749619" y="275772"/>
            <a:ext cx="3442381" cy="2564833"/>
          </a:xfrm>
          <a:prstGeom prst="rect">
            <a:avLst/>
          </a:prstGeom>
        </p:spPr>
      </p:pic>
    </p:spTree>
    <p:extLst>
      <p:ext uri="{BB962C8B-B14F-4D97-AF65-F5344CB8AC3E}">
        <p14:creationId xmlns:p14="http://schemas.microsoft.com/office/powerpoint/2010/main" val="137229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2" y="452718"/>
            <a:ext cx="8468860" cy="1400530"/>
          </a:xfrm>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464684" y="1853248"/>
            <a:ext cx="10217830" cy="4707209"/>
          </a:xfrm>
        </p:spPr>
        <p:txBody>
          <a:bodyPr>
            <a:normAutofit/>
          </a:bodyPr>
          <a:lstStyle/>
          <a:p>
            <a:pPr marL="0" indent="0">
              <a:buNone/>
            </a:pPr>
            <a:endParaRPr lang="en-GB" dirty="0" smtClean="0"/>
          </a:p>
          <a:p>
            <a:r>
              <a:rPr lang="en-GB" sz="2400" dirty="0" smtClean="0"/>
              <a:t>Kant: an </a:t>
            </a:r>
            <a:r>
              <a:rPr lang="en-GB" sz="2400" dirty="0"/>
              <a:t>essential intrinsic difference between Europeans and non-Europeans, particularly native Americans and Africans</a:t>
            </a:r>
            <a:r>
              <a:rPr lang="en-GB" sz="2400" dirty="0" smtClean="0"/>
              <a:t>.</a:t>
            </a:r>
          </a:p>
          <a:p>
            <a:r>
              <a:rPr lang="en-GB" sz="2400" dirty="0"/>
              <a:t>‘in short, this fellow was quite black from head to foot, a clear proof that he was stupid.’ </a:t>
            </a:r>
            <a:r>
              <a:rPr lang="en-GB" sz="2400" i="1" dirty="0"/>
              <a:t>Anthropology from a Pragmatic Point of View</a:t>
            </a:r>
            <a:r>
              <a:rPr lang="en-GB" sz="2400" dirty="0"/>
              <a:t>, that seeks to explain a four-fold differentiation of humankind based on four ‘races’. </a:t>
            </a:r>
          </a:p>
          <a:p>
            <a:r>
              <a:rPr lang="en-GB" sz="2400" dirty="0"/>
              <a:t>W</a:t>
            </a:r>
            <a:r>
              <a:rPr lang="en-GB" sz="2400" dirty="0" smtClean="0"/>
              <a:t>hile </a:t>
            </a:r>
            <a:r>
              <a:rPr lang="en-GB" sz="2400" dirty="0"/>
              <a:t>the US Declaration of Independence of 1776 declared it ‘self-evident’ that all men were created equal, this truth was denied to slaves and of course women.  </a:t>
            </a:r>
          </a:p>
          <a:p>
            <a:pPr marL="0" indent="0">
              <a:buNone/>
            </a:pPr>
            <a:endParaRPr lang="en-GB" dirty="0"/>
          </a:p>
        </p:txBody>
      </p:sp>
      <p:pic>
        <p:nvPicPr>
          <p:cNvPr id="5" name="Picture 4"/>
          <p:cNvPicPr>
            <a:picLocks noChangeAspect="1"/>
          </p:cNvPicPr>
          <p:nvPr/>
        </p:nvPicPr>
        <p:blipFill>
          <a:blip r:embed="rId2"/>
          <a:stretch>
            <a:fillRect/>
          </a:stretch>
        </p:blipFill>
        <p:spPr>
          <a:xfrm>
            <a:off x="9348095" y="0"/>
            <a:ext cx="2843905" cy="2119086"/>
          </a:xfrm>
          <a:prstGeom prst="rect">
            <a:avLst/>
          </a:prstGeom>
        </p:spPr>
      </p:pic>
    </p:spTree>
    <p:extLst>
      <p:ext uri="{BB962C8B-B14F-4D97-AF65-F5344CB8AC3E}">
        <p14:creationId xmlns:p14="http://schemas.microsoft.com/office/powerpoint/2010/main" val="20349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838200" y="1825625"/>
            <a:ext cx="7913914" cy="4720318"/>
          </a:xfrm>
        </p:spPr>
        <p:txBody>
          <a:bodyPr>
            <a:normAutofit/>
          </a:bodyPr>
          <a:lstStyle/>
          <a:p>
            <a:pPr marL="0" indent="0">
              <a:buNone/>
            </a:pPr>
            <a:r>
              <a:rPr lang="en-GB" sz="3200" b="1" dirty="0" smtClean="0"/>
              <a:t>Abolitionism</a:t>
            </a:r>
            <a:endParaRPr lang="en-GB" dirty="0"/>
          </a:p>
          <a:p>
            <a:pPr marL="0" indent="0">
              <a:buNone/>
            </a:pPr>
            <a:r>
              <a:rPr lang="en-GB" dirty="0"/>
              <a:t>During the course of the 18th century the British perfected the Atlantic slave system. </a:t>
            </a:r>
            <a:r>
              <a:rPr lang="en-GB" dirty="0"/>
              <a:t>I</a:t>
            </a:r>
            <a:r>
              <a:rPr lang="en-GB" dirty="0" smtClean="0"/>
              <a:t>t </a:t>
            </a:r>
            <a:r>
              <a:rPr lang="en-GB" dirty="0"/>
              <a:t>has been estimated that between 1700 and 1810 British merchants transported almost three million Africans across the Atlantic. </a:t>
            </a:r>
            <a:endParaRPr lang="en-GB" dirty="0" smtClean="0"/>
          </a:p>
          <a:p>
            <a:pPr marL="0" indent="0">
              <a:buNone/>
            </a:pPr>
            <a:endParaRPr lang="en-GB" dirty="0"/>
          </a:p>
          <a:p>
            <a:pPr marL="0" indent="0">
              <a:buNone/>
            </a:pPr>
            <a:r>
              <a:rPr lang="en-GB" b="1" dirty="0"/>
              <a:t>The Society for the Abolition of the Slave </a:t>
            </a:r>
            <a:r>
              <a:rPr lang="en-GB" b="1" dirty="0" smtClean="0"/>
              <a:t>Trade.</a:t>
            </a:r>
          </a:p>
          <a:p>
            <a:pPr marL="0" indent="0">
              <a:buNone/>
            </a:pPr>
            <a:r>
              <a:rPr lang="en-GB" dirty="0"/>
              <a:t>The Society for Effecting the Abolition of the Slave Trade (or The Society for the Abolition of the Slave Trade), was a British abolitionist group, formed on 22 May 1787, by twelve men who gathered together at a printing shop in </a:t>
            </a:r>
            <a:r>
              <a:rPr lang="en-GB" dirty="0" smtClean="0"/>
              <a:t>London.</a:t>
            </a:r>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210675" y="1933575"/>
            <a:ext cx="2857500" cy="3905250"/>
          </a:xfrm>
          <a:prstGeom prst="rect">
            <a:avLst/>
          </a:prstGeom>
        </p:spPr>
      </p:pic>
    </p:spTree>
    <p:extLst>
      <p:ext uri="{BB962C8B-B14F-4D97-AF65-F5344CB8AC3E}">
        <p14:creationId xmlns:p14="http://schemas.microsoft.com/office/powerpoint/2010/main" val="2861627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542925" y="1628775"/>
            <a:ext cx="8329613" cy="4972050"/>
          </a:xfrm>
        </p:spPr>
        <p:txBody>
          <a:bodyPr>
            <a:normAutofit fontScale="77500" lnSpcReduction="20000"/>
          </a:bodyPr>
          <a:lstStyle/>
          <a:p>
            <a:pPr marL="0" indent="0">
              <a:buNone/>
            </a:pPr>
            <a:r>
              <a:rPr lang="en-GB" b="1" dirty="0" smtClean="0"/>
              <a:t>Abolitionism:</a:t>
            </a:r>
          </a:p>
          <a:p>
            <a:r>
              <a:rPr lang="en-GB" dirty="0" smtClean="0"/>
              <a:t>Quakers </a:t>
            </a:r>
            <a:r>
              <a:rPr lang="en-GB" dirty="0"/>
              <a:t>and Evangelicals played a central role in the abolitionist movement, though their success depended on building a broad coalition that included Whig and Tory politicians, Enlightenment rationalists, Romantic poets and sympathetic journalists</a:t>
            </a:r>
            <a:r>
              <a:rPr lang="en-GB" dirty="0" smtClean="0"/>
              <a:t>.</a:t>
            </a:r>
          </a:p>
          <a:p>
            <a:pPr marL="0" indent="0">
              <a:buNone/>
            </a:pPr>
            <a:endParaRPr lang="en-GB" dirty="0"/>
          </a:p>
          <a:p>
            <a:pPr marL="0" indent="0">
              <a:buNone/>
            </a:pPr>
            <a:r>
              <a:rPr lang="en-GB" b="1" dirty="0" smtClean="0"/>
              <a:t>Key Beliefs – Religious Factors:</a:t>
            </a:r>
          </a:p>
          <a:p>
            <a:r>
              <a:rPr lang="en-GB" dirty="0"/>
              <a:t>T</a:t>
            </a:r>
            <a:r>
              <a:rPr lang="en-GB" dirty="0" smtClean="0"/>
              <a:t>he </a:t>
            </a:r>
            <a:r>
              <a:rPr lang="en-GB" dirty="0"/>
              <a:t>fatherhood of God and the brotherhood of man. </a:t>
            </a:r>
            <a:endParaRPr lang="en-GB" dirty="0" smtClean="0"/>
          </a:p>
          <a:p>
            <a:r>
              <a:rPr lang="en-GB" dirty="0"/>
              <a:t>T</a:t>
            </a:r>
            <a:r>
              <a:rPr lang="en-GB" dirty="0" smtClean="0"/>
              <a:t>he </a:t>
            </a:r>
            <a:r>
              <a:rPr lang="en-GB" dirty="0"/>
              <a:t>campaign’s logo (devised by Josiah Wedgwood) was an image of a manacled slave on his knees beseeching his captor: ‘Am I not a man and a brother?’ </a:t>
            </a:r>
            <a:endParaRPr lang="en-GB" dirty="0" smtClean="0"/>
          </a:p>
          <a:p>
            <a:r>
              <a:rPr lang="en-GB" dirty="0" smtClean="0"/>
              <a:t>All </a:t>
            </a:r>
            <a:r>
              <a:rPr lang="en-GB" dirty="0"/>
              <a:t>people were made in God’s image (Genesis 1:26–27) and precious in his sight. God was the Father of all mankind, all nations were his ‘offspring’, ‘of one blood’ (Acts 17:26). </a:t>
            </a:r>
            <a:endParaRPr lang="en-GB" dirty="0" smtClean="0"/>
          </a:p>
          <a:p>
            <a:r>
              <a:rPr lang="en-GB" dirty="0" smtClean="0"/>
              <a:t>‘</a:t>
            </a:r>
            <a:r>
              <a:rPr lang="en-GB" dirty="0"/>
              <a:t>Africans and Europeans, Pagans and Christians, are all on a level’, wrote the Calvinist Baptist Abraham Booth. Oppressed Africans ‘are </a:t>
            </a:r>
            <a:r>
              <a:rPr lang="en-GB" i="1" dirty="0"/>
              <a:t>brethren</a:t>
            </a:r>
            <a:r>
              <a:rPr lang="en-GB" dirty="0"/>
              <a:t> of the human kind</a:t>
            </a:r>
            <a:r>
              <a:rPr lang="en-GB" dirty="0" smtClean="0"/>
              <a:t>’</a:t>
            </a:r>
          </a:p>
          <a:p>
            <a:r>
              <a:rPr lang="en-GB" dirty="0" smtClean="0"/>
              <a:t> </a:t>
            </a:r>
            <a:r>
              <a:rPr lang="en-GB" dirty="0"/>
              <a:t>‘We are the common offspring of one universal Parent’, wrote the Anglican Thomas Bradshaw, ‘with whom there is no respect of persons</a:t>
            </a:r>
            <a:r>
              <a:rPr lang="en-GB" dirty="0" smtClean="0"/>
              <a:t>’.</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210675" y="1933575"/>
            <a:ext cx="2857500" cy="3905250"/>
          </a:xfrm>
          <a:prstGeom prst="rect">
            <a:avLst/>
          </a:prstGeom>
        </p:spPr>
      </p:pic>
    </p:spTree>
    <p:extLst>
      <p:ext uri="{BB962C8B-B14F-4D97-AF65-F5344CB8AC3E}">
        <p14:creationId xmlns:p14="http://schemas.microsoft.com/office/powerpoint/2010/main" val="3287862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0"/>
                                        <p:tgtEl>
                                          <p:spTgt spid="3">
                                            <p:txEl>
                                              <p:pRg st="4" end="4"/>
                                            </p:txEl>
                                          </p:spTgt>
                                        </p:tgtEl>
                                      </p:cBhvr>
                                    </p:animEffect>
                                    <p:anim calcmode="lin" valueType="num">
                                      <p:cBhvr>
                                        <p:cTn id="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1000"/>
                                        <p:tgtEl>
                                          <p:spTgt spid="3">
                                            <p:txEl>
                                              <p:pRg st="5" end="5"/>
                                            </p:txEl>
                                          </p:spTgt>
                                        </p:tgtEl>
                                      </p:cBhvr>
                                    </p:animEffect>
                                    <p:anim calcmode="lin" valueType="num">
                                      <p:cBhvr>
                                        <p:cTn id="1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1000"/>
                                        <p:tgtEl>
                                          <p:spTgt spid="3">
                                            <p:txEl>
                                              <p:pRg st="6" end="6"/>
                                            </p:txEl>
                                          </p:spTgt>
                                        </p:tgtEl>
                                      </p:cBhvr>
                                    </p:animEffect>
                                    <p:anim calcmode="lin" valueType="num">
                                      <p:cBhvr>
                                        <p:cTn id="1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1000"/>
                                        <p:tgtEl>
                                          <p:spTgt spid="3">
                                            <p:txEl>
                                              <p:pRg st="7" end="7"/>
                                            </p:txEl>
                                          </p:spTgt>
                                        </p:tgtEl>
                                      </p:cBhvr>
                                    </p:animEffect>
                                    <p:anim calcmode="lin" valueType="num">
                                      <p:cBhvr>
                                        <p:cTn id="2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1000"/>
                                        <p:tgtEl>
                                          <p:spTgt spid="3">
                                            <p:txEl>
                                              <p:pRg st="8" end="8"/>
                                            </p:txEl>
                                          </p:spTgt>
                                        </p:tgtEl>
                                      </p:cBhvr>
                                    </p:animEffect>
                                    <p:anim calcmode="lin" valueType="num">
                                      <p:cBhvr>
                                        <p:cTn id="2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646111" y="1628775"/>
            <a:ext cx="8112127" cy="4914900"/>
          </a:xfrm>
        </p:spPr>
        <p:txBody>
          <a:bodyPr>
            <a:normAutofit/>
          </a:bodyPr>
          <a:lstStyle/>
          <a:p>
            <a:pPr marL="0" indent="0">
              <a:buNone/>
            </a:pPr>
            <a:r>
              <a:rPr lang="en-GB" b="1" dirty="0" smtClean="0"/>
              <a:t>Abolitionism – Enlightenment beliefs:</a:t>
            </a:r>
          </a:p>
          <a:p>
            <a:r>
              <a:rPr lang="en-GB" dirty="0"/>
              <a:t>C</a:t>
            </a:r>
            <a:r>
              <a:rPr lang="en-GB" dirty="0" smtClean="0"/>
              <a:t>ommon </a:t>
            </a:r>
            <a:r>
              <a:rPr lang="en-GB" dirty="0"/>
              <a:t>humanity entailed equal rights, especially the right to </a:t>
            </a:r>
            <a:r>
              <a:rPr lang="en-GB" dirty="0" smtClean="0"/>
              <a:t>liberty.</a:t>
            </a:r>
          </a:p>
          <a:p>
            <a:r>
              <a:rPr lang="en-GB" dirty="0"/>
              <a:t>L</a:t>
            </a:r>
            <a:r>
              <a:rPr lang="en-GB" dirty="0" smtClean="0"/>
              <a:t>iberty </a:t>
            </a:r>
            <a:r>
              <a:rPr lang="en-GB" dirty="0"/>
              <a:t>was a gift of the Creator, men were not free to dispose of it by selling themselves into slavery, nor could they lawfully deprive anyone else of their liberty by </a:t>
            </a:r>
            <a:r>
              <a:rPr lang="en-GB" dirty="0" smtClean="0"/>
              <a:t>force.</a:t>
            </a:r>
          </a:p>
          <a:p>
            <a:r>
              <a:rPr lang="en-GB" dirty="0" smtClean="0"/>
              <a:t>The </a:t>
            </a:r>
            <a:r>
              <a:rPr lang="en-GB" dirty="0"/>
              <a:t>Scottish philosophers who developed this line of argument were building on the Christian natural law tradition – Francis Hutcheson was a Church of Scotland </a:t>
            </a:r>
            <a:r>
              <a:rPr lang="en-GB" dirty="0" smtClean="0"/>
              <a:t>minister. </a:t>
            </a:r>
          </a:p>
          <a:p>
            <a:r>
              <a:rPr lang="en-GB" dirty="0" smtClean="0"/>
              <a:t>‘</a:t>
            </a:r>
            <a:r>
              <a:rPr lang="en-GB" dirty="0"/>
              <a:t>Liberty’, wrote John Wesley, ‘is the right of every human creature, as soon as he breathes the vital air. And no human can deprive him of that right, which he derives from the law of </a:t>
            </a:r>
            <a:r>
              <a:rPr lang="en-GB" dirty="0" smtClean="0"/>
              <a:t>nature.</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210675" y="1933575"/>
            <a:ext cx="2857500" cy="3905250"/>
          </a:xfrm>
          <a:prstGeom prst="rect">
            <a:avLst/>
          </a:prstGeom>
        </p:spPr>
      </p:pic>
    </p:spTree>
    <p:extLst>
      <p:ext uri="{BB962C8B-B14F-4D97-AF65-F5344CB8AC3E}">
        <p14:creationId xmlns:p14="http://schemas.microsoft.com/office/powerpoint/2010/main" val="419757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Historical Evolution of Slave Rights</a:t>
            </a:r>
            <a:endParaRPr lang="en-GB" b="1" u="sng" dirty="0"/>
          </a:p>
        </p:txBody>
      </p:sp>
      <p:sp>
        <p:nvSpPr>
          <p:cNvPr id="3" name="Content Placeholder 2"/>
          <p:cNvSpPr>
            <a:spLocks noGrp="1"/>
          </p:cNvSpPr>
          <p:nvPr>
            <p:ph idx="1"/>
          </p:nvPr>
        </p:nvSpPr>
        <p:spPr>
          <a:xfrm>
            <a:off x="471488" y="1571625"/>
            <a:ext cx="8172450" cy="4972050"/>
          </a:xfrm>
        </p:spPr>
        <p:txBody>
          <a:bodyPr>
            <a:normAutofit lnSpcReduction="10000"/>
          </a:bodyPr>
          <a:lstStyle/>
          <a:p>
            <a:pPr marL="0" indent="0">
              <a:buNone/>
            </a:pPr>
            <a:r>
              <a:rPr lang="en-GB" sz="3200" b="1" dirty="0"/>
              <a:t>Abolition of the Slave Trade Act, 1807</a:t>
            </a:r>
          </a:p>
          <a:p>
            <a:r>
              <a:rPr lang="en-GB" sz="2800" dirty="0" smtClean="0"/>
              <a:t>In </a:t>
            </a:r>
            <a:r>
              <a:rPr lang="en-GB" sz="2800" dirty="0"/>
              <a:t>1806, Lord Grenville made a passionate speech arguing that the trade was 'contrary to the principles of justice, humanity and sound policy'. </a:t>
            </a:r>
            <a:endParaRPr lang="en-GB" sz="2800" dirty="0" smtClean="0"/>
          </a:p>
          <a:p>
            <a:r>
              <a:rPr lang="en-GB" sz="2800" dirty="0" smtClean="0"/>
              <a:t>The bill </a:t>
            </a:r>
            <a:r>
              <a:rPr lang="en-GB" sz="2800" dirty="0"/>
              <a:t>to abolish the slave trade </a:t>
            </a:r>
            <a:r>
              <a:rPr lang="en-GB" sz="2800" dirty="0" smtClean="0"/>
              <a:t>won a </a:t>
            </a:r>
            <a:r>
              <a:rPr lang="en-GB" sz="2800" dirty="0"/>
              <a:t>majority of 41 votes to 20 in </a:t>
            </a:r>
            <a:r>
              <a:rPr lang="en-GB" sz="2800" dirty="0" smtClean="0"/>
              <a:t>the House of  </a:t>
            </a:r>
            <a:r>
              <a:rPr lang="en-GB" sz="2800" dirty="0"/>
              <a:t>Lords and a majority of 114 to 15 in the Commons. </a:t>
            </a:r>
          </a:p>
          <a:p>
            <a:r>
              <a:rPr lang="en-GB" sz="2800" dirty="0"/>
              <a:t>On 25 March 1807, the Abolition of the Slave Trade Act entered the statute books. </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210675" y="1933575"/>
            <a:ext cx="2857500" cy="3905250"/>
          </a:xfrm>
          <a:prstGeom prst="rect">
            <a:avLst/>
          </a:prstGeom>
        </p:spPr>
      </p:pic>
    </p:spTree>
    <p:extLst>
      <p:ext uri="{BB962C8B-B14F-4D97-AF65-F5344CB8AC3E}">
        <p14:creationId xmlns:p14="http://schemas.microsoft.com/office/powerpoint/2010/main" val="2865429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133195"/>
          </a:xfrm>
        </p:spPr>
        <p:txBody>
          <a:bodyPr/>
          <a:lstStyle/>
          <a:p>
            <a:r>
              <a:rPr lang="en-GB" sz="6000" b="1" dirty="0" smtClean="0"/>
              <a:t>Slavery today?</a:t>
            </a:r>
            <a:endParaRPr lang="en-GB" sz="6000" b="1" dirty="0"/>
          </a:p>
        </p:txBody>
      </p:sp>
      <p:sp>
        <p:nvSpPr>
          <p:cNvPr id="3" name="Content Placeholder 2"/>
          <p:cNvSpPr>
            <a:spLocks noGrp="1"/>
          </p:cNvSpPr>
          <p:nvPr>
            <p:ph idx="1"/>
          </p:nvPr>
        </p:nvSpPr>
        <p:spPr>
          <a:xfrm>
            <a:off x="646112" y="1585913"/>
            <a:ext cx="7269163" cy="5014911"/>
          </a:xfrm>
        </p:spPr>
        <p:txBody>
          <a:bodyPr>
            <a:normAutofit fontScale="55000" lnSpcReduction="20000"/>
          </a:bodyPr>
          <a:lstStyle/>
          <a:p>
            <a:pPr marL="0" indent="0">
              <a:buNone/>
            </a:pPr>
            <a:r>
              <a:rPr lang="en-GB" sz="2800" dirty="0">
                <a:hlinkClick r:id="rId2"/>
              </a:rPr>
              <a:t>https://www.antislavery.org/slavery-today/slavery-uk</a:t>
            </a:r>
            <a:r>
              <a:rPr lang="en-GB" sz="2800" dirty="0" smtClean="0">
                <a:hlinkClick r:id="rId2"/>
              </a:rPr>
              <a:t>/</a:t>
            </a:r>
            <a:endParaRPr lang="en-GB" sz="2800" dirty="0" smtClean="0"/>
          </a:p>
          <a:p>
            <a:pPr marL="0" indent="0">
              <a:buNone/>
            </a:pPr>
            <a:endParaRPr lang="en-GB" sz="2800" dirty="0" smtClean="0"/>
          </a:p>
          <a:p>
            <a:pPr marL="0" indent="0">
              <a:buNone/>
            </a:pPr>
            <a:endParaRPr lang="en-GB" sz="3800" dirty="0"/>
          </a:p>
          <a:p>
            <a:pPr marL="0" indent="0">
              <a:buNone/>
            </a:pPr>
            <a:r>
              <a:rPr lang="en-GB" sz="3800" dirty="0" smtClean="0"/>
              <a:t>Although </a:t>
            </a:r>
            <a:r>
              <a:rPr lang="en-GB" sz="3800" dirty="0"/>
              <a:t>slavery is illegal in every country in the modern world, it still exists, and even on the narrowest definition of slavery it's likely that there are far more slaves now than there were victims of the Atlantic slave trade</a:t>
            </a:r>
            <a:endParaRPr lang="en-GB" sz="3800" dirty="0" smtClean="0"/>
          </a:p>
          <a:p>
            <a:pPr marL="0" indent="0">
              <a:buNone/>
            </a:pPr>
            <a:endParaRPr lang="en-GB" sz="3800" dirty="0"/>
          </a:p>
          <a:p>
            <a:pPr marL="0" indent="0">
              <a:buNone/>
            </a:pPr>
            <a:r>
              <a:rPr lang="en-GB" sz="3800" dirty="0" smtClean="0"/>
              <a:t>Conservative </a:t>
            </a:r>
            <a:r>
              <a:rPr lang="en-GB" sz="3800" dirty="0"/>
              <a:t>estimates indicate that at least 27 million people, in places as diverse as Nigeria, Indonesia, and Brazil, live in conditions of forced bondage. Some sources believe the actual figures are 10 times as large.</a:t>
            </a:r>
          </a:p>
          <a:p>
            <a:pPr marL="0" indent="0">
              <a:buNone/>
            </a:pPr>
            <a:r>
              <a:rPr lang="en-GB" i="1" dirty="0"/>
              <a:t>Richard Re, A Persisting Evil: The Global Problem of Slavery, Harvard International Review, 2002</a:t>
            </a: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8119640" y="2433665"/>
            <a:ext cx="3862388" cy="2619321"/>
          </a:xfrm>
          <a:prstGeom prst="rect">
            <a:avLst/>
          </a:prstGeom>
        </p:spPr>
      </p:pic>
    </p:spTree>
    <p:extLst>
      <p:ext uri="{BB962C8B-B14F-4D97-AF65-F5344CB8AC3E}">
        <p14:creationId xmlns:p14="http://schemas.microsoft.com/office/powerpoint/2010/main" val="218898649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b="1" dirty="0" smtClean="0"/>
              <a:t>Slavery today?</a:t>
            </a:r>
            <a:endParaRPr lang="en-GB" sz="5400" b="1" dirty="0"/>
          </a:p>
        </p:txBody>
      </p:sp>
      <p:sp>
        <p:nvSpPr>
          <p:cNvPr id="3" name="Content Placeholder 2"/>
          <p:cNvSpPr>
            <a:spLocks noGrp="1"/>
          </p:cNvSpPr>
          <p:nvPr>
            <p:ph idx="1"/>
          </p:nvPr>
        </p:nvSpPr>
        <p:spPr>
          <a:xfrm>
            <a:off x="646111" y="1638581"/>
            <a:ext cx="10526714" cy="5090832"/>
          </a:xfrm>
        </p:spPr>
        <p:txBody>
          <a:bodyPr>
            <a:normAutofit/>
          </a:bodyPr>
          <a:lstStyle/>
          <a:p>
            <a:pPr marL="0" indent="0">
              <a:buNone/>
            </a:pPr>
            <a:r>
              <a:rPr lang="en-GB" dirty="0"/>
              <a:t>Modern slavery differs from historical slavery in several ways:</a:t>
            </a:r>
          </a:p>
          <a:p>
            <a:r>
              <a:rPr lang="en-GB" dirty="0"/>
              <a:t>There are more slaves than ever before, but they are a smaller proportion of the human race</a:t>
            </a:r>
          </a:p>
          <a:p>
            <a:r>
              <a:rPr lang="en-GB" dirty="0"/>
              <a:t>No-one seriously defends slavery any more</a:t>
            </a:r>
          </a:p>
          <a:p>
            <a:r>
              <a:rPr lang="en-GB" dirty="0"/>
              <a:t>Slavery is illegal everywhere and so requires corruption and crime to continue. The power of the slave owner is always subject to the power of the state; slavery can only continue to exist if governments permit it to, and some writers claim that government corruption is a leading cause of the persistence of slavery</a:t>
            </a:r>
          </a:p>
          <a:p>
            <a:r>
              <a:rPr lang="en-GB" dirty="0"/>
              <a:t>Slaves are cheaper than ever and can generate high economic returns. Modern slavery is very cheap, and Kevin Bales has argued that this has made modern slavery even worse than that of Atlantic Slave </a:t>
            </a:r>
            <a:r>
              <a:rPr lang="en-GB" dirty="0" smtClean="0"/>
              <a:t>Trade</a:t>
            </a:r>
          </a:p>
          <a:p>
            <a:pPr marL="0" indent="0">
              <a:buNone/>
            </a:pPr>
            <a:endParaRPr lang="en-GB" dirty="0"/>
          </a:p>
          <a:p>
            <a:pPr marL="0" indent="0">
              <a:buNone/>
            </a:pPr>
            <a:r>
              <a:rPr lang="en-GB" dirty="0" smtClean="0"/>
              <a:t>http://www.bbc.co.uk/ethics/slavery/modern/modern_1.shtml</a:t>
            </a:r>
            <a:endParaRPr lang="en-GB" dirty="0"/>
          </a:p>
          <a:p>
            <a:pPr marL="0" indent="0">
              <a:buNone/>
            </a:pPr>
            <a:endParaRPr lang="en-GB" dirty="0"/>
          </a:p>
        </p:txBody>
      </p:sp>
    </p:spTree>
    <p:extLst>
      <p:ext uri="{BB962C8B-B14F-4D97-AF65-F5344CB8AC3E}">
        <p14:creationId xmlns:p14="http://schemas.microsoft.com/office/powerpoint/2010/main" val="7327367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Slavery today – why does it persist?</a:t>
            </a:r>
            <a:endParaRPr lang="en-GB" b="1" dirty="0"/>
          </a:p>
        </p:txBody>
      </p:sp>
      <p:sp>
        <p:nvSpPr>
          <p:cNvPr id="3" name="Content Placeholder 2"/>
          <p:cNvSpPr>
            <a:spLocks noGrp="1"/>
          </p:cNvSpPr>
          <p:nvPr>
            <p:ph idx="1"/>
          </p:nvPr>
        </p:nvSpPr>
        <p:spPr>
          <a:xfrm>
            <a:off x="646112" y="1557338"/>
            <a:ext cx="9403742" cy="4691061"/>
          </a:xfrm>
        </p:spPr>
        <p:txBody>
          <a:bodyPr>
            <a:normAutofit/>
          </a:bodyPr>
          <a:lstStyle/>
          <a:p>
            <a:r>
              <a:rPr lang="en-GB" b="1" dirty="0"/>
              <a:t>Poverty in the areas where slavery occurs</a:t>
            </a:r>
          </a:p>
          <a:p>
            <a:r>
              <a:rPr lang="en-GB" b="1" dirty="0" smtClean="0"/>
              <a:t>Lack </a:t>
            </a:r>
            <a:r>
              <a:rPr lang="en-GB" b="1" dirty="0"/>
              <a:t>of alternatives</a:t>
            </a:r>
          </a:p>
          <a:p>
            <a:r>
              <a:rPr lang="en-GB" b="1" dirty="0" smtClean="0"/>
              <a:t>Barriers </a:t>
            </a:r>
            <a:r>
              <a:rPr lang="en-GB" b="1" dirty="0"/>
              <a:t>to the free movement of labour</a:t>
            </a:r>
          </a:p>
          <a:p>
            <a:r>
              <a:rPr lang="en-GB" b="1" dirty="0" smtClean="0"/>
              <a:t>Population </a:t>
            </a:r>
            <a:r>
              <a:rPr lang="en-GB" b="1" dirty="0"/>
              <a:t>growth</a:t>
            </a:r>
          </a:p>
          <a:p>
            <a:r>
              <a:rPr lang="en-GB" b="1" dirty="0" smtClean="0"/>
              <a:t>International </a:t>
            </a:r>
            <a:r>
              <a:rPr lang="en-GB" b="1" dirty="0"/>
              <a:t>anti-slavery law is not </a:t>
            </a:r>
            <a:r>
              <a:rPr lang="en-GB" dirty="0"/>
              <a:t>effectively</a:t>
            </a:r>
            <a:r>
              <a:rPr lang="en-GB" b="1" dirty="0"/>
              <a:t> enforced</a:t>
            </a:r>
          </a:p>
          <a:p>
            <a:r>
              <a:rPr lang="en-GB" b="1" dirty="0" smtClean="0"/>
              <a:t>Some </a:t>
            </a:r>
            <a:r>
              <a:rPr lang="en-GB" b="1" dirty="0"/>
              <a:t>countries don't effectively enforce anti-slavery laws</a:t>
            </a:r>
          </a:p>
          <a:p>
            <a:r>
              <a:rPr lang="en-GB" b="1" dirty="0" smtClean="0"/>
              <a:t>Corruption </a:t>
            </a:r>
            <a:r>
              <a:rPr lang="en-GB" b="1" dirty="0"/>
              <a:t>and crime</a:t>
            </a:r>
          </a:p>
          <a:p>
            <a:r>
              <a:rPr lang="en-GB" b="1" dirty="0" smtClean="0"/>
              <a:t>Global </a:t>
            </a:r>
            <a:r>
              <a:rPr lang="en-GB" b="1" dirty="0"/>
              <a:t>sales of goods using slave labour in the supply </a:t>
            </a:r>
            <a:r>
              <a:rPr lang="en-GB" b="1" dirty="0" smtClean="0"/>
              <a:t>chain</a:t>
            </a:r>
          </a:p>
          <a:p>
            <a:pPr marL="0" indent="0">
              <a:buNone/>
            </a:pPr>
            <a:endParaRPr lang="en-GB" b="1" dirty="0"/>
          </a:p>
          <a:p>
            <a:pPr marL="0" indent="0">
              <a:buNone/>
            </a:pPr>
            <a:r>
              <a:rPr lang="en-GB" b="1" dirty="0" smtClean="0"/>
              <a:t>http://www.bbc.co.uk/ethics/slavery/modern/persistence.shtml</a:t>
            </a:r>
            <a:endParaRPr lang="en-GB" b="1" dirty="0"/>
          </a:p>
          <a:p>
            <a:pPr marL="0" indent="0">
              <a:buNone/>
            </a:pPr>
            <a:endParaRPr lang="en-GB" dirty="0"/>
          </a:p>
        </p:txBody>
      </p:sp>
    </p:spTree>
    <p:extLst>
      <p:ext uri="{BB962C8B-B14F-4D97-AF65-F5344CB8AC3E}">
        <p14:creationId xmlns:p14="http://schemas.microsoft.com/office/powerpoint/2010/main" val="214344514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10426702" cy="1400530"/>
          </a:xfrm>
        </p:spPr>
        <p:txBody>
          <a:bodyPr/>
          <a:lstStyle/>
          <a:p>
            <a:r>
              <a:rPr lang="en-GB" b="1" dirty="0" smtClean="0"/>
              <a:t>Slavery Today – What is to Be Done?</a:t>
            </a:r>
            <a:endParaRPr lang="en-GB" b="1" dirty="0"/>
          </a:p>
        </p:txBody>
      </p:sp>
      <p:sp>
        <p:nvSpPr>
          <p:cNvPr id="3" name="Content Placeholder 2"/>
          <p:cNvSpPr>
            <a:spLocks noGrp="1"/>
          </p:cNvSpPr>
          <p:nvPr>
            <p:ph idx="1"/>
          </p:nvPr>
        </p:nvSpPr>
        <p:spPr>
          <a:xfrm>
            <a:off x="442914" y="1500188"/>
            <a:ext cx="6929436" cy="5114925"/>
          </a:xfrm>
        </p:spPr>
        <p:txBody>
          <a:bodyPr>
            <a:normAutofit fontScale="25000" lnSpcReduction="20000"/>
          </a:bodyPr>
          <a:lstStyle/>
          <a:p>
            <a:pPr marL="0" indent="0">
              <a:buNone/>
            </a:pPr>
            <a:r>
              <a:rPr lang="en-GB" sz="6400" b="1" dirty="0"/>
              <a:t>Tens of thousands of modern slavery victims in UK, NCA says </a:t>
            </a:r>
            <a:endParaRPr lang="en-GB" sz="6400" b="1" dirty="0" smtClean="0"/>
          </a:p>
          <a:p>
            <a:pPr marL="0" indent="0">
              <a:buNone/>
            </a:pPr>
            <a:endParaRPr lang="en-GB" sz="6400" b="1" dirty="0"/>
          </a:p>
          <a:p>
            <a:pPr marL="0" indent="0">
              <a:buNone/>
            </a:pPr>
            <a:r>
              <a:rPr lang="en-GB" sz="6400" dirty="0"/>
              <a:t>Victims are predominantly from eastern Europe, Vietnam and Nigeria, with a roughly equal balance between men and women, the NCA said</a:t>
            </a:r>
            <a:r>
              <a:rPr lang="en-GB" sz="6400" dirty="0" smtClean="0"/>
              <a:t>.</a:t>
            </a:r>
          </a:p>
          <a:p>
            <a:pPr marL="0" indent="0">
              <a:buNone/>
            </a:pPr>
            <a:endParaRPr lang="en-GB" sz="6400" dirty="0" smtClean="0"/>
          </a:p>
          <a:p>
            <a:pPr marL="0" indent="0">
              <a:buNone/>
            </a:pPr>
            <a:r>
              <a:rPr lang="en-GB" sz="6400" dirty="0"/>
              <a:t>examples included those working at car washes and in construction, agriculture and food processing. They receive very little pay and are forced to put up with poor living conditions. </a:t>
            </a:r>
            <a:br>
              <a:rPr lang="en-GB" sz="6400" dirty="0"/>
            </a:br>
            <a:endParaRPr lang="en-GB" sz="6400" dirty="0"/>
          </a:p>
          <a:p>
            <a:pPr marL="0" indent="0">
              <a:buNone/>
            </a:pPr>
            <a:r>
              <a:rPr lang="en-GB" sz="6400" dirty="0"/>
              <a:t>Others sold into slavery could be kept in pop-up brothels, where sex workers who have been promised a better life are left penniless with few clothes other than underwear, while some work in cannabis factories, he said. </a:t>
            </a:r>
            <a:endParaRPr lang="en-GB" sz="6400" dirty="0" smtClean="0"/>
          </a:p>
          <a:p>
            <a:pPr marL="0" indent="0">
              <a:buNone/>
            </a:pPr>
            <a:r>
              <a:rPr lang="en-GB" sz="6400" dirty="0"/>
              <a:t>https://www.theguardian.com/world/2017/aug/10/modern-slavery-uk-nca-human-trafficking-prostitution</a:t>
            </a:r>
          </a:p>
          <a:p>
            <a:pPr marL="0" indent="0">
              <a:buNone/>
            </a:pPr>
            <a:endParaRPr lang="en-GB" dirty="0"/>
          </a:p>
          <a:p>
            <a:pPr marL="0" indent="0">
              <a:buNone/>
            </a:pPr>
            <a:endParaRPr lang="en-GB" dirty="0" smtClean="0"/>
          </a:p>
          <a:p>
            <a:pPr marL="0" indent="0">
              <a:buNone/>
            </a:pPr>
            <a:r>
              <a:rPr lang="en-GB" sz="5600" dirty="0" smtClean="0"/>
              <a:t>Timeline of slavery</a:t>
            </a:r>
          </a:p>
          <a:p>
            <a:pPr marL="0" indent="0">
              <a:buNone/>
            </a:pPr>
            <a:r>
              <a:rPr lang="en-GB" sz="5600" dirty="0" smtClean="0">
                <a:hlinkClick r:id="rId2"/>
              </a:rPr>
              <a:t>https://www.freetheslaves.net/about-slavery/slavery-in-history/</a:t>
            </a:r>
            <a:endParaRPr lang="en-GB" sz="5600" dirty="0" smtClean="0"/>
          </a:p>
          <a:p>
            <a:pPr marL="0" indent="0">
              <a:buNone/>
            </a:pPr>
            <a:endParaRPr lang="en-GB" dirty="0"/>
          </a:p>
        </p:txBody>
      </p:sp>
      <p:pic>
        <p:nvPicPr>
          <p:cNvPr id="4" name="Picture 3"/>
          <p:cNvPicPr>
            <a:picLocks noChangeAspect="1"/>
          </p:cNvPicPr>
          <p:nvPr/>
        </p:nvPicPr>
        <p:blipFill>
          <a:blip r:embed="rId3"/>
          <a:stretch>
            <a:fillRect/>
          </a:stretch>
        </p:blipFill>
        <p:spPr>
          <a:xfrm>
            <a:off x="7583080" y="2424393"/>
            <a:ext cx="4370795" cy="2447645"/>
          </a:xfrm>
          <a:prstGeom prst="rect">
            <a:avLst/>
          </a:prstGeom>
        </p:spPr>
      </p:pic>
    </p:spTree>
    <p:extLst>
      <p:ext uri="{BB962C8B-B14F-4D97-AF65-F5344CB8AC3E}">
        <p14:creationId xmlns:p14="http://schemas.microsoft.com/office/powerpoint/2010/main" val="148125724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182</TotalTime>
  <Words>1851</Words>
  <Application>Microsoft Office PowerPoint</Application>
  <PresentationFormat>Widescreen</PresentationFormat>
  <Paragraphs>155</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Century Gothic</vt:lpstr>
      <vt:lpstr>Wingdings 3</vt:lpstr>
      <vt:lpstr>Ion</vt:lpstr>
      <vt:lpstr>Human Rights and the History of Slavery</vt:lpstr>
      <vt:lpstr>PowerPoint Presentation</vt:lpstr>
      <vt:lpstr>Article 4 "No one shall be held in slavery or servitude" Human beings must not be owned, bought or sold. No one has the right to enslave anyone else. Slavery is a crime. - UN Declaration.   https://www.youtube.com/watch?v=69y0XsUdiTo </vt:lpstr>
      <vt:lpstr>Why Modern Slavery?</vt:lpstr>
      <vt:lpstr>SLAVERY –DEFINITIONS  The status or condition of a person over whom any or all of the powers attaching to the right of ownership are exercised  (129 Convention; approved in defining Art 4 ECHR: Siladin v France (ECHR, 2005).  </vt:lpstr>
      <vt:lpstr>SLAVERY - DEFINITIONS   </vt:lpstr>
      <vt:lpstr>SLAVERY - DEFINITIONS   </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Historical Evolution of Slave Rights</vt:lpstr>
      <vt:lpstr>Slavery today?</vt:lpstr>
      <vt:lpstr>Slavery today?</vt:lpstr>
      <vt:lpstr>Slavery today – why does it persist?</vt:lpstr>
      <vt:lpstr>Slavery Today – What is to Be Done?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kirsty palmer</dc:creator>
  <cp:lastModifiedBy>kirsty palmer</cp:lastModifiedBy>
  <cp:revision>36</cp:revision>
  <dcterms:created xsi:type="dcterms:W3CDTF">2017-10-15T10:17:09Z</dcterms:created>
  <dcterms:modified xsi:type="dcterms:W3CDTF">2017-10-16T10:26:42Z</dcterms:modified>
</cp:coreProperties>
</file>