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3">
  <p:sldMasterIdLst>
    <p:sldMasterId id="2147483738" r:id="rId1"/>
  </p:sldMasterIdLst>
  <p:sldIdLst>
    <p:sldId id="256" r:id="rId2"/>
    <p:sldId id="257" r:id="rId3"/>
    <p:sldId id="268" r:id="rId4"/>
    <p:sldId id="272" r:id="rId5"/>
    <p:sldId id="258" r:id="rId6"/>
    <p:sldId id="259" r:id="rId7"/>
    <p:sldId id="260" r:id="rId8"/>
    <p:sldId id="269" r:id="rId9"/>
    <p:sldId id="270" r:id="rId10"/>
    <p:sldId id="271" r:id="rId11"/>
    <p:sldId id="261" r:id="rId12"/>
    <p:sldId id="263" r:id="rId13"/>
    <p:sldId id="265" r:id="rId14"/>
    <p:sldId id="266" r:id="rId15"/>
    <p:sldId id="267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–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BC89EF96-8CEA-46FF-86C4-4CE0E7609802}" styleName="Light Style 3 –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D113A9D2-9D6B-4929-AA2D-F23B5EE8CBE7}" styleName="Themed Style 2 –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69012ECD-51FC-41F1-AA8D-1B2483CD663E}" styleName="Light Style 2 –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D27102A9-8310-4765-A935-A1911B00CA55}" styleName="Light Style 1 –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–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1FECB4D8-DB02-4DC6-A0A2-4F2EBAE1DC90}" styleName="Medium Style 1 –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1E171933-4619-4E11-9A3F-F7608DF75F80}" styleName="Medium Style 1 –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9DCAF9ED-07DC-4A11-8D7F-57B35C25682E}" styleName="Medium Style 1 –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17292A2E-F333-43FB-9621-5CBBE7FDCDCB}" styleName="Light Style 2 –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>
        <p:scale>
          <a:sx n="70" d="100"/>
          <a:sy n="70" d="100"/>
        </p:scale>
        <p:origin x="283" y="2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CC94946-F828-4388-B8FF-3BF1756E8B14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518F5BD-ADF2-4E95-A304-E412EF8FA9A3}">
      <dgm:prSet/>
      <dgm:spPr/>
      <dgm:t>
        <a:bodyPr/>
        <a:lstStyle/>
        <a:p>
          <a:r>
            <a:rPr lang="en-US" dirty="0"/>
            <a:t>ADHD is neurodevelopmental disorder </a:t>
          </a:r>
          <a:r>
            <a:rPr lang="en-US" dirty="0" err="1"/>
            <a:t>characterised</a:t>
          </a:r>
          <a:r>
            <a:rPr lang="en-US" dirty="0"/>
            <a:t> by impulsivity, inattention and hyperactivity. Strongly associated with emotion dysregulation (Hirsch et al., 2018) .</a:t>
          </a:r>
        </a:p>
      </dgm:t>
    </dgm:pt>
    <dgm:pt modelId="{45E8B40A-8A98-4ACE-AA96-6C3D19BCBD38}" type="parTrans" cxnId="{6ED6C92E-C69D-481D-83CE-652E4742393A}">
      <dgm:prSet/>
      <dgm:spPr/>
      <dgm:t>
        <a:bodyPr/>
        <a:lstStyle/>
        <a:p>
          <a:endParaRPr lang="en-US"/>
        </a:p>
      </dgm:t>
    </dgm:pt>
    <dgm:pt modelId="{28140A8F-D4CA-47B0-ABB7-6DF46F1505EF}" type="sibTrans" cxnId="{6ED6C92E-C69D-481D-83CE-652E4742393A}">
      <dgm:prSet/>
      <dgm:spPr/>
      <dgm:t>
        <a:bodyPr/>
        <a:lstStyle/>
        <a:p>
          <a:endParaRPr lang="en-US"/>
        </a:p>
      </dgm:t>
    </dgm:pt>
    <dgm:pt modelId="{EA96BCA8-AA73-48C8-AD2F-D889FF51446A}">
      <dgm:prSet/>
      <dgm:spPr/>
      <dgm:t>
        <a:bodyPr/>
        <a:lstStyle/>
        <a:p>
          <a:r>
            <a:rPr lang="en-GB" b="0" i="0" dirty="0"/>
            <a:t>Research indicates that individuals with ADHD experience heightened pain sensitivity (Stickley et al., 2016; Treister et al., 2015).</a:t>
          </a:r>
          <a:endParaRPr lang="en-US" dirty="0"/>
        </a:p>
      </dgm:t>
    </dgm:pt>
    <dgm:pt modelId="{83A79940-0696-49EA-8EF6-DCC69E33A0F1}" type="parTrans" cxnId="{CE95DC18-3477-48DA-84A0-BBF7D07F96E6}">
      <dgm:prSet/>
      <dgm:spPr/>
      <dgm:t>
        <a:bodyPr/>
        <a:lstStyle/>
        <a:p>
          <a:endParaRPr lang="en-US"/>
        </a:p>
      </dgm:t>
    </dgm:pt>
    <dgm:pt modelId="{A407F030-28A9-4D9E-AC3D-1076F6A8C3F8}" type="sibTrans" cxnId="{CE95DC18-3477-48DA-84A0-BBF7D07F96E6}">
      <dgm:prSet/>
      <dgm:spPr/>
      <dgm:t>
        <a:bodyPr/>
        <a:lstStyle/>
        <a:p>
          <a:endParaRPr lang="en-US"/>
        </a:p>
      </dgm:t>
    </dgm:pt>
    <dgm:pt modelId="{FAD18427-AF39-4324-A228-4FB585036BFB}">
      <dgm:prSet/>
      <dgm:spPr/>
      <dgm:t>
        <a:bodyPr/>
        <a:lstStyle/>
        <a:p>
          <a:r>
            <a:rPr lang="en-GB" b="0" i="0" dirty="0"/>
            <a:t>Gao et al., (2020) found increased rates of ADHD in endometriosis patients compared to a general population.</a:t>
          </a:r>
          <a:endParaRPr lang="en-US" dirty="0"/>
        </a:p>
      </dgm:t>
    </dgm:pt>
    <dgm:pt modelId="{CD7F4F3D-19FB-4EEA-9092-3954672EA383}" type="parTrans" cxnId="{E8433E8E-D31D-4E02-9D9F-E9D5A2C7BFFD}">
      <dgm:prSet/>
      <dgm:spPr/>
      <dgm:t>
        <a:bodyPr/>
        <a:lstStyle/>
        <a:p>
          <a:endParaRPr lang="en-US"/>
        </a:p>
      </dgm:t>
    </dgm:pt>
    <dgm:pt modelId="{DD3A99EA-ED38-48DF-8799-27935E883104}" type="sibTrans" cxnId="{E8433E8E-D31D-4E02-9D9F-E9D5A2C7BFFD}">
      <dgm:prSet/>
      <dgm:spPr/>
      <dgm:t>
        <a:bodyPr/>
        <a:lstStyle/>
        <a:p>
          <a:endParaRPr lang="en-US"/>
        </a:p>
      </dgm:t>
    </dgm:pt>
    <dgm:pt modelId="{94F76DE6-D45E-4CE6-BFA9-A489970E3659}">
      <dgm:prSet/>
      <dgm:spPr/>
      <dgm:t>
        <a:bodyPr/>
        <a:lstStyle/>
        <a:p>
          <a:r>
            <a:rPr lang="en-GB" b="0" i="0"/>
            <a:t>Little is known about interactions between ADHD and dysmenorrhea (menstrual pain)</a:t>
          </a:r>
          <a:endParaRPr lang="en-US"/>
        </a:p>
      </dgm:t>
    </dgm:pt>
    <dgm:pt modelId="{723AD3C4-051D-4C7E-AA9A-F54916B40FE5}" type="parTrans" cxnId="{52B5180E-5F7F-44C7-8464-DE2CA62CAC83}">
      <dgm:prSet/>
      <dgm:spPr/>
      <dgm:t>
        <a:bodyPr/>
        <a:lstStyle/>
        <a:p>
          <a:endParaRPr lang="en-US"/>
        </a:p>
      </dgm:t>
    </dgm:pt>
    <dgm:pt modelId="{9A936D74-1253-4120-B1ED-A9A462E88C84}" type="sibTrans" cxnId="{52B5180E-5F7F-44C7-8464-DE2CA62CAC83}">
      <dgm:prSet/>
      <dgm:spPr/>
      <dgm:t>
        <a:bodyPr/>
        <a:lstStyle/>
        <a:p>
          <a:endParaRPr lang="en-US"/>
        </a:p>
      </dgm:t>
    </dgm:pt>
    <dgm:pt modelId="{120F2786-BA95-429F-944D-9A888AA948FA}">
      <dgm:prSet/>
      <dgm:spPr/>
      <dgm:t>
        <a:bodyPr/>
        <a:lstStyle/>
        <a:p>
          <a:r>
            <a:rPr lang="en-US" dirty="0"/>
            <a:t>Typically, women more often present with inattentive type ADHD and usually receive late diagnosis.</a:t>
          </a:r>
        </a:p>
      </dgm:t>
    </dgm:pt>
    <dgm:pt modelId="{0414DA83-5C62-42EF-9078-47D08CF91560}" type="parTrans" cxnId="{BE245BEC-B4FB-469F-BD2A-1F38613D0015}">
      <dgm:prSet/>
      <dgm:spPr/>
    </dgm:pt>
    <dgm:pt modelId="{6C003BFB-1752-4D05-8713-15570EC50EBE}" type="sibTrans" cxnId="{BE245BEC-B4FB-469F-BD2A-1F38613D0015}">
      <dgm:prSet/>
      <dgm:spPr/>
    </dgm:pt>
    <dgm:pt modelId="{D7E5BFE7-BF4D-452A-B263-04C459A19D18}" type="pres">
      <dgm:prSet presAssocID="{9CC94946-F828-4388-B8FF-3BF1756E8B14}" presName="linear" presStyleCnt="0">
        <dgm:presLayoutVars>
          <dgm:animLvl val="lvl"/>
          <dgm:resizeHandles val="exact"/>
        </dgm:presLayoutVars>
      </dgm:prSet>
      <dgm:spPr/>
    </dgm:pt>
    <dgm:pt modelId="{AA214AB2-D9C0-4A0C-83B4-BC0B56BDB708}" type="pres">
      <dgm:prSet presAssocID="{4518F5BD-ADF2-4E95-A304-E412EF8FA9A3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B3C14C15-BA0C-41CA-A4E0-050EF78FA14C}" type="pres">
      <dgm:prSet presAssocID="{28140A8F-D4CA-47B0-ABB7-6DF46F1505EF}" presName="spacer" presStyleCnt="0"/>
      <dgm:spPr/>
    </dgm:pt>
    <dgm:pt modelId="{6DD709A0-96C0-4F60-B5B3-B68A464C0165}" type="pres">
      <dgm:prSet presAssocID="{120F2786-BA95-429F-944D-9A888AA948FA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30F97DE6-4B0F-460E-834E-26EFC30B6C65}" type="pres">
      <dgm:prSet presAssocID="{6C003BFB-1752-4D05-8713-15570EC50EBE}" presName="spacer" presStyleCnt="0"/>
      <dgm:spPr/>
    </dgm:pt>
    <dgm:pt modelId="{F4E6FBE5-2A11-41EF-AF79-42AD858EDD7B}" type="pres">
      <dgm:prSet presAssocID="{EA96BCA8-AA73-48C8-AD2F-D889FF51446A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4C790EF7-C5EB-46B6-A293-303451DDE7F0}" type="pres">
      <dgm:prSet presAssocID="{A407F030-28A9-4D9E-AC3D-1076F6A8C3F8}" presName="spacer" presStyleCnt="0"/>
      <dgm:spPr/>
    </dgm:pt>
    <dgm:pt modelId="{08F7DAFB-781C-4588-9157-175DE82876E9}" type="pres">
      <dgm:prSet presAssocID="{FAD18427-AF39-4324-A228-4FB585036BFB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A16768BC-A8C5-4163-846A-49AB91457F95}" type="pres">
      <dgm:prSet presAssocID="{DD3A99EA-ED38-48DF-8799-27935E883104}" presName="spacer" presStyleCnt="0"/>
      <dgm:spPr/>
    </dgm:pt>
    <dgm:pt modelId="{69510524-A31E-452A-82A8-B1A697347EB9}" type="pres">
      <dgm:prSet presAssocID="{94F76DE6-D45E-4CE6-BFA9-A489970E3659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52B5180E-5F7F-44C7-8464-DE2CA62CAC83}" srcId="{9CC94946-F828-4388-B8FF-3BF1756E8B14}" destId="{94F76DE6-D45E-4CE6-BFA9-A489970E3659}" srcOrd="4" destOrd="0" parTransId="{723AD3C4-051D-4C7E-AA9A-F54916B40FE5}" sibTransId="{9A936D74-1253-4120-B1ED-A9A462E88C84}"/>
    <dgm:cxn modelId="{3B277A16-059D-4530-A67F-E217BBE0A9A5}" type="presOf" srcId="{120F2786-BA95-429F-944D-9A888AA948FA}" destId="{6DD709A0-96C0-4F60-B5B3-B68A464C0165}" srcOrd="0" destOrd="0" presId="urn:microsoft.com/office/officeart/2005/8/layout/vList2"/>
    <dgm:cxn modelId="{CE95DC18-3477-48DA-84A0-BBF7D07F96E6}" srcId="{9CC94946-F828-4388-B8FF-3BF1756E8B14}" destId="{EA96BCA8-AA73-48C8-AD2F-D889FF51446A}" srcOrd="2" destOrd="0" parTransId="{83A79940-0696-49EA-8EF6-DCC69E33A0F1}" sibTransId="{A407F030-28A9-4D9E-AC3D-1076F6A8C3F8}"/>
    <dgm:cxn modelId="{6ED6C92E-C69D-481D-83CE-652E4742393A}" srcId="{9CC94946-F828-4388-B8FF-3BF1756E8B14}" destId="{4518F5BD-ADF2-4E95-A304-E412EF8FA9A3}" srcOrd="0" destOrd="0" parTransId="{45E8B40A-8A98-4ACE-AA96-6C3D19BCBD38}" sibTransId="{28140A8F-D4CA-47B0-ABB7-6DF46F1505EF}"/>
    <dgm:cxn modelId="{2695CA2E-3C73-400A-8F40-42273A050243}" type="presOf" srcId="{4518F5BD-ADF2-4E95-A304-E412EF8FA9A3}" destId="{AA214AB2-D9C0-4A0C-83B4-BC0B56BDB708}" srcOrd="0" destOrd="0" presId="urn:microsoft.com/office/officeart/2005/8/layout/vList2"/>
    <dgm:cxn modelId="{A126484A-9878-42CC-ABBE-B66BF7D1DFA0}" type="presOf" srcId="{94F76DE6-D45E-4CE6-BFA9-A489970E3659}" destId="{69510524-A31E-452A-82A8-B1A697347EB9}" srcOrd="0" destOrd="0" presId="urn:microsoft.com/office/officeart/2005/8/layout/vList2"/>
    <dgm:cxn modelId="{8E24177E-7FF0-4FAE-A51B-7BA5E9C263A6}" type="presOf" srcId="{FAD18427-AF39-4324-A228-4FB585036BFB}" destId="{08F7DAFB-781C-4588-9157-175DE82876E9}" srcOrd="0" destOrd="0" presId="urn:microsoft.com/office/officeart/2005/8/layout/vList2"/>
    <dgm:cxn modelId="{E8433E8E-D31D-4E02-9D9F-E9D5A2C7BFFD}" srcId="{9CC94946-F828-4388-B8FF-3BF1756E8B14}" destId="{FAD18427-AF39-4324-A228-4FB585036BFB}" srcOrd="3" destOrd="0" parTransId="{CD7F4F3D-19FB-4EEA-9092-3954672EA383}" sibTransId="{DD3A99EA-ED38-48DF-8799-27935E883104}"/>
    <dgm:cxn modelId="{3C7A3AA0-AE2F-439F-BDC4-61405CD9D9D9}" type="presOf" srcId="{9CC94946-F828-4388-B8FF-3BF1756E8B14}" destId="{D7E5BFE7-BF4D-452A-B263-04C459A19D18}" srcOrd="0" destOrd="0" presId="urn:microsoft.com/office/officeart/2005/8/layout/vList2"/>
    <dgm:cxn modelId="{DF9B3ADB-4BE2-49FE-BF17-4969CA88F4BC}" type="presOf" srcId="{EA96BCA8-AA73-48C8-AD2F-D889FF51446A}" destId="{F4E6FBE5-2A11-41EF-AF79-42AD858EDD7B}" srcOrd="0" destOrd="0" presId="urn:microsoft.com/office/officeart/2005/8/layout/vList2"/>
    <dgm:cxn modelId="{BE245BEC-B4FB-469F-BD2A-1F38613D0015}" srcId="{9CC94946-F828-4388-B8FF-3BF1756E8B14}" destId="{120F2786-BA95-429F-944D-9A888AA948FA}" srcOrd="1" destOrd="0" parTransId="{0414DA83-5C62-42EF-9078-47D08CF91560}" sibTransId="{6C003BFB-1752-4D05-8713-15570EC50EBE}"/>
    <dgm:cxn modelId="{37CD00B3-AB80-468D-81F9-662EA0377DC1}" type="presParOf" srcId="{D7E5BFE7-BF4D-452A-B263-04C459A19D18}" destId="{AA214AB2-D9C0-4A0C-83B4-BC0B56BDB708}" srcOrd="0" destOrd="0" presId="urn:microsoft.com/office/officeart/2005/8/layout/vList2"/>
    <dgm:cxn modelId="{E0D7E3AE-FD3F-4001-BB58-D42332720425}" type="presParOf" srcId="{D7E5BFE7-BF4D-452A-B263-04C459A19D18}" destId="{B3C14C15-BA0C-41CA-A4E0-050EF78FA14C}" srcOrd="1" destOrd="0" presId="urn:microsoft.com/office/officeart/2005/8/layout/vList2"/>
    <dgm:cxn modelId="{BB8D1842-E652-448D-B99D-803C341DEC65}" type="presParOf" srcId="{D7E5BFE7-BF4D-452A-B263-04C459A19D18}" destId="{6DD709A0-96C0-4F60-B5B3-B68A464C0165}" srcOrd="2" destOrd="0" presId="urn:microsoft.com/office/officeart/2005/8/layout/vList2"/>
    <dgm:cxn modelId="{D562591B-D48A-42FC-B198-9C4827138C43}" type="presParOf" srcId="{D7E5BFE7-BF4D-452A-B263-04C459A19D18}" destId="{30F97DE6-4B0F-460E-834E-26EFC30B6C65}" srcOrd="3" destOrd="0" presId="urn:microsoft.com/office/officeart/2005/8/layout/vList2"/>
    <dgm:cxn modelId="{6F5F1D03-8281-4619-954E-553CADBFF06F}" type="presParOf" srcId="{D7E5BFE7-BF4D-452A-B263-04C459A19D18}" destId="{F4E6FBE5-2A11-41EF-AF79-42AD858EDD7B}" srcOrd="4" destOrd="0" presId="urn:microsoft.com/office/officeart/2005/8/layout/vList2"/>
    <dgm:cxn modelId="{A7A0C34F-772C-4257-ABBB-0EB74B95771E}" type="presParOf" srcId="{D7E5BFE7-BF4D-452A-B263-04C459A19D18}" destId="{4C790EF7-C5EB-46B6-A293-303451DDE7F0}" srcOrd="5" destOrd="0" presId="urn:microsoft.com/office/officeart/2005/8/layout/vList2"/>
    <dgm:cxn modelId="{887E74D2-A854-41DB-8410-D213CC73F7DB}" type="presParOf" srcId="{D7E5BFE7-BF4D-452A-B263-04C459A19D18}" destId="{08F7DAFB-781C-4588-9157-175DE82876E9}" srcOrd="6" destOrd="0" presId="urn:microsoft.com/office/officeart/2005/8/layout/vList2"/>
    <dgm:cxn modelId="{792A6859-8B4D-44D8-BF91-F244721CA64C}" type="presParOf" srcId="{D7E5BFE7-BF4D-452A-B263-04C459A19D18}" destId="{A16768BC-A8C5-4163-846A-49AB91457F95}" srcOrd="7" destOrd="0" presId="urn:microsoft.com/office/officeart/2005/8/layout/vList2"/>
    <dgm:cxn modelId="{C14C7FCF-1D47-4620-A843-E4066B96F989}" type="presParOf" srcId="{D7E5BFE7-BF4D-452A-B263-04C459A19D18}" destId="{69510524-A31E-452A-82A8-B1A697347EB9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8812030-A2F5-4F50-8F52-8349C2BE117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818EBA5-79EA-40E9-A609-779B7E557869}">
      <dgm:prSet/>
      <dgm:spPr/>
      <dgm:t>
        <a:bodyPr/>
        <a:lstStyle/>
        <a:p>
          <a:r>
            <a:rPr lang="en-GB" b="0" i="0" dirty="0"/>
            <a:t>In a Spanish study, 76% of university students experienced dysmenorrhea and it was a factor for reduced quality of life (Fernandez-Martinez et al., 2019). </a:t>
          </a:r>
          <a:endParaRPr lang="en-US" dirty="0"/>
        </a:p>
      </dgm:t>
    </dgm:pt>
    <dgm:pt modelId="{5D09EB80-F562-4D88-8663-5E618188CC70}" type="parTrans" cxnId="{539507B1-90F5-416F-A5B2-3CE8B987BB90}">
      <dgm:prSet/>
      <dgm:spPr/>
      <dgm:t>
        <a:bodyPr/>
        <a:lstStyle/>
        <a:p>
          <a:endParaRPr lang="en-US"/>
        </a:p>
      </dgm:t>
    </dgm:pt>
    <dgm:pt modelId="{4702F8C0-21E2-4B0F-8DAC-451F608BE043}" type="sibTrans" cxnId="{539507B1-90F5-416F-A5B2-3CE8B987BB90}">
      <dgm:prSet/>
      <dgm:spPr/>
      <dgm:t>
        <a:bodyPr/>
        <a:lstStyle/>
        <a:p>
          <a:endParaRPr lang="en-US"/>
        </a:p>
      </dgm:t>
    </dgm:pt>
    <dgm:pt modelId="{1D7FCE30-E63A-4272-AD99-ED424B2B6A35}">
      <dgm:prSet/>
      <dgm:spPr/>
      <dgm:t>
        <a:bodyPr/>
        <a:lstStyle/>
        <a:p>
          <a:r>
            <a:rPr lang="en-GB" b="0" i="0" dirty="0"/>
            <a:t>In a review Ju et al., (2014) reported 29% of adult women report severe symptoms</a:t>
          </a:r>
          <a:endParaRPr lang="en-US" dirty="0"/>
        </a:p>
      </dgm:t>
    </dgm:pt>
    <dgm:pt modelId="{9836A32B-CD97-4600-88C1-658C7CB1C69D}" type="parTrans" cxnId="{744A53E3-0FF7-4B79-A762-CB12A31C5A83}">
      <dgm:prSet/>
      <dgm:spPr/>
      <dgm:t>
        <a:bodyPr/>
        <a:lstStyle/>
        <a:p>
          <a:endParaRPr lang="en-US"/>
        </a:p>
      </dgm:t>
    </dgm:pt>
    <dgm:pt modelId="{68EEC4F2-F38E-41EC-96D7-F9D0AB0B7709}" type="sibTrans" cxnId="{744A53E3-0FF7-4B79-A762-CB12A31C5A83}">
      <dgm:prSet/>
      <dgm:spPr/>
      <dgm:t>
        <a:bodyPr/>
        <a:lstStyle/>
        <a:p>
          <a:endParaRPr lang="en-US"/>
        </a:p>
      </dgm:t>
    </dgm:pt>
    <dgm:pt modelId="{9ACE107B-EC62-49DE-8665-08E65D9BD728}">
      <dgm:prSet/>
      <dgm:spPr/>
      <dgm:t>
        <a:bodyPr/>
        <a:lstStyle/>
        <a:p>
          <a:r>
            <a:rPr lang="en-US" dirty="0"/>
            <a:t>Significantly underreported as a health concern due to medical dismissal and stigma</a:t>
          </a:r>
        </a:p>
      </dgm:t>
    </dgm:pt>
    <dgm:pt modelId="{FEDA40E4-816A-4659-A81E-A9AE4052F601}" type="parTrans" cxnId="{63019FBA-DCAA-412D-B7D7-106EC87A21FD}">
      <dgm:prSet/>
      <dgm:spPr/>
      <dgm:t>
        <a:bodyPr/>
        <a:lstStyle/>
        <a:p>
          <a:endParaRPr lang="en-US"/>
        </a:p>
      </dgm:t>
    </dgm:pt>
    <dgm:pt modelId="{000D1D97-8D40-4C2C-ADE1-D05750890F2C}" type="sibTrans" cxnId="{63019FBA-DCAA-412D-B7D7-106EC87A21FD}">
      <dgm:prSet/>
      <dgm:spPr/>
      <dgm:t>
        <a:bodyPr/>
        <a:lstStyle/>
        <a:p>
          <a:endParaRPr lang="en-US"/>
        </a:p>
      </dgm:t>
    </dgm:pt>
    <dgm:pt modelId="{0DC94053-38A1-4E94-AAE5-392A98809524}">
      <dgm:prSet/>
      <dgm:spPr/>
      <dgm:t>
        <a:bodyPr/>
        <a:lstStyle/>
        <a:p>
          <a:r>
            <a:rPr lang="en-GB" b="0" i="0"/>
            <a:t>The leading cause of productivity loss and absence in the workforce, large impact on workforce economy and individual financial burden. </a:t>
          </a:r>
          <a:endParaRPr lang="en-US"/>
        </a:p>
      </dgm:t>
    </dgm:pt>
    <dgm:pt modelId="{7FF08A04-BFAE-4B3B-BF8A-37ECDFE0B776}" type="parTrans" cxnId="{3E8C6337-4776-4953-AE5E-E72FDA9F4A66}">
      <dgm:prSet/>
      <dgm:spPr/>
      <dgm:t>
        <a:bodyPr/>
        <a:lstStyle/>
        <a:p>
          <a:endParaRPr lang="en-US"/>
        </a:p>
      </dgm:t>
    </dgm:pt>
    <dgm:pt modelId="{0BA8FA6A-3D1A-4EFB-888C-3705FCE501D8}" type="sibTrans" cxnId="{3E8C6337-4776-4953-AE5E-E72FDA9F4A66}">
      <dgm:prSet/>
      <dgm:spPr/>
      <dgm:t>
        <a:bodyPr/>
        <a:lstStyle/>
        <a:p>
          <a:endParaRPr lang="en-US"/>
        </a:p>
      </dgm:t>
    </dgm:pt>
    <dgm:pt modelId="{34FA88FE-B2AA-4CF8-BB2B-EDE1BD29B12B}">
      <dgm:prSet/>
      <dgm:spPr/>
      <dgm:t>
        <a:bodyPr/>
        <a:lstStyle/>
        <a:p>
          <a:r>
            <a:rPr lang="en-GB" b="0" i="0"/>
            <a:t>Significantly reduces quality of life, affects health and wellbeing, interrupts daily activities, social activities and social relationships (Schoep et al., 2019).</a:t>
          </a:r>
          <a:endParaRPr lang="en-US"/>
        </a:p>
      </dgm:t>
    </dgm:pt>
    <dgm:pt modelId="{24C1D630-3C2A-4279-B965-77F1CD37E2F3}" type="parTrans" cxnId="{36DE971D-15B0-4B16-B601-6E0D07512A47}">
      <dgm:prSet/>
      <dgm:spPr/>
      <dgm:t>
        <a:bodyPr/>
        <a:lstStyle/>
        <a:p>
          <a:endParaRPr lang="en-US"/>
        </a:p>
      </dgm:t>
    </dgm:pt>
    <dgm:pt modelId="{DE1E45EE-AA28-4462-8062-FBDE36FA55A6}" type="sibTrans" cxnId="{36DE971D-15B0-4B16-B601-6E0D07512A47}">
      <dgm:prSet/>
      <dgm:spPr/>
      <dgm:t>
        <a:bodyPr/>
        <a:lstStyle/>
        <a:p>
          <a:endParaRPr lang="en-US"/>
        </a:p>
      </dgm:t>
    </dgm:pt>
    <dgm:pt modelId="{35B258A1-362A-4F6F-B3F6-B220A94ED017}" type="pres">
      <dgm:prSet presAssocID="{08812030-A2F5-4F50-8F52-8349C2BE1173}" presName="root" presStyleCnt="0">
        <dgm:presLayoutVars>
          <dgm:dir/>
          <dgm:resizeHandles val="exact"/>
        </dgm:presLayoutVars>
      </dgm:prSet>
      <dgm:spPr/>
    </dgm:pt>
    <dgm:pt modelId="{0065842C-2B66-4203-812D-134048E1B22B}" type="pres">
      <dgm:prSet presAssocID="{2818EBA5-79EA-40E9-A609-779B7E557869}" presName="compNode" presStyleCnt="0"/>
      <dgm:spPr/>
    </dgm:pt>
    <dgm:pt modelId="{469154EB-7C3B-4F9D-9A76-DD2DD52C7BEB}" type="pres">
      <dgm:prSet presAssocID="{2818EBA5-79EA-40E9-A609-779B7E557869}" presName="bgRect" presStyleLbl="bgShp" presStyleIdx="0" presStyleCnt="5"/>
      <dgm:spPr/>
    </dgm:pt>
    <dgm:pt modelId="{4DE32F57-1EFE-470E-A9F1-39B1FE453AB8}" type="pres">
      <dgm:prSet presAssocID="{2818EBA5-79EA-40E9-A609-779B7E557869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 with solid fill"/>
        </a:ext>
      </dgm:extLst>
    </dgm:pt>
    <dgm:pt modelId="{5F381634-FF26-4715-AC75-A4995A9B9D2C}" type="pres">
      <dgm:prSet presAssocID="{2818EBA5-79EA-40E9-A609-779B7E557869}" presName="spaceRect" presStyleCnt="0"/>
      <dgm:spPr/>
    </dgm:pt>
    <dgm:pt modelId="{D86E1C0B-D434-4EFE-9564-3BB5EF5FB6B2}" type="pres">
      <dgm:prSet presAssocID="{2818EBA5-79EA-40E9-A609-779B7E557869}" presName="parTx" presStyleLbl="revTx" presStyleIdx="0" presStyleCnt="5">
        <dgm:presLayoutVars>
          <dgm:chMax val="0"/>
          <dgm:chPref val="0"/>
        </dgm:presLayoutVars>
      </dgm:prSet>
      <dgm:spPr/>
    </dgm:pt>
    <dgm:pt modelId="{8F1A5B35-1EE2-4EBD-9CF5-F1A8B681DA66}" type="pres">
      <dgm:prSet presAssocID="{4702F8C0-21E2-4B0F-8DAC-451F608BE043}" presName="sibTrans" presStyleCnt="0"/>
      <dgm:spPr/>
    </dgm:pt>
    <dgm:pt modelId="{54E21062-A79F-4CDB-AA50-052F6DD62F43}" type="pres">
      <dgm:prSet presAssocID="{1D7FCE30-E63A-4272-AD99-ED424B2B6A35}" presName="compNode" presStyleCnt="0"/>
      <dgm:spPr/>
    </dgm:pt>
    <dgm:pt modelId="{F03DD5F3-94E0-410D-9DA6-8436C7677C0B}" type="pres">
      <dgm:prSet presAssocID="{1D7FCE30-E63A-4272-AD99-ED424B2B6A35}" presName="bgRect" presStyleLbl="bgShp" presStyleIdx="1" presStyleCnt="5"/>
      <dgm:spPr/>
    </dgm:pt>
    <dgm:pt modelId="{7EBC0668-6D33-4A50-879E-ECF7AA4C8F1F}" type="pres">
      <dgm:prSet presAssocID="{1D7FCE30-E63A-4272-AD99-ED424B2B6A35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 with solid fill"/>
        </a:ext>
      </dgm:extLst>
    </dgm:pt>
    <dgm:pt modelId="{A3FFB77F-E21D-43C5-B0D1-DE3CE97D16EF}" type="pres">
      <dgm:prSet presAssocID="{1D7FCE30-E63A-4272-AD99-ED424B2B6A35}" presName="spaceRect" presStyleCnt="0"/>
      <dgm:spPr/>
    </dgm:pt>
    <dgm:pt modelId="{D903F117-8F4D-4A00-BE34-647DA9F49FB1}" type="pres">
      <dgm:prSet presAssocID="{1D7FCE30-E63A-4272-AD99-ED424B2B6A35}" presName="parTx" presStyleLbl="revTx" presStyleIdx="1" presStyleCnt="5">
        <dgm:presLayoutVars>
          <dgm:chMax val="0"/>
          <dgm:chPref val="0"/>
        </dgm:presLayoutVars>
      </dgm:prSet>
      <dgm:spPr/>
    </dgm:pt>
    <dgm:pt modelId="{4E55D7B6-391D-4BBF-BC3E-B529C7788920}" type="pres">
      <dgm:prSet presAssocID="{68EEC4F2-F38E-41EC-96D7-F9D0AB0B7709}" presName="sibTrans" presStyleCnt="0"/>
      <dgm:spPr/>
    </dgm:pt>
    <dgm:pt modelId="{20184E01-7A1C-4052-A3D6-ECC7F9C018A7}" type="pres">
      <dgm:prSet presAssocID="{9ACE107B-EC62-49DE-8665-08E65D9BD728}" presName="compNode" presStyleCnt="0"/>
      <dgm:spPr/>
    </dgm:pt>
    <dgm:pt modelId="{4BAC83D4-3FA1-438A-9D5A-1E6D0D0E4340}" type="pres">
      <dgm:prSet presAssocID="{9ACE107B-EC62-49DE-8665-08E65D9BD728}" presName="bgRect" presStyleLbl="bgShp" presStyleIdx="2" presStyleCnt="5"/>
      <dgm:spPr/>
    </dgm:pt>
    <dgm:pt modelId="{998FBC2B-77D8-405B-A0AA-F5267B1BB120}" type="pres">
      <dgm:prSet presAssocID="{9ACE107B-EC62-49DE-8665-08E65D9BD728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mbulance with solid fill"/>
        </a:ext>
      </dgm:extLst>
    </dgm:pt>
    <dgm:pt modelId="{5E446CE2-CC98-4C79-B9C9-1D57FAD3F7C5}" type="pres">
      <dgm:prSet presAssocID="{9ACE107B-EC62-49DE-8665-08E65D9BD728}" presName="spaceRect" presStyleCnt="0"/>
      <dgm:spPr/>
    </dgm:pt>
    <dgm:pt modelId="{AAE9A2F1-2C79-4DEE-887F-A40A867DD326}" type="pres">
      <dgm:prSet presAssocID="{9ACE107B-EC62-49DE-8665-08E65D9BD728}" presName="parTx" presStyleLbl="revTx" presStyleIdx="2" presStyleCnt="5">
        <dgm:presLayoutVars>
          <dgm:chMax val="0"/>
          <dgm:chPref val="0"/>
        </dgm:presLayoutVars>
      </dgm:prSet>
      <dgm:spPr/>
    </dgm:pt>
    <dgm:pt modelId="{24220F71-2EEC-44C3-8B83-C664F9938419}" type="pres">
      <dgm:prSet presAssocID="{000D1D97-8D40-4C2C-ADE1-D05750890F2C}" presName="sibTrans" presStyleCnt="0"/>
      <dgm:spPr/>
    </dgm:pt>
    <dgm:pt modelId="{DFFF387A-0EB9-4438-B4E7-B86501C00909}" type="pres">
      <dgm:prSet presAssocID="{0DC94053-38A1-4E94-AAE5-392A98809524}" presName="compNode" presStyleCnt="0"/>
      <dgm:spPr/>
    </dgm:pt>
    <dgm:pt modelId="{444D1D24-2C2A-49BE-A878-C93708681D7F}" type="pres">
      <dgm:prSet presAssocID="{0DC94053-38A1-4E94-AAE5-392A98809524}" presName="bgRect" presStyleLbl="bgShp" presStyleIdx="3" presStyleCnt="5"/>
      <dgm:spPr/>
    </dgm:pt>
    <dgm:pt modelId="{64FE55AD-5CC3-4B9D-B394-2AE3AAC22518}" type="pres">
      <dgm:prSet presAssocID="{0DC94053-38A1-4E94-AAE5-392A98809524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Graph with Downward Trend"/>
        </a:ext>
      </dgm:extLst>
    </dgm:pt>
    <dgm:pt modelId="{A213E9CC-3576-45C1-A721-AFEF43ED12B2}" type="pres">
      <dgm:prSet presAssocID="{0DC94053-38A1-4E94-AAE5-392A98809524}" presName="spaceRect" presStyleCnt="0"/>
      <dgm:spPr/>
    </dgm:pt>
    <dgm:pt modelId="{61F42D0E-CA6E-4E2D-BF42-4D44CFC78247}" type="pres">
      <dgm:prSet presAssocID="{0DC94053-38A1-4E94-AAE5-392A98809524}" presName="parTx" presStyleLbl="revTx" presStyleIdx="3" presStyleCnt="5">
        <dgm:presLayoutVars>
          <dgm:chMax val="0"/>
          <dgm:chPref val="0"/>
        </dgm:presLayoutVars>
      </dgm:prSet>
      <dgm:spPr/>
    </dgm:pt>
    <dgm:pt modelId="{45F8F749-457F-4E56-B638-B14F710A060F}" type="pres">
      <dgm:prSet presAssocID="{0BA8FA6A-3D1A-4EFB-888C-3705FCE501D8}" presName="sibTrans" presStyleCnt="0"/>
      <dgm:spPr/>
    </dgm:pt>
    <dgm:pt modelId="{B6026CF2-3AFD-459A-8CDE-2043670246A4}" type="pres">
      <dgm:prSet presAssocID="{34FA88FE-B2AA-4CF8-BB2B-EDE1BD29B12B}" presName="compNode" presStyleCnt="0"/>
      <dgm:spPr/>
    </dgm:pt>
    <dgm:pt modelId="{D72D242B-EED4-4909-8ADB-E83AC85DFA5F}" type="pres">
      <dgm:prSet presAssocID="{34FA88FE-B2AA-4CF8-BB2B-EDE1BD29B12B}" presName="bgRect" presStyleLbl="bgShp" presStyleIdx="4" presStyleCnt="5"/>
      <dgm:spPr/>
    </dgm:pt>
    <dgm:pt modelId="{6F62D8CE-59F8-4BD4-B3B4-6FDCE28935C2}" type="pres">
      <dgm:prSet presAssocID="{34FA88FE-B2AA-4CF8-BB2B-EDE1BD29B12B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E3B23230-5DE8-4ED0-87BC-B6370A988B31}" type="pres">
      <dgm:prSet presAssocID="{34FA88FE-B2AA-4CF8-BB2B-EDE1BD29B12B}" presName="spaceRect" presStyleCnt="0"/>
      <dgm:spPr/>
    </dgm:pt>
    <dgm:pt modelId="{7B070C9C-2328-4AB7-9F5E-04DA25A8A0E2}" type="pres">
      <dgm:prSet presAssocID="{34FA88FE-B2AA-4CF8-BB2B-EDE1BD29B12B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36DE971D-15B0-4B16-B601-6E0D07512A47}" srcId="{08812030-A2F5-4F50-8F52-8349C2BE1173}" destId="{34FA88FE-B2AA-4CF8-BB2B-EDE1BD29B12B}" srcOrd="4" destOrd="0" parTransId="{24C1D630-3C2A-4279-B965-77F1CD37E2F3}" sibTransId="{DE1E45EE-AA28-4462-8062-FBDE36FA55A6}"/>
    <dgm:cxn modelId="{3E8C6337-4776-4953-AE5E-E72FDA9F4A66}" srcId="{08812030-A2F5-4F50-8F52-8349C2BE1173}" destId="{0DC94053-38A1-4E94-AAE5-392A98809524}" srcOrd="3" destOrd="0" parTransId="{7FF08A04-BFAE-4B3B-BF8A-37ECDFE0B776}" sibTransId="{0BA8FA6A-3D1A-4EFB-888C-3705FCE501D8}"/>
    <dgm:cxn modelId="{B0C1B64F-D659-4D6B-A1CD-93BACBAC46E2}" type="presOf" srcId="{9ACE107B-EC62-49DE-8665-08E65D9BD728}" destId="{AAE9A2F1-2C79-4DEE-887F-A40A867DD326}" srcOrd="0" destOrd="0" presId="urn:microsoft.com/office/officeart/2018/2/layout/IconVerticalSolidList"/>
    <dgm:cxn modelId="{8FAFFC99-5EE9-4EE2-AA98-959AC0AB2912}" type="presOf" srcId="{08812030-A2F5-4F50-8F52-8349C2BE1173}" destId="{35B258A1-362A-4F6F-B3F6-B220A94ED017}" srcOrd="0" destOrd="0" presId="urn:microsoft.com/office/officeart/2018/2/layout/IconVerticalSolidList"/>
    <dgm:cxn modelId="{539507B1-90F5-416F-A5B2-3CE8B987BB90}" srcId="{08812030-A2F5-4F50-8F52-8349C2BE1173}" destId="{2818EBA5-79EA-40E9-A609-779B7E557869}" srcOrd="0" destOrd="0" parTransId="{5D09EB80-F562-4D88-8663-5E618188CC70}" sibTransId="{4702F8C0-21E2-4B0F-8DAC-451F608BE043}"/>
    <dgm:cxn modelId="{203CE0B9-C97B-41F2-825E-0A10847CECE1}" type="presOf" srcId="{34FA88FE-B2AA-4CF8-BB2B-EDE1BD29B12B}" destId="{7B070C9C-2328-4AB7-9F5E-04DA25A8A0E2}" srcOrd="0" destOrd="0" presId="urn:microsoft.com/office/officeart/2018/2/layout/IconVerticalSolidList"/>
    <dgm:cxn modelId="{63019FBA-DCAA-412D-B7D7-106EC87A21FD}" srcId="{08812030-A2F5-4F50-8F52-8349C2BE1173}" destId="{9ACE107B-EC62-49DE-8665-08E65D9BD728}" srcOrd="2" destOrd="0" parTransId="{FEDA40E4-816A-4659-A81E-A9AE4052F601}" sibTransId="{000D1D97-8D40-4C2C-ADE1-D05750890F2C}"/>
    <dgm:cxn modelId="{4CFD49CC-B961-40BB-930A-6FF207824B8B}" type="presOf" srcId="{2818EBA5-79EA-40E9-A609-779B7E557869}" destId="{D86E1C0B-D434-4EFE-9564-3BB5EF5FB6B2}" srcOrd="0" destOrd="0" presId="urn:microsoft.com/office/officeart/2018/2/layout/IconVerticalSolidList"/>
    <dgm:cxn modelId="{659BBAE1-1CEF-4361-A595-EE22EA7D776A}" type="presOf" srcId="{1D7FCE30-E63A-4272-AD99-ED424B2B6A35}" destId="{D903F117-8F4D-4A00-BE34-647DA9F49FB1}" srcOrd="0" destOrd="0" presId="urn:microsoft.com/office/officeart/2018/2/layout/IconVerticalSolidList"/>
    <dgm:cxn modelId="{744A53E3-0FF7-4B79-A762-CB12A31C5A83}" srcId="{08812030-A2F5-4F50-8F52-8349C2BE1173}" destId="{1D7FCE30-E63A-4272-AD99-ED424B2B6A35}" srcOrd="1" destOrd="0" parTransId="{9836A32B-CD97-4600-88C1-658C7CB1C69D}" sibTransId="{68EEC4F2-F38E-41EC-96D7-F9D0AB0B7709}"/>
    <dgm:cxn modelId="{5F217BEF-109A-4ADA-9EE1-6059D223F4AD}" type="presOf" srcId="{0DC94053-38A1-4E94-AAE5-392A98809524}" destId="{61F42D0E-CA6E-4E2D-BF42-4D44CFC78247}" srcOrd="0" destOrd="0" presId="urn:microsoft.com/office/officeart/2018/2/layout/IconVerticalSolidList"/>
    <dgm:cxn modelId="{43962090-EC8C-448F-9C58-DE69BB24A470}" type="presParOf" srcId="{35B258A1-362A-4F6F-B3F6-B220A94ED017}" destId="{0065842C-2B66-4203-812D-134048E1B22B}" srcOrd="0" destOrd="0" presId="urn:microsoft.com/office/officeart/2018/2/layout/IconVerticalSolidList"/>
    <dgm:cxn modelId="{E2920F3D-9C09-414F-974D-531C4301E1A6}" type="presParOf" srcId="{0065842C-2B66-4203-812D-134048E1B22B}" destId="{469154EB-7C3B-4F9D-9A76-DD2DD52C7BEB}" srcOrd="0" destOrd="0" presId="urn:microsoft.com/office/officeart/2018/2/layout/IconVerticalSolidList"/>
    <dgm:cxn modelId="{2AB70FE2-BEED-467C-ACFF-1B410920C4A1}" type="presParOf" srcId="{0065842C-2B66-4203-812D-134048E1B22B}" destId="{4DE32F57-1EFE-470E-A9F1-39B1FE453AB8}" srcOrd="1" destOrd="0" presId="urn:microsoft.com/office/officeart/2018/2/layout/IconVerticalSolidList"/>
    <dgm:cxn modelId="{63D2B8B5-B0A7-42BD-BB3F-F4B50931916B}" type="presParOf" srcId="{0065842C-2B66-4203-812D-134048E1B22B}" destId="{5F381634-FF26-4715-AC75-A4995A9B9D2C}" srcOrd="2" destOrd="0" presId="urn:microsoft.com/office/officeart/2018/2/layout/IconVerticalSolidList"/>
    <dgm:cxn modelId="{75F6F050-799F-4926-8B34-20291B0110D3}" type="presParOf" srcId="{0065842C-2B66-4203-812D-134048E1B22B}" destId="{D86E1C0B-D434-4EFE-9564-3BB5EF5FB6B2}" srcOrd="3" destOrd="0" presId="urn:microsoft.com/office/officeart/2018/2/layout/IconVerticalSolidList"/>
    <dgm:cxn modelId="{EA2A1B43-7DC1-45B7-A9FD-844C2A56EC99}" type="presParOf" srcId="{35B258A1-362A-4F6F-B3F6-B220A94ED017}" destId="{8F1A5B35-1EE2-4EBD-9CF5-F1A8B681DA66}" srcOrd="1" destOrd="0" presId="urn:microsoft.com/office/officeart/2018/2/layout/IconVerticalSolidList"/>
    <dgm:cxn modelId="{8208EC4D-38AF-4EBA-A517-2958DBD212CA}" type="presParOf" srcId="{35B258A1-362A-4F6F-B3F6-B220A94ED017}" destId="{54E21062-A79F-4CDB-AA50-052F6DD62F43}" srcOrd="2" destOrd="0" presId="urn:microsoft.com/office/officeart/2018/2/layout/IconVerticalSolidList"/>
    <dgm:cxn modelId="{70AE1398-7CB2-45B5-A0D2-B7DF4FB587A7}" type="presParOf" srcId="{54E21062-A79F-4CDB-AA50-052F6DD62F43}" destId="{F03DD5F3-94E0-410D-9DA6-8436C7677C0B}" srcOrd="0" destOrd="0" presId="urn:microsoft.com/office/officeart/2018/2/layout/IconVerticalSolidList"/>
    <dgm:cxn modelId="{C8FC16C3-7DF0-4916-91FD-7F9FB0DF716C}" type="presParOf" srcId="{54E21062-A79F-4CDB-AA50-052F6DD62F43}" destId="{7EBC0668-6D33-4A50-879E-ECF7AA4C8F1F}" srcOrd="1" destOrd="0" presId="urn:microsoft.com/office/officeart/2018/2/layout/IconVerticalSolidList"/>
    <dgm:cxn modelId="{D99AAFEF-0875-45ED-A683-86FE3D65EDE7}" type="presParOf" srcId="{54E21062-A79F-4CDB-AA50-052F6DD62F43}" destId="{A3FFB77F-E21D-43C5-B0D1-DE3CE97D16EF}" srcOrd="2" destOrd="0" presId="urn:microsoft.com/office/officeart/2018/2/layout/IconVerticalSolidList"/>
    <dgm:cxn modelId="{5AD194AB-3B7A-4BA7-9CB0-48810FCA3BFF}" type="presParOf" srcId="{54E21062-A79F-4CDB-AA50-052F6DD62F43}" destId="{D903F117-8F4D-4A00-BE34-647DA9F49FB1}" srcOrd="3" destOrd="0" presId="urn:microsoft.com/office/officeart/2018/2/layout/IconVerticalSolidList"/>
    <dgm:cxn modelId="{5B11240C-2176-43F6-9674-92FAEE601219}" type="presParOf" srcId="{35B258A1-362A-4F6F-B3F6-B220A94ED017}" destId="{4E55D7B6-391D-4BBF-BC3E-B529C7788920}" srcOrd="3" destOrd="0" presId="urn:microsoft.com/office/officeart/2018/2/layout/IconVerticalSolidList"/>
    <dgm:cxn modelId="{FB86435C-8B09-49A8-BBDF-63C60526FE52}" type="presParOf" srcId="{35B258A1-362A-4F6F-B3F6-B220A94ED017}" destId="{20184E01-7A1C-4052-A3D6-ECC7F9C018A7}" srcOrd="4" destOrd="0" presId="urn:microsoft.com/office/officeart/2018/2/layout/IconVerticalSolidList"/>
    <dgm:cxn modelId="{C7F5B702-2464-4D12-877A-27993C501219}" type="presParOf" srcId="{20184E01-7A1C-4052-A3D6-ECC7F9C018A7}" destId="{4BAC83D4-3FA1-438A-9D5A-1E6D0D0E4340}" srcOrd="0" destOrd="0" presId="urn:microsoft.com/office/officeart/2018/2/layout/IconVerticalSolidList"/>
    <dgm:cxn modelId="{88746782-8D96-4290-9704-EB4B8B789E8A}" type="presParOf" srcId="{20184E01-7A1C-4052-A3D6-ECC7F9C018A7}" destId="{998FBC2B-77D8-405B-A0AA-F5267B1BB120}" srcOrd="1" destOrd="0" presId="urn:microsoft.com/office/officeart/2018/2/layout/IconVerticalSolidList"/>
    <dgm:cxn modelId="{B5967729-44C1-4C35-8BAA-0E545B358039}" type="presParOf" srcId="{20184E01-7A1C-4052-A3D6-ECC7F9C018A7}" destId="{5E446CE2-CC98-4C79-B9C9-1D57FAD3F7C5}" srcOrd="2" destOrd="0" presId="urn:microsoft.com/office/officeart/2018/2/layout/IconVerticalSolidList"/>
    <dgm:cxn modelId="{BB3605A7-4347-4E90-BDDB-3541FF35E943}" type="presParOf" srcId="{20184E01-7A1C-4052-A3D6-ECC7F9C018A7}" destId="{AAE9A2F1-2C79-4DEE-887F-A40A867DD326}" srcOrd="3" destOrd="0" presId="urn:microsoft.com/office/officeart/2018/2/layout/IconVerticalSolidList"/>
    <dgm:cxn modelId="{FFB7DF13-85C2-4EA8-8B8F-8F81D4725125}" type="presParOf" srcId="{35B258A1-362A-4F6F-B3F6-B220A94ED017}" destId="{24220F71-2EEC-44C3-8B83-C664F9938419}" srcOrd="5" destOrd="0" presId="urn:microsoft.com/office/officeart/2018/2/layout/IconVerticalSolidList"/>
    <dgm:cxn modelId="{EC487499-E12E-4D16-9C1D-2578F264A9BA}" type="presParOf" srcId="{35B258A1-362A-4F6F-B3F6-B220A94ED017}" destId="{DFFF387A-0EB9-4438-B4E7-B86501C00909}" srcOrd="6" destOrd="0" presId="urn:microsoft.com/office/officeart/2018/2/layout/IconVerticalSolidList"/>
    <dgm:cxn modelId="{5823A67F-5893-41A4-B1E2-49E87984BB14}" type="presParOf" srcId="{DFFF387A-0EB9-4438-B4E7-B86501C00909}" destId="{444D1D24-2C2A-49BE-A878-C93708681D7F}" srcOrd="0" destOrd="0" presId="urn:microsoft.com/office/officeart/2018/2/layout/IconVerticalSolidList"/>
    <dgm:cxn modelId="{AD8C6D44-29A6-4FA8-88AE-63A18A9F5FC4}" type="presParOf" srcId="{DFFF387A-0EB9-4438-B4E7-B86501C00909}" destId="{64FE55AD-5CC3-4B9D-B394-2AE3AAC22518}" srcOrd="1" destOrd="0" presId="urn:microsoft.com/office/officeart/2018/2/layout/IconVerticalSolidList"/>
    <dgm:cxn modelId="{AD8E75A0-706F-472A-810D-FA4186C074A4}" type="presParOf" srcId="{DFFF387A-0EB9-4438-B4E7-B86501C00909}" destId="{A213E9CC-3576-45C1-A721-AFEF43ED12B2}" srcOrd="2" destOrd="0" presId="urn:microsoft.com/office/officeart/2018/2/layout/IconVerticalSolidList"/>
    <dgm:cxn modelId="{A49C3984-38D5-4B9A-B145-9F4316016CF9}" type="presParOf" srcId="{DFFF387A-0EB9-4438-B4E7-B86501C00909}" destId="{61F42D0E-CA6E-4E2D-BF42-4D44CFC78247}" srcOrd="3" destOrd="0" presId="urn:microsoft.com/office/officeart/2018/2/layout/IconVerticalSolidList"/>
    <dgm:cxn modelId="{CE52557A-C10D-453E-B164-FD5E4647C2D3}" type="presParOf" srcId="{35B258A1-362A-4F6F-B3F6-B220A94ED017}" destId="{45F8F749-457F-4E56-B638-B14F710A060F}" srcOrd="7" destOrd="0" presId="urn:microsoft.com/office/officeart/2018/2/layout/IconVerticalSolidList"/>
    <dgm:cxn modelId="{90723F90-518D-4FC1-AA53-72AD5DDA8221}" type="presParOf" srcId="{35B258A1-362A-4F6F-B3F6-B220A94ED017}" destId="{B6026CF2-3AFD-459A-8CDE-2043670246A4}" srcOrd="8" destOrd="0" presId="urn:microsoft.com/office/officeart/2018/2/layout/IconVerticalSolidList"/>
    <dgm:cxn modelId="{4ECB255A-CCAA-41D8-A15A-26C02F5B7FBC}" type="presParOf" srcId="{B6026CF2-3AFD-459A-8CDE-2043670246A4}" destId="{D72D242B-EED4-4909-8ADB-E83AC85DFA5F}" srcOrd="0" destOrd="0" presId="urn:microsoft.com/office/officeart/2018/2/layout/IconVerticalSolidList"/>
    <dgm:cxn modelId="{1506AB9F-F944-4514-9DA3-E99FA5F5BDD5}" type="presParOf" srcId="{B6026CF2-3AFD-459A-8CDE-2043670246A4}" destId="{6F62D8CE-59F8-4BD4-B3B4-6FDCE28935C2}" srcOrd="1" destOrd="0" presId="urn:microsoft.com/office/officeart/2018/2/layout/IconVerticalSolidList"/>
    <dgm:cxn modelId="{B651CB29-194A-4370-933A-8F8E494DA14B}" type="presParOf" srcId="{B6026CF2-3AFD-459A-8CDE-2043670246A4}" destId="{E3B23230-5DE8-4ED0-87BC-B6370A988B31}" srcOrd="2" destOrd="0" presId="urn:microsoft.com/office/officeart/2018/2/layout/IconVerticalSolidList"/>
    <dgm:cxn modelId="{541DAE12-6B33-449E-82F9-EDDBD6874CE2}" type="presParOf" srcId="{B6026CF2-3AFD-459A-8CDE-2043670246A4}" destId="{7B070C9C-2328-4AB7-9F5E-04DA25A8A0E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3366534-9487-4781-A12F-BCD4E17A0196}" type="doc">
      <dgm:prSet loTypeId="urn:microsoft.com/office/officeart/2005/8/layout/radial1" loCatId="relationship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6009556B-D27B-43EA-B9D6-1E627DE97312}">
      <dgm:prSet phldrT="[Text]"/>
      <dgm:spPr/>
      <dgm:t>
        <a:bodyPr/>
        <a:lstStyle/>
        <a:p>
          <a:r>
            <a:rPr lang="en-GB" dirty="0"/>
            <a:t>Dysmenorrhea</a:t>
          </a:r>
        </a:p>
      </dgm:t>
    </dgm:pt>
    <dgm:pt modelId="{F5DD64AB-B7C0-4232-AD88-DCC803F0DEF0}" type="parTrans" cxnId="{BD8D9904-BAAE-4B5E-AEB4-C413FEAEC9B9}">
      <dgm:prSet/>
      <dgm:spPr/>
      <dgm:t>
        <a:bodyPr/>
        <a:lstStyle/>
        <a:p>
          <a:endParaRPr lang="en-GB"/>
        </a:p>
      </dgm:t>
    </dgm:pt>
    <dgm:pt modelId="{0082EAF5-5DCF-4EA5-B52D-3704F6611629}" type="sibTrans" cxnId="{BD8D9904-BAAE-4B5E-AEB4-C413FEAEC9B9}">
      <dgm:prSet/>
      <dgm:spPr/>
      <dgm:t>
        <a:bodyPr/>
        <a:lstStyle/>
        <a:p>
          <a:endParaRPr lang="en-GB"/>
        </a:p>
      </dgm:t>
    </dgm:pt>
    <dgm:pt modelId="{56D93517-DBA5-40AA-B7E5-7A7D06DD218D}">
      <dgm:prSet phldrT="[Text]"/>
      <dgm:spPr/>
      <dgm:t>
        <a:bodyPr/>
        <a:lstStyle/>
        <a:p>
          <a:r>
            <a:rPr lang="en-GB" dirty="0"/>
            <a:t>Primary Dysmenorrhea – no underlying medical condition</a:t>
          </a:r>
        </a:p>
      </dgm:t>
    </dgm:pt>
    <dgm:pt modelId="{5FDD8CA8-6BA1-4BE4-B3AF-BF87CB5729B5}" type="parTrans" cxnId="{ADB34E4A-8CD1-4CAD-B571-79800C020ADB}">
      <dgm:prSet/>
      <dgm:spPr/>
      <dgm:t>
        <a:bodyPr/>
        <a:lstStyle/>
        <a:p>
          <a:endParaRPr lang="en-GB"/>
        </a:p>
      </dgm:t>
    </dgm:pt>
    <dgm:pt modelId="{B8EEB96B-220A-46BE-A52E-CD7108D4E831}" type="sibTrans" cxnId="{ADB34E4A-8CD1-4CAD-B571-79800C020ADB}">
      <dgm:prSet/>
      <dgm:spPr/>
      <dgm:t>
        <a:bodyPr/>
        <a:lstStyle/>
        <a:p>
          <a:endParaRPr lang="en-GB"/>
        </a:p>
      </dgm:t>
    </dgm:pt>
    <dgm:pt modelId="{05CC01CE-BB0E-4778-A504-25DF97EBE3A1}">
      <dgm:prSet phldrT="[Text]"/>
      <dgm:spPr/>
      <dgm:t>
        <a:bodyPr/>
        <a:lstStyle/>
        <a:p>
          <a:r>
            <a:rPr lang="en-GB" dirty="0"/>
            <a:t>Secondary Dysmenorrhea – underlying medical condition e.g., endometriosis, PCOS, fibroids</a:t>
          </a:r>
        </a:p>
      </dgm:t>
    </dgm:pt>
    <dgm:pt modelId="{3027CA10-AF98-4CED-B073-73A28FED9424}" type="parTrans" cxnId="{4B4B835E-0883-48FC-83CD-53C336C82290}">
      <dgm:prSet/>
      <dgm:spPr/>
      <dgm:t>
        <a:bodyPr/>
        <a:lstStyle/>
        <a:p>
          <a:endParaRPr lang="en-GB"/>
        </a:p>
      </dgm:t>
    </dgm:pt>
    <dgm:pt modelId="{1DCE9819-B803-4B82-8D14-9BFAA48E9DC4}" type="sibTrans" cxnId="{4B4B835E-0883-48FC-83CD-53C336C82290}">
      <dgm:prSet/>
      <dgm:spPr/>
      <dgm:t>
        <a:bodyPr/>
        <a:lstStyle/>
        <a:p>
          <a:endParaRPr lang="en-GB"/>
        </a:p>
      </dgm:t>
    </dgm:pt>
    <dgm:pt modelId="{B2EF66E7-0DBB-4F9E-82EC-05A213128B2B}">
      <dgm:prSet phldrT="[Text]"/>
      <dgm:spPr/>
      <dgm:t>
        <a:bodyPr/>
        <a:lstStyle/>
        <a:p>
          <a:r>
            <a:rPr lang="en-GB" dirty="0"/>
            <a:t>Lower abdominal and back pain, thigh pain</a:t>
          </a:r>
        </a:p>
      </dgm:t>
    </dgm:pt>
    <dgm:pt modelId="{20CA6AE9-9D4F-4811-A88A-2859861CB700}" type="parTrans" cxnId="{7A03796C-7248-4D25-BCEB-AF76BDD3B543}">
      <dgm:prSet/>
      <dgm:spPr/>
      <dgm:t>
        <a:bodyPr/>
        <a:lstStyle/>
        <a:p>
          <a:endParaRPr lang="en-GB"/>
        </a:p>
      </dgm:t>
    </dgm:pt>
    <dgm:pt modelId="{ABCCF78A-97B1-4CAA-A987-D27017542085}" type="sibTrans" cxnId="{7A03796C-7248-4D25-BCEB-AF76BDD3B543}">
      <dgm:prSet/>
      <dgm:spPr/>
      <dgm:t>
        <a:bodyPr/>
        <a:lstStyle/>
        <a:p>
          <a:endParaRPr lang="en-GB"/>
        </a:p>
      </dgm:t>
    </dgm:pt>
    <dgm:pt modelId="{A26E74A2-BA7B-4AA9-9317-E05090FF45F5}">
      <dgm:prSet phldrT="[Text]"/>
      <dgm:spPr/>
      <dgm:t>
        <a:bodyPr/>
        <a:lstStyle/>
        <a:p>
          <a:r>
            <a:rPr lang="en-GB" dirty="0"/>
            <a:t>Headaches and Dizziness</a:t>
          </a:r>
        </a:p>
      </dgm:t>
    </dgm:pt>
    <dgm:pt modelId="{B83FD842-EAFA-4EEC-AED3-24B737A40B2B}" type="parTrans" cxnId="{E9D70BCA-65DA-431E-8BAF-17F0DEE2194A}">
      <dgm:prSet/>
      <dgm:spPr/>
      <dgm:t>
        <a:bodyPr/>
        <a:lstStyle/>
        <a:p>
          <a:endParaRPr lang="en-GB"/>
        </a:p>
      </dgm:t>
    </dgm:pt>
    <dgm:pt modelId="{8785C099-30C6-44E8-845B-4493422D8A64}" type="sibTrans" cxnId="{E9D70BCA-65DA-431E-8BAF-17F0DEE2194A}">
      <dgm:prSet/>
      <dgm:spPr/>
      <dgm:t>
        <a:bodyPr/>
        <a:lstStyle/>
        <a:p>
          <a:endParaRPr lang="en-GB"/>
        </a:p>
      </dgm:t>
    </dgm:pt>
    <dgm:pt modelId="{A69FAADF-6D7F-4213-9A81-97FC7951D1E3}">
      <dgm:prSet phldrT="[Text]"/>
      <dgm:spPr/>
      <dgm:t>
        <a:bodyPr/>
        <a:lstStyle/>
        <a:p>
          <a:r>
            <a:rPr lang="en-GB" dirty="0"/>
            <a:t>Nausea, vomiting and diarrhoea</a:t>
          </a:r>
        </a:p>
      </dgm:t>
    </dgm:pt>
    <dgm:pt modelId="{78021792-0A2E-4AD2-B557-E66C83B2FD2C}" type="parTrans" cxnId="{1236336B-81BA-4D92-8F9E-8C9A32E85570}">
      <dgm:prSet/>
      <dgm:spPr/>
      <dgm:t>
        <a:bodyPr/>
        <a:lstStyle/>
        <a:p>
          <a:endParaRPr lang="en-GB"/>
        </a:p>
      </dgm:t>
    </dgm:pt>
    <dgm:pt modelId="{6DE2710E-A0D7-4396-A9BC-96B096D6CC92}" type="sibTrans" cxnId="{1236336B-81BA-4D92-8F9E-8C9A32E85570}">
      <dgm:prSet/>
      <dgm:spPr/>
      <dgm:t>
        <a:bodyPr/>
        <a:lstStyle/>
        <a:p>
          <a:endParaRPr lang="en-GB"/>
        </a:p>
      </dgm:t>
    </dgm:pt>
    <dgm:pt modelId="{810904AC-90C8-4E75-8CED-1A0E5D3DE449}">
      <dgm:prSet phldrT="[Text]"/>
      <dgm:spPr/>
      <dgm:t>
        <a:bodyPr/>
        <a:lstStyle/>
        <a:p>
          <a:r>
            <a:rPr lang="en-GB" dirty="0"/>
            <a:t>Sleep disturbance</a:t>
          </a:r>
        </a:p>
      </dgm:t>
    </dgm:pt>
    <dgm:pt modelId="{4A03F710-E6E0-4C43-B61B-6CCF47C6D900}" type="parTrans" cxnId="{F844B649-A9A3-47F7-A983-27353A103BED}">
      <dgm:prSet/>
      <dgm:spPr/>
      <dgm:t>
        <a:bodyPr/>
        <a:lstStyle/>
        <a:p>
          <a:endParaRPr lang="en-GB"/>
        </a:p>
      </dgm:t>
    </dgm:pt>
    <dgm:pt modelId="{E9F3C874-8BB4-4792-A0B3-BF1499E049D4}" type="sibTrans" cxnId="{F844B649-A9A3-47F7-A983-27353A103BED}">
      <dgm:prSet/>
      <dgm:spPr/>
      <dgm:t>
        <a:bodyPr/>
        <a:lstStyle/>
        <a:p>
          <a:endParaRPr lang="en-GB"/>
        </a:p>
      </dgm:t>
    </dgm:pt>
    <dgm:pt modelId="{00E625F3-E33D-472F-97AC-CDE9C035BB1F}">
      <dgm:prSet phldrT="[Text]"/>
      <dgm:spPr/>
      <dgm:t>
        <a:bodyPr/>
        <a:lstStyle/>
        <a:p>
          <a:r>
            <a:rPr lang="en-GB" dirty="0"/>
            <a:t>Loss of concentration and fatigue</a:t>
          </a:r>
        </a:p>
      </dgm:t>
    </dgm:pt>
    <dgm:pt modelId="{EFD59BC9-4C14-45C3-9E42-6968D71F2EAD}" type="parTrans" cxnId="{5D5911F2-FCE4-4A26-B98C-86233E064CBA}">
      <dgm:prSet/>
      <dgm:spPr/>
      <dgm:t>
        <a:bodyPr/>
        <a:lstStyle/>
        <a:p>
          <a:endParaRPr lang="en-GB"/>
        </a:p>
      </dgm:t>
    </dgm:pt>
    <dgm:pt modelId="{258C6F93-494E-4794-BB3C-0C12C18971B8}" type="sibTrans" cxnId="{5D5911F2-FCE4-4A26-B98C-86233E064CBA}">
      <dgm:prSet/>
      <dgm:spPr/>
      <dgm:t>
        <a:bodyPr/>
        <a:lstStyle/>
        <a:p>
          <a:endParaRPr lang="en-GB"/>
        </a:p>
      </dgm:t>
    </dgm:pt>
    <dgm:pt modelId="{7D602509-8D29-44FF-B3BA-F67837A9D64B}">
      <dgm:prSet phldrT="[Text]"/>
      <dgm:spPr/>
      <dgm:t>
        <a:bodyPr/>
        <a:lstStyle/>
        <a:p>
          <a:r>
            <a:rPr lang="en-GB" dirty="0"/>
            <a:t>Mood changes</a:t>
          </a:r>
        </a:p>
      </dgm:t>
    </dgm:pt>
    <dgm:pt modelId="{FD6F52F4-6AC2-4235-ADDE-EB9CD76A9266}" type="parTrans" cxnId="{0E1D5DA7-BD6C-4A92-8317-4A01FC5AA25C}">
      <dgm:prSet/>
      <dgm:spPr/>
      <dgm:t>
        <a:bodyPr/>
        <a:lstStyle/>
        <a:p>
          <a:endParaRPr lang="en-GB"/>
        </a:p>
      </dgm:t>
    </dgm:pt>
    <dgm:pt modelId="{86D99E5D-AF3F-4615-964F-048F97794EE9}" type="sibTrans" cxnId="{0E1D5DA7-BD6C-4A92-8317-4A01FC5AA25C}">
      <dgm:prSet/>
      <dgm:spPr/>
      <dgm:t>
        <a:bodyPr/>
        <a:lstStyle/>
        <a:p>
          <a:endParaRPr lang="en-GB"/>
        </a:p>
      </dgm:t>
    </dgm:pt>
    <dgm:pt modelId="{88501649-340B-420D-88AE-1464FE7A7B99}" type="pres">
      <dgm:prSet presAssocID="{53366534-9487-4781-A12F-BCD4E17A0196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C6A5F488-7FB3-411E-B22F-2AFA6C463A10}" type="pres">
      <dgm:prSet presAssocID="{6009556B-D27B-43EA-B9D6-1E627DE97312}" presName="centerShape" presStyleLbl="node0" presStyleIdx="0" presStyleCnt="1"/>
      <dgm:spPr/>
    </dgm:pt>
    <dgm:pt modelId="{DDF04C2F-074A-40BB-B5F9-BD0032A19BA2}" type="pres">
      <dgm:prSet presAssocID="{5FDD8CA8-6BA1-4BE4-B3AF-BF87CB5729B5}" presName="Name9" presStyleLbl="parChTrans1D2" presStyleIdx="0" presStyleCnt="8"/>
      <dgm:spPr/>
    </dgm:pt>
    <dgm:pt modelId="{FC9892CA-AA67-4CBB-B4C7-75EE95BDEED7}" type="pres">
      <dgm:prSet presAssocID="{5FDD8CA8-6BA1-4BE4-B3AF-BF87CB5729B5}" presName="connTx" presStyleLbl="parChTrans1D2" presStyleIdx="0" presStyleCnt="8"/>
      <dgm:spPr/>
    </dgm:pt>
    <dgm:pt modelId="{804AC02A-186F-4866-9C49-654DD1C4722A}" type="pres">
      <dgm:prSet presAssocID="{56D93517-DBA5-40AA-B7E5-7A7D06DD218D}" presName="node" presStyleLbl="node1" presStyleIdx="0" presStyleCnt="8">
        <dgm:presLayoutVars>
          <dgm:bulletEnabled val="1"/>
        </dgm:presLayoutVars>
      </dgm:prSet>
      <dgm:spPr/>
    </dgm:pt>
    <dgm:pt modelId="{C2E1C03D-3365-41E2-831A-7E7901702A49}" type="pres">
      <dgm:prSet presAssocID="{3027CA10-AF98-4CED-B073-73A28FED9424}" presName="Name9" presStyleLbl="parChTrans1D2" presStyleIdx="1" presStyleCnt="8"/>
      <dgm:spPr/>
    </dgm:pt>
    <dgm:pt modelId="{6BEE4EE6-EF46-4F4F-A6A9-450996E60E5C}" type="pres">
      <dgm:prSet presAssocID="{3027CA10-AF98-4CED-B073-73A28FED9424}" presName="connTx" presStyleLbl="parChTrans1D2" presStyleIdx="1" presStyleCnt="8"/>
      <dgm:spPr/>
    </dgm:pt>
    <dgm:pt modelId="{02E18A36-8973-42FB-A471-5DF319DFD851}" type="pres">
      <dgm:prSet presAssocID="{05CC01CE-BB0E-4778-A504-25DF97EBE3A1}" presName="node" presStyleLbl="node1" presStyleIdx="1" presStyleCnt="8">
        <dgm:presLayoutVars>
          <dgm:bulletEnabled val="1"/>
        </dgm:presLayoutVars>
      </dgm:prSet>
      <dgm:spPr/>
    </dgm:pt>
    <dgm:pt modelId="{B282E84D-7472-4421-B30B-57F424FC4513}" type="pres">
      <dgm:prSet presAssocID="{20CA6AE9-9D4F-4811-A88A-2859861CB700}" presName="Name9" presStyleLbl="parChTrans1D2" presStyleIdx="2" presStyleCnt="8"/>
      <dgm:spPr/>
    </dgm:pt>
    <dgm:pt modelId="{77CF4208-50BA-4A1D-A909-BEECF532A213}" type="pres">
      <dgm:prSet presAssocID="{20CA6AE9-9D4F-4811-A88A-2859861CB700}" presName="connTx" presStyleLbl="parChTrans1D2" presStyleIdx="2" presStyleCnt="8"/>
      <dgm:spPr/>
    </dgm:pt>
    <dgm:pt modelId="{68FDA2E7-5882-4847-A009-788984B459BB}" type="pres">
      <dgm:prSet presAssocID="{B2EF66E7-0DBB-4F9E-82EC-05A213128B2B}" presName="node" presStyleLbl="node1" presStyleIdx="2" presStyleCnt="8">
        <dgm:presLayoutVars>
          <dgm:bulletEnabled val="1"/>
        </dgm:presLayoutVars>
      </dgm:prSet>
      <dgm:spPr/>
    </dgm:pt>
    <dgm:pt modelId="{38B4EE00-D185-484D-914A-368DE91A69A7}" type="pres">
      <dgm:prSet presAssocID="{B83FD842-EAFA-4EEC-AED3-24B737A40B2B}" presName="Name9" presStyleLbl="parChTrans1D2" presStyleIdx="3" presStyleCnt="8"/>
      <dgm:spPr/>
    </dgm:pt>
    <dgm:pt modelId="{9E50C9AC-853F-4BD4-9EC5-DDB0C337CF06}" type="pres">
      <dgm:prSet presAssocID="{B83FD842-EAFA-4EEC-AED3-24B737A40B2B}" presName="connTx" presStyleLbl="parChTrans1D2" presStyleIdx="3" presStyleCnt="8"/>
      <dgm:spPr/>
    </dgm:pt>
    <dgm:pt modelId="{9A6EC37F-B0FA-422B-B7E7-AE1C41094972}" type="pres">
      <dgm:prSet presAssocID="{A26E74A2-BA7B-4AA9-9317-E05090FF45F5}" presName="node" presStyleLbl="node1" presStyleIdx="3" presStyleCnt="8">
        <dgm:presLayoutVars>
          <dgm:bulletEnabled val="1"/>
        </dgm:presLayoutVars>
      </dgm:prSet>
      <dgm:spPr/>
    </dgm:pt>
    <dgm:pt modelId="{29DCAB5C-03C6-4D74-8006-F05045ABB8B2}" type="pres">
      <dgm:prSet presAssocID="{78021792-0A2E-4AD2-B557-E66C83B2FD2C}" presName="Name9" presStyleLbl="parChTrans1D2" presStyleIdx="4" presStyleCnt="8"/>
      <dgm:spPr/>
    </dgm:pt>
    <dgm:pt modelId="{C2B77DC8-27D7-4838-975A-AA87EF3D5D9F}" type="pres">
      <dgm:prSet presAssocID="{78021792-0A2E-4AD2-B557-E66C83B2FD2C}" presName="connTx" presStyleLbl="parChTrans1D2" presStyleIdx="4" presStyleCnt="8"/>
      <dgm:spPr/>
    </dgm:pt>
    <dgm:pt modelId="{50681E9B-C5AF-432C-BC58-705DC7F4149F}" type="pres">
      <dgm:prSet presAssocID="{A69FAADF-6D7F-4213-9A81-97FC7951D1E3}" presName="node" presStyleLbl="node1" presStyleIdx="4" presStyleCnt="8">
        <dgm:presLayoutVars>
          <dgm:bulletEnabled val="1"/>
        </dgm:presLayoutVars>
      </dgm:prSet>
      <dgm:spPr/>
    </dgm:pt>
    <dgm:pt modelId="{89B4C697-7F36-43CA-8F9D-D3172C421AC6}" type="pres">
      <dgm:prSet presAssocID="{4A03F710-E6E0-4C43-B61B-6CCF47C6D900}" presName="Name9" presStyleLbl="parChTrans1D2" presStyleIdx="5" presStyleCnt="8"/>
      <dgm:spPr/>
    </dgm:pt>
    <dgm:pt modelId="{0E203CA3-8187-4473-BDEC-D2B09A6B072E}" type="pres">
      <dgm:prSet presAssocID="{4A03F710-E6E0-4C43-B61B-6CCF47C6D900}" presName="connTx" presStyleLbl="parChTrans1D2" presStyleIdx="5" presStyleCnt="8"/>
      <dgm:spPr/>
    </dgm:pt>
    <dgm:pt modelId="{BF6E46AE-1038-4716-9578-A0E650343C21}" type="pres">
      <dgm:prSet presAssocID="{810904AC-90C8-4E75-8CED-1A0E5D3DE449}" presName="node" presStyleLbl="node1" presStyleIdx="5" presStyleCnt="8">
        <dgm:presLayoutVars>
          <dgm:bulletEnabled val="1"/>
        </dgm:presLayoutVars>
      </dgm:prSet>
      <dgm:spPr/>
    </dgm:pt>
    <dgm:pt modelId="{26A59184-8139-4043-85BA-1B7115D6A243}" type="pres">
      <dgm:prSet presAssocID="{EFD59BC9-4C14-45C3-9E42-6968D71F2EAD}" presName="Name9" presStyleLbl="parChTrans1D2" presStyleIdx="6" presStyleCnt="8"/>
      <dgm:spPr/>
    </dgm:pt>
    <dgm:pt modelId="{76CC09FC-CB54-47F3-AB30-54A46512720F}" type="pres">
      <dgm:prSet presAssocID="{EFD59BC9-4C14-45C3-9E42-6968D71F2EAD}" presName="connTx" presStyleLbl="parChTrans1D2" presStyleIdx="6" presStyleCnt="8"/>
      <dgm:spPr/>
    </dgm:pt>
    <dgm:pt modelId="{834DFA72-614A-401E-9BDB-5754A2AA053D}" type="pres">
      <dgm:prSet presAssocID="{00E625F3-E33D-472F-97AC-CDE9C035BB1F}" presName="node" presStyleLbl="node1" presStyleIdx="6" presStyleCnt="8">
        <dgm:presLayoutVars>
          <dgm:bulletEnabled val="1"/>
        </dgm:presLayoutVars>
      </dgm:prSet>
      <dgm:spPr/>
    </dgm:pt>
    <dgm:pt modelId="{DF4E01B4-EDAC-42C6-9D01-A5231EC3F59A}" type="pres">
      <dgm:prSet presAssocID="{FD6F52F4-6AC2-4235-ADDE-EB9CD76A9266}" presName="Name9" presStyleLbl="parChTrans1D2" presStyleIdx="7" presStyleCnt="8"/>
      <dgm:spPr/>
    </dgm:pt>
    <dgm:pt modelId="{235DD6FF-6749-4D6C-8E3D-8767582775AC}" type="pres">
      <dgm:prSet presAssocID="{FD6F52F4-6AC2-4235-ADDE-EB9CD76A9266}" presName="connTx" presStyleLbl="parChTrans1D2" presStyleIdx="7" presStyleCnt="8"/>
      <dgm:spPr/>
    </dgm:pt>
    <dgm:pt modelId="{FFBC7B0B-DD83-4A35-B1E4-76F50D680E60}" type="pres">
      <dgm:prSet presAssocID="{7D602509-8D29-44FF-B3BA-F67837A9D64B}" presName="node" presStyleLbl="node1" presStyleIdx="7" presStyleCnt="8">
        <dgm:presLayoutVars>
          <dgm:bulletEnabled val="1"/>
        </dgm:presLayoutVars>
      </dgm:prSet>
      <dgm:spPr/>
    </dgm:pt>
  </dgm:ptLst>
  <dgm:cxnLst>
    <dgm:cxn modelId="{BD8D9904-BAAE-4B5E-AEB4-C413FEAEC9B9}" srcId="{53366534-9487-4781-A12F-BCD4E17A0196}" destId="{6009556B-D27B-43EA-B9D6-1E627DE97312}" srcOrd="0" destOrd="0" parTransId="{F5DD64AB-B7C0-4232-AD88-DCC803F0DEF0}" sibTransId="{0082EAF5-5DCF-4EA5-B52D-3704F6611629}"/>
    <dgm:cxn modelId="{18B7AC07-4B82-44A2-9301-4FEAF1B4AF4A}" type="presOf" srcId="{EFD59BC9-4C14-45C3-9E42-6968D71F2EAD}" destId="{26A59184-8139-4043-85BA-1B7115D6A243}" srcOrd="0" destOrd="0" presId="urn:microsoft.com/office/officeart/2005/8/layout/radial1"/>
    <dgm:cxn modelId="{36DCD80B-97F3-41E2-9B67-5A23E79C122F}" type="presOf" srcId="{53366534-9487-4781-A12F-BCD4E17A0196}" destId="{88501649-340B-420D-88AE-1464FE7A7B99}" srcOrd="0" destOrd="0" presId="urn:microsoft.com/office/officeart/2005/8/layout/radial1"/>
    <dgm:cxn modelId="{E9DA9010-C59F-4060-BCAB-07B9B2D249CB}" type="presOf" srcId="{05CC01CE-BB0E-4778-A504-25DF97EBE3A1}" destId="{02E18A36-8973-42FB-A471-5DF319DFD851}" srcOrd="0" destOrd="0" presId="urn:microsoft.com/office/officeart/2005/8/layout/radial1"/>
    <dgm:cxn modelId="{9FE5DF19-ECA7-4D47-84FD-83D0D375E85F}" type="presOf" srcId="{20CA6AE9-9D4F-4811-A88A-2859861CB700}" destId="{77CF4208-50BA-4A1D-A909-BEECF532A213}" srcOrd="1" destOrd="0" presId="urn:microsoft.com/office/officeart/2005/8/layout/radial1"/>
    <dgm:cxn modelId="{72ECBD23-ACB8-4C28-8CB3-2DF0608804DB}" type="presOf" srcId="{7D602509-8D29-44FF-B3BA-F67837A9D64B}" destId="{FFBC7B0B-DD83-4A35-B1E4-76F50D680E60}" srcOrd="0" destOrd="0" presId="urn:microsoft.com/office/officeart/2005/8/layout/radial1"/>
    <dgm:cxn modelId="{0B1FB12B-7037-40FA-B63A-641ADA729B33}" type="presOf" srcId="{EFD59BC9-4C14-45C3-9E42-6968D71F2EAD}" destId="{76CC09FC-CB54-47F3-AB30-54A46512720F}" srcOrd="1" destOrd="0" presId="urn:microsoft.com/office/officeart/2005/8/layout/radial1"/>
    <dgm:cxn modelId="{473DB136-2BF8-41E9-93FC-500BB4972D53}" type="presOf" srcId="{A26E74A2-BA7B-4AA9-9317-E05090FF45F5}" destId="{9A6EC37F-B0FA-422B-B7E7-AE1C41094972}" srcOrd="0" destOrd="0" presId="urn:microsoft.com/office/officeart/2005/8/layout/radial1"/>
    <dgm:cxn modelId="{7FD5943D-8F43-43BF-BE92-DEDA27B9925E}" type="presOf" srcId="{78021792-0A2E-4AD2-B557-E66C83B2FD2C}" destId="{C2B77DC8-27D7-4838-975A-AA87EF3D5D9F}" srcOrd="1" destOrd="0" presId="urn:microsoft.com/office/officeart/2005/8/layout/radial1"/>
    <dgm:cxn modelId="{F67A703E-9EA8-4888-A474-5C2327874658}" type="presOf" srcId="{810904AC-90C8-4E75-8CED-1A0E5D3DE449}" destId="{BF6E46AE-1038-4716-9578-A0E650343C21}" srcOrd="0" destOrd="0" presId="urn:microsoft.com/office/officeart/2005/8/layout/radial1"/>
    <dgm:cxn modelId="{40CD0740-6E1E-48A4-A4F7-C064749468BE}" type="presOf" srcId="{B83FD842-EAFA-4EEC-AED3-24B737A40B2B}" destId="{9E50C9AC-853F-4BD4-9EC5-DDB0C337CF06}" srcOrd="1" destOrd="0" presId="urn:microsoft.com/office/officeart/2005/8/layout/radial1"/>
    <dgm:cxn modelId="{4B4B835E-0883-48FC-83CD-53C336C82290}" srcId="{6009556B-D27B-43EA-B9D6-1E627DE97312}" destId="{05CC01CE-BB0E-4778-A504-25DF97EBE3A1}" srcOrd="1" destOrd="0" parTransId="{3027CA10-AF98-4CED-B073-73A28FED9424}" sibTransId="{1DCE9819-B803-4B82-8D14-9BFAA48E9DC4}"/>
    <dgm:cxn modelId="{B0A53A61-F63A-48EC-9270-CD2B9A288090}" type="presOf" srcId="{78021792-0A2E-4AD2-B557-E66C83B2FD2C}" destId="{29DCAB5C-03C6-4D74-8006-F05045ABB8B2}" srcOrd="0" destOrd="0" presId="urn:microsoft.com/office/officeart/2005/8/layout/radial1"/>
    <dgm:cxn modelId="{9832D466-DA34-48AB-BEA6-9F4D6659826B}" type="presOf" srcId="{3027CA10-AF98-4CED-B073-73A28FED9424}" destId="{6BEE4EE6-EF46-4F4F-A6A9-450996E60E5C}" srcOrd="1" destOrd="0" presId="urn:microsoft.com/office/officeart/2005/8/layout/radial1"/>
    <dgm:cxn modelId="{F844B649-A9A3-47F7-A983-27353A103BED}" srcId="{6009556B-D27B-43EA-B9D6-1E627DE97312}" destId="{810904AC-90C8-4E75-8CED-1A0E5D3DE449}" srcOrd="5" destOrd="0" parTransId="{4A03F710-E6E0-4C43-B61B-6CCF47C6D900}" sibTransId="{E9F3C874-8BB4-4792-A0B3-BF1499E049D4}"/>
    <dgm:cxn modelId="{ADB34E4A-8CD1-4CAD-B571-79800C020ADB}" srcId="{6009556B-D27B-43EA-B9D6-1E627DE97312}" destId="{56D93517-DBA5-40AA-B7E5-7A7D06DD218D}" srcOrd="0" destOrd="0" parTransId="{5FDD8CA8-6BA1-4BE4-B3AF-BF87CB5729B5}" sibTransId="{B8EEB96B-220A-46BE-A52E-CD7108D4E831}"/>
    <dgm:cxn modelId="{1236336B-81BA-4D92-8F9E-8C9A32E85570}" srcId="{6009556B-D27B-43EA-B9D6-1E627DE97312}" destId="{A69FAADF-6D7F-4213-9A81-97FC7951D1E3}" srcOrd="4" destOrd="0" parTransId="{78021792-0A2E-4AD2-B557-E66C83B2FD2C}" sibTransId="{6DE2710E-A0D7-4396-A9BC-96B096D6CC92}"/>
    <dgm:cxn modelId="{7A03796C-7248-4D25-BCEB-AF76BDD3B543}" srcId="{6009556B-D27B-43EA-B9D6-1E627DE97312}" destId="{B2EF66E7-0DBB-4F9E-82EC-05A213128B2B}" srcOrd="2" destOrd="0" parTransId="{20CA6AE9-9D4F-4811-A88A-2859861CB700}" sibTransId="{ABCCF78A-97B1-4CAA-A987-D27017542085}"/>
    <dgm:cxn modelId="{E97DA94E-689F-45BA-8751-D0E1F5D539BE}" type="presOf" srcId="{A69FAADF-6D7F-4213-9A81-97FC7951D1E3}" destId="{50681E9B-C5AF-432C-BC58-705DC7F4149F}" srcOrd="0" destOrd="0" presId="urn:microsoft.com/office/officeart/2005/8/layout/radial1"/>
    <dgm:cxn modelId="{2AC1B758-F01D-4E54-BED5-0212BC6331C7}" type="presOf" srcId="{4A03F710-E6E0-4C43-B61B-6CCF47C6D900}" destId="{0E203CA3-8187-4473-BDEC-D2B09A6B072E}" srcOrd="1" destOrd="0" presId="urn:microsoft.com/office/officeart/2005/8/layout/radial1"/>
    <dgm:cxn modelId="{4438485A-55C6-44D6-8C0B-62BC746DC971}" type="presOf" srcId="{00E625F3-E33D-472F-97AC-CDE9C035BB1F}" destId="{834DFA72-614A-401E-9BDB-5754A2AA053D}" srcOrd="0" destOrd="0" presId="urn:microsoft.com/office/officeart/2005/8/layout/radial1"/>
    <dgm:cxn modelId="{2B83499D-723C-4B92-A7BC-F127D1FCA894}" type="presOf" srcId="{6009556B-D27B-43EA-B9D6-1E627DE97312}" destId="{C6A5F488-7FB3-411E-B22F-2AFA6C463A10}" srcOrd="0" destOrd="0" presId="urn:microsoft.com/office/officeart/2005/8/layout/radial1"/>
    <dgm:cxn modelId="{2D34F3A0-68A9-4341-A0AD-EA8741638DF3}" type="presOf" srcId="{FD6F52F4-6AC2-4235-ADDE-EB9CD76A9266}" destId="{235DD6FF-6749-4D6C-8E3D-8767582775AC}" srcOrd="1" destOrd="0" presId="urn:microsoft.com/office/officeart/2005/8/layout/radial1"/>
    <dgm:cxn modelId="{1A7406A1-E589-4F0B-8943-C4F618B1E61E}" type="presOf" srcId="{5FDD8CA8-6BA1-4BE4-B3AF-BF87CB5729B5}" destId="{FC9892CA-AA67-4CBB-B4C7-75EE95BDEED7}" srcOrd="1" destOrd="0" presId="urn:microsoft.com/office/officeart/2005/8/layout/radial1"/>
    <dgm:cxn modelId="{88D875A6-A6FE-457C-9B36-5FD764E9F0E1}" type="presOf" srcId="{FD6F52F4-6AC2-4235-ADDE-EB9CD76A9266}" destId="{DF4E01B4-EDAC-42C6-9D01-A5231EC3F59A}" srcOrd="0" destOrd="0" presId="urn:microsoft.com/office/officeart/2005/8/layout/radial1"/>
    <dgm:cxn modelId="{0E1D5DA7-BD6C-4A92-8317-4A01FC5AA25C}" srcId="{6009556B-D27B-43EA-B9D6-1E627DE97312}" destId="{7D602509-8D29-44FF-B3BA-F67837A9D64B}" srcOrd="7" destOrd="0" parTransId="{FD6F52F4-6AC2-4235-ADDE-EB9CD76A9266}" sibTransId="{86D99E5D-AF3F-4615-964F-048F97794EE9}"/>
    <dgm:cxn modelId="{89E14CB1-5092-4662-9D93-F06440B7443A}" type="presOf" srcId="{B2EF66E7-0DBB-4F9E-82EC-05A213128B2B}" destId="{68FDA2E7-5882-4847-A009-788984B459BB}" srcOrd="0" destOrd="0" presId="urn:microsoft.com/office/officeart/2005/8/layout/radial1"/>
    <dgm:cxn modelId="{1621B8B3-11A5-4058-86F9-47F3E5F7A22A}" type="presOf" srcId="{B83FD842-EAFA-4EEC-AED3-24B737A40B2B}" destId="{38B4EE00-D185-484D-914A-368DE91A69A7}" srcOrd="0" destOrd="0" presId="urn:microsoft.com/office/officeart/2005/8/layout/radial1"/>
    <dgm:cxn modelId="{C44872B4-2AAB-49B4-9ACB-F68226856C0A}" type="presOf" srcId="{5FDD8CA8-6BA1-4BE4-B3AF-BF87CB5729B5}" destId="{DDF04C2F-074A-40BB-B5F9-BD0032A19BA2}" srcOrd="0" destOrd="0" presId="urn:microsoft.com/office/officeart/2005/8/layout/radial1"/>
    <dgm:cxn modelId="{F68706BC-5A68-434E-9130-0174FD714C4C}" type="presOf" srcId="{3027CA10-AF98-4CED-B073-73A28FED9424}" destId="{C2E1C03D-3365-41E2-831A-7E7901702A49}" srcOrd="0" destOrd="0" presId="urn:microsoft.com/office/officeart/2005/8/layout/radial1"/>
    <dgm:cxn modelId="{E9D70BCA-65DA-431E-8BAF-17F0DEE2194A}" srcId="{6009556B-D27B-43EA-B9D6-1E627DE97312}" destId="{A26E74A2-BA7B-4AA9-9317-E05090FF45F5}" srcOrd="3" destOrd="0" parTransId="{B83FD842-EAFA-4EEC-AED3-24B737A40B2B}" sibTransId="{8785C099-30C6-44E8-845B-4493422D8A64}"/>
    <dgm:cxn modelId="{383113EC-EA67-4C74-B25F-C94F51A187BE}" type="presOf" srcId="{20CA6AE9-9D4F-4811-A88A-2859861CB700}" destId="{B282E84D-7472-4421-B30B-57F424FC4513}" srcOrd="0" destOrd="0" presId="urn:microsoft.com/office/officeart/2005/8/layout/radial1"/>
    <dgm:cxn modelId="{CF4B7AEC-3B0E-42E7-865A-16DC20348158}" type="presOf" srcId="{56D93517-DBA5-40AA-B7E5-7A7D06DD218D}" destId="{804AC02A-186F-4866-9C49-654DD1C4722A}" srcOrd="0" destOrd="0" presId="urn:microsoft.com/office/officeart/2005/8/layout/radial1"/>
    <dgm:cxn modelId="{7BB21CEF-21D0-423E-A09B-878D64F6F253}" type="presOf" srcId="{4A03F710-E6E0-4C43-B61B-6CCF47C6D900}" destId="{89B4C697-7F36-43CA-8F9D-D3172C421AC6}" srcOrd="0" destOrd="0" presId="urn:microsoft.com/office/officeart/2005/8/layout/radial1"/>
    <dgm:cxn modelId="{5D5911F2-FCE4-4A26-B98C-86233E064CBA}" srcId="{6009556B-D27B-43EA-B9D6-1E627DE97312}" destId="{00E625F3-E33D-472F-97AC-CDE9C035BB1F}" srcOrd="6" destOrd="0" parTransId="{EFD59BC9-4C14-45C3-9E42-6968D71F2EAD}" sibTransId="{258C6F93-494E-4794-BB3C-0C12C18971B8}"/>
    <dgm:cxn modelId="{E33F3B98-AF35-4B41-A928-0851054F6761}" type="presParOf" srcId="{88501649-340B-420D-88AE-1464FE7A7B99}" destId="{C6A5F488-7FB3-411E-B22F-2AFA6C463A10}" srcOrd="0" destOrd="0" presId="urn:microsoft.com/office/officeart/2005/8/layout/radial1"/>
    <dgm:cxn modelId="{3D72DB1C-48C4-42F9-889D-F56A55FF376A}" type="presParOf" srcId="{88501649-340B-420D-88AE-1464FE7A7B99}" destId="{DDF04C2F-074A-40BB-B5F9-BD0032A19BA2}" srcOrd="1" destOrd="0" presId="urn:microsoft.com/office/officeart/2005/8/layout/radial1"/>
    <dgm:cxn modelId="{FCFF64BD-7DE8-47D6-A082-0240BDA05A24}" type="presParOf" srcId="{DDF04C2F-074A-40BB-B5F9-BD0032A19BA2}" destId="{FC9892CA-AA67-4CBB-B4C7-75EE95BDEED7}" srcOrd="0" destOrd="0" presId="urn:microsoft.com/office/officeart/2005/8/layout/radial1"/>
    <dgm:cxn modelId="{4C7ADD99-C4E7-45D4-A461-1102A450A31F}" type="presParOf" srcId="{88501649-340B-420D-88AE-1464FE7A7B99}" destId="{804AC02A-186F-4866-9C49-654DD1C4722A}" srcOrd="2" destOrd="0" presId="urn:microsoft.com/office/officeart/2005/8/layout/radial1"/>
    <dgm:cxn modelId="{F396DDDB-D835-452B-A023-2B814A3724C4}" type="presParOf" srcId="{88501649-340B-420D-88AE-1464FE7A7B99}" destId="{C2E1C03D-3365-41E2-831A-7E7901702A49}" srcOrd="3" destOrd="0" presId="urn:microsoft.com/office/officeart/2005/8/layout/radial1"/>
    <dgm:cxn modelId="{9DB37B9F-8788-4059-804D-5BEBC6F897AB}" type="presParOf" srcId="{C2E1C03D-3365-41E2-831A-7E7901702A49}" destId="{6BEE4EE6-EF46-4F4F-A6A9-450996E60E5C}" srcOrd="0" destOrd="0" presId="urn:microsoft.com/office/officeart/2005/8/layout/radial1"/>
    <dgm:cxn modelId="{436A3DBE-DF11-497D-A7CD-DC9136DF1095}" type="presParOf" srcId="{88501649-340B-420D-88AE-1464FE7A7B99}" destId="{02E18A36-8973-42FB-A471-5DF319DFD851}" srcOrd="4" destOrd="0" presId="urn:microsoft.com/office/officeart/2005/8/layout/radial1"/>
    <dgm:cxn modelId="{320C93DA-BF12-4689-87CF-B95760228FFE}" type="presParOf" srcId="{88501649-340B-420D-88AE-1464FE7A7B99}" destId="{B282E84D-7472-4421-B30B-57F424FC4513}" srcOrd="5" destOrd="0" presId="urn:microsoft.com/office/officeart/2005/8/layout/radial1"/>
    <dgm:cxn modelId="{206CE28D-989E-4210-8E2C-E347794D7AEC}" type="presParOf" srcId="{B282E84D-7472-4421-B30B-57F424FC4513}" destId="{77CF4208-50BA-4A1D-A909-BEECF532A213}" srcOrd="0" destOrd="0" presId="urn:microsoft.com/office/officeart/2005/8/layout/radial1"/>
    <dgm:cxn modelId="{EA606330-CD98-490E-842E-44BE033E4A69}" type="presParOf" srcId="{88501649-340B-420D-88AE-1464FE7A7B99}" destId="{68FDA2E7-5882-4847-A009-788984B459BB}" srcOrd="6" destOrd="0" presId="urn:microsoft.com/office/officeart/2005/8/layout/radial1"/>
    <dgm:cxn modelId="{8A12E8D4-ACEE-4F9A-8776-237E54545676}" type="presParOf" srcId="{88501649-340B-420D-88AE-1464FE7A7B99}" destId="{38B4EE00-D185-484D-914A-368DE91A69A7}" srcOrd="7" destOrd="0" presId="urn:microsoft.com/office/officeart/2005/8/layout/radial1"/>
    <dgm:cxn modelId="{07420C13-EBAC-4A17-AAE5-EA8D6FC0A7F4}" type="presParOf" srcId="{38B4EE00-D185-484D-914A-368DE91A69A7}" destId="{9E50C9AC-853F-4BD4-9EC5-DDB0C337CF06}" srcOrd="0" destOrd="0" presId="urn:microsoft.com/office/officeart/2005/8/layout/radial1"/>
    <dgm:cxn modelId="{911C2635-44CF-46F8-B8C9-7512B41527A2}" type="presParOf" srcId="{88501649-340B-420D-88AE-1464FE7A7B99}" destId="{9A6EC37F-B0FA-422B-B7E7-AE1C41094972}" srcOrd="8" destOrd="0" presId="urn:microsoft.com/office/officeart/2005/8/layout/radial1"/>
    <dgm:cxn modelId="{6A1DC13E-B5F1-4742-A7E4-2B9CA737F3B0}" type="presParOf" srcId="{88501649-340B-420D-88AE-1464FE7A7B99}" destId="{29DCAB5C-03C6-4D74-8006-F05045ABB8B2}" srcOrd="9" destOrd="0" presId="urn:microsoft.com/office/officeart/2005/8/layout/radial1"/>
    <dgm:cxn modelId="{20732EDF-1430-480C-97D7-A79185755059}" type="presParOf" srcId="{29DCAB5C-03C6-4D74-8006-F05045ABB8B2}" destId="{C2B77DC8-27D7-4838-975A-AA87EF3D5D9F}" srcOrd="0" destOrd="0" presId="urn:microsoft.com/office/officeart/2005/8/layout/radial1"/>
    <dgm:cxn modelId="{A166BDE2-E762-40E5-A19E-9080303F5F43}" type="presParOf" srcId="{88501649-340B-420D-88AE-1464FE7A7B99}" destId="{50681E9B-C5AF-432C-BC58-705DC7F4149F}" srcOrd="10" destOrd="0" presId="urn:microsoft.com/office/officeart/2005/8/layout/radial1"/>
    <dgm:cxn modelId="{C606FA10-3657-4905-876F-E173403391A1}" type="presParOf" srcId="{88501649-340B-420D-88AE-1464FE7A7B99}" destId="{89B4C697-7F36-43CA-8F9D-D3172C421AC6}" srcOrd="11" destOrd="0" presId="urn:microsoft.com/office/officeart/2005/8/layout/radial1"/>
    <dgm:cxn modelId="{6C11E6CB-B94F-43B2-ACDD-A3396AD5C8CE}" type="presParOf" srcId="{89B4C697-7F36-43CA-8F9D-D3172C421AC6}" destId="{0E203CA3-8187-4473-BDEC-D2B09A6B072E}" srcOrd="0" destOrd="0" presId="urn:microsoft.com/office/officeart/2005/8/layout/radial1"/>
    <dgm:cxn modelId="{FC9E84A5-F790-4483-822B-6A1F37D0941A}" type="presParOf" srcId="{88501649-340B-420D-88AE-1464FE7A7B99}" destId="{BF6E46AE-1038-4716-9578-A0E650343C21}" srcOrd="12" destOrd="0" presId="urn:microsoft.com/office/officeart/2005/8/layout/radial1"/>
    <dgm:cxn modelId="{C102370D-661E-4B74-808C-448AA35CB101}" type="presParOf" srcId="{88501649-340B-420D-88AE-1464FE7A7B99}" destId="{26A59184-8139-4043-85BA-1B7115D6A243}" srcOrd="13" destOrd="0" presId="urn:microsoft.com/office/officeart/2005/8/layout/radial1"/>
    <dgm:cxn modelId="{066D0965-DD51-4EEF-AA38-5396AE292F24}" type="presParOf" srcId="{26A59184-8139-4043-85BA-1B7115D6A243}" destId="{76CC09FC-CB54-47F3-AB30-54A46512720F}" srcOrd="0" destOrd="0" presId="urn:microsoft.com/office/officeart/2005/8/layout/radial1"/>
    <dgm:cxn modelId="{696FE8EE-0B07-4977-A81C-3F3AB958279E}" type="presParOf" srcId="{88501649-340B-420D-88AE-1464FE7A7B99}" destId="{834DFA72-614A-401E-9BDB-5754A2AA053D}" srcOrd="14" destOrd="0" presId="urn:microsoft.com/office/officeart/2005/8/layout/radial1"/>
    <dgm:cxn modelId="{FA00BAA0-8462-445F-AB4E-D12560014CB1}" type="presParOf" srcId="{88501649-340B-420D-88AE-1464FE7A7B99}" destId="{DF4E01B4-EDAC-42C6-9D01-A5231EC3F59A}" srcOrd="15" destOrd="0" presId="urn:microsoft.com/office/officeart/2005/8/layout/radial1"/>
    <dgm:cxn modelId="{A302F8CC-9841-4D09-B03D-B60DD1F4C503}" type="presParOf" srcId="{DF4E01B4-EDAC-42C6-9D01-A5231EC3F59A}" destId="{235DD6FF-6749-4D6C-8E3D-8767582775AC}" srcOrd="0" destOrd="0" presId="urn:microsoft.com/office/officeart/2005/8/layout/radial1"/>
    <dgm:cxn modelId="{2308FD1E-66B0-40A8-B1FE-3CD519B84C4D}" type="presParOf" srcId="{88501649-340B-420D-88AE-1464FE7A7B99}" destId="{FFBC7B0B-DD83-4A35-B1E4-76F50D680E60}" srcOrd="16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908E54B-E3F2-49C8-9AE2-0C33A8ADB541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5C472DB8-A62D-4480-A230-C53FC240B017}">
      <dgm:prSet/>
      <dgm:spPr/>
      <dgm:t>
        <a:bodyPr/>
        <a:lstStyle/>
        <a:p>
          <a:r>
            <a:rPr lang="en-GB"/>
            <a:t>Difficulties in emotion regulation common to pain sensitivity and ADHD </a:t>
          </a:r>
          <a:endParaRPr lang="en-US"/>
        </a:p>
      </dgm:t>
    </dgm:pt>
    <dgm:pt modelId="{B740BF3F-F784-400F-8769-8F1F4F5BA5D3}" type="parTrans" cxnId="{60F1E114-3F8E-4E87-B8EE-E7A4D0DF25F0}">
      <dgm:prSet/>
      <dgm:spPr/>
      <dgm:t>
        <a:bodyPr/>
        <a:lstStyle/>
        <a:p>
          <a:endParaRPr lang="en-US"/>
        </a:p>
      </dgm:t>
    </dgm:pt>
    <dgm:pt modelId="{D1BEE9C2-0FA5-4BCD-8729-D68FFEE55EE6}" type="sibTrans" cxnId="{60F1E114-3F8E-4E87-B8EE-E7A4D0DF25F0}">
      <dgm:prSet/>
      <dgm:spPr/>
      <dgm:t>
        <a:bodyPr/>
        <a:lstStyle/>
        <a:p>
          <a:endParaRPr lang="en-US"/>
        </a:p>
      </dgm:t>
    </dgm:pt>
    <dgm:pt modelId="{F181B2A2-7BB7-438A-9D4F-FB12A18FDFDD}">
      <dgm:prSet/>
      <dgm:spPr/>
      <dgm:t>
        <a:bodyPr/>
        <a:lstStyle/>
        <a:p>
          <a:r>
            <a:rPr lang="en-GB"/>
            <a:t>Ben-der-Cohen (2021) found lower quality of life for people with increased ADHD symptoms and increased emotion regulation difficulties.</a:t>
          </a:r>
          <a:endParaRPr lang="en-US"/>
        </a:p>
      </dgm:t>
    </dgm:pt>
    <dgm:pt modelId="{11B0FA29-3619-4300-A321-EAD0E066DAEA}" type="parTrans" cxnId="{E5ECEAEF-D05A-45A9-9A7F-EFFEF52FD228}">
      <dgm:prSet/>
      <dgm:spPr/>
      <dgm:t>
        <a:bodyPr/>
        <a:lstStyle/>
        <a:p>
          <a:endParaRPr lang="en-US"/>
        </a:p>
      </dgm:t>
    </dgm:pt>
    <dgm:pt modelId="{77122840-1FE1-4350-AAB7-24C620AF306A}" type="sibTrans" cxnId="{E5ECEAEF-D05A-45A9-9A7F-EFFEF52FD228}">
      <dgm:prSet/>
      <dgm:spPr/>
      <dgm:t>
        <a:bodyPr/>
        <a:lstStyle/>
        <a:p>
          <a:endParaRPr lang="en-US"/>
        </a:p>
      </dgm:t>
    </dgm:pt>
    <dgm:pt modelId="{00C8729A-9D97-49FC-BFA2-B2AFC504CB38}">
      <dgm:prSet/>
      <dgm:spPr/>
      <dgm:t>
        <a:bodyPr/>
        <a:lstStyle/>
        <a:p>
          <a:r>
            <a:rPr lang="en-GB"/>
            <a:t>Links to the role of attention have been drawn as a potential mechanism, </a:t>
          </a:r>
          <a:endParaRPr lang="en-US"/>
        </a:p>
      </dgm:t>
    </dgm:pt>
    <dgm:pt modelId="{09428C3E-93E4-424F-A4EA-609F4D367FF1}" type="parTrans" cxnId="{F10A0D5F-C55F-49D5-9035-83D87DAEDE3F}">
      <dgm:prSet/>
      <dgm:spPr/>
      <dgm:t>
        <a:bodyPr/>
        <a:lstStyle/>
        <a:p>
          <a:endParaRPr lang="en-US"/>
        </a:p>
      </dgm:t>
    </dgm:pt>
    <dgm:pt modelId="{EC4A6A97-F6BF-431B-B301-F5DEE91ABC90}" type="sibTrans" cxnId="{F10A0D5F-C55F-49D5-9035-83D87DAEDE3F}">
      <dgm:prSet/>
      <dgm:spPr/>
      <dgm:t>
        <a:bodyPr/>
        <a:lstStyle/>
        <a:p>
          <a:endParaRPr lang="en-US"/>
        </a:p>
      </dgm:t>
    </dgm:pt>
    <dgm:pt modelId="{4E337DBA-5194-4A5B-BC13-693DB78B69E6}">
      <dgm:prSet/>
      <dgm:spPr/>
      <dgm:t>
        <a:bodyPr/>
        <a:lstStyle/>
        <a:p>
          <a:r>
            <a:rPr lang="en-GB"/>
            <a:t>Rumination, negative thought, disruption to executive function and task completion due to pain and ADHD symptoms</a:t>
          </a:r>
          <a:endParaRPr lang="en-US"/>
        </a:p>
      </dgm:t>
    </dgm:pt>
    <dgm:pt modelId="{DCB8F9EE-8979-436C-B397-F8593A09DFB6}" type="parTrans" cxnId="{1E3F8083-C602-4547-A48E-F171BCA74055}">
      <dgm:prSet/>
      <dgm:spPr/>
      <dgm:t>
        <a:bodyPr/>
        <a:lstStyle/>
        <a:p>
          <a:endParaRPr lang="en-US"/>
        </a:p>
      </dgm:t>
    </dgm:pt>
    <dgm:pt modelId="{995EC288-4C78-48E9-9859-AA55D4A4331C}" type="sibTrans" cxnId="{1E3F8083-C602-4547-A48E-F171BCA74055}">
      <dgm:prSet/>
      <dgm:spPr/>
      <dgm:t>
        <a:bodyPr/>
        <a:lstStyle/>
        <a:p>
          <a:endParaRPr lang="en-US"/>
        </a:p>
      </dgm:t>
    </dgm:pt>
    <dgm:pt modelId="{7B3A8B34-A8E3-4CB8-B54F-936262DE40F8}" type="pres">
      <dgm:prSet presAssocID="{B908E54B-E3F2-49C8-9AE2-0C33A8ADB541}" presName="matrix" presStyleCnt="0">
        <dgm:presLayoutVars>
          <dgm:chMax val="1"/>
          <dgm:dir/>
          <dgm:resizeHandles val="exact"/>
        </dgm:presLayoutVars>
      </dgm:prSet>
      <dgm:spPr/>
    </dgm:pt>
    <dgm:pt modelId="{641C82FC-44D7-4327-BC6D-11E247EF7268}" type="pres">
      <dgm:prSet presAssocID="{B908E54B-E3F2-49C8-9AE2-0C33A8ADB541}" presName="diamond" presStyleLbl="bgShp" presStyleIdx="0" presStyleCnt="1"/>
      <dgm:spPr/>
    </dgm:pt>
    <dgm:pt modelId="{08540237-747D-4F96-8A44-324916E60D61}" type="pres">
      <dgm:prSet presAssocID="{B908E54B-E3F2-49C8-9AE2-0C33A8ADB541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87122196-57D2-4FED-8096-97B75FF07387}" type="pres">
      <dgm:prSet presAssocID="{B908E54B-E3F2-49C8-9AE2-0C33A8ADB541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EF36B679-262B-4DAE-92EF-71194293F1D9}" type="pres">
      <dgm:prSet presAssocID="{B908E54B-E3F2-49C8-9AE2-0C33A8ADB541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733839F3-1DEB-43D9-AEB2-4AF227F7A7DE}" type="pres">
      <dgm:prSet presAssocID="{B908E54B-E3F2-49C8-9AE2-0C33A8ADB541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60F1E114-3F8E-4E87-B8EE-E7A4D0DF25F0}" srcId="{B908E54B-E3F2-49C8-9AE2-0C33A8ADB541}" destId="{5C472DB8-A62D-4480-A230-C53FC240B017}" srcOrd="0" destOrd="0" parTransId="{B740BF3F-F784-400F-8769-8F1F4F5BA5D3}" sibTransId="{D1BEE9C2-0FA5-4BCD-8729-D68FFEE55EE6}"/>
    <dgm:cxn modelId="{38496724-C4BC-44B9-8D89-9BEBDF41C13B}" type="presOf" srcId="{F181B2A2-7BB7-438A-9D4F-FB12A18FDFDD}" destId="{87122196-57D2-4FED-8096-97B75FF07387}" srcOrd="0" destOrd="0" presId="urn:microsoft.com/office/officeart/2005/8/layout/matrix3"/>
    <dgm:cxn modelId="{F10A0D5F-C55F-49D5-9035-83D87DAEDE3F}" srcId="{B908E54B-E3F2-49C8-9AE2-0C33A8ADB541}" destId="{00C8729A-9D97-49FC-BFA2-B2AFC504CB38}" srcOrd="2" destOrd="0" parTransId="{09428C3E-93E4-424F-A4EA-609F4D367FF1}" sibTransId="{EC4A6A97-F6BF-431B-B301-F5DEE91ABC90}"/>
    <dgm:cxn modelId="{E1334D71-FD65-41A9-9FFD-6C2DC62EC253}" type="presOf" srcId="{5C472DB8-A62D-4480-A230-C53FC240B017}" destId="{08540237-747D-4F96-8A44-324916E60D61}" srcOrd="0" destOrd="0" presId="urn:microsoft.com/office/officeart/2005/8/layout/matrix3"/>
    <dgm:cxn modelId="{1E3F8083-C602-4547-A48E-F171BCA74055}" srcId="{B908E54B-E3F2-49C8-9AE2-0C33A8ADB541}" destId="{4E337DBA-5194-4A5B-BC13-693DB78B69E6}" srcOrd="3" destOrd="0" parTransId="{DCB8F9EE-8979-436C-B397-F8593A09DFB6}" sibTransId="{995EC288-4C78-48E9-9859-AA55D4A4331C}"/>
    <dgm:cxn modelId="{30B016AA-43A8-42D7-BCE5-0AEA8F9DF170}" type="presOf" srcId="{00C8729A-9D97-49FC-BFA2-B2AFC504CB38}" destId="{EF36B679-262B-4DAE-92EF-71194293F1D9}" srcOrd="0" destOrd="0" presId="urn:microsoft.com/office/officeart/2005/8/layout/matrix3"/>
    <dgm:cxn modelId="{510540C6-2CAD-4B72-9FB5-61C909E99B49}" type="presOf" srcId="{B908E54B-E3F2-49C8-9AE2-0C33A8ADB541}" destId="{7B3A8B34-A8E3-4CB8-B54F-936262DE40F8}" srcOrd="0" destOrd="0" presId="urn:microsoft.com/office/officeart/2005/8/layout/matrix3"/>
    <dgm:cxn modelId="{9D206CCF-2F20-4E21-97B5-B2B27C432C79}" type="presOf" srcId="{4E337DBA-5194-4A5B-BC13-693DB78B69E6}" destId="{733839F3-1DEB-43D9-AEB2-4AF227F7A7DE}" srcOrd="0" destOrd="0" presId="urn:microsoft.com/office/officeart/2005/8/layout/matrix3"/>
    <dgm:cxn modelId="{E5ECEAEF-D05A-45A9-9A7F-EFFEF52FD228}" srcId="{B908E54B-E3F2-49C8-9AE2-0C33A8ADB541}" destId="{F181B2A2-7BB7-438A-9D4F-FB12A18FDFDD}" srcOrd="1" destOrd="0" parTransId="{11B0FA29-3619-4300-A321-EAD0E066DAEA}" sibTransId="{77122840-1FE1-4350-AAB7-24C620AF306A}"/>
    <dgm:cxn modelId="{9E647498-9527-401A-B9C4-91EF0AB00ABC}" type="presParOf" srcId="{7B3A8B34-A8E3-4CB8-B54F-936262DE40F8}" destId="{641C82FC-44D7-4327-BC6D-11E247EF7268}" srcOrd="0" destOrd="0" presId="urn:microsoft.com/office/officeart/2005/8/layout/matrix3"/>
    <dgm:cxn modelId="{5C9974C7-6610-454C-9030-B6D019E92F2C}" type="presParOf" srcId="{7B3A8B34-A8E3-4CB8-B54F-936262DE40F8}" destId="{08540237-747D-4F96-8A44-324916E60D61}" srcOrd="1" destOrd="0" presId="urn:microsoft.com/office/officeart/2005/8/layout/matrix3"/>
    <dgm:cxn modelId="{A16C8EFB-42E8-4ECE-8477-5B7F78A6495A}" type="presParOf" srcId="{7B3A8B34-A8E3-4CB8-B54F-936262DE40F8}" destId="{87122196-57D2-4FED-8096-97B75FF07387}" srcOrd="2" destOrd="0" presId="urn:microsoft.com/office/officeart/2005/8/layout/matrix3"/>
    <dgm:cxn modelId="{43929498-7685-4FE1-87BD-D4186912C9E4}" type="presParOf" srcId="{7B3A8B34-A8E3-4CB8-B54F-936262DE40F8}" destId="{EF36B679-262B-4DAE-92EF-71194293F1D9}" srcOrd="3" destOrd="0" presId="urn:microsoft.com/office/officeart/2005/8/layout/matrix3"/>
    <dgm:cxn modelId="{9DFFEE32-06AD-421F-9317-93FD0068A665}" type="presParOf" srcId="{7B3A8B34-A8E3-4CB8-B54F-936262DE40F8}" destId="{733839F3-1DEB-43D9-AEB2-4AF227F7A7DE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481E5F8-DEAF-4494-B387-D43148FBA37D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CF3E5C80-829A-4BE1-A484-EA84349776E6}">
      <dgm:prSet custT="1"/>
      <dgm:spPr/>
      <dgm:t>
        <a:bodyPr/>
        <a:lstStyle/>
        <a:p>
          <a:r>
            <a:rPr lang="en-GB" sz="1400" b="0" i="0" dirty="0"/>
            <a:t>Initial findings suggest an association between ADHD and increased menstrual symptom severity</a:t>
          </a:r>
          <a:endParaRPr lang="en-US" sz="1400" dirty="0"/>
        </a:p>
      </dgm:t>
    </dgm:pt>
    <dgm:pt modelId="{6946ABAF-3CF7-418E-91F2-DEFC23FC538C}" type="parTrans" cxnId="{EAA239CA-B3A3-41D3-B314-BB5FFA31964A}">
      <dgm:prSet/>
      <dgm:spPr/>
      <dgm:t>
        <a:bodyPr/>
        <a:lstStyle/>
        <a:p>
          <a:endParaRPr lang="en-US"/>
        </a:p>
      </dgm:t>
    </dgm:pt>
    <dgm:pt modelId="{0585759C-1CE0-4AE1-BAFB-5E10F61B403B}" type="sibTrans" cxnId="{EAA239CA-B3A3-41D3-B314-BB5FFA31964A}">
      <dgm:prSet/>
      <dgm:spPr/>
      <dgm:t>
        <a:bodyPr/>
        <a:lstStyle/>
        <a:p>
          <a:endParaRPr lang="en-US"/>
        </a:p>
      </dgm:t>
    </dgm:pt>
    <dgm:pt modelId="{5515BB9E-683B-4F0A-81B9-2B9014A18BC6}">
      <dgm:prSet custT="1"/>
      <dgm:spPr/>
      <dgm:t>
        <a:bodyPr/>
        <a:lstStyle/>
        <a:p>
          <a:r>
            <a:rPr lang="en-GB" sz="1200" b="0" i="0" dirty="0" err="1"/>
            <a:t>Kabukcu</a:t>
          </a:r>
          <a:r>
            <a:rPr lang="en-GB" sz="1200" b="0" i="0" dirty="0"/>
            <a:t> et al., (2021) – novel correlational finding of increased ADHD symptoms for individuals with increased dysmenorrhea symptoms that affect daily activities. </a:t>
          </a:r>
          <a:endParaRPr lang="en-US" sz="1200" dirty="0"/>
        </a:p>
      </dgm:t>
    </dgm:pt>
    <dgm:pt modelId="{63ACD26D-18B4-4492-AD85-08CA9402551B}" type="parTrans" cxnId="{E6A5FE7F-8D30-4C87-B360-F9CEBAAECD09}">
      <dgm:prSet/>
      <dgm:spPr/>
      <dgm:t>
        <a:bodyPr/>
        <a:lstStyle/>
        <a:p>
          <a:endParaRPr lang="en-US"/>
        </a:p>
      </dgm:t>
    </dgm:pt>
    <dgm:pt modelId="{002F96AA-0D9B-46B5-B171-CB1A54B6443C}" type="sibTrans" cxnId="{E6A5FE7F-8D30-4C87-B360-F9CEBAAECD09}">
      <dgm:prSet/>
      <dgm:spPr/>
      <dgm:t>
        <a:bodyPr/>
        <a:lstStyle/>
        <a:p>
          <a:endParaRPr lang="en-US"/>
        </a:p>
      </dgm:t>
    </dgm:pt>
    <dgm:pt modelId="{BB4726B9-BC9D-435F-A2CD-E28CB7DDB6F4}">
      <dgm:prSet custT="1"/>
      <dgm:spPr/>
      <dgm:t>
        <a:bodyPr/>
        <a:lstStyle/>
        <a:p>
          <a:r>
            <a:rPr lang="en-GB" sz="1200" b="0" i="0" dirty="0" err="1"/>
            <a:t>Sagsoz</a:t>
          </a:r>
          <a:r>
            <a:rPr lang="en-GB" sz="1200" b="0" i="0" dirty="0"/>
            <a:t> et al., (2021) - found higher prevalence of ADHD symptoms in PD group compared to a control group and decreased health-related QoL. – correlational, no formal ADHD diagnosis </a:t>
          </a:r>
          <a:endParaRPr lang="en-US" sz="1200" dirty="0"/>
        </a:p>
      </dgm:t>
    </dgm:pt>
    <dgm:pt modelId="{2927AB89-921A-4D45-9985-0F8BD81F84D0}" type="parTrans" cxnId="{712C17DB-7A33-4033-B092-440583ECB833}">
      <dgm:prSet/>
      <dgm:spPr/>
      <dgm:t>
        <a:bodyPr/>
        <a:lstStyle/>
        <a:p>
          <a:endParaRPr lang="en-US"/>
        </a:p>
      </dgm:t>
    </dgm:pt>
    <dgm:pt modelId="{1E356E4D-41BF-4653-A08B-A1E388E6575B}" type="sibTrans" cxnId="{712C17DB-7A33-4033-B092-440583ECB833}">
      <dgm:prSet/>
      <dgm:spPr/>
      <dgm:t>
        <a:bodyPr/>
        <a:lstStyle/>
        <a:p>
          <a:endParaRPr lang="en-US"/>
        </a:p>
      </dgm:t>
    </dgm:pt>
    <dgm:pt modelId="{628B2D9D-9997-4422-B66F-CBD9CC5E443A}">
      <dgm:prSet custT="1"/>
      <dgm:spPr/>
      <dgm:t>
        <a:bodyPr/>
        <a:lstStyle/>
        <a:p>
          <a:r>
            <a:rPr lang="en-GB" sz="1000" b="0" i="0" dirty="0"/>
            <a:t> Lockinger and Gagnon (2023) - investigated ADHD symptoms, emotion regulation, dysmenorrhea and psychological wellbeing and reported a significant positive correlation between ADHD symptom severity and dysmenorrhea severity using the ASRS. ADHD was negatively correlated with PWB. ER skills did not appear to have a significant relationship with any of the variables investigated.</a:t>
          </a:r>
          <a:endParaRPr lang="en-US" sz="1000" dirty="0"/>
        </a:p>
      </dgm:t>
    </dgm:pt>
    <dgm:pt modelId="{CE1351F3-C685-4C56-BB91-2465CD677E4A}" type="parTrans" cxnId="{F70422CF-C901-4A7B-BF87-39BEFAB50F89}">
      <dgm:prSet/>
      <dgm:spPr/>
      <dgm:t>
        <a:bodyPr/>
        <a:lstStyle/>
        <a:p>
          <a:endParaRPr lang="en-US"/>
        </a:p>
      </dgm:t>
    </dgm:pt>
    <dgm:pt modelId="{A8AB5F56-98E3-4242-94D9-2AB90279EECE}" type="sibTrans" cxnId="{F70422CF-C901-4A7B-BF87-39BEFAB50F89}">
      <dgm:prSet/>
      <dgm:spPr/>
      <dgm:t>
        <a:bodyPr/>
        <a:lstStyle/>
        <a:p>
          <a:endParaRPr lang="en-US"/>
        </a:p>
      </dgm:t>
    </dgm:pt>
    <dgm:pt modelId="{253EB7D2-1D0E-436D-ABDF-6AAEAD8579CD}">
      <dgm:prSet custT="1"/>
      <dgm:spPr/>
      <dgm:t>
        <a:bodyPr/>
        <a:lstStyle/>
        <a:p>
          <a:r>
            <a:rPr lang="en-GB" sz="1400" b="0" i="0" dirty="0"/>
            <a:t>Few female studies in an adult general population with reference to dysmenorrhea. This study differs by comparing women with and without ADHD.</a:t>
          </a:r>
          <a:endParaRPr lang="en-US" sz="1400" dirty="0"/>
        </a:p>
      </dgm:t>
    </dgm:pt>
    <dgm:pt modelId="{397071D8-0887-450B-ADA7-F064E85C6D1E}" type="parTrans" cxnId="{27CC2E06-8E21-4C04-BB06-FB7F35AD6320}">
      <dgm:prSet/>
      <dgm:spPr/>
      <dgm:t>
        <a:bodyPr/>
        <a:lstStyle/>
        <a:p>
          <a:endParaRPr lang="en-US"/>
        </a:p>
      </dgm:t>
    </dgm:pt>
    <dgm:pt modelId="{7A11CCBC-E21B-4167-8709-098EF8CAC6BC}" type="sibTrans" cxnId="{27CC2E06-8E21-4C04-BB06-FB7F35AD6320}">
      <dgm:prSet/>
      <dgm:spPr/>
      <dgm:t>
        <a:bodyPr/>
        <a:lstStyle/>
        <a:p>
          <a:endParaRPr lang="en-US"/>
        </a:p>
      </dgm:t>
    </dgm:pt>
    <dgm:pt modelId="{705546EA-111F-491C-9E8E-1BC8D1AE6AFB}">
      <dgm:prSet custT="1"/>
      <dgm:spPr/>
      <dgm:t>
        <a:bodyPr/>
        <a:lstStyle/>
        <a:p>
          <a:r>
            <a:rPr lang="en-GB" sz="1600" b="0" i="0" dirty="0"/>
            <a:t>Important research area due to reported adverse effects on psychological distress and quality of life</a:t>
          </a:r>
          <a:endParaRPr lang="en-US" sz="1600" dirty="0"/>
        </a:p>
      </dgm:t>
    </dgm:pt>
    <dgm:pt modelId="{F3B3D1F6-5749-4288-B659-549C65E958D9}" type="parTrans" cxnId="{3F52BC46-F209-43CC-874A-CDF43C241339}">
      <dgm:prSet/>
      <dgm:spPr/>
      <dgm:t>
        <a:bodyPr/>
        <a:lstStyle/>
        <a:p>
          <a:endParaRPr lang="en-US"/>
        </a:p>
      </dgm:t>
    </dgm:pt>
    <dgm:pt modelId="{BAA6C037-D5A0-4CA5-883E-597B811071B1}" type="sibTrans" cxnId="{3F52BC46-F209-43CC-874A-CDF43C241339}">
      <dgm:prSet/>
      <dgm:spPr/>
      <dgm:t>
        <a:bodyPr/>
        <a:lstStyle/>
        <a:p>
          <a:endParaRPr lang="en-US"/>
        </a:p>
      </dgm:t>
    </dgm:pt>
    <dgm:pt modelId="{31C71A2A-B755-4875-BA80-A9F070F863C1}" type="pres">
      <dgm:prSet presAssocID="{E481E5F8-DEAF-4494-B387-D43148FBA37D}" presName="diagram" presStyleCnt="0">
        <dgm:presLayoutVars>
          <dgm:dir/>
          <dgm:resizeHandles val="exact"/>
        </dgm:presLayoutVars>
      </dgm:prSet>
      <dgm:spPr/>
    </dgm:pt>
    <dgm:pt modelId="{FC7EC29D-5C53-41D6-8832-AB747D15F637}" type="pres">
      <dgm:prSet presAssocID="{CF3E5C80-829A-4BE1-A484-EA84349776E6}" presName="node" presStyleLbl="node1" presStyleIdx="0" presStyleCnt="6">
        <dgm:presLayoutVars>
          <dgm:bulletEnabled val="1"/>
        </dgm:presLayoutVars>
      </dgm:prSet>
      <dgm:spPr/>
    </dgm:pt>
    <dgm:pt modelId="{79A293DA-3F9D-4C04-A9DE-074FA0DD07CC}" type="pres">
      <dgm:prSet presAssocID="{0585759C-1CE0-4AE1-BAFB-5E10F61B403B}" presName="sibTrans" presStyleCnt="0"/>
      <dgm:spPr/>
    </dgm:pt>
    <dgm:pt modelId="{2A12299E-E36A-491E-B6A8-348FF0DFA25C}" type="pres">
      <dgm:prSet presAssocID="{5515BB9E-683B-4F0A-81B9-2B9014A18BC6}" presName="node" presStyleLbl="node1" presStyleIdx="1" presStyleCnt="6">
        <dgm:presLayoutVars>
          <dgm:bulletEnabled val="1"/>
        </dgm:presLayoutVars>
      </dgm:prSet>
      <dgm:spPr/>
    </dgm:pt>
    <dgm:pt modelId="{E350EA77-702B-4903-9CB6-13A3CE2E0E86}" type="pres">
      <dgm:prSet presAssocID="{002F96AA-0D9B-46B5-B171-CB1A54B6443C}" presName="sibTrans" presStyleCnt="0"/>
      <dgm:spPr/>
    </dgm:pt>
    <dgm:pt modelId="{06F9A56E-D408-4CC8-87DE-48A8398861A7}" type="pres">
      <dgm:prSet presAssocID="{BB4726B9-BC9D-435F-A2CD-E28CB7DDB6F4}" presName="node" presStyleLbl="node1" presStyleIdx="2" presStyleCnt="6">
        <dgm:presLayoutVars>
          <dgm:bulletEnabled val="1"/>
        </dgm:presLayoutVars>
      </dgm:prSet>
      <dgm:spPr/>
    </dgm:pt>
    <dgm:pt modelId="{F789108B-7DF7-4A9B-AEB4-57244F259E7F}" type="pres">
      <dgm:prSet presAssocID="{1E356E4D-41BF-4653-A08B-A1E388E6575B}" presName="sibTrans" presStyleCnt="0"/>
      <dgm:spPr/>
    </dgm:pt>
    <dgm:pt modelId="{F1C581A6-24F1-4135-A527-31C4C4A87B80}" type="pres">
      <dgm:prSet presAssocID="{628B2D9D-9997-4422-B66F-CBD9CC5E443A}" presName="node" presStyleLbl="node1" presStyleIdx="3" presStyleCnt="6">
        <dgm:presLayoutVars>
          <dgm:bulletEnabled val="1"/>
        </dgm:presLayoutVars>
      </dgm:prSet>
      <dgm:spPr/>
    </dgm:pt>
    <dgm:pt modelId="{C1CD519F-DD71-4C42-9EC8-A5A1C7CB4C5F}" type="pres">
      <dgm:prSet presAssocID="{A8AB5F56-98E3-4242-94D9-2AB90279EECE}" presName="sibTrans" presStyleCnt="0"/>
      <dgm:spPr/>
    </dgm:pt>
    <dgm:pt modelId="{276BA8C3-06EB-4039-8670-737FE4B83B51}" type="pres">
      <dgm:prSet presAssocID="{253EB7D2-1D0E-436D-ABDF-6AAEAD8579CD}" presName="node" presStyleLbl="node1" presStyleIdx="4" presStyleCnt="6">
        <dgm:presLayoutVars>
          <dgm:bulletEnabled val="1"/>
        </dgm:presLayoutVars>
      </dgm:prSet>
      <dgm:spPr/>
    </dgm:pt>
    <dgm:pt modelId="{1A2647CA-B0DA-4133-A79C-46EEAB09FB43}" type="pres">
      <dgm:prSet presAssocID="{7A11CCBC-E21B-4167-8709-098EF8CAC6BC}" presName="sibTrans" presStyleCnt="0"/>
      <dgm:spPr/>
    </dgm:pt>
    <dgm:pt modelId="{58D7C7DE-A22C-4402-98DF-696F26C440D3}" type="pres">
      <dgm:prSet presAssocID="{705546EA-111F-491C-9E8E-1BC8D1AE6AFB}" presName="node" presStyleLbl="node1" presStyleIdx="5" presStyleCnt="6">
        <dgm:presLayoutVars>
          <dgm:bulletEnabled val="1"/>
        </dgm:presLayoutVars>
      </dgm:prSet>
      <dgm:spPr/>
    </dgm:pt>
  </dgm:ptLst>
  <dgm:cxnLst>
    <dgm:cxn modelId="{27CC2E06-8E21-4C04-BB06-FB7F35AD6320}" srcId="{E481E5F8-DEAF-4494-B387-D43148FBA37D}" destId="{253EB7D2-1D0E-436D-ABDF-6AAEAD8579CD}" srcOrd="4" destOrd="0" parTransId="{397071D8-0887-450B-ADA7-F064E85C6D1E}" sibTransId="{7A11CCBC-E21B-4167-8709-098EF8CAC6BC}"/>
    <dgm:cxn modelId="{A215D720-5743-4AD3-817C-B8D0789C2EDB}" type="presOf" srcId="{BB4726B9-BC9D-435F-A2CD-E28CB7DDB6F4}" destId="{06F9A56E-D408-4CC8-87DE-48A8398861A7}" srcOrd="0" destOrd="0" presId="urn:microsoft.com/office/officeart/2005/8/layout/default"/>
    <dgm:cxn modelId="{8914212B-041B-4AED-8613-8223A2690FB9}" type="presOf" srcId="{CF3E5C80-829A-4BE1-A484-EA84349776E6}" destId="{FC7EC29D-5C53-41D6-8832-AB747D15F637}" srcOrd="0" destOrd="0" presId="urn:microsoft.com/office/officeart/2005/8/layout/default"/>
    <dgm:cxn modelId="{34F8AD62-2F1D-4306-8140-5A8767194820}" type="presOf" srcId="{705546EA-111F-491C-9E8E-1BC8D1AE6AFB}" destId="{58D7C7DE-A22C-4402-98DF-696F26C440D3}" srcOrd="0" destOrd="0" presId="urn:microsoft.com/office/officeart/2005/8/layout/default"/>
    <dgm:cxn modelId="{3F52BC46-F209-43CC-874A-CDF43C241339}" srcId="{E481E5F8-DEAF-4494-B387-D43148FBA37D}" destId="{705546EA-111F-491C-9E8E-1BC8D1AE6AFB}" srcOrd="5" destOrd="0" parTransId="{F3B3D1F6-5749-4288-B659-549C65E958D9}" sibTransId="{BAA6C037-D5A0-4CA5-883E-597B811071B1}"/>
    <dgm:cxn modelId="{E6A5FE7F-8D30-4C87-B360-F9CEBAAECD09}" srcId="{E481E5F8-DEAF-4494-B387-D43148FBA37D}" destId="{5515BB9E-683B-4F0A-81B9-2B9014A18BC6}" srcOrd="1" destOrd="0" parTransId="{63ACD26D-18B4-4492-AD85-08CA9402551B}" sibTransId="{002F96AA-0D9B-46B5-B171-CB1A54B6443C}"/>
    <dgm:cxn modelId="{C5968D83-C446-407D-832C-4E651C0C973F}" type="presOf" srcId="{5515BB9E-683B-4F0A-81B9-2B9014A18BC6}" destId="{2A12299E-E36A-491E-B6A8-348FF0DFA25C}" srcOrd="0" destOrd="0" presId="urn:microsoft.com/office/officeart/2005/8/layout/default"/>
    <dgm:cxn modelId="{962F2287-F1A9-4FD9-B8F8-0A87C51C6EFE}" type="presOf" srcId="{253EB7D2-1D0E-436D-ABDF-6AAEAD8579CD}" destId="{276BA8C3-06EB-4039-8670-737FE4B83B51}" srcOrd="0" destOrd="0" presId="urn:microsoft.com/office/officeart/2005/8/layout/default"/>
    <dgm:cxn modelId="{8DAD5494-2B50-4A9C-85B2-304E872111EC}" type="presOf" srcId="{E481E5F8-DEAF-4494-B387-D43148FBA37D}" destId="{31C71A2A-B755-4875-BA80-A9F070F863C1}" srcOrd="0" destOrd="0" presId="urn:microsoft.com/office/officeart/2005/8/layout/default"/>
    <dgm:cxn modelId="{BB6502A2-1FFC-46B6-A5E1-86257A2260B8}" type="presOf" srcId="{628B2D9D-9997-4422-B66F-CBD9CC5E443A}" destId="{F1C581A6-24F1-4135-A527-31C4C4A87B80}" srcOrd="0" destOrd="0" presId="urn:microsoft.com/office/officeart/2005/8/layout/default"/>
    <dgm:cxn modelId="{EAA239CA-B3A3-41D3-B314-BB5FFA31964A}" srcId="{E481E5F8-DEAF-4494-B387-D43148FBA37D}" destId="{CF3E5C80-829A-4BE1-A484-EA84349776E6}" srcOrd="0" destOrd="0" parTransId="{6946ABAF-3CF7-418E-91F2-DEFC23FC538C}" sibTransId="{0585759C-1CE0-4AE1-BAFB-5E10F61B403B}"/>
    <dgm:cxn modelId="{F70422CF-C901-4A7B-BF87-39BEFAB50F89}" srcId="{E481E5F8-DEAF-4494-B387-D43148FBA37D}" destId="{628B2D9D-9997-4422-B66F-CBD9CC5E443A}" srcOrd="3" destOrd="0" parTransId="{CE1351F3-C685-4C56-BB91-2465CD677E4A}" sibTransId="{A8AB5F56-98E3-4242-94D9-2AB90279EECE}"/>
    <dgm:cxn modelId="{712C17DB-7A33-4033-B092-440583ECB833}" srcId="{E481E5F8-DEAF-4494-B387-D43148FBA37D}" destId="{BB4726B9-BC9D-435F-A2CD-E28CB7DDB6F4}" srcOrd="2" destOrd="0" parTransId="{2927AB89-921A-4D45-9985-0F8BD81F84D0}" sibTransId="{1E356E4D-41BF-4653-A08B-A1E388E6575B}"/>
    <dgm:cxn modelId="{C666E4CE-AC7B-48E3-A1CF-05A0D3ABA9D9}" type="presParOf" srcId="{31C71A2A-B755-4875-BA80-A9F070F863C1}" destId="{FC7EC29D-5C53-41D6-8832-AB747D15F637}" srcOrd="0" destOrd="0" presId="urn:microsoft.com/office/officeart/2005/8/layout/default"/>
    <dgm:cxn modelId="{3ABFD9C0-C928-46F6-9C86-B183CE64602B}" type="presParOf" srcId="{31C71A2A-B755-4875-BA80-A9F070F863C1}" destId="{79A293DA-3F9D-4C04-A9DE-074FA0DD07CC}" srcOrd="1" destOrd="0" presId="urn:microsoft.com/office/officeart/2005/8/layout/default"/>
    <dgm:cxn modelId="{D4A63218-F0A6-4900-AD10-E32AD6D7F6AC}" type="presParOf" srcId="{31C71A2A-B755-4875-BA80-A9F070F863C1}" destId="{2A12299E-E36A-491E-B6A8-348FF0DFA25C}" srcOrd="2" destOrd="0" presId="urn:microsoft.com/office/officeart/2005/8/layout/default"/>
    <dgm:cxn modelId="{05C72EE7-713F-4EF6-A45B-78E5899937C8}" type="presParOf" srcId="{31C71A2A-B755-4875-BA80-A9F070F863C1}" destId="{E350EA77-702B-4903-9CB6-13A3CE2E0E86}" srcOrd="3" destOrd="0" presId="urn:microsoft.com/office/officeart/2005/8/layout/default"/>
    <dgm:cxn modelId="{3C63EC48-0747-4891-A647-54B3AE0F8419}" type="presParOf" srcId="{31C71A2A-B755-4875-BA80-A9F070F863C1}" destId="{06F9A56E-D408-4CC8-87DE-48A8398861A7}" srcOrd="4" destOrd="0" presId="urn:microsoft.com/office/officeart/2005/8/layout/default"/>
    <dgm:cxn modelId="{57E31188-9E8B-43D1-BC16-C399A2F724F0}" type="presParOf" srcId="{31C71A2A-B755-4875-BA80-A9F070F863C1}" destId="{F789108B-7DF7-4A9B-AEB4-57244F259E7F}" srcOrd="5" destOrd="0" presId="urn:microsoft.com/office/officeart/2005/8/layout/default"/>
    <dgm:cxn modelId="{743DF794-A56C-4B17-B251-B40A28F3E5D7}" type="presParOf" srcId="{31C71A2A-B755-4875-BA80-A9F070F863C1}" destId="{F1C581A6-24F1-4135-A527-31C4C4A87B80}" srcOrd="6" destOrd="0" presId="urn:microsoft.com/office/officeart/2005/8/layout/default"/>
    <dgm:cxn modelId="{85C07126-EECD-4AEA-A4BC-FEAC7A79216F}" type="presParOf" srcId="{31C71A2A-B755-4875-BA80-A9F070F863C1}" destId="{C1CD519F-DD71-4C42-9EC8-A5A1C7CB4C5F}" srcOrd="7" destOrd="0" presId="urn:microsoft.com/office/officeart/2005/8/layout/default"/>
    <dgm:cxn modelId="{E30F0822-3E95-464C-B1F9-B5B73C22AE19}" type="presParOf" srcId="{31C71A2A-B755-4875-BA80-A9F070F863C1}" destId="{276BA8C3-06EB-4039-8670-737FE4B83B51}" srcOrd="8" destOrd="0" presId="urn:microsoft.com/office/officeart/2005/8/layout/default"/>
    <dgm:cxn modelId="{B65968FB-8A5A-465A-BE43-0DF8EC3B5CFA}" type="presParOf" srcId="{31C71A2A-B755-4875-BA80-A9F070F863C1}" destId="{1A2647CA-B0DA-4133-A79C-46EEAB09FB43}" srcOrd="9" destOrd="0" presId="urn:microsoft.com/office/officeart/2005/8/layout/default"/>
    <dgm:cxn modelId="{7BFB30C7-D3E7-4E63-B44B-3CBEC0BCDA4F}" type="presParOf" srcId="{31C71A2A-B755-4875-BA80-A9F070F863C1}" destId="{58D7C7DE-A22C-4402-98DF-696F26C440D3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E2E2F5A-296D-4F58-8365-E2FCA96B0087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2CB5EE9A-6E76-422A-94B8-E33E6ACC1EC2}">
      <dgm:prSet/>
      <dgm:spPr/>
      <dgm:t>
        <a:bodyPr/>
        <a:lstStyle/>
        <a:p>
          <a:r>
            <a:rPr lang="en-GB" b="0" i="0" dirty="0"/>
            <a:t>H₁ There will be an increase in menstrual symptom severity and decreased QoL for women with ADHD</a:t>
          </a:r>
          <a:endParaRPr lang="en-US" dirty="0"/>
        </a:p>
      </dgm:t>
    </dgm:pt>
    <dgm:pt modelId="{C5536E1A-6B46-4B02-9641-1C7265932263}" type="parTrans" cxnId="{35AADA28-40F9-40C1-BCB2-34C8C0A80AFC}">
      <dgm:prSet/>
      <dgm:spPr/>
      <dgm:t>
        <a:bodyPr/>
        <a:lstStyle/>
        <a:p>
          <a:endParaRPr lang="en-US"/>
        </a:p>
      </dgm:t>
    </dgm:pt>
    <dgm:pt modelId="{51EFD200-68BD-4030-9195-6804EBE5F3FB}" type="sibTrans" cxnId="{35AADA28-40F9-40C1-BCB2-34C8C0A80AFC}">
      <dgm:prSet phldrT="1"/>
      <dgm:spPr/>
      <dgm:t>
        <a:bodyPr/>
        <a:lstStyle/>
        <a:p>
          <a:r>
            <a:rPr lang="en-US"/>
            <a:t>1</a:t>
          </a:r>
        </a:p>
      </dgm:t>
    </dgm:pt>
    <dgm:pt modelId="{A5ABB0E3-4BDF-478E-B413-32248D1414B0}">
      <dgm:prSet/>
      <dgm:spPr/>
      <dgm:t>
        <a:bodyPr/>
        <a:lstStyle/>
        <a:p>
          <a:r>
            <a:rPr lang="en-GB" b="0" i="0"/>
            <a:t>H₂ Women with high emotion regulation difficulties will experience increased MSS and lower QoL satisfaction scores</a:t>
          </a:r>
          <a:endParaRPr lang="en-US"/>
        </a:p>
      </dgm:t>
    </dgm:pt>
    <dgm:pt modelId="{9E1F0E7F-9A7E-4542-AB11-B52340DB0F7F}" type="parTrans" cxnId="{634C1A49-D56F-434F-9755-CC414E88BEE6}">
      <dgm:prSet/>
      <dgm:spPr/>
      <dgm:t>
        <a:bodyPr/>
        <a:lstStyle/>
        <a:p>
          <a:endParaRPr lang="en-US"/>
        </a:p>
      </dgm:t>
    </dgm:pt>
    <dgm:pt modelId="{7D8659B6-2B9F-4FC4-AA43-AF1AFAF3CE2A}" type="sibTrans" cxnId="{634C1A49-D56F-434F-9755-CC414E88BEE6}">
      <dgm:prSet phldrT="2"/>
      <dgm:spPr/>
      <dgm:t>
        <a:bodyPr/>
        <a:lstStyle/>
        <a:p>
          <a:r>
            <a:rPr lang="en-US"/>
            <a:t>2</a:t>
          </a:r>
        </a:p>
      </dgm:t>
    </dgm:pt>
    <dgm:pt modelId="{D40DF9F3-E955-4947-9E51-04D07DA040BE}">
      <dgm:prSet/>
      <dgm:spPr/>
      <dgm:t>
        <a:bodyPr/>
        <a:lstStyle/>
        <a:p>
          <a:r>
            <a:rPr lang="en-GB" b="0" i="0"/>
            <a:t>H₃ There will be an interaction effect between ADHD and emotion regulation difficulties which will influence MSS scores and QoL</a:t>
          </a:r>
          <a:endParaRPr lang="en-US"/>
        </a:p>
      </dgm:t>
    </dgm:pt>
    <dgm:pt modelId="{CE9E0E9A-2315-4700-B530-D186E92D6BF0}" type="parTrans" cxnId="{0483AB0D-CDD3-4B09-AEBE-ADE099C60CEC}">
      <dgm:prSet/>
      <dgm:spPr/>
      <dgm:t>
        <a:bodyPr/>
        <a:lstStyle/>
        <a:p>
          <a:endParaRPr lang="en-US"/>
        </a:p>
      </dgm:t>
    </dgm:pt>
    <dgm:pt modelId="{948CFBDD-E323-41A8-A240-285223FCBA52}" type="sibTrans" cxnId="{0483AB0D-CDD3-4B09-AEBE-ADE099C60CEC}">
      <dgm:prSet phldrT="3"/>
      <dgm:spPr/>
      <dgm:t>
        <a:bodyPr/>
        <a:lstStyle/>
        <a:p>
          <a:r>
            <a:rPr lang="en-US"/>
            <a:t>3</a:t>
          </a:r>
        </a:p>
      </dgm:t>
    </dgm:pt>
    <dgm:pt modelId="{6FED1D61-536F-4CEA-9FB7-A587E4033B97}" type="pres">
      <dgm:prSet presAssocID="{3E2E2F5A-296D-4F58-8365-E2FCA96B0087}" presName="Name0" presStyleCnt="0">
        <dgm:presLayoutVars>
          <dgm:animLvl val="lvl"/>
          <dgm:resizeHandles val="exact"/>
        </dgm:presLayoutVars>
      </dgm:prSet>
      <dgm:spPr/>
    </dgm:pt>
    <dgm:pt modelId="{BD51CF87-ADC9-491D-BB0F-272264AF39BD}" type="pres">
      <dgm:prSet presAssocID="{2CB5EE9A-6E76-422A-94B8-E33E6ACC1EC2}" presName="compositeNode" presStyleCnt="0">
        <dgm:presLayoutVars>
          <dgm:bulletEnabled val="1"/>
        </dgm:presLayoutVars>
      </dgm:prSet>
      <dgm:spPr/>
    </dgm:pt>
    <dgm:pt modelId="{1854128E-C4F4-4AE7-BCF2-08301EA9C2F7}" type="pres">
      <dgm:prSet presAssocID="{2CB5EE9A-6E76-422A-94B8-E33E6ACC1EC2}" presName="bgRect" presStyleLbl="bgAccFollowNode1" presStyleIdx="0" presStyleCnt="3"/>
      <dgm:spPr/>
    </dgm:pt>
    <dgm:pt modelId="{F7AE920D-491B-48E8-9659-A5661F0154A3}" type="pres">
      <dgm:prSet presAssocID="{51EFD200-68BD-4030-9195-6804EBE5F3FB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5D8342A6-CE82-4ADD-931B-2465C8CFDAF1}" type="pres">
      <dgm:prSet presAssocID="{2CB5EE9A-6E76-422A-94B8-E33E6ACC1EC2}" presName="bottomLine" presStyleLbl="alignNode1" presStyleIdx="1" presStyleCnt="6">
        <dgm:presLayoutVars/>
      </dgm:prSet>
      <dgm:spPr/>
    </dgm:pt>
    <dgm:pt modelId="{C1F9823B-A808-4E8D-8011-62755E2D7DB6}" type="pres">
      <dgm:prSet presAssocID="{2CB5EE9A-6E76-422A-94B8-E33E6ACC1EC2}" presName="nodeText" presStyleLbl="bgAccFollowNode1" presStyleIdx="0" presStyleCnt="3">
        <dgm:presLayoutVars>
          <dgm:bulletEnabled val="1"/>
        </dgm:presLayoutVars>
      </dgm:prSet>
      <dgm:spPr/>
    </dgm:pt>
    <dgm:pt modelId="{74330D9D-B1B0-4E4F-A7CE-F71FDC37DE7A}" type="pres">
      <dgm:prSet presAssocID="{51EFD200-68BD-4030-9195-6804EBE5F3FB}" presName="sibTrans" presStyleCnt="0"/>
      <dgm:spPr/>
    </dgm:pt>
    <dgm:pt modelId="{4E3F8A0D-3FEF-4F24-A947-E2ECE25C5067}" type="pres">
      <dgm:prSet presAssocID="{A5ABB0E3-4BDF-478E-B413-32248D1414B0}" presName="compositeNode" presStyleCnt="0">
        <dgm:presLayoutVars>
          <dgm:bulletEnabled val="1"/>
        </dgm:presLayoutVars>
      </dgm:prSet>
      <dgm:spPr/>
    </dgm:pt>
    <dgm:pt modelId="{BE5CF20C-498E-4E12-A81F-6D33F93A22A8}" type="pres">
      <dgm:prSet presAssocID="{A5ABB0E3-4BDF-478E-B413-32248D1414B0}" presName="bgRect" presStyleLbl="bgAccFollowNode1" presStyleIdx="1" presStyleCnt="3"/>
      <dgm:spPr/>
    </dgm:pt>
    <dgm:pt modelId="{E0A812C9-64B4-44DE-953F-68FCADEB836F}" type="pres">
      <dgm:prSet presAssocID="{7D8659B6-2B9F-4FC4-AA43-AF1AFAF3CE2A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54496AA0-3960-4F9E-83E1-DDCA72AE095D}" type="pres">
      <dgm:prSet presAssocID="{A5ABB0E3-4BDF-478E-B413-32248D1414B0}" presName="bottomLine" presStyleLbl="alignNode1" presStyleIdx="3" presStyleCnt="6">
        <dgm:presLayoutVars/>
      </dgm:prSet>
      <dgm:spPr/>
    </dgm:pt>
    <dgm:pt modelId="{6EAA0DB8-9AD9-4448-BB92-1605719732DC}" type="pres">
      <dgm:prSet presAssocID="{A5ABB0E3-4BDF-478E-B413-32248D1414B0}" presName="nodeText" presStyleLbl="bgAccFollowNode1" presStyleIdx="1" presStyleCnt="3">
        <dgm:presLayoutVars>
          <dgm:bulletEnabled val="1"/>
        </dgm:presLayoutVars>
      </dgm:prSet>
      <dgm:spPr/>
    </dgm:pt>
    <dgm:pt modelId="{4DB84312-71F9-4F5F-BEA3-639691436235}" type="pres">
      <dgm:prSet presAssocID="{7D8659B6-2B9F-4FC4-AA43-AF1AFAF3CE2A}" presName="sibTrans" presStyleCnt="0"/>
      <dgm:spPr/>
    </dgm:pt>
    <dgm:pt modelId="{72F7BE5E-BB0D-4895-A2CF-64C02E30B8D3}" type="pres">
      <dgm:prSet presAssocID="{D40DF9F3-E955-4947-9E51-04D07DA040BE}" presName="compositeNode" presStyleCnt="0">
        <dgm:presLayoutVars>
          <dgm:bulletEnabled val="1"/>
        </dgm:presLayoutVars>
      </dgm:prSet>
      <dgm:spPr/>
    </dgm:pt>
    <dgm:pt modelId="{9C68E9FA-49E1-4A4E-966E-2859AB092A50}" type="pres">
      <dgm:prSet presAssocID="{D40DF9F3-E955-4947-9E51-04D07DA040BE}" presName="bgRect" presStyleLbl="bgAccFollowNode1" presStyleIdx="2" presStyleCnt="3"/>
      <dgm:spPr/>
    </dgm:pt>
    <dgm:pt modelId="{68FBE452-1370-433F-A5D7-83B6CCD0A629}" type="pres">
      <dgm:prSet presAssocID="{948CFBDD-E323-41A8-A240-285223FCBA52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0B9EDD4F-B095-41F6-8366-B5CC00A2E73F}" type="pres">
      <dgm:prSet presAssocID="{D40DF9F3-E955-4947-9E51-04D07DA040BE}" presName="bottomLine" presStyleLbl="alignNode1" presStyleIdx="5" presStyleCnt="6">
        <dgm:presLayoutVars/>
      </dgm:prSet>
      <dgm:spPr/>
    </dgm:pt>
    <dgm:pt modelId="{6DC48B3B-C93A-4F61-9188-6F11D32578E4}" type="pres">
      <dgm:prSet presAssocID="{D40DF9F3-E955-4947-9E51-04D07DA040BE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BFDA4902-88AC-4D28-8BB6-4991C92BF6A5}" type="presOf" srcId="{51EFD200-68BD-4030-9195-6804EBE5F3FB}" destId="{F7AE920D-491B-48E8-9659-A5661F0154A3}" srcOrd="0" destOrd="0" presId="urn:microsoft.com/office/officeart/2016/7/layout/BasicLinearProcessNumbered"/>
    <dgm:cxn modelId="{0483AB0D-CDD3-4B09-AEBE-ADE099C60CEC}" srcId="{3E2E2F5A-296D-4F58-8365-E2FCA96B0087}" destId="{D40DF9F3-E955-4947-9E51-04D07DA040BE}" srcOrd="2" destOrd="0" parTransId="{CE9E0E9A-2315-4700-B530-D186E92D6BF0}" sibTransId="{948CFBDD-E323-41A8-A240-285223FCBA52}"/>
    <dgm:cxn modelId="{35E82611-CD02-4444-843D-E59E8B886B40}" type="presOf" srcId="{948CFBDD-E323-41A8-A240-285223FCBA52}" destId="{68FBE452-1370-433F-A5D7-83B6CCD0A629}" srcOrd="0" destOrd="0" presId="urn:microsoft.com/office/officeart/2016/7/layout/BasicLinearProcessNumbered"/>
    <dgm:cxn modelId="{35AADA28-40F9-40C1-BCB2-34C8C0A80AFC}" srcId="{3E2E2F5A-296D-4F58-8365-E2FCA96B0087}" destId="{2CB5EE9A-6E76-422A-94B8-E33E6ACC1EC2}" srcOrd="0" destOrd="0" parTransId="{C5536E1A-6B46-4B02-9641-1C7265932263}" sibTransId="{51EFD200-68BD-4030-9195-6804EBE5F3FB}"/>
    <dgm:cxn modelId="{32B9553F-22E9-4A98-ABEC-D3F972F1619C}" type="presOf" srcId="{D40DF9F3-E955-4947-9E51-04D07DA040BE}" destId="{9C68E9FA-49E1-4A4E-966E-2859AB092A50}" srcOrd="0" destOrd="0" presId="urn:microsoft.com/office/officeart/2016/7/layout/BasicLinearProcessNumbered"/>
    <dgm:cxn modelId="{634C1A49-D56F-434F-9755-CC414E88BEE6}" srcId="{3E2E2F5A-296D-4F58-8365-E2FCA96B0087}" destId="{A5ABB0E3-4BDF-478E-B413-32248D1414B0}" srcOrd="1" destOrd="0" parTransId="{9E1F0E7F-9A7E-4542-AB11-B52340DB0F7F}" sibTransId="{7D8659B6-2B9F-4FC4-AA43-AF1AFAF3CE2A}"/>
    <dgm:cxn modelId="{A2C4C64B-FCBB-4F7C-A363-6008E5DBEE50}" type="presOf" srcId="{2CB5EE9A-6E76-422A-94B8-E33E6ACC1EC2}" destId="{C1F9823B-A808-4E8D-8011-62755E2D7DB6}" srcOrd="1" destOrd="0" presId="urn:microsoft.com/office/officeart/2016/7/layout/BasicLinearProcessNumbered"/>
    <dgm:cxn modelId="{55FDA572-B305-4E5B-B4D1-3A7CBE5D1041}" type="presOf" srcId="{7D8659B6-2B9F-4FC4-AA43-AF1AFAF3CE2A}" destId="{E0A812C9-64B4-44DE-953F-68FCADEB836F}" srcOrd="0" destOrd="0" presId="urn:microsoft.com/office/officeart/2016/7/layout/BasicLinearProcessNumbered"/>
    <dgm:cxn modelId="{252EED7D-1F52-483C-A366-B7BCAD37459D}" type="presOf" srcId="{A5ABB0E3-4BDF-478E-B413-32248D1414B0}" destId="{6EAA0DB8-9AD9-4448-BB92-1605719732DC}" srcOrd="1" destOrd="0" presId="urn:microsoft.com/office/officeart/2016/7/layout/BasicLinearProcessNumbered"/>
    <dgm:cxn modelId="{A465A3B3-97EA-495B-8409-4B36859EB875}" type="presOf" srcId="{D40DF9F3-E955-4947-9E51-04D07DA040BE}" destId="{6DC48B3B-C93A-4F61-9188-6F11D32578E4}" srcOrd="1" destOrd="0" presId="urn:microsoft.com/office/officeart/2016/7/layout/BasicLinearProcessNumbered"/>
    <dgm:cxn modelId="{475FFFBB-F267-4BFB-88A3-C2272F391BC4}" type="presOf" srcId="{2CB5EE9A-6E76-422A-94B8-E33E6ACC1EC2}" destId="{1854128E-C4F4-4AE7-BCF2-08301EA9C2F7}" srcOrd="0" destOrd="0" presId="urn:microsoft.com/office/officeart/2016/7/layout/BasicLinearProcessNumbered"/>
    <dgm:cxn modelId="{80D78ECE-4929-4526-A9B2-EEBB5A12E2D7}" type="presOf" srcId="{3E2E2F5A-296D-4F58-8365-E2FCA96B0087}" destId="{6FED1D61-536F-4CEA-9FB7-A587E4033B97}" srcOrd="0" destOrd="0" presId="urn:microsoft.com/office/officeart/2016/7/layout/BasicLinearProcessNumbered"/>
    <dgm:cxn modelId="{F18F95E7-1016-46F5-AF95-D7435FAC707C}" type="presOf" srcId="{A5ABB0E3-4BDF-478E-B413-32248D1414B0}" destId="{BE5CF20C-498E-4E12-A81F-6D33F93A22A8}" srcOrd="0" destOrd="0" presId="urn:microsoft.com/office/officeart/2016/7/layout/BasicLinearProcessNumbered"/>
    <dgm:cxn modelId="{1A5C3B1E-7496-4D4F-9134-BDE7F8D5A8CF}" type="presParOf" srcId="{6FED1D61-536F-4CEA-9FB7-A587E4033B97}" destId="{BD51CF87-ADC9-491D-BB0F-272264AF39BD}" srcOrd="0" destOrd="0" presId="urn:microsoft.com/office/officeart/2016/7/layout/BasicLinearProcessNumbered"/>
    <dgm:cxn modelId="{809F3013-FD17-4693-9FF4-52EB34E6DD96}" type="presParOf" srcId="{BD51CF87-ADC9-491D-BB0F-272264AF39BD}" destId="{1854128E-C4F4-4AE7-BCF2-08301EA9C2F7}" srcOrd="0" destOrd="0" presId="urn:microsoft.com/office/officeart/2016/7/layout/BasicLinearProcessNumbered"/>
    <dgm:cxn modelId="{6F3A3A11-AC06-48BC-ACEB-BA300684ED6F}" type="presParOf" srcId="{BD51CF87-ADC9-491D-BB0F-272264AF39BD}" destId="{F7AE920D-491B-48E8-9659-A5661F0154A3}" srcOrd="1" destOrd="0" presId="urn:microsoft.com/office/officeart/2016/7/layout/BasicLinearProcessNumbered"/>
    <dgm:cxn modelId="{C2B95CBB-526F-4502-B709-A30C03EA0184}" type="presParOf" srcId="{BD51CF87-ADC9-491D-BB0F-272264AF39BD}" destId="{5D8342A6-CE82-4ADD-931B-2465C8CFDAF1}" srcOrd="2" destOrd="0" presId="urn:microsoft.com/office/officeart/2016/7/layout/BasicLinearProcessNumbered"/>
    <dgm:cxn modelId="{75BCC2F4-0173-4C80-AC1B-7153259C8410}" type="presParOf" srcId="{BD51CF87-ADC9-491D-BB0F-272264AF39BD}" destId="{C1F9823B-A808-4E8D-8011-62755E2D7DB6}" srcOrd="3" destOrd="0" presId="urn:microsoft.com/office/officeart/2016/7/layout/BasicLinearProcessNumbered"/>
    <dgm:cxn modelId="{6EB3E4AF-9A5F-4E80-8B36-CCCFCAD16737}" type="presParOf" srcId="{6FED1D61-536F-4CEA-9FB7-A587E4033B97}" destId="{74330D9D-B1B0-4E4F-A7CE-F71FDC37DE7A}" srcOrd="1" destOrd="0" presId="urn:microsoft.com/office/officeart/2016/7/layout/BasicLinearProcessNumbered"/>
    <dgm:cxn modelId="{82AC5712-D7A0-431A-82B5-FA4A8FAD7E0C}" type="presParOf" srcId="{6FED1D61-536F-4CEA-9FB7-A587E4033B97}" destId="{4E3F8A0D-3FEF-4F24-A947-E2ECE25C5067}" srcOrd="2" destOrd="0" presId="urn:microsoft.com/office/officeart/2016/7/layout/BasicLinearProcessNumbered"/>
    <dgm:cxn modelId="{39EED6DB-9087-4352-9101-6D5578D41564}" type="presParOf" srcId="{4E3F8A0D-3FEF-4F24-A947-E2ECE25C5067}" destId="{BE5CF20C-498E-4E12-A81F-6D33F93A22A8}" srcOrd="0" destOrd="0" presId="urn:microsoft.com/office/officeart/2016/7/layout/BasicLinearProcessNumbered"/>
    <dgm:cxn modelId="{3657F7D4-69FF-4ED1-8A3D-F76DB0B62F46}" type="presParOf" srcId="{4E3F8A0D-3FEF-4F24-A947-E2ECE25C5067}" destId="{E0A812C9-64B4-44DE-953F-68FCADEB836F}" srcOrd="1" destOrd="0" presId="urn:microsoft.com/office/officeart/2016/7/layout/BasicLinearProcessNumbered"/>
    <dgm:cxn modelId="{B320E684-9E1C-4985-823E-74A9B1847295}" type="presParOf" srcId="{4E3F8A0D-3FEF-4F24-A947-E2ECE25C5067}" destId="{54496AA0-3960-4F9E-83E1-DDCA72AE095D}" srcOrd="2" destOrd="0" presId="urn:microsoft.com/office/officeart/2016/7/layout/BasicLinearProcessNumbered"/>
    <dgm:cxn modelId="{76F1670E-0022-4AB2-9687-6143A6DBC142}" type="presParOf" srcId="{4E3F8A0D-3FEF-4F24-A947-E2ECE25C5067}" destId="{6EAA0DB8-9AD9-4448-BB92-1605719732DC}" srcOrd="3" destOrd="0" presId="urn:microsoft.com/office/officeart/2016/7/layout/BasicLinearProcessNumbered"/>
    <dgm:cxn modelId="{A468FA69-49A1-4B54-9067-ED827E3CCADA}" type="presParOf" srcId="{6FED1D61-536F-4CEA-9FB7-A587E4033B97}" destId="{4DB84312-71F9-4F5F-BEA3-639691436235}" srcOrd="3" destOrd="0" presId="urn:microsoft.com/office/officeart/2016/7/layout/BasicLinearProcessNumbered"/>
    <dgm:cxn modelId="{9560CC72-B30D-4E02-8A97-ED89F3EDB30F}" type="presParOf" srcId="{6FED1D61-536F-4CEA-9FB7-A587E4033B97}" destId="{72F7BE5E-BB0D-4895-A2CF-64C02E30B8D3}" srcOrd="4" destOrd="0" presId="urn:microsoft.com/office/officeart/2016/7/layout/BasicLinearProcessNumbered"/>
    <dgm:cxn modelId="{69B8D4B5-0EE2-4E97-B3FC-BBA590BF94AE}" type="presParOf" srcId="{72F7BE5E-BB0D-4895-A2CF-64C02E30B8D3}" destId="{9C68E9FA-49E1-4A4E-966E-2859AB092A50}" srcOrd="0" destOrd="0" presId="urn:microsoft.com/office/officeart/2016/7/layout/BasicLinearProcessNumbered"/>
    <dgm:cxn modelId="{0B5E5758-893A-4C72-85B1-7D7DC200204A}" type="presParOf" srcId="{72F7BE5E-BB0D-4895-A2CF-64C02E30B8D3}" destId="{68FBE452-1370-433F-A5D7-83B6CCD0A629}" srcOrd="1" destOrd="0" presId="urn:microsoft.com/office/officeart/2016/7/layout/BasicLinearProcessNumbered"/>
    <dgm:cxn modelId="{7E125235-B37B-4293-90C3-F1AB8F3D061C}" type="presParOf" srcId="{72F7BE5E-BB0D-4895-A2CF-64C02E30B8D3}" destId="{0B9EDD4F-B095-41F6-8366-B5CC00A2E73F}" srcOrd="2" destOrd="0" presId="urn:microsoft.com/office/officeart/2016/7/layout/BasicLinearProcessNumbered"/>
    <dgm:cxn modelId="{A129EDB6-C30D-4CAA-BE97-DCFC9FBDDD9F}" type="presParOf" srcId="{72F7BE5E-BB0D-4895-A2CF-64C02E30B8D3}" destId="{6DC48B3B-C93A-4F61-9188-6F11D32578E4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9CBC6EA-CE9A-41FD-AE30-0A369A12412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D45B1D4-04E2-4493-AFAD-FF896CB995A6}">
      <dgm:prSet/>
      <dgm:spPr/>
      <dgm:t>
        <a:bodyPr/>
        <a:lstStyle/>
        <a:p>
          <a:r>
            <a:rPr lang="en-GB"/>
            <a:t>Experimental between-subjects factorial design with 2 independent variables with 2 levels, </a:t>
          </a:r>
          <a:endParaRPr lang="en-US"/>
        </a:p>
      </dgm:t>
    </dgm:pt>
    <dgm:pt modelId="{60E07803-5DC8-4131-977D-5512EDD7A159}" type="parTrans" cxnId="{055845E0-79B7-4659-8319-8B40D9B9B8F1}">
      <dgm:prSet/>
      <dgm:spPr/>
      <dgm:t>
        <a:bodyPr/>
        <a:lstStyle/>
        <a:p>
          <a:endParaRPr lang="en-US"/>
        </a:p>
      </dgm:t>
    </dgm:pt>
    <dgm:pt modelId="{B5EAA2C4-9C57-4D23-8DC4-F35201716F91}" type="sibTrans" cxnId="{055845E0-79B7-4659-8319-8B40D9B9B8F1}">
      <dgm:prSet/>
      <dgm:spPr/>
      <dgm:t>
        <a:bodyPr/>
        <a:lstStyle/>
        <a:p>
          <a:endParaRPr lang="en-US"/>
        </a:p>
      </dgm:t>
    </dgm:pt>
    <dgm:pt modelId="{FD5F79FA-65DA-4852-9F61-84EB0E7122C5}">
      <dgm:prSet/>
      <dgm:spPr/>
      <dgm:t>
        <a:bodyPr/>
        <a:lstStyle/>
        <a:p>
          <a:r>
            <a:rPr lang="en-GB"/>
            <a:t>IV1 – ADHD presence (yes/no)</a:t>
          </a:r>
          <a:endParaRPr lang="en-US"/>
        </a:p>
      </dgm:t>
    </dgm:pt>
    <dgm:pt modelId="{5FA69B67-F440-4AA9-8B3F-F6BA7FD69A1A}" type="parTrans" cxnId="{2A664172-C950-4690-9996-A283F18F57DC}">
      <dgm:prSet/>
      <dgm:spPr/>
      <dgm:t>
        <a:bodyPr/>
        <a:lstStyle/>
        <a:p>
          <a:endParaRPr lang="en-US"/>
        </a:p>
      </dgm:t>
    </dgm:pt>
    <dgm:pt modelId="{36123AB4-24F5-440C-902F-8B76ABF9BC78}" type="sibTrans" cxnId="{2A664172-C950-4690-9996-A283F18F57DC}">
      <dgm:prSet/>
      <dgm:spPr/>
      <dgm:t>
        <a:bodyPr/>
        <a:lstStyle/>
        <a:p>
          <a:endParaRPr lang="en-US"/>
        </a:p>
      </dgm:t>
    </dgm:pt>
    <dgm:pt modelId="{082D84AE-286F-485B-8966-AB74D9C6D3F1}">
      <dgm:prSet/>
      <dgm:spPr/>
      <dgm:t>
        <a:bodyPr/>
        <a:lstStyle/>
        <a:p>
          <a:r>
            <a:rPr lang="en-GB"/>
            <a:t>IV2 – Emotion regulation difficulties (high/low)</a:t>
          </a:r>
          <a:endParaRPr lang="en-US"/>
        </a:p>
      </dgm:t>
    </dgm:pt>
    <dgm:pt modelId="{2036FBEA-773C-4D82-B1F0-7B83A3548DD9}" type="parTrans" cxnId="{2C247B25-149B-4911-8594-C046658EB8BF}">
      <dgm:prSet/>
      <dgm:spPr/>
      <dgm:t>
        <a:bodyPr/>
        <a:lstStyle/>
        <a:p>
          <a:endParaRPr lang="en-US"/>
        </a:p>
      </dgm:t>
    </dgm:pt>
    <dgm:pt modelId="{139A7D0B-2646-41FF-B436-BFBD142CD69F}" type="sibTrans" cxnId="{2C247B25-149B-4911-8594-C046658EB8BF}">
      <dgm:prSet/>
      <dgm:spPr/>
      <dgm:t>
        <a:bodyPr/>
        <a:lstStyle/>
        <a:p>
          <a:endParaRPr lang="en-US"/>
        </a:p>
      </dgm:t>
    </dgm:pt>
    <dgm:pt modelId="{5323C235-1440-4959-8AC1-A49518AB265E}">
      <dgm:prSet/>
      <dgm:spPr/>
      <dgm:t>
        <a:bodyPr/>
        <a:lstStyle/>
        <a:p>
          <a:r>
            <a:rPr lang="en-GB"/>
            <a:t>and 2 dependent variables</a:t>
          </a:r>
          <a:endParaRPr lang="en-US"/>
        </a:p>
      </dgm:t>
    </dgm:pt>
    <dgm:pt modelId="{0AD9C7F5-AC82-4A4D-AC80-B532E84C5721}" type="parTrans" cxnId="{E245F499-628F-4ADE-BBAD-28623179A47A}">
      <dgm:prSet/>
      <dgm:spPr/>
      <dgm:t>
        <a:bodyPr/>
        <a:lstStyle/>
        <a:p>
          <a:endParaRPr lang="en-US"/>
        </a:p>
      </dgm:t>
    </dgm:pt>
    <dgm:pt modelId="{5A950178-51C8-41D1-BB6C-E5C9DEA903EC}" type="sibTrans" cxnId="{E245F499-628F-4ADE-BBAD-28623179A47A}">
      <dgm:prSet/>
      <dgm:spPr/>
      <dgm:t>
        <a:bodyPr/>
        <a:lstStyle/>
        <a:p>
          <a:endParaRPr lang="en-US"/>
        </a:p>
      </dgm:t>
    </dgm:pt>
    <dgm:pt modelId="{141B1C04-E939-4F86-8829-9CBCAE7A3BF2}">
      <dgm:prSet/>
      <dgm:spPr/>
      <dgm:t>
        <a:bodyPr/>
        <a:lstStyle/>
        <a:p>
          <a:r>
            <a:rPr lang="en-GB"/>
            <a:t>DV 1 – Menstrual symptom severity</a:t>
          </a:r>
          <a:endParaRPr lang="en-US"/>
        </a:p>
      </dgm:t>
    </dgm:pt>
    <dgm:pt modelId="{E1998BCC-5D98-4267-8667-7EBD2244036F}" type="parTrans" cxnId="{DC3AB4EB-CD2A-4E8D-8DC2-629A7C1C1429}">
      <dgm:prSet/>
      <dgm:spPr/>
      <dgm:t>
        <a:bodyPr/>
        <a:lstStyle/>
        <a:p>
          <a:endParaRPr lang="en-US"/>
        </a:p>
      </dgm:t>
    </dgm:pt>
    <dgm:pt modelId="{593F6374-A1CA-49C9-B145-D0AB8ACDE196}" type="sibTrans" cxnId="{DC3AB4EB-CD2A-4E8D-8DC2-629A7C1C1429}">
      <dgm:prSet/>
      <dgm:spPr/>
      <dgm:t>
        <a:bodyPr/>
        <a:lstStyle/>
        <a:p>
          <a:endParaRPr lang="en-US"/>
        </a:p>
      </dgm:t>
    </dgm:pt>
    <dgm:pt modelId="{D24D0573-A280-43CF-B16A-353A0AA33D2D}">
      <dgm:prSet/>
      <dgm:spPr/>
      <dgm:t>
        <a:bodyPr/>
        <a:lstStyle/>
        <a:p>
          <a:r>
            <a:rPr lang="en-GB"/>
            <a:t>DV2 – Quality of Life </a:t>
          </a:r>
          <a:endParaRPr lang="en-US"/>
        </a:p>
      </dgm:t>
    </dgm:pt>
    <dgm:pt modelId="{36336CDC-89A6-43A0-BD39-AA9D69E968F5}" type="parTrans" cxnId="{DB0C909F-24C4-4EED-8541-781DDDF1E753}">
      <dgm:prSet/>
      <dgm:spPr/>
      <dgm:t>
        <a:bodyPr/>
        <a:lstStyle/>
        <a:p>
          <a:endParaRPr lang="en-US"/>
        </a:p>
      </dgm:t>
    </dgm:pt>
    <dgm:pt modelId="{89D1C78E-BA69-4936-82DB-A8003C97A938}" type="sibTrans" cxnId="{DB0C909F-24C4-4EED-8541-781DDDF1E753}">
      <dgm:prSet/>
      <dgm:spPr/>
      <dgm:t>
        <a:bodyPr/>
        <a:lstStyle/>
        <a:p>
          <a:endParaRPr lang="en-US"/>
        </a:p>
      </dgm:t>
    </dgm:pt>
    <dgm:pt modelId="{E17A06D7-BD85-4FBA-A8F1-AA8107870A7D}">
      <dgm:prSet/>
      <dgm:spPr/>
      <dgm:t>
        <a:bodyPr/>
        <a:lstStyle/>
        <a:p>
          <a:r>
            <a:rPr lang="en-GB"/>
            <a:t>Research was conducted using self-report measures via in online questionnaires via Qualtrics.</a:t>
          </a:r>
          <a:endParaRPr lang="en-US"/>
        </a:p>
      </dgm:t>
    </dgm:pt>
    <dgm:pt modelId="{04F36F9A-2895-4096-9EBB-22AF0F5D3E3C}" type="parTrans" cxnId="{80BEB7B7-6FAF-4A83-B094-332A1132151C}">
      <dgm:prSet/>
      <dgm:spPr/>
      <dgm:t>
        <a:bodyPr/>
        <a:lstStyle/>
        <a:p>
          <a:endParaRPr lang="en-US"/>
        </a:p>
      </dgm:t>
    </dgm:pt>
    <dgm:pt modelId="{F1DF7C77-D9D1-4FE9-A715-6964E6B49B26}" type="sibTrans" cxnId="{80BEB7B7-6FAF-4A83-B094-332A1132151C}">
      <dgm:prSet/>
      <dgm:spPr/>
      <dgm:t>
        <a:bodyPr/>
        <a:lstStyle/>
        <a:p>
          <a:endParaRPr lang="en-US"/>
        </a:p>
      </dgm:t>
    </dgm:pt>
    <dgm:pt modelId="{65032965-D66A-4E12-B663-7FC46A525647}">
      <dgm:prSet/>
      <dgm:spPr/>
      <dgm:t>
        <a:bodyPr/>
        <a:lstStyle/>
        <a:p>
          <a:r>
            <a:rPr lang="en-GB" dirty="0"/>
            <a:t>A MANOVA was selected and data was analysed using SPSS.</a:t>
          </a:r>
          <a:endParaRPr lang="en-US" dirty="0"/>
        </a:p>
      </dgm:t>
    </dgm:pt>
    <dgm:pt modelId="{BA206E23-C9E5-41EA-AFD0-58714B2BBFF9}" type="parTrans" cxnId="{DF8880A6-7F70-441E-B494-1E8CED8BFCE6}">
      <dgm:prSet/>
      <dgm:spPr/>
      <dgm:t>
        <a:bodyPr/>
        <a:lstStyle/>
        <a:p>
          <a:endParaRPr lang="en-US"/>
        </a:p>
      </dgm:t>
    </dgm:pt>
    <dgm:pt modelId="{FEF9E879-62EF-420A-95D4-8A21D1B5AAC9}" type="sibTrans" cxnId="{DF8880A6-7F70-441E-B494-1E8CED8BFCE6}">
      <dgm:prSet/>
      <dgm:spPr/>
      <dgm:t>
        <a:bodyPr/>
        <a:lstStyle/>
        <a:p>
          <a:endParaRPr lang="en-US"/>
        </a:p>
      </dgm:t>
    </dgm:pt>
    <dgm:pt modelId="{4921A6FC-3379-4A84-8FA0-366C5712AB37}" type="pres">
      <dgm:prSet presAssocID="{59CBC6EA-CE9A-41FD-AE30-0A369A124127}" presName="linear" presStyleCnt="0">
        <dgm:presLayoutVars>
          <dgm:animLvl val="lvl"/>
          <dgm:resizeHandles val="exact"/>
        </dgm:presLayoutVars>
      </dgm:prSet>
      <dgm:spPr/>
    </dgm:pt>
    <dgm:pt modelId="{BC5E0B48-AC11-428D-A91A-0F1924B1D602}" type="pres">
      <dgm:prSet presAssocID="{5D45B1D4-04E2-4493-AFAD-FF896CB995A6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B3C8052-8D64-49A6-B4A3-C9F88CFEED10}" type="pres">
      <dgm:prSet presAssocID="{5D45B1D4-04E2-4493-AFAD-FF896CB995A6}" presName="childText" presStyleLbl="revTx" presStyleIdx="0" presStyleCnt="2">
        <dgm:presLayoutVars>
          <dgm:bulletEnabled val="1"/>
        </dgm:presLayoutVars>
      </dgm:prSet>
      <dgm:spPr/>
    </dgm:pt>
    <dgm:pt modelId="{C1A363F0-47A9-463A-A1DF-6B2BA32B56FA}" type="pres">
      <dgm:prSet presAssocID="{5323C235-1440-4959-8AC1-A49518AB265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E3F994B-3582-46F0-AF0D-ABA82ECADCCD}" type="pres">
      <dgm:prSet presAssocID="{5323C235-1440-4959-8AC1-A49518AB265E}" presName="childText" presStyleLbl="revTx" presStyleIdx="1" presStyleCnt="2">
        <dgm:presLayoutVars>
          <dgm:bulletEnabled val="1"/>
        </dgm:presLayoutVars>
      </dgm:prSet>
      <dgm:spPr/>
    </dgm:pt>
    <dgm:pt modelId="{E2803091-135D-4857-BCF3-07DEE2AF0EA2}" type="pres">
      <dgm:prSet presAssocID="{E17A06D7-BD85-4FBA-A8F1-AA8107870A7D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4F8C0DC-31EE-4BF5-8160-EB5BC9FD6902}" type="pres">
      <dgm:prSet presAssocID="{F1DF7C77-D9D1-4FE9-A715-6964E6B49B26}" presName="spacer" presStyleCnt="0"/>
      <dgm:spPr/>
    </dgm:pt>
    <dgm:pt modelId="{CE048125-BD2D-4F3B-81B2-BF5B1C0C9208}" type="pres">
      <dgm:prSet presAssocID="{65032965-D66A-4E12-B663-7FC46A525647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74ECD301-26FE-409E-AE78-D9843A7F704B}" type="presOf" srcId="{65032965-D66A-4E12-B663-7FC46A525647}" destId="{CE048125-BD2D-4F3B-81B2-BF5B1C0C9208}" srcOrd="0" destOrd="0" presId="urn:microsoft.com/office/officeart/2005/8/layout/vList2"/>
    <dgm:cxn modelId="{2C247B25-149B-4911-8594-C046658EB8BF}" srcId="{5D45B1D4-04E2-4493-AFAD-FF896CB995A6}" destId="{082D84AE-286F-485B-8966-AB74D9C6D3F1}" srcOrd="1" destOrd="0" parTransId="{2036FBEA-773C-4D82-B1F0-7B83A3548DD9}" sibTransId="{139A7D0B-2646-41FF-B436-BFBD142CD69F}"/>
    <dgm:cxn modelId="{5612F45D-5243-40C8-A7B3-59B82EEBD308}" type="presOf" srcId="{E17A06D7-BD85-4FBA-A8F1-AA8107870A7D}" destId="{E2803091-135D-4857-BCF3-07DEE2AF0EA2}" srcOrd="0" destOrd="0" presId="urn:microsoft.com/office/officeart/2005/8/layout/vList2"/>
    <dgm:cxn modelId="{3A794B61-123B-4FBA-AEB7-D51B4FA353AE}" type="presOf" srcId="{5D45B1D4-04E2-4493-AFAD-FF896CB995A6}" destId="{BC5E0B48-AC11-428D-A91A-0F1924B1D602}" srcOrd="0" destOrd="0" presId="urn:microsoft.com/office/officeart/2005/8/layout/vList2"/>
    <dgm:cxn modelId="{805D7447-D4E5-4D00-8920-E9C3D99AD5C0}" type="presOf" srcId="{FD5F79FA-65DA-4852-9F61-84EB0E7122C5}" destId="{2B3C8052-8D64-49A6-B4A3-C9F88CFEED10}" srcOrd="0" destOrd="0" presId="urn:microsoft.com/office/officeart/2005/8/layout/vList2"/>
    <dgm:cxn modelId="{AD57046B-2F88-4230-807A-42DB06CF7D92}" type="presOf" srcId="{082D84AE-286F-485B-8966-AB74D9C6D3F1}" destId="{2B3C8052-8D64-49A6-B4A3-C9F88CFEED10}" srcOrd="0" destOrd="1" presId="urn:microsoft.com/office/officeart/2005/8/layout/vList2"/>
    <dgm:cxn modelId="{2A664172-C950-4690-9996-A283F18F57DC}" srcId="{5D45B1D4-04E2-4493-AFAD-FF896CB995A6}" destId="{FD5F79FA-65DA-4852-9F61-84EB0E7122C5}" srcOrd="0" destOrd="0" parTransId="{5FA69B67-F440-4AA9-8B3F-F6BA7FD69A1A}" sibTransId="{36123AB4-24F5-440C-902F-8B76ABF9BC78}"/>
    <dgm:cxn modelId="{67970656-C572-45CC-9B05-BA76B7102932}" type="presOf" srcId="{5323C235-1440-4959-8AC1-A49518AB265E}" destId="{C1A363F0-47A9-463A-A1DF-6B2BA32B56FA}" srcOrd="0" destOrd="0" presId="urn:microsoft.com/office/officeart/2005/8/layout/vList2"/>
    <dgm:cxn modelId="{345CBD81-92E7-4012-A897-0D34B7C8E6B4}" type="presOf" srcId="{141B1C04-E939-4F86-8829-9CBCAE7A3BF2}" destId="{AE3F994B-3582-46F0-AF0D-ABA82ECADCCD}" srcOrd="0" destOrd="0" presId="urn:microsoft.com/office/officeart/2005/8/layout/vList2"/>
    <dgm:cxn modelId="{E245F499-628F-4ADE-BBAD-28623179A47A}" srcId="{59CBC6EA-CE9A-41FD-AE30-0A369A124127}" destId="{5323C235-1440-4959-8AC1-A49518AB265E}" srcOrd="1" destOrd="0" parTransId="{0AD9C7F5-AC82-4A4D-AC80-B532E84C5721}" sibTransId="{5A950178-51C8-41D1-BB6C-E5C9DEA903EC}"/>
    <dgm:cxn modelId="{DB0C909F-24C4-4EED-8541-781DDDF1E753}" srcId="{5323C235-1440-4959-8AC1-A49518AB265E}" destId="{D24D0573-A280-43CF-B16A-353A0AA33D2D}" srcOrd="1" destOrd="0" parTransId="{36336CDC-89A6-43A0-BD39-AA9D69E968F5}" sibTransId="{89D1C78E-BA69-4936-82DB-A8003C97A938}"/>
    <dgm:cxn modelId="{DF8880A6-7F70-441E-B494-1E8CED8BFCE6}" srcId="{59CBC6EA-CE9A-41FD-AE30-0A369A124127}" destId="{65032965-D66A-4E12-B663-7FC46A525647}" srcOrd="3" destOrd="0" parTransId="{BA206E23-C9E5-41EA-AFD0-58714B2BBFF9}" sibTransId="{FEF9E879-62EF-420A-95D4-8A21D1B5AAC9}"/>
    <dgm:cxn modelId="{80BEB7B7-6FAF-4A83-B094-332A1132151C}" srcId="{59CBC6EA-CE9A-41FD-AE30-0A369A124127}" destId="{E17A06D7-BD85-4FBA-A8F1-AA8107870A7D}" srcOrd="2" destOrd="0" parTransId="{04F36F9A-2895-4096-9EBB-22AF0F5D3E3C}" sibTransId="{F1DF7C77-D9D1-4FE9-A715-6964E6B49B26}"/>
    <dgm:cxn modelId="{055845E0-79B7-4659-8319-8B40D9B9B8F1}" srcId="{59CBC6EA-CE9A-41FD-AE30-0A369A124127}" destId="{5D45B1D4-04E2-4493-AFAD-FF896CB995A6}" srcOrd="0" destOrd="0" parTransId="{60E07803-5DC8-4131-977D-5512EDD7A159}" sibTransId="{B5EAA2C4-9C57-4D23-8DC4-F35201716F91}"/>
    <dgm:cxn modelId="{DC3AB4EB-CD2A-4E8D-8DC2-629A7C1C1429}" srcId="{5323C235-1440-4959-8AC1-A49518AB265E}" destId="{141B1C04-E939-4F86-8829-9CBCAE7A3BF2}" srcOrd="0" destOrd="0" parTransId="{E1998BCC-5D98-4267-8667-7EBD2244036F}" sibTransId="{593F6374-A1CA-49C9-B145-D0AB8ACDE196}"/>
    <dgm:cxn modelId="{A5C67CEC-D768-440E-95AE-0A421E5C0D8D}" type="presOf" srcId="{D24D0573-A280-43CF-B16A-353A0AA33D2D}" destId="{AE3F994B-3582-46F0-AF0D-ABA82ECADCCD}" srcOrd="0" destOrd="1" presId="urn:microsoft.com/office/officeart/2005/8/layout/vList2"/>
    <dgm:cxn modelId="{508840FA-0585-44E6-9F49-49AF9F69499C}" type="presOf" srcId="{59CBC6EA-CE9A-41FD-AE30-0A369A124127}" destId="{4921A6FC-3379-4A84-8FA0-366C5712AB37}" srcOrd="0" destOrd="0" presId="urn:microsoft.com/office/officeart/2005/8/layout/vList2"/>
    <dgm:cxn modelId="{7FFABC70-3890-4779-B37F-F21149D20182}" type="presParOf" srcId="{4921A6FC-3379-4A84-8FA0-366C5712AB37}" destId="{BC5E0B48-AC11-428D-A91A-0F1924B1D602}" srcOrd="0" destOrd="0" presId="urn:microsoft.com/office/officeart/2005/8/layout/vList2"/>
    <dgm:cxn modelId="{39E69161-9ED4-46FA-9DFC-5FD36FEAD265}" type="presParOf" srcId="{4921A6FC-3379-4A84-8FA0-366C5712AB37}" destId="{2B3C8052-8D64-49A6-B4A3-C9F88CFEED10}" srcOrd="1" destOrd="0" presId="urn:microsoft.com/office/officeart/2005/8/layout/vList2"/>
    <dgm:cxn modelId="{2A9AC4DA-E565-4667-AE86-A8829FFA580B}" type="presParOf" srcId="{4921A6FC-3379-4A84-8FA0-366C5712AB37}" destId="{C1A363F0-47A9-463A-A1DF-6B2BA32B56FA}" srcOrd="2" destOrd="0" presId="urn:microsoft.com/office/officeart/2005/8/layout/vList2"/>
    <dgm:cxn modelId="{53B2CEC2-15C4-4B13-88AF-91233BBBDC18}" type="presParOf" srcId="{4921A6FC-3379-4A84-8FA0-366C5712AB37}" destId="{AE3F994B-3582-46F0-AF0D-ABA82ECADCCD}" srcOrd="3" destOrd="0" presId="urn:microsoft.com/office/officeart/2005/8/layout/vList2"/>
    <dgm:cxn modelId="{39A3D4AE-EAA6-4ECE-8048-ABB4D4FDC978}" type="presParOf" srcId="{4921A6FC-3379-4A84-8FA0-366C5712AB37}" destId="{E2803091-135D-4857-BCF3-07DEE2AF0EA2}" srcOrd="4" destOrd="0" presId="urn:microsoft.com/office/officeart/2005/8/layout/vList2"/>
    <dgm:cxn modelId="{BC2D8307-E0DB-4BA2-A543-3999E1DCB87A}" type="presParOf" srcId="{4921A6FC-3379-4A84-8FA0-366C5712AB37}" destId="{A4F8C0DC-31EE-4BF5-8160-EB5BC9FD6902}" srcOrd="5" destOrd="0" presId="urn:microsoft.com/office/officeart/2005/8/layout/vList2"/>
    <dgm:cxn modelId="{A78CDAB3-71CF-467D-9A77-D91A81B5F1C7}" type="presParOf" srcId="{4921A6FC-3379-4A84-8FA0-366C5712AB37}" destId="{CE048125-BD2D-4F3B-81B2-BF5B1C0C9208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A5AAC0F-928E-40CF-BB5C-E148FD072574}" type="doc">
      <dgm:prSet loTypeId="urn:microsoft.com/office/officeart/2011/layout/HexagonRadial" loCatId="cycle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5A86A5AD-771C-4B07-A502-6E30686B5000}">
      <dgm:prSet custT="1"/>
      <dgm:spPr/>
      <dgm:t>
        <a:bodyPr/>
        <a:lstStyle/>
        <a:p>
          <a:r>
            <a:rPr lang="en-GB" sz="1400" dirty="0"/>
            <a:t>Proposal to SAG,</a:t>
          </a:r>
        </a:p>
        <a:p>
          <a:r>
            <a:rPr lang="en-GB" sz="1400" dirty="0"/>
            <a:t> Ethics form</a:t>
          </a:r>
        </a:p>
      </dgm:t>
    </dgm:pt>
    <dgm:pt modelId="{2497F64C-41AF-4D60-B271-3141F1D5FAE3}" type="parTrans" cxnId="{94B8FE17-6FD9-4FDA-A967-0561BEFBA46C}">
      <dgm:prSet/>
      <dgm:spPr/>
      <dgm:t>
        <a:bodyPr/>
        <a:lstStyle/>
        <a:p>
          <a:endParaRPr lang="en-GB"/>
        </a:p>
      </dgm:t>
    </dgm:pt>
    <dgm:pt modelId="{FB55C8CF-1926-4938-93DF-F7E36F387572}" type="sibTrans" cxnId="{94B8FE17-6FD9-4FDA-A967-0561BEFBA46C}">
      <dgm:prSet/>
      <dgm:spPr/>
      <dgm:t>
        <a:bodyPr/>
        <a:lstStyle/>
        <a:p>
          <a:endParaRPr lang="en-GB"/>
        </a:p>
      </dgm:t>
    </dgm:pt>
    <dgm:pt modelId="{83E5BAF2-3F1B-4F5F-92C8-24B194E62E8C}">
      <dgm:prSet custT="1"/>
      <dgm:spPr/>
      <dgm:t>
        <a:bodyPr/>
        <a:lstStyle/>
        <a:p>
          <a:r>
            <a:rPr lang="en-GB" sz="1200" dirty="0"/>
            <a:t>Demographic information – ADHD diagnosis</a:t>
          </a:r>
        </a:p>
      </dgm:t>
    </dgm:pt>
    <dgm:pt modelId="{F12C1AD8-C29D-45B7-AD93-C446E9533D0F}" type="parTrans" cxnId="{3A278BBD-2BC9-4BE9-8BF1-8238A02F051E}">
      <dgm:prSet/>
      <dgm:spPr/>
      <dgm:t>
        <a:bodyPr/>
        <a:lstStyle/>
        <a:p>
          <a:endParaRPr lang="en-GB"/>
        </a:p>
      </dgm:t>
    </dgm:pt>
    <dgm:pt modelId="{D35FE453-CE6D-43A0-BF4B-ABCAA86921A2}" type="sibTrans" cxnId="{3A278BBD-2BC9-4BE9-8BF1-8238A02F051E}">
      <dgm:prSet/>
      <dgm:spPr/>
      <dgm:t>
        <a:bodyPr/>
        <a:lstStyle/>
        <a:p>
          <a:endParaRPr lang="en-GB"/>
        </a:p>
      </dgm:t>
    </dgm:pt>
    <dgm:pt modelId="{32802A43-227E-4AA7-A2CB-44DF221DC287}">
      <dgm:prSet/>
      <dgm:spPr/>
      <dgm:t>
        <a:bodyPr/>
        <a:lstStyle/>
        <a:p>
          <a:endParaRPr lang="en-GB" dirty="0"/>
        </a:p>
      </dgm:t>
    </dgm:pt>
    <dgm:pt modelId="{B21F7DFE-EB55-45A3-8581-5FCB962DD28B}" type="parTrans" cxnId="{79FCD7AA-3E72-4330-BAFC-620261AB50EB}">
      <dgm:prSet/>
      <dgm:spPr/>
      <dgm:t>
        <a:bodyPr/>
        <a:lstStyle/>
        <a:p>
          <a:endParaRPr lang="en-GB"/>
        </a:p>
      </dgm:t>
    </dgm:pt>
    <dgm:pt modelId="{AA2B8D92-F586-4783-A6DC-1D69F7DC3854}" type="sibTrans" cxnId="{79FCD7AA-3E72-4330-BAFC-620261AB50EB}">
      <dgm:prSet/>
      <dgm:spPr/>
      <dgm:t>
        <a:bodyPr/>
        <a:lstStyle/>
        <a:p>
          <a:endParaRPr lang="en-GB"/>
        </a:p>
      </dgm:t>
    </dgm:pt>
    <dgm:pt modelId="{B88E7360-949A-403D-BC88-C544C45C73A8}">
      <dgm:prSet custT="1"/>
      <dgm:spPr/>
      <dgm:t>
        <a:bodyPr/>
        <a:lstStyle/>
        <a:p>
          <a:r>
            <a:rPr lang="en-GB" sz="1000" dirty="0"/>
            <a:t>Difficulty in Emotion Regulation Scale (DERS) – (</a:t>
          </a:r>
          <a:r>
            <a:rPr lang="en-GB" sz="1000" dirty="0" err="1"/>
            <a:t>Bjureberg</a:t>
          </a:r>
          <a:r>
            <a:rPr lang="en-GB" sz="1000" dirty="0"/>
            <a:t> et al., 2016) 16 item 5 point </a:t>
          </a:r>
          <a:r>
            <a:rPr lang="en-GB" sz="1000" dirty="0" err="1"/>
            <a:t>likert</a:t>
          </a:r>
          <a:r>
            <a:rPr lang="en-GB" sz="1000" dirty="0"/>
            <a:t> scale </a:t>
          </a:r>
        </a:p>
      </dgm:t>
    </dgm:pt>
    <dgm:pt modelId="{2657B9B8-5E92-4B0A-9D53-E480F12B01AE}" type="parTrans" cxnId="{85141470-EFE4-41F3-B88D-DBABD7880373}">
      <dgm:prSet/>
      <dgm:spPr/>
      <dgm:t>
        <a:bodyPr/>
        <a:lstStyle/>
        <a:p>
          <a:endParaRPr lang="en-GB"/>
        </a:p>
      </dgm:t>
    </dgm:pt>
    <dgm:pt modelId="{B837D5FA-5A2B-4718-A235-A0B57E0BB059}" type="sibTrans" cxnId="{85141470-EFE4-41F3-B88D-DBABD7880373}">
      <dgm:prSet/>
      <dgm:spPr/>
      <dgm:t>
        <a:bodyPr/>
        <a:lstStyle/>
        <a:p>
          <a:endParaRPr lang="en-GB"/>
        </a:p>
      </dgm:t>
    </dgm:pt>
    <dgm:pt modelId="{C07ECB2B-D1F3-4CF2-BB21-EC10E1390102}">
      <dgm:prSet custT="1"/>
      <dgm:spPr/>
      <dgm:t>
        <a:bodyPr/>
        <a:lstStyle/>
        <a:p>
          <a:r>
            <a:rPr lang="en-GB" sz="1000" dirty="0"/>
            <a:t>Menstrual Symptom Severity – adapted and shortened Menstrual Distress Questionnaire (MEDI-Q) (</a:t>
          </a:r>
          <a:r>
            <a:rPr lang="en-GB" sz="1000" dirty="0" err="1"/>
            <a:t>Venuccini</a:t>
          </a:r>
          <a:r>
            <a:rPr lang="en-GB" sz="1000" dirty="0"/>
            <a:t> et al., 2021) 15 items scored 30-105</a:t>
          </a:r>
        </a:p>
      </dgm:t>
    </dgm:pt>
    <dgm:pt modelId="{E75F9B85-C85C-4749-B7C0-6BB7ED5E6570}" type="parTrans" cxnId="{2198EAB7-EA85-4811-937B-BE081CCC68C6}">
      <dgm:prSet/>
      <dgm:spPr/>
      <dgm:t>
        <a:bodyPr/>
        <a:lstStyle/>
        <a:p>
          <a:endParaRPr lang="en-GB"/>
        </a:p>
      </dgm:t>
    </dgm:pt>
    <dgm:pt modelId="{ACD2D5DA-FA0A-4800-A4A3-5185086FA9B5}" type="sibTrans" cxnId="{2198EAB7-EA85-4811-937B-BE081CCC68C6}">
      <dgm:prSet/>
      <dgm:spPr/>
      <dgm:t>
        <a:bodyPr/>
        <a:lstStyle/>
        <a:p>
          <a:endParaRPr lang="en-GB"/>
        </a:p>
      </dgm:t>
    </dgm:pt>
    <dgm:pt modelId="{3925D65F-4A47-4DB8-9A4D-22F4F4C9E301}">
      <dgm:prSet custT="1"/>
      <dgm:spPr/>
      <dgm:t>
        <a:bodyPr/>
        <a:lstStyle/>
        <a:p>
          <a:r>
            <a:rPr lang="en-GB" sz="1400" dirty="0"/>
            <a:t>Information sheet, Consent form,</a:t>
          </a:r>
        </a:p>
      </dgm:t>
    </dgm:pt>
    <dgm:pt modelId="{AED5B3D3-0290-46B3-9614-528FB5270AD5}" type="parTrans" cxnId="{3C233606-98C5-4DC1-85BA-6E4369897B4B}">
      <dgm:prSet/>
      <dgm:spPr/>
      <dgm:t>
        <a:bodyPr/>
        <a:lstStyle/>
        <a:p>
          <a:endParaRPr lang="en-GB"/>
        </a:p>
      </dgm:t>
    </dgm:pt>
    <dgm:pt modelId="{6A89064C-029E-43BB-87FA-D82FCF466A43}" type="sibTrans" cxnId="{3C233606-98C5-4DC1-85BA-6E4369897B4B}">
      <dgm:prSet/>
      <dgm:spPr/>
      <dgm:t>
        <a:bodyPr/>
        <a:lstStyle/>
        <a:p>
          <a:endParaRPr lang="en-GB"/>
        </a:p>
      </dgm:t>
    </dgm:pt>
    <dgm:pt modelId="{9FDD6568-D90D-4236-8022-F41EE0F80F2F}">
      <dgm:prSet custT="1"/>
      <dgm:spPr/>
      <dgm:t>
        <a:bodyPr/>
        <a:lstStyle/>
        <a:p>
          <a:r>
            <a:rPr lang="en-GB" sz="1200" dirty="0"/>
            <a:t>Quality of Life – (Burkhardt &amp; Anderson, 2003) 16 item 7 point </a:t>
          </a:r>
          <a:r>
            <a:rPr lang="en-GB" sz="1200" dirty="0" err="1"/>
            <a:t>likert</a:t>
          </a:r>
          <a:r>
            <a:rPr lang="en-GB" sz="1200" dirty="0"/>
            <a:t> scale</a:t>
          </a:r>
        </a:p>
      </dgm:t>
    </dgm:pt>
    <dgm:pt modelId="{594D0FDE-FE82-44D4-8BE6-0B6A1FF74275}" type="parTrans" cxnId="{CD26882A-15C7-4509-B56E-F0DDE1F05B44}">
      <dgm:prSet/>
      <dgm:spPr/>
      <dgm:t>
        <a:bodyPr/>
        <a:lstStyle/>
        <a:p>
          <a:endParaRPr lang="en-GB"/>
        </a:p>
      </dgm:t>
    </dgm:pt>
    <dgm:pt modelId="{606FDED1-6E11-4CF7-AE69-B0FFA756119D}" type="sibTrans" cxnId="{CD26882A-15C7-4509-B56E-F0DDE1F05B44}">
      <dgm:prSet/>
      <dgm:spPr/>
      <dgm:t>
        <a:bodyPr/>
        <a:lstStyle/>
        <a:p>
          <a:endParaRPr lang="en-GB"/>
        </a:p>
      </dgm:t>
    </dgm:pt>
    <dgm:pt modelId="{A755432E-DA6E-455C-B7D1-D7BF1F713B93}">
      <dgm:prSet custT="1"/>
      <dgm:spPr/>
      <dgm:t>
        <a:bodyPr/>
        <a:lstStyle/>
        <a:p>
          <a:r>
            <a:rPr lang="en-GB" sz="1600" dirty="0"/>
            <a:t>Debrief sheet</a:t>
          </a:r>
        </a:p>
      </dgm:t>
    </dgm:pt>
    <dgm:pt modelId="{62284124-EB4B-4E1C-A499-87B659A8C2C0}" type="parTrans" cxnId="{696B2F80-6EF8-445F-AFF0-3E5A6AEF1500}">
      <dgm:prSet/>
      <dgm:spPr/>
      <dgm:t>
        <a:bodyPr/>
        <a:lstStyle/>
        <a:p>
          <a:endParaRPr lang="en-GB"/>
        </a:p>
      </dgm:t>
    </dgm:pt>
    <dgm:pt modelId="{CDC76891-5943-413B-A898-25C38DDF33A9}" type="sibTrans" cxnId="{696B2F80-6EF8-445F-AFF0-3E5A6AEF1500}">
      <dgm:prSet/>
      <dgm:spPr/>
      <dgm:t>
        <a:bodyPr/>
        <a:lstStyle/>
        <a:p>
          <a:endParaRPr lang="en-GB"/>
        </a:p>
      </dgm:t>
    </dgm:pt>
    <dgm:pt modelId="{A06F1452-18DF-4378-9DED-9CBE8C77F5B8}" type="pres">
      <dgm:prSet presAssocID="{FA5AAC0F-928E-40CF-BB5C-E148FD072574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A3923378-F6E5-4E35-B373-8CB1A019720E}" type="pres">
      <dgm:prSet presAssocID="{5A86A5AD-771C-4B07-A502-6E30686B5000}" presName="Parent" presStyleLbl="node0" presStyleIdx="0" presStyleCnt="1">
        <dgm:presLayoutVars>
          <dgm:chMax val="6"/>
          <dgm:chPref val="6"/>
        </dgm:presLayoutVars>
      </dgm:prSet>
      <dgm:spPr/>
    </dgm:pt>
    <dgm:pt modelId="{5CDF61E5-A90F-4CEA-8548-0927F00983F6}" type="pres">
      <dgm:prSet presAssocID="{3925D65F-4A47-4DB8-9A4D-22F4F4C9E301}" presName="Accent1" presStyleCnt="0"/>
      <dgm:spPr/>
    </dgm:pt>
    <dgm:pt modelId="{FC6CEE75-8F1D-4690-8D9F-9A35EA6F6179}" type="pres">
      <dgm:prSet presAssocID="{3925D65F-4A47-4DB8-9A4D-22F4F4C9E301}" presName="Accent" presStyleLbl="bgShp" presStyleIdx="0" presStyleCnt="6"/>
      <dgm:spPr/>
    </dgm:pt>
    <dgm:pt modelId="{3B6D1437-ADE0-4890-B8EC-76D3E4B582B1}" type="pres">
      <dgm:prSet presAssocID="{3925D65F-4A47-4DB8-9A4D-22F4F4C9E301}" presName="Child1" presStyleLbl="node1" presStyleIdx="0" presStyleCnt="6">
        <dgm:presLayoutVars>
          <dgm:chMax val="0"/>
          <dgm:chPref val="0"/>
          <dgm:bulletEnabled val="1"/>
        </dgm:presLayoutVars>
      </dgm:prSet>
      <dgm:spPr/>
    </dgm:pt>
    <dgm:pt modelId="{77CFCA34-FBEA-4996-8079-B2CF54D9D588}" type="pres">
      <dgm:prSet presAssocID="{83E5BAF2-3F1B-4F5F-92C8-24B194E62E8C}" presName="Accent2" presStyleCnt="0"/>
      <dgm:spPr/>
    </dgm:pt>
    <dgm:pt modelId="{C8E0DBDF-C828-4904-82BB-663A736DAC61}" type="pres">
      <dgm:prSet presAssocID="{83E5BAF2-3F1B-4F5F-92C8-24B194E62E8C}" presName="Accent" presStyleLbl="bgShp" presStyleIdx="1" presStyleCnt="6"/>
      <dgm:spPr/>
    </dgm:pt>
    <dgm:pt modelId="{A8455B52-4C59-434D-938A-525D6544A885}" type="pres">
      <dgm:prSet presAssocID="{83E5BAF2-3F1B-4F5F-92C8-24B194E62E8C}" presName="Child2" presStyleLbl="node1" presStyleIdx="1" presStyleCnt="6">
        <dgm:presLayoutVars>
          <dgm:chMax val="0"/>
          <dgm:chPref val="0"/>
          <dgm:bulletEnabled val="1"/>
        </dgm:presLayoutVars>
      </dgm:prSet>
      <dgm:spPr/>
    </dgm:pt>
    <dgm:pt modelId="{B1E398F4-93B1-4324-BA0A-4946955BC6A4}" type="pres">
      <dgm:prSet presAssocID="{B88E7360-949A-403D-BC88-C544C45C73A8}" presName="Accent3" presStyleCnt="0"/>
      <dgm:spPr/>
    </dgm:pt>
    <dgm:pt modelId="{ADF2DFE4-83BE-44CB-9F53-794553A9BA68}" type="pres">
      <dgm:prSet presAssocID="{B88E7360-949A-403D-BC88-C544C45C73A8}" presName="Accent" presStyleLbl="bgShp" presStyleIdx="2" presStyleCnt="6"/>
      <dgm:spPr/>
    </dgm:pt>
    <dgm:pt modelId="{0367A2E5-5C94-49F3-BFE9-4533F811E313}" type="pres">
      <dgm:prSet presAssocID="{B88E7360-949A-403D-BC88-C544C45C73A8}" presName="Child3" presStyleLbl="node1" presStyleIdx="2" presStyleCnt="6">
        <dgm:presLayoutVars>
          <dgm:chMax val="0"/>
          <dgm:chPref val="0"/>
          <dgm:bulletEnabled val="1"/>
        </dgm:presLayoutVars>
      </dgm:prSet>
      <dgm:spPr/>
    </dgm:pt>
    <dgm:pt modelId="{A5B5C833-DFBE-47C8-B21B-6661F4A82090}" type="pres">
      <dgm:prSet presAssocID="{C07ECB2B-D1F3-4CF2-BB21-EC10E1390102}" presName="Accent4" presStyleCnt="0"/>
      <dgm:spPr/>
    </dgm:pt>
    <dgm:pt modelId="{9D494DBD-F26F-4146-A65A-E6E78D499D8C}" type="pres">
      <dgm:prSet presAssocID="{C07ECB2B-D1F3-4CF2-BB21-EC10E1390102}" presName="Accent" presStyleLbl="bgShp" presStyleIdx="3" presStyleCnt="6"/>
      <dgm:spPr/>
    </dgm:pt>
    <dgm:pt modelId="{F5D95210-EC87-4CB0-A7D1-ECD707466F1F}" type="pres">
      <dgm:prSet presAssocID="{C07ECB2B-D1F3-4CF2-BB21-EC10E1390102}" presName="Child4" presStyleLbl="node1" presStyleIdx="3" presStyleCnt="6">
        <dgm:presLayoutVars>
          <dgm:chMax val="0"/>
          <dgm:chPref val="0"/>
          <dgm:bulletEnabled val="1"/>
        </dgm:presLayoutVars>
      </dgm:prSet>
      <dgm:spPr/>
    </dgm:pt>
    <dgm:pt modelId="{2BBA1F01-0444-4620-B3C5-1A1998A151C4}" type="pres">
      <dgm:prSet presAssocID="{9FDD6568-D90D-4236-8022-F41EE0F80F2F}" presName="Accent5" presStyleCnt="0"/>
      <dgm:spPr/>
    </dgm:pt>
    <dgm:pt modelId="{F06A3C77-66FD-4017-8936-1AC7D19AE641}" type="pres">
      <dgm:prSet presAssocID="{9FDD6568-D90D-4236-8022-F41EE0F80F2F}" presName="Accent" presStyleLbl="bgShp" presStyleIdx="4" presStyleCnt="6"/>
      <dgm:spPr/>
    </dgm:pt>
    <dgm:pt modelId="{19A7DD7E-934C-4912-903C-4A1E9873DB8F}" type="pres">
      <dgm:prSet presAssocID="{9FDD6568-D90D-4236-8022-F41EE0F80F2F}" presName="Child5" presStyleLbl="node1" presStyleIdx="4" presStyleCnt="6">
        <dgm:presLayoutVars>
          <dgm:chMax val="0"/>
          <dgm:chPref val="0"/>
          <dgm:bulletEnabled val="1"/>
        </dgm:presLayoutVars>
      </dgm:prSet>
      <dgm:spPr/>
    </dgm:pt>
    <dgm:pt modelId="{8D1E8B3F-0DA1-4FDF-979B-748295C3517D}" type="pres">
      <dgm:prSet presAssocID="{A755432E-DA6E-455C-B7D1-D7BF1F713B93}" presName="Accent6" presStyleCnt="0"/>
      <dgm:spPr/>
    </dgm:pt>
    <dgm:pt modelId="{693A9D90-8BA3-4216-B8E5-83512AB3A2CB}" type="pres">
      <dgm:prSet presAssocID="{A755432E-DA6E-455C-B7D1-D7BF1F713B93}" presName="Accent" presStyleLbl="bgShp" presStyleIdx="5" presStyleCnt="6"/>
      <dgm:spPr/>
    </dgm:pt>
    <dgm:pt modelId="{CF18B211-7938-4AAE-B789-A6D720A0848A}" type="pres">
      <dgm:prSet presAssocID="{A755432E-DA6E-455C-B7D1-D7BF1F713B93}" presName="Child6" presStyleLbl="node1" presStyleIdx="5" presStyleCnt="6">
        <dgm:presLayoutVars>
          <dgm:chMax val="0"/>
          <dgm:chPref val="0"/>
          <dgm:bulletEnabled val="1"/>
        </dgm:presLayoutVars>
      </dgm:prSet>
      <dgm:spPr/>
    </dgm:pt>
  </dgm:ptLst>
  <dgm:cxnLst>
    <dgm:cxn modelId="{3C233606-98C5-4DC1-85BA-6E4369897B4B}" srcId="{5A86A5AD-771C-4B07-A502-6E30686B5000}" destId="{3925D65F-4A47-4DB8-9A4D-22F4F4C9E301}" srcOrd="0" destOrd="0" parTransId="{AED5B3D3-0290-46B3-9614-528FB5270AD5}" sibTransId="{6A89064C-029E-43BB-87FA-D82FCF466A43}"/>
    <dgm:cxn modelId="{94B8FE17-6FD9-4FDA-A967-0561BEFBA46C}" srcId="{FA5AAC0F-928E-40CF-BB5C-E148FD072574}" destId="{5A86A5AD-771C-4B07-A502-6E30686B5000}" srcOrd="0" destOrd="0" parTransId="{2497F64C-41AF-4D60-B271-3141F1D5FAE3}" sibTransId="{FB55C8CF-1926-4938-93DF-F7E36F387572}"/>
    <dgm:cxn modelId="{58B3A41F-009C-4F69-BF4F-C1090E911EE2}" type="presOf" srcId="{C07ECB2B-D1F3-4CF2-BB21-EC10E1390102}" destId="{F5D95210-EC87-4CB0-A7D1-ECD707466F1F}" srcOrd="0" destOrd="0" presId="urn:microsoft.com/office/officeart/2011/layout/HexagonRadial"/>
    <dgm:cxn modelId="{CD26882A-15C7-4509-B56E-F0DDE1F05B44}" srcId="{5A86A5AD-771C-4B07-A502-6E30686B5000}" destId="{9FDD6568-D90D-4236-8022-F41EE0F80F2F}" srcOrd="4" destOrd="0" parTransId="{594D0FDE-FE82-44D4-8BE6-0B6A1FF74275}" sibTransId="{606FDED1-6E11-4CF7-AE69-B0FFA756119D}"/>
    <dgm:cxn modelId="{43934C5B-CA92-4E57-9B3B-9011AB5F01A6}" type="presOf" srcId="{3925D65F-4A47-4DB8-9A4D-22F4F4C9E301}" destId="{3B6D1437-ADE0-4890-B8EC-76D3E4B582B1}" srcOrd="0" destOrd="0" presId="urn:microsoft.com/office/officeart/2011/layout/HexagonRadial"/>
    <dgm:cxn modelId="{85141470-EFE4-41F3-B88D-DBABD7880373}" srcId="{5A86A5AD-771C-4B07-A502-6E30686B5000}" destId="{B88E7360-949A-403D-BC88-C544C45C73A8}" srcOrd="2" destOrd="0" parTransId="{2657B9B8-5E92-4B0A-9D53-E480F12B01AE}" sibTransId="{B837D5FA-5A2B-4718-A235-A0B57E0BB059}"/>
    <dgm:cxn modelId="{696B2F80-6EF8-445F-AFF0-3E5A6AEF1500}" srcId="{5A86A5AD-771C-4B07-A502-6E30686B5000}" destId="{A755432E-DA6E-455C-B7D1-D7BF1F713B93}" srcOrd="5" destOrd="0" parTransId="{62284124-EB4B-4E1C-A499-87B659A8C2C0}" sibTransId="{CDC76891-5943-413B-A898-25C38DDF33A9}"/>
    <dgm:cxn modelId="{79FCD7AA-3E72-4330-BAFC-620261AB50EB}" srcId="{FA5AAC0F-928E-40CF-BB5C-E148FD072574}" destId="{32802A43-227E-4AA7-A2CB-44DF221DC287}" srcOrd="1" destOrd="0" parTransId="{B21F7DFE-EB55-45A3-8581-5FCB962DD28B}" sibTransId="{AA2B8D92-F586-4783-A6DC-1D69F7DC3854}"/>
    <dgm:cxn modelId="{B06C02B5-A8E8-4E00-8557-9AB08C809B7C}" type="presOf" srcId="{5A86A5AD-771C-4B07-A502-6E30686B5000}" destId="{A3923378-F6E5-4E35-B373-8CB1A019720E}" srcOrd="0" destOrd="0" presId="urn:microsoft.com/office/officeart/2011/layout/HexagonRadial"/>
    <dgm:cxn modelId="{2198EAB7-EA85-4811-937B-BE081CCC68C6}" srcId="{5A86A5AD-771C-4B07-A502-6E30686B5000}" destId="{C07ECB2B-D1F3-4CF2-BB21-EC10E1390102}" srcOrd="3" destOrd="0" parTransId="{E75F9B85-C85C-4749-B7C0-6BB7ED5E6570}" sibTransId="{ACD2D5DA-FA0A-4800-A4A3-5185086FA9B5}"/>
    <dgm:cxn modelId="{2EC009BA-636D-4A5E-B2DD-157685A51F9B}" type="presOf" srcId="{FA5AAC0F-928E-40CF-BB5C-E148FD072574}" destId="{A06F1452-18DF-4378-9DED-9CBE8C77F5B8}" srcOrd="0" destOrd="0" presId="urn:microsoft.com/office/officeart/2011/layout/HexagonRadial"/>
    <dgm:cxn modelId="{3A278BBD-2BC9-4BE9-8BF1-8238A02F051E}" srcId="{5A86A5AD-771C-4B07-A502-6E30686B5000}" destId="{83E5BAF2-3F1B-4F5F-92C8-24B194E62E8C}" srcOrd="1" destOrd="0" parTransId="{F12C1AD8-C29D-45B7-AD93-C446E9533D0F}" sibTransId="{D35FE453-CE6D-43A0-BF4B-ABCAA86921A2}"/>
    <dgm:cxn modelId="{A99969E5-F430-4582-8CBC-64F70015212F}" type="presOf" srcId="{A755432E-DA6E-455C-B7D1-D7BF1F713B93}" destId="{CF18B211-7938-4AAE-B789-A6D720A0848A}" srcOrd="0" destOrd="0" presId="urn:microsoft.com/office/officeart/2011/layout/HexagonRadial"/>
    <dgm:cxn modelId="{6F4BCEEB-CB60-4EFB-899A-79034D739F1C}" type="presOf" srcId="{B88E7360-949A-403D-BC88-C544C45C73A8}" destId="{0367A2E5-5C94-49F3-BFE9-4533F811E313}" srcOrd="0" destOrd="0" presId="urn:microsoft.com/office/officeart/2011/layout/HexagonRadial"/>
    <dgm:cxn modelId="{D96C54F3-AB52-4C6C-AA2A-9995D42A26B4}" type="presOf" srcId="{83E5BAF2-3F1B-4F5F-92C8-24B194E62E8C}" destId="{A8455B52-4C59-434D-938A-525D6544A885}" srcOrd="0" destOrd="0" presId="urn:microsoft.com/office/officeart/2011/layout/HexagonRadial"/>
    <dgm:cxn modelId="{F4C24CF7-A4F4-4EC6-A608-DF75207794E2}" type="presOf" srcId="{9FDD6568-D90D-4236-8022-F41EE0F80F2F}" destId="{19A7DD7E-934C-4912-903C-4A1E9873DB8F}" srcOrd="0" destOrd="0" presId="urn:microsoft.com/office/officeart/2011/layout/HexagonRadial"/>
    <dgm:cxn modelId="{5B47878A-5DA5-4D5F-9BF3-16F0BA61C17C}" type="presParOf" srcId="{A06F1452-18DF-4378-9DED-9CBE8C77F5B8}" destId="{A3923378-F6E5-4E35-B373-8CB1A019720E}" srcOrd="0" destOrd="0" presId="urn:microsoft.com/office/officeart/2011/layout/HexagonRadial"/>
    <dgm:cxn modelId="{F949006D-6CF2-48FD-803E-217A2959CD4F}" type="presParOf" srcId="{A06F1452-18DF-4378-9DED-9CBE8C77F5B8}" destId="{5CDF61E5-A90F-4CEA-8548-0927F00983F6}" srcOrd="1" destOrd="0" presId="urn:microsoft.com/office/officeart/2011/layout/HexagonRadial"/>
    <dgm:cxn modelId="{15E06876-4B58-4487-9137-B2E99E57A949}" type="presParOf" srcId="{5CDF61E5-A90F-4CEA-8548-0927F00983F6}" destId="{FC6CEE75-8F1D-4690-8D9F-9A35EA6F6179}" srcOrd="0" destOrd="0" presId="urn:microsoft.com/office/officeart/2011/layout/HexagonRadial"/>
    <dgm:cxn modelId="{67EEA3C7-6241-49A6-8483-974224338F4B}" type="presParOf" srcId="{A06F1452-18DF-4378-9DED-9CBE8C77F5B8}" destId="{3B6D1437-ADE0-4890-B8EC-76D3E4B582B1}" srcOrd="2" destOrd="0" presId="urn:microsoft.com/office/officeart/2011/layout/HexagonRadial"/>
    <dgm:cxn modelId="{6C56DB47-F7BA-490A-8E45-A97720C0BE9D}" type="presParOf" srcId="{A06F1452-18DF-4378-9DED-9CBE8C77F5B8}" destId="{77CFCA34-FBEA-4996-8079-B2CF54D9D588}" srcOrd="3" destOrd="0" presId="urn:microsoft.com/office/officeart/2011/layout/HexagonRadial"/>
    <dgm:cxn modelId="{0AE89FC0-8854-45DC-B3A9-FAF5A18D1554}" type="presParOf" srcId="{77CFCA34-FBEA-4996-8079-B2CF54D9D588}" destId="{C8E0DBDF-C828-4904-82BB-663A736DAC61}" srcOrd="0" destOrd="0" presId="urn:microsoft.com/office/officeart/2011/layout/HexagonRadial"/>
    <dgm:cxn modelId="{A8A9868E-42CE-4CF0-A203-CB092C67994B}" type="presParOf" srcId="{A06F1452-18DF-4378-9DED-9CBE8C77F5B8}" destId="{A8455B52-4C59-434D-938A-525D6544A885}" srcOrd="4" destOrd="0" presId="urn:microsoft.com/office/officeart/2011/layout/HexagonRadial"/>
    <dgm:cxn modelId="{B75F8009-C8FC-4C3C-A6B7-F888C7CD58FB}" type="presParOf" srcId="{A06F1452-18DF-4378-9DED-9CBE8C77F5B8}" destId="{B1E398F4-93B1-4324-BA0A-4946955BC6A4}" srcOrd="5" destOrd="0" presId="urn:microsoft.com/office/officeart/2011/layout/HexagonRadial"/>
    <dgm:cxn modelId="{35BA57AF-1A3A-4152-8001-3596C5836BB1}" type="presParOf" srcId="{B1E398F4-93B1-4324-BA0A-4946955BC6A4}" destId="{ADF2DFE4-83BE-44CB-9F53-794553A9BA68}" srcOrd="0" destOrd="0" presId="urn:microsoft.com/office/officeart/2011/layout/HexagonRadial"/>
    <dgm:cxn modelId="{B24CB9D3-8760-4C64-A207-B25284932362}" type="presParOf" srcId="{A06F1452-18DF-4378-9DED-9CBE8C77F5B8}" destId="{0367A2E5-5C94-49F3-BFE9-4533F811E313}" srcOrd="6" destOrd="0" presId="urn:microsoft.com/office/officeart/2011/layout/HexagonRadial"/>
    <dgm:cxn modelId="{3920E86E-29D4-4719-BD24-BE957FBCFDDC}" type="presParOf" srcId="{A06F1452-18DF-4378-9DED-9CBE8C77F5B8}" destId="{A5B5C833-DFBE-47C8-B21B-6661F4A82090}" srcOrd="7" destOrd="0" presId="urn:microsoft.com/office/officeart/2011/layout/HexagonRadial"/>
    <dgm:cxn modelId="{F8619A17-0BCC-46C3-AB20-A695F00BCE9A}" type="presParOf" srcId="{A5B5C833-DFBE-47C8-B21B-6661F4A82090}" destId="{9D494DBD-F26F-4146-A65A-E6E78D499D8C}" srcOrd="0" destOrd="0" presId="urn:microsoft.com/office/officeart/2011/layout/HexagonRadial"/>
    <dgm:cxn modelId="{CD7D4D35-F927-4C9C-A902-CCBD4F81AD5C}" type="presParOf" srcId="{A06F1452-18DF-4378-9DED-9CBE8C77F5B8}" destId="{F5D95210-EC87-4CB0-A7D1-ECD707466F1F}" srcOrd="8" destOrd="0" presId="urn:microsoft.com/office/officeart/2011/layout/HexagonRadial"/>
    <dgm:cxn modelId="{FEF597AE-0634-4280-A0DD-F5DB15362CD4}" type="presParOf" srcId="{A06F1452-18DF-4378-9DED-9CBE8C77F5B8}" destId="{2BBA1F01-0444-4620-B3C5-1A1998A151C4}" srcOrd="9" destOrd="0" presId="urn:microsoft.com/office/officeart/2011/layout/HexagonRadial"/>
    <dgm:cxn modelId="{E5229136-6CF1-4402-9F0A-1D9EB3F29FE9}" type="presParOf" srcId="{2BBA1F01-0444-4620-B3C5-1A1998A151C4}" destId="{F06A3C77-66FD-4017-8936-1AC7D19AE641}" srcOrd="0" destOrd="0" presId="urn:microsoft.com/office/officeart/2011/layout/HexagonRadial"/>
    <dgm:cxn modelId="{138D5DBB-1A03-4EDC-BFEA-1E25691833F6}" type="presParOf" srcId="{A06F1452-18DF-4378-9DED-9CBE8C77F5B8}" destId="{19A7DD7E-934C-4912-903C-4A1E9873DB8F}" srcOrd="10" destOrd="0" presId="urn:microsoft.com/office/officeart/2011/layout/HexagonRadial"/>
    <dgm:cxn modelId="{E14F2C54-E493-4B8E-A307-E5B3DEB7ABAD}" type="presParOf" srcId="{A06F1452-18DF-4378-9DED-9CBE8C77F5B8}" destId="{8D1E8B3F-0DA1-4FDF-979B-748295C3517D}" srcOrd="11" destOrd="0" presId="urn:microsoft.com/office/officeart/2011/layout/HexagonRadial"/>
    <dgm:cxn modelId="{72E4A6CC-E242-41A0-924F-D37EAAE5F29B}" type="presParOf" srcId="{8D1E8B3F-0DA1-4FDF-979B-748295C3517D}" destId="{693A9D90-8BA3-4216-B8E5-83512AB3A2CB}" srcOrd="0" destOrd="0" presId="urn:microsoft.com/office/officeart/2011/layout/HexagonRadial"/>
    <dgm:cxn modelId="{53A3AADB-148D-4343-9F0A-9029EB3823D9}" type="presParOf" srcId="{A06F1452-18DF-4378-9DED-9CBE8C77F5B8}" destId="{CF18B211-7938-4AAE-B789-A6D720A0848A}" srcOrd="12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8E1635F8-0FFE-48EC-8F31-1ED73B015285}" type="doc">
      <dgm:prSet loTypeId="urn:microsoft.com/office/officeart/2005/8/layout/process4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403F9B82-510D-4025-83B2-DDD8695594F6}">
      <dgm:prSet/>
      <dgm:spPr/>
      <dgm:t>
        <a:bodyPr/>
        <a:lstStyle/>
        <a:p>
          <a:r>
            <a:rPr lang="en-GB" b="0" i="0" dirty="0"/>
            <a:t>A two-way MANOVA was conducted following preliminary tests where all assumptions were met without violation, therefore the Wilks Lambda was selected for reporting the results.</a:t>
          </a:r>
          <a:endParaRPr lang="en-US" dirty="0"/>
        </a:p>
      </dgm:t>
    </dgm:pt>
    <dgm:pt modelId="{1B14CD64-1A52-41F0-BAA3-7EB480E922A0}" type="parTrans" cxnId="{1A7AE966-D58A-4E55-891A-67E08B98CA99}">
      <dgm:prSet/>
      <dgm:spPr/>
      <dgm:t>
        <a:bodyPr/>
        <a:lstStyle/>
        <a:p>
          <a:endParaRPr lang="en-US"/>
        </a:p>
      </dgm:t>
    </dgm:pt>
    <dgm:pt modelId="{FB5F65C5-127E-4C5C-AD7E-E478CBC98B24}" type="sibTrans" cxnId="{1A7AE966-D58A-4E55-891A-67E08B98CA99}">
      <dgm:prSet/>
      <dgm:spPr/>
      <dgm:t>
        <a:bodyPr/>
        <a:lstStyle/>
        <a:p>
          <a:endParaRPr lang="en-US"/>
        </a:p>
      </dgm:t>
    </dgm:pt>
    <dgm:pt modelId="{45366F88-3589-4778-B96A-A748BC675C04}">
      <dgm:prSet/>
      <dgm:spPr/>
      <dgm:t>
        <a:bodyPr/>
        <a:lstStyle/>
        <a:p>
          <a:r>
            <a:rPr lang="en-GB" b="0" i="0"/>
            <a:t>H₁ that women with ADHD would experience increased MSS scores and lower QoL was not supported, and the null hypothesis was accepted. </a:t>
          </a:r>
          <a:endParaRPr lang="en-US"/>
        </a:p>
      </dgm:t>
    </dgm:pt>
    <dgm:pt modelId="{005A3F76-CA3A-4084-96CF-5E3795CD72A9}" type="parTrans" cxnId="{BBEC3FBA-BA2A-42C9-9866-AF01FFE0E3AD}">
      <dgm:prSet/>
      <dgm:spPr/>
      <dgm:t>
        <a:bodyPr/>
        <a:lstStyle/>
        <a:p>
          <a:endParaRPr lang="en-US"/>
        </a:p>
      </dgm:t>
    </dgm:pt>
    <dgm:pt modelId="{225D925C-562C-46CE-B1AE-97AB8C0D3E95}" type="sibTrans" cxnId="{BBEC3FBA-BA2A-42C9-9866-AF01FFE0E3AD}">
      <dgm:prSet/>
      <dgm:spPr/>
      <dgm:t>
        <a:bodyPr/>
        <a:lstStyle/>
        <a:p>
          <a:endParaRPr lang="en-US"/>
        </a:p>
      </dgm:t>
    </dgm:pt>
    <dgm:pt modelId="{7AE7F4A1-B102-49B5-B118-82F7BA8A05F6}" type="pres">
      <dgm:prSet presAssocID="{8E1635F8-0FFE-48EC-8F31-1ED73B015285}" presName="Name0" presStyleCnt="0">
        <dgm:presLayoutVars>
          <dgm:dir/>
          <dgm:animLvl val="lvl"/>
          <dgm:resizeHandles val="exact"/>
        </dgm:presLayoutVars>
      </dgm:prSet>
      <dgm:spPr/>
    </dgm:pt>
    <dgm:pt modelId="{E53CE6CA-734D-4A3D-8A02-C3D8705CEC27}" type="pres">
      <dgm:prSet presAssocID="{45366F88-3589-4778-B96A-A748BC675C04}" presName="boxAndChildren" presStyleCnt="0"/>
      <dgm:spPr/>
    </dgm:pt>
    <dgm:pt modelId="{AE963501-3387-4067-BBAB-3825640D7D6A}" type="pres">
      <dgm:prSet presAssocID="{45366F88-3589-4778-B96A-A748BC675C04}" presName="parentTextBox" presStyleLbl="node1" presStyleIdx="0" presStyleCnt="2"/>
      <dgm:spPr/>
    </dgm:pt>
    <dgm:pt modelId="{5F6A3664-8021-407A-8624-43D8BDD54930}" type="pres">
      <dgm:prSet presAssocID="{FB5F65C5-127E-4C5C-AD7E-E478CBC98B24}" presName="sp" presStyleCnt="0"/>
      <dgm:spPr/>
    </dgm:pt>
    <dgm:pt modelId="{8467D852-BD68-4A37-BAAF-E9FF830D9B02}" type="pres">
      <dgm:prSet presAssocID="{403F9B82-510D-4025-83B2-DDD8695594F6}" presName="arrowAndChildren" presStyleCnt="0"/>
      <dgm:spPr/>
    </dgm:pt>
    <dgm:pt modelId="{248328BF-072B-488C-A5D9-91A8BD00297E}" type="pres">
      <dgm:prSet presAssocID="{403F9B82-510D-4025-83B2-DDD8695594F6}" presName="parentTextArrow" presStyleLbl="node1" presStyleIdx="1" presStyleCnt="2" custLinFactNeighborX="-203" custLinFactNeighborY="-1135"/>
      <dgm:spPr/>
    </dgm:pt>
  </dgm:ptLst>
  <dgm:cxnLst>
    <dgm:cxn modelId="{542E0C10-4689-48DC-8459-A543BE7C01A9}" type="presOf" srcId="{403F9B82-510D-4025-83B2-DDD8695594F6}" destId="{248328BF-072B-488C-A5D9-91A8BD00297E}" srcOrd="0" destOrd="0" presId="urn:microsoft.com/office/officeart/2005/8/layout/process4"/>
    <dgm:cxn modelId="{1A7AE966-D58A-4E55-891A-67E08B98CA99}" srcId="{8E1635F8-0FFE-48EC-8F31-1ED73B015285}" destId="{403F9B82-510D-4025-83B2-DDD8695594F6}" srcOrd="0" destOrd="0" parTransId="{1B14CD64-1A52-41F0-BAA3-7EB480E922A0}" sibTransId="{FB5F65C5-127E-4C5C-AD7E-E478CBC98B24}"/>
    <dgm:cxn modelId="{0F7BA0A1-FFD7-42F0-AFCC-093584821DAC}" type="presOf" srcId="{8E1635F8-0FFE-48EC-8F31-1ED73B015285}" destId="{7AE7F4A1-B102-49B5-B118-82F7BA8A05F6}" srcOrd="0" destOrd="0" presId="urn:microsoft.com/office/officeart/2005/8/layout/process4"/>
    <dgm:cxn modelId="{BBEC3FBA-BA2A-42C9-9866-AF01FFE0E3AD}" srcId="{8E1635F8-0FFE-48EC-8F31-1ED73B015285}" destId="{45366F88-3589-4778-B96A-A748BC675C04}" srcOrd="1" destOrd="0" parTransId="{005A3F76-CA3A-4084-96CF-5E3795CD72A9}" sibTransId="{225D925C-562C-46CE-B1AE-97AB8C0D3E95}"/>
    <dgm:cxn modelId="{BB5E28BC-DD24-4001-9F0B-01E8C99278C4}" type="presOf" srcId="{45366F88-3589-4778-B96A-A748BC675C04}" destId="{AE963501-3387-4067-BBAB-3825640D7D6A}" srcOrd="0" destOrd="0" presId="urn:microsoft.com/office/officeart/2005/8/layout/process4"/>
    <dgm:cxn modelId="{B0CD979B-3019-4D42-8D2D-89212444B57C}" type="presParOf" srcId="{7AE7F4A1-B102-49B5-B118-82F7BA8A05F6}" destId="{E53CE6CA-734D-4A3D-8A02-C3D8705CEC27}" srcOrd="0" destOrd="0" presId="urn:microsoft.com/office/officeart/2005/8/layout/process4"/>
    <dgm:cxn modelId="{7FF55540-02AE-4BF0-B4F1-42A2C87BEAA2}" type="presParOf" srcId="{E53CE6CA-734D-4A3D-8A02-C3D8705CEC27}" destId="{AE963501-3387-4067-BBAB-3825640D7D6A}" srcOrd="0" destOrd="0" presId="urn:microsoft.com/office/officeart/2005/8/layout/process4"/>
    <dgm:cxn modelId="{6810EA44-D75B-4A97-B54B-C385910D8CB9}" type="presParOf" srcId="{7AE7F4A1-B102-49B5-B118-82F7BA8A05F6}" destId="{5F6A3664-8021-407A-8624-43D8BDD54930}" srcOrd="1" destOrd="0" presId="urn:microsoft.com/office/officeart/2005/8/layout/process4"/>
    <dgm:cxn modelId="{997E46D5-F8F1-4E0C-81FE-EC8DC4631E36}" type="presParOf" srcId="{7AE7F4A1-B102-49B5-B118-82F7BA8A05F6}" destId="{8467D852-BD68-4A37-BAAF-E9FF830D9B02}" srcOrd="2" destOrd="0" presId="urn:microsoft.com/office/officeart/2005/8/layout/process4"/>
    <dgm:cxn modelId="{D2E57DDC-D1C2-49A1-BFAA-724C0A6026BE}" type="presParOf" srcId="{8467D852-BD68-4A37-BAAF-E9FF830D9B02}" destId="{248328BF-072B-488C-A5D9-91A8BD00297E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5C432B5D-BC67-4FF4-B6FC-83C13356DCB7}" type="doc">
      <dgm:prSet loTypeId="urn:microsoft.com/office/officeart/2005/8/layout/process4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D39D9797-D849-4C7C-A6DE-DF879D9BB0DE}">
      <dgm:prSet/>
      <dgm:spPr/>
      <dgm:t>
        <a:bodyPr/>
        <a:lstStyle/>
        <a:p>
          <a:r>
            <a:rPr lang="en-GB" b="0" i="0" dirty="0"/>
            <a:t>H₂ reported a significant main effect of ERD levels on MSS and QoL. Further ANOVA test revealed that ERD levels had a significant effect on MSS scores but not on QoL. Therefore supporting hypothesis 2 that women with high levels of ERD would experience increased MSS.</a:t>
          </a:r>
          <a:endParaRPr lang="en-US" dirty="0"/>
        </a:p>
      </dgm:t>
    </dgm:pt>
    <dgm:pt modelId="{D15701C6-5942-4D4A-8318-8DF94BA087F4}" type="parTrans" cxnId="{AE894D8E-3126-4F88-9CC5-8C81531B1C22}">
      <dgm:prSet/>
      <dgm:spPr/>
      <dgm:t>
        <a:bodyPr/>
        <a:lstStyle/>
        <a:p>
          <a:endParaRPr lang="en-US"/>
        </a:p>
      </dgm:t>
    </dgm:pt>
    <dgm:pt modelId="{D8AD5639-CEE4-416A-BFFE-F913C4B3CBBF}" type="sibTrans" cxnId="{AE894D8E-3126-4F88-9CC5-8C81531B1C22}">
      <dgm:prSet/>
      <dgm:spPr/>
      <dgm:t>
        <a:bodyPr/>
        <a:lstStyle/>
        <a:p>
          <a:endParaRPr lang="en-US"/>
        </a:p>
      </dgm:t>
    </dgm:pt>
    <dgm:pt modelId="{3F40B26A-7476-4580-AEF8-B76A6CFDFFFE}">
      <dgm:prSet/>
      <dgm:spPr/>
      <dgm:t>
        <a:bodyPr/>
        <a:lstStyle/>
        <a:p>
          <a:r>
            <a:rPr lang="en-GB" b="0" i="0" dirty="0"/>
            <a:t>H₃ that there would be an interaction affect between ADHD and ERD levels on MSS and QoL was not supported and the null hypothesis was accepted  </a:t>
          </a:r>
          <a:endParaRPr lang="en-US" dirty="0"/>
        </a:p>
      </dgm:t>
    </dgm:pt>
    <dgm:pt modelId="{A0EBF994-FD3B-4599-A6F4-C31D25EFF2B9}" type="parTrans" cxnId="{50E2C946-A3F2-4759-81C3-E3F5CAD45353}">
      <dgm:prSet/>
      <dgm:spPr/>
      <dgm:t>
        <a:bodyPr/>
        <a:lstStyle/>
        <a:p>
          <a:endParaRPr lang="en-US"/>
        </a:p>
      </dgm:t>
    </dgm:pt>
    <dgm:pt modelId="{277F240D-669B-4E07-B5B0-B14AC5A1ED27}" type="sibTrans" cxnId="{50E2C946-A3F2-4759-81C3-E3F5CAD45353}">
      <dgm:prSet/>
      <dgm:spPr/>
      <dgm:t>
        <a:bodyPr/>
        <a:lstStyle/>
        <a:p>
          <a:endParaRPr lang="en-US"/>
        </a:p>
      </dgm:t>
    </dgm:pt>
    <dgm:pt modelId="{609166C2-9324-4090-B408-B36BC33BA6AF}" type="pres">
      <dgm:prSet presAssocID="{5C432B5D-BC67-4FF4-B6FC-83C13356DCB7}" presName="Name0" presStyleCnt="0">
        <dgm:presLayoutVars>
          <dgm:dir/>
          <dgm:animLvl val="lvl"/>
          <dgm:resizeHandles val="exact"/>
        </dgm:presLayoutVars>
      </dgm:prSet>
      <dgm:spPr/>
    </dgm:pt>
    <dgm:pt modelId="{235D6CED-336F-45E8-B560-2568FE472CD5}" type="pres">
      <dgm:prSet presAssocID="{3F40B26A-7476-4580-AEF8-B76A6CFDFFFE}" presName="boxAndChildren" presStyleCnt="0"/>
      <dgm:spPr/>
    </dgm:pt>
    <dgm:pt modelId="{A6D96CB1-76B1-40BA-9169-665735BF3E32}" type="pres">
      <dgm:prSet presAssocID="{3F40B26A-7476-4580-AEF8-B76A6CFDFFFE}" presName="parentTextBox" presStyleLbl="node1" presStyleIdx="0" presStyleCnt="2"/>
      <dgm:spPr/>
    </dgm:pt>
    <dgm:pt modelId="{E55BB045-B0AB-4A7B-B66E-ABCBC68E9B8E}" type="pres">
      <dgm:prSet presAssocID="{D8AD5639-CEE4-416A-BFFE-F913C4B3CBBF}" presName="sp" presStyleCnt="0"/>
      <dgm:spPr/>
    </dgm:pt>
    <dgm:pt modelId="{380B16C6-0816-457C-B087-2082781F963D}" type="pres">
      <dgm:prSet presAssocID="{D39D9797-D849-4C7C-A6DE-DF879D9BB0DE}" presName="arrowAndChildren" presStyleCnt="0"/>
      <dgm:spPr/>
    </dgm:pt>
    <dgm:pt modelId="{DE728FC1-9BF1-4E58-A41A-92833D4C6161}" type="pres">
      <dgm:prSet presAssocID="{D39D9797-D849-4C7C-A6DE-DF879D9BB0DE}" presName="parentTextArrow" presStyleLbl="node1" presStyleIdx="1" presStyleCnt="2"/>
      <dgm:spPr/>
    </dgm:pt>
  </dgm:ptLst>
  <dgm:cxnLst>
    <dgm:cxn modelId="{CC561B04-7E94-420C-A477-7AA18CA456AF}" type="presOf" srcId="{D39D9797-D849-4C7C-A6DE-DF879D9BB0DE}" destId="{DE728FC1-9BF1-4E58-A41A-92833D4C6161}" srcOrd="0" destOrd="0" presId="urn:microsoft.com/office/officeart/2005/8/layout/process4"/>
    <dgm:cxn modelId="{53D23419-CB09-4479-9D15-CDF9C19D0E8F}" type="presOf" srcId="{3F40B26A-7476-4580-AEF8-B76A6CFDFFFE}" destId="{A6D96CB1-76B1-40BA-9169-665735BF3E32}" srcOrd="0" destOrd="0" presId="urn:microsoft.com/office/officeart/2005/8/layout/process4"/>
    <dgm:cxn modelId="{50E2C946-A3F2-4759-81C3-E3F5CAD45353}" srcId="{5C432B5D-BC67-4FF4-B6FC-83C13356DCB7}" destId="{3F40B26A-7476-4580-AEF8-B76A6CFDFFFE}" srcOrd="1" destOrd="0" parTransId="{A0EBF994-FD3B-4599-A6F4-C31D25EFF2B9}" sibTransId="{277F240D-669B-4E07-B5B0-B14AC5A1ED27}"/>
    <dgm:cxn modelId="{BF15117B-5BA9-41A8-A036-6AC80CC42F7D}" type="presOf" srcId="{5C432B5D-BC67-4FF4-B6FC-83C13356DCB7}" destId="{609166C2-9324-4090-B408-B36BC33BA6AF}" srcOrd="0" destOrd="0" presId="urn:microsoft.com/office/officeart/2005/8/layout/process4"/>
    <dgm:cxn modelId="{AE894D8E-3126-4F88-9CC5-8C81531B1C22}" srcId="{5C432B5D-BC67-4FF4-B6FC-83C13356DCB7}" destId="{D39D9797-D849-4C7C-A6DE-DF879D9BB0DE}" srcOrd="0" destOrd="0" parTransId="{D15701C6-5942-4D4A-8318-8DF94BA087F4}" sibTransId="{D8AD5639-CEE4-416A-BFFE-F913C4B3CBBF}"/>
    <dgm:cxn modelId="{372DDD2C-7C60-4476-B76C-25237C78E1CB}" type="presParOf" srcId="{609166C2-9324-4090-B408-B36BC33BA6AF}" destId="{235D6CED-336F-45E8-B560-2568FE472CD5}" srcOrd="0" destOrd="0" presId="urn:microsoft.com/office/officeart/2005/8/layout/process4"/>
    <dgm:cxn modelId="{8D29EE1B-FC8B-40BC-A9DB-183AE6357468}" type="presParOf" srcId="{235D6CED-336F-45E8-B560-2568FE472CD5}" destId="{A6D96CB1-76B1-40BA-9169-665735BF3E32}" srcOrd="0" destOrd="0" presId="urn:microsoft.com/office/officeart/2005/8/layout/process4"/>
    <dgm:cxn modelId="{5688C8EB-E3C3-4392-8829-0DFAA9A50851}" type="presParOf" srcId="{609166C2-9324-4090-B408-B36BC33BA6AF}" destId="{E55BB045-B0AB-4A7B-B66E-ABCBC68E9B8E}" srcOrd="1" destOrd="0" presId="urn:microsoft.com/office/officeart/2005/8/layout/process4"/>
    <dgm:cxn modelId="{FC5B4D23-881B-4D87-B944-48C93BB90931}" type="presParOf" srcId="{609166C2-9324-4090-B408-B36BC33BA6AF}" destId="{380B16C6-0816-457C-B087-2082781F963D}" srcOrd="2" destOrd="0" presId="urn:microsoft.com/office/officeart/2005/8/layout/process4"/>
    <dgm:cxn modelId="{08E94B0B-F1E5-4A55-83E4-850BD5FD0B59}" type="presParOf" srcId="{380B16C6-0816-457C-B087-2082781F963D}" destId="{DE728FC1-9BF1-4E58-A41A-92833D4C6161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C3243D98-5B5A-413B-8D17-6D991C9618F0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B349D52-86D1-4EA0-9702-9640B965F297}">
      <dgm:prSet/>
      <dgm:spPr/>
      <dgm:t>
        <a:bodyPr/>
        <a:lstStyle/>
        <a:p>
          <a:r>
            <a:rPr lang="en-GB" b="0" i="0" dirty="0"/>
            <a:t>Consistent with previous literature in chronic pain studies, high ERD resulted in increased MSS (Koechlin et al., 2018; Marki et al., 2017). Therefore, ERD is a risk factor for dysmenorrhea, pain experiences can be negatively affected by maladaptive emotion regulation strategies. </a:t>
          </a:r>
          <a:endParaRPr lang="en-US" dirty="0"/>
        </a:p>
      </dgm:t>
    </dgm:pt>
    <dgm:pt modelId="{E9609719-06F1-420E-82FB-41FC20A3AA68}" type="parTrans" cxnId="{45BE68ED-F6CA-4B12-B4F2-D7900C7A10CA}">
      <dgm:prSet/>
      <dgm:spPr/>
      <dgm:t>
        <a:bodyPr/>
        <a:lstStyle/>
        <a:p>
          <a:endParaRPr lang="en-US"/>
        </a:p>
      </dgm:t>
    </dgm:pt>
    <dgm:pt modelId="{647E5287-A92A-42D9-AA6F-0C9ADA4597AE}" type="sibTrans" cxnId="{45BE68ED-F6CA-4B12-B4F2-D7900C7A10CA}">
      <dgm:prSet/>
      <dgm:spPr/>
      <dgm:t>
        <a:bodyPr/>
        <a:lstStyle/>
        <a:p>
          <a:endParaRPr lang="en-US"/>
        </a:p>
      </dgm:t>
    </dgm:pt>
    <dgm:pt modelId="{3A4FDBC3-D8B3-4D07-B19C-8F3BDF7EB9CF}">
      <dgm:prSet/>
      <dgm:spPr/>
      <dgm:t>
        <a:bodyPr/>
        <a:lstStyle/>
        <a:p>
          <a:r>
            <a:rPr lang="en-GB" b="0" i="0"/>
            <a:t>Alternatively pain experiences may influence EF and attention reducing ER strategies </a:t>
          </a:r>
          <a:endParaRPr lang="en-US"/>
        </a:p>
      </dgm:t>
    </dgm:pt>
    <dgm:pt modelId="{36D1DAC8-5F39-4FA1-8EFE-7405A73AFA51}" type="parTrans" cxnId="{CF1162C3-3664-455D-A5BB-2341F2F255AE}">
      <dgm:prSet/>
      <dgm:spPr/>
      <dgm:t>
        <a:bodyPr/>
        <a:lstStyle/>
        <a:p>
          <a:endParaRPr lang="en-US"/>
        </a:p>
      </dgm:t>
    </dgm:pt>
    <dgm:pt modelId="{5082F087-0C84-4182-BCA3-273A2D1703EC}" type="sibTrans" cxnId="{CF1162C3-3664-455D-A5BB-2341F2F255AE}">
      <dgm:prSet/>
      <dgm:spPr/>
      <dgm:t>
        <a:bodyPr/>
        <a:lstStyle/>
        <a:p>
          <a:endParaRPr lang="en-US"/>
        </a:p>
      </dgm:t>
    </dgm:pt>
    <dgm:pt modelId="{790A2BC9-C976-406B-BD9A-9CF871BE1631}">
      <dgm:prSet/>
      <dgm:spPr/>
      <dgm:t>
        <a:bodyPr/>
        <a:lstStyle/>
        <a:p>
          <a:r>
            <a:rPr lang="en-GB" b="0" i="0"/>
            <a:t>Considering this study with previous literature, findings on the impact of ADHD on dysmenorrhea and QoL are mixed. </a:t>
          </a:r>
          <a:endParaRPr lang="en-US"/>
        </a:p>
      </dgm:t>
    </dgm:pt>
    <dgm:pt modelId="{08481B0A-F4B4-4A5F-A607-33C62CC4C1DC}" type="parTrans" cxnId="{CA671EDC-7E91-4DF5-81C4-43094BA17BA5}">
      <dgm:prSet/>
      <dgm:spPr/>
      <dgm:t>
        <a:bodyPr/>
        <a:lstStyle/>
        <a:p>
          <a:endParaRPr lang="en-US"/>
        </a:p>
      </dgm:t>
    </dgm:pt>
    <dgm:pt modelId="{62ADFC8B-4B11-4310-8CEF-0827A3FCAEF8}" type="sibTrans" cxnId="{CA671EDC-7E91-4DF5-81C4-43094BA17BA5}">
      <dgm:prSet/>
      <dgm:spPr/>
      <dgm:t>
        <a:bodyPr/>
        <a:lstStyle/>
        <a:p>
          <a:endParaRPr lang="en-US"/>
        </a:p>
      </dgm:t>
    </dgm:pt>
    <dgm:pt modelId="{99620225-E2CA-4A79-A82D-5F34642DA640}">
      <dgm:prSet/>
      <dgm:spPr/>
      <dgm:t>
        <a:bodyPr/>
        <a:lstStyle/>
        <a:p>
          <a:r>
            <a:rPr lang="en-GB" b="0" i="0"/>
            <a:t>Perhaps it is necessary to measure ADHD symptoms, not just ADHD presence, to impact heightened pain experiences, as other studies have done (Brown et al., 2025; Lockinger &amp; Gagnon, 2023; Sagsoz et al., 2021) </a:t>
          </a:r>
          <a:endParaRPr lang="en-US"/>
        </a:p>
      </dgm:t>
    </dgm:pt>
    <dgm:pt modelId="{2A64F79A-2643-458A-A7C8-ADE957B87260}" type="parTrans" cxnId="{9E284AFA-32FC-48D1-93F0-6E4D317D64CC}">
      <dgm:prSet/>
      <dgm:spPr/>
      <dgm:t>
        <a:bodyPr/>
        <a:lstStyle/>
        <a:p>
          <a:endParaRPr lang="en-US"/>
        </a:p>
      </dgm:t>
    </dgm:pt>
    <dgm:pt modelId="{CAD3C070-A82E-47F7-B2D1-57CA73FBD9BC}" type="sibTrans" cxnId="{9E284AFA-32FC-48D1-93F0-6E4D317D64CC}">
      <dgm:prSet/>
      <dgm:spPr/>
      <dgm:t>
        <a:bodyPr/>
        <a:lstStyle/>
        <a:p>
          <a:endParaRPr lang="en-US"/>
        </a:p>
      </dgm:t>
    </dgm:pt>
    <dgm:pt modelId="{22029FB6-63F1-463E-BE7B-0A0A208B7649}">
      <dgm:prSet/>
      <dgm:spPr/>
      <dgm:t>
        <a:bodyPr/>
        <a:lstStyle/>
        <a:p>
          <a:r>
            <a:rPr lang="en-GB" b="0" i="0" dirty="0"/>
            <a:t>It is difficult to explain the current findings on QoL scores due to the contrasting literature (Marki et al., 2017; </a:t>
          </a:r>
          <a:r>
            <a:rPr lang="en-GB" b="0" i="0" dirty="0" err="1"/>
            <a:t>Sargosz</a:t>
          </a:r>
          <a:r>
            <a:rPr lang="en-GB" b="0" i="0" dirty="0"/>
            <a:t> et al., 2021). Potential influencing factors include; </a:t>
          </a:r>
        </a:p>
        <a:p>
          <a:r>
            <a:rPr lang="en-GB" b="0" i="0" dirty="0"/>
            <a:t> It was not a health-related QoL scale</a:t>
          </a:r>
        </a:p>
        <a:p>
          <a:r>
            <a:rPr lang="en-GB" b="0" i="0" dirty="0"/>
            <a:t>The wording may be confusing or outdated </a:t>
          </a:r>
          <a:endParaRPr lang="en-US" dirty="0"/>
        </a:p>
      </dgm:t>
    </dgm:pt>
    <dgm:pt modelId="{4B4E230D-C0BC-4F38-9E40-4BC288363154}" type="parTrans" cxnId="{D86FFF9A-6C60-43C8-BE28-BB54BFE24518}">
      <dgm:prSet/>
      <dgm:spPr/>
      <dgm:t>
        <a:bodyPr/>
        <a:lstStyle/>
        <a:p>
          <a:endParaRPr lang="en-US"/>
        </a:p>
      </dgm:t>
    </dgm:pt>
    <dgm:pt modelId="{7DAD82D0-0D94-483D-A787-BE937C1236C4}" type="sibTrans" cxnId="{D86FFF9A-6C60-43C8-BE28-BB54BFE24518}">
      <dgm:prSet/>
      <dgm:spPr/>
      <dgm:t>
        <a:bodyPr/>
        <a:lstStyle/>
        <a:p>
          <a:endParaRPr lang="en-US"/>
        </a:p>
      </dgm:t>
    </dgm:pt>
    <dgm:pt modelId="{EF95C8DD-1FE0-44FB-AB95-ED43ECF42121}" type="pres">
      <dgm:prSet presAssocID="{C3243D98-5B5A-413B-8D17-6D991C9618F0}" presName="linear" presStyleCnt="0">
        <dgm:presLayoutVars>
          <dgm:animLvl val="lvl"/>
          <dgm:resizeHandles val="exact"/>
        </dgm:presLayoutVars>
      </dgm:prSet>
      <dgm:spPr/>
    </dgm:pt>
    <dgm:pt modelId="{9C441A66-C658-48F7-B997-A44BBE9F311F}" type="pres">
      <dgm:prSet presAssocID="{4B349D52-86D1-4EA0-9702-9640B965F297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39AC7FB6-5ECD-486D-A671-C4717B5A1679}" type="pres">
      <dgm:prSet presAssocID="{647E5287-A92A-42D9-AA6F-0C9ADA4597AE}" presName="spacer" presStyleCnt="0"/>
      <dgm:spPr/>
    </dgm:pt>
    <dgm:pt modelId="{7E36E3A9-B6FB-4848-94D2-8925E4F4D5C4}" type="pres">
      <dgm:prSet presAssocID="{3A4FDBC3-D8B3-4D07-B19C-8F3BDF7EB9CF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66E61454-40C7-418C-9168-EFE8F0C98FE7}" type="pres">
      <dgm:prSet presAssocID="{5082F087-0C84-4182-BCA3-273A2D1703EC}" presName="spacer" presStyleCnt="0"/>
      <dgm:spPr/>
    </dgm:pt>
    <dgm:pt modelId="{F24FAEB0-9CEB-4DC1-9126-23CA718612B0}" type="pres">
      <dgm:prSet presAssocID="{790A2BC9-C976-406B-BD9A-9CF871BE1631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C1DC0991-1FFE-4B0C-852E-F26CC28AF486}" type="pres">
      <dgm:prSet presAssocID="{62ADFC8B-4B11-4310-8CEF-0827A3FCAEF8}" presName="spacer" presStyleCnt="0"/>
      <dgm:spPr/>
    </dgm:pt>
    <dgm:pt modelId="{3639A607-C618-4CCA-AA93-28B390F85949}" type="pres">
      <dgm:prSet presAssocID="{99620225-E2CA-4A79-A82D-5F34642DA640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A98A7973-7435-46C5-B165-F7B9E1B93FBE}" type="pres">
      <dgm:prSet presAssocID="{CAD3C070-A82E-47F7-B2D1-57CA73FBD9BC}" presName="spacer" presStyleCnt="0"/>
      <dgm:spPr/>
    </dgm:pt>
    <dgm:pt modelId="{1E27B5B0-FA1D-4787-B1EF-705A253DCBBA}" type="pres">
      <dgm:prSet presAssocID="{22029FB6-63F1-463E-BE7B-0A0A208B7649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D135DF09-EF6B-42D2-A6CA-77F02020E887}" type="presOf" srcId="{99620225-E2CA-4A79-A82D-5F34642DA640}" destId="{3639A607-C618-4CCA-AA93-28B390F85949}" srcOrd="0" destOrd="0" presId="urn:microsoft.com/office/officeart/2005/8/layout/vList2"/>
    <dgm:cxn modelId="{9DB29F0C-DF0E-4B14-88B8-AFD9DAAEAF88}" type="presOf" srcId="{790A2BC9-C976-406B-BD9A-9CF871BE1631}" destId="{F24FAEB0-9CEB-4DC1-9126-23CA718612B0}" srcOrd="0" destOrd="0" presId="urn:microsoft.com/office/officeart/2005/8/layout/vList2"/>
    <dgm:cxn modelId="{707EF925-82DF-40EC-B5DE-F93FA47E9306}" type="presOf" srcId="{C3243D98-5B5A-413B-8D17-6D991C9618F0}" destId="{EF95C8DD-1FE0-44FB-AB95-ED43ECF42121}" srcOrd="0" destOrd="0" presId="urn:microsoft.com/office/officeart/2005/8/layout/vList2"/>
    <dgm:cxn modelId="{0447D47A-DCE0-495A-82FD-5619A6D1A665}" type="presOf" srcId="{4B349D52-86D1-4EA0-9702-9640B965F297}" destId="{9C441A66-C658-48F7-B997-A44BBE9F311F}" srcOrd="0" destOrd="0" presId="urn:microsoft.com/office/officeart/2005/8/layout/vList2"/>
    <dgm:cxn modelId="{6C090B92-845B-41A2-A6BF-793E20566DE8}" type="presOf" srcId="{3A4FDBC3-D8B3-4D07-B19C-8F3BDF7EB9CF}" destId="{7E36E3A9-B6FB-4848-94D2-8925E4F4D5C4}" srcOrd="0" destOrd="0" presId="urn:microsoft.com/office/officeart/2005/8/layout/vList2"/>
    <dgm:cxn modelId="{D86FFF9A-6C60-43C8-BE28-BB54BFE24518}" srcId="{C3243D98-5B5A-413B-8D17-6D991C9618F0}" destId="{22029FB6-63F1-463E-BE7B-0A0A208B7649}" srcOrd="4" destOrd="0" parTransId="{4B4E230D-C0BC-4F38-9E40-4BC288363154}" sibTransId="{7DAD82D0-0D94-483D-A787-BE937C1236C4}"/>
    <dgm:cxn modelId="{CF1162C3-3664-455D-A5BB-2341F2F255AE}" srcId="{C3243D98-5B5A-413B-8D17-6D991C9618F0}" destId="{3A4FDBC3-D8B3-4D07-B19C-8F3BDF7EB9CF}" srcOrd="1" destOrd="0" parTransId="{36D1DAC8-5F39-4FA1-8EFE-7405A73AFA51}" sibTransId="{5082F087-0C84-4182-BCA3-273A2D1703EC}"/>
    <dgm:cxn modelId="{CA671EDC-7E91-4DF5-81C4-43094BA17BA5}" srcId="{C3243D98-5B5A-413B-8D17-6D991C9618F0}" destId="{790A2BC9-C976-406B-BD9A-9CF871BE1631}" srcOrd="2" destOrd="0" parTransId="{08481B0A-F4B4-4A5F-A607-33C62CC4C1DC}" sibTransId="{62ADFC8B-4B11-4310-8CEF-0827A3FCAEF8}"/>
    <dgm:cxn modelId="{EFB691DD-CE58-4EB7-93C1-F9248E53EA38}" type="presOf" srcId="{22029FB6-63F1-463E-BE7B-0A0A208B7649}" destId="{1E27B5B0-FA1D-4787-B1EF-705A253DCBBA}" srcOrd="0" destOrd="0" presId="urn:microsoft.com/office/officeart/2005/8/layout/vList2"/>
    <dgm:cxn modelId="{45BE68ED-F6CA-4B12-B4F2-D7900C7A10CA}" srcId="{C3243D98-5B5A-413B-8D17-6D991C9618F0}" destId="{4B349D52-86D1-4EA0-9702-9640B965F297}" srcOrd="0" destOrd="0" parTransId="{E9609719-06F1-420E-82FB-41FC20A3AA68}" sibTransId="{647E5287-A92A-42D9-AA6F-0C9ADA4597AE}"/>
    <dgm:cxn modelId="{9E284AFA-32FC-48D1-93F0-6E4D317D64CC}" srcId="{C3243D98-5B5A-413B-8D17-6D991C9618F0}" destId="{99620225-E2CA-4A79-A82D-5F34642DA640}" srcOrd="3" destOrd="0" parTransId="{2A64F79A-2643-458A-A7C8-ADE957B87260}" sibTransId="{CAD3C070-A82E-47F7-B2D1-57CA73FBD9BC}"/>
    <dgm:cxn modelId="{5D2BFF36-6BC9-43E4-97D7-2A389159CE65}" type="presParOf" srcId="{EF95C8DD-1FE0-44FB-AB95-ED43ECF42121}" destId="{9C441A66-C658-48F7-B997-A44BBE9F311F}" srcOrd="0" destOrd="0" presId="urn:microsoft.com/office/officeart/2005/8/layout/vList2"/>
    <dgm:cxn modelId="{FFD3FBB0-709C-4565-846C-BADF63308801}" type="presParOf" srcId="{EF95C8DD-1FE0-44FB-AB95-ED43ECF42121}" destId="{39AC7FB6-5ECD-486D-A671-C4717B5A1679}" srcOrd="1" destOrd="0" presId="urn:microsoft.com/office/officeart/2005/8/layout/vList2"/>
    <dgm:cxn modelId="{FE603B12-11B9-46E0-9D9B-592144932167}" type="presParOf" srcId="{EF95C8DD-1FE0-44FB-AB95-ED43ECF42121}" destId="{7E36E3A9-B6FB-4848-94D2-8925E4F4D5C4}" srcOrd="2" destOrd="0" presId="urn:microsoft.com/office/officeart/2005/8/layout/vList2"/>
    <dgm:cxn modelId="{F17021F2-6792-46EC-88A4-70B830F77D7A}" type="presParOf" srcId="{EF95C8DD-1FE0-44FB-AB95-ED43ECF42121}" destId="{66E61454-40C7-418C-9168-EFE8F0C98FE7}" srcOrd="3" destOrd="0" presId="urn:microsoft.com/office/officeart/2005/8/layout/vList2"/>
    <dgm:cxn modelId="{B08FA6B2-942B-470E-95F7-414B4612DBFB}" type="presParOf" srcId="{EF95C8DD-1FE0-44FB-AB95-ED43ECF42121}" destId="{F24FAEB0-9CEB-4DC1-9126-23CA718612B0}" srcOrd="4" destOrd="0" presId="urn:microsoft.com/office/officeart/2005/8/layout/vList2"/>
    <dgm:cxn modelId="{E3176301-359D-412F-AB06-0C0A037EE417}" type="presParOf" srcId="{EF95C8DD-1FE0-44FB-AB95-ED43ECF42121}" destId="{C1DC0991-1FFE-4B0C-852E-F26CC28AF486}" srcOrd="5" destOrd="0" presId="urn:microsoft.com/office/officeart/2005/8/layout/vList2"/>
    <dgm:cxn modelId="{CB3961E0-2D2B-4A39-90C6-8FD26B5D2CA9}" type="presParOf" srcId="{EF95C8DD-1FE0-44FB-AB95-ED43ECF42121}" destId="{3639A607-C618-4CCA-AA93-28B390F85949}" srcOrd="6" destOrd="0" presId="urn:microsoft.com/office/officeart/2005/8/layout/vList2"/>
    <dgm:cxn modelId="{3DE6BFEB-CC33-46E1-A258-1B3EF8BDBA71}" type="presParOf" srcId="{EF95C8DD-1FE0-44FB-AB95-ED43ECF42121}" destId="{A98A7973-7435-46C5-B165-F7B9E1B93FBE}" srcOrd="7" destOrd="0" presId="urn:microsoft.com/office/officeart/2005/8/layout/vList2"/>
    <dgm:cxn modelId="{0E7430BF-B931-4DE6-AF3F-F0ED62BD71DA}" type="presParOf" srcId="{EF95C8DD-1FE0-44FB-AB95-ED43ECF42121}" destId="{1E27B5B0-FA1D-4787-B1EF-705A253DCBBA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B5066D3D-C32F-4519-AB87-788A018C7DAE}" type="doc">
      <dgm:prSet loTypeId="urn:microsoft.com/office/officeart/2016/7/layout/BasicProcessNew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E0A281F5-744A-46D8-9ACF-FCA9FDA12DD2}">
      <dgm:prSet/>
      <dgm:spPr/>
      <dgm:t>
        <a:bodyPr/>
        <a:lstStyle/>
        <a:p>
          <a:r>
            <a:rPr lang="en-GB" b="0" i="0"/>
            <a:t>Strengths of the study include the emerging research area and contributing to the data with a general population participant sample.</a:t>
          </a:r>
          <a:endParaRPr lang="en-US"/>
        </a:p>
      </dgm:t>
    </dgm:pt>
    <dgm:pt modelId="{BFBD155C-5E0C-4696-B301-C3BDFDB3665E}" type="parTrans" cxnId="{CD919C64-EE95-4DEC-8C35-3658D30C6768}">
      <dgm:prSet/>
      <dgm:spPr/>
      <dgm:t>
        <a:bodyPr/>
        <a:lstStyle/>
        <a:p>
          <a:endParaRPr lang="en-US"/>
        </a:p>
      </dgm:t>
    </dgm:pt>
    <dgm:pt modelId="{D4B51EBE-610F-4BD6-8418-DCC3751490C8}" type="sibTrans" cxnId="{CD919C64-EE95-4DEC-8C35-3658D30C6768}">
      <dgm:prSet/>
      <dgm:spPr/>
      <dgm:t>
        <a:bodyPr/>
        <a:lstStyle/>
        <a:p>
          <a:endParaRPr lang="en-US"/>
        </a:p>
      </dgm:t>
    </dgm:pt>
    <dgm:pt modelId="{DA8EAF16-68D0-44FD-BAA0-219798FF396F}">
      <dgm:prSet/>
      <dgm:spPr/>
      <dgm:t>
        <a:bodyPr/>
        <a:lstStyle/>
        <a:p>
          <a:r>
            <a:rPr lang="en-GB" b="0" i="0"/>
            <a:t>The between-subjects design comparing MSS and QoL measures for women with and without ADHD.</a:t>
          </a:r>
          <a:endParaRPr lang="en-US"/>
        </a:p>
      </dgm:t>
    </dgm:pt>
    <dgm:pt modelId="{2B04C64A-D2B8-49CB-AFE9-3193A17B17F9}" type="parTrans" cxnId="{3D3A93DD-3F9E-470E-B8CC-07B1F92C6F6B}">
      <dgm:prSet/>
      <dgm:spPr/>
      <dgm:t>
        <a:bodyPr/>
        <a:lstStyle/>
        <a:p>
          <a:endParaRPr lang="en-US"/>
        </a:p>
      </dgm:t>
    </dgm:pt>
    <dgm:pt modelId="{ECDF5323-403D-4244-91B1-7267C0951B13}" type="sibTrans" cxnId="{3D3A93DD-3F9E-470E-B8CC-07B1F92C6F6B}">
      <dgm:prSet/>
      <dgm:spPr/>
      <dgm:t>
        <a:bodyPr/>
        <a:lstStyle/>
        <a:p>
          <a:endParaRPr lang="en-US"/>
        </a:p>
      </dgm:t>
    </dgm:pt>
    <dgm:pt modelId="{2EEC0303-1128-405A-963E-C525D484A0CC}">
      <dgm:prSet/>
      <dgm:spPr/>
      <dgm:t>
        <a:bodyPr/>
        <a:lstStyle/>
        <a:p>
          <a:r>
            <a:rPr lang="en-GB" b="0" i="0"/>
            <a:t>Limitations include not collecting data on underlying medical conditions that would indicate secondary dysmenorrhea</a:t>
          </a:r>
          <a:endParaRPr lang="en-US"/>
        </a:p>
      </dgm:t>
    </dgm:pt>
    <dgm:pt modelId="{9E4A2483-5B77-4C98-B235-2E104F6D326C}" type="parTrans" cxnId="{9A7F4253-BEAD-410B-A73B-45DBC408E47E}">
      <dgm:prSet/>
      <dgm:spPr/>
      <dgm:t>
        <a:bodyPr/>
        <a:lstStyle/>
        <a:p>
          <a:endParaRPr lang="en-US"/>
        </a:p>
      </dgm:t>
    </dgm:pt>
    <dgm:pt modelId="{AB0BC38D-3C94-46B7-B6D1-B6662ABF9BE7}" type="sibTrans" cxnId="{9A7F4253-BEAD-410B-A73B-45DBC408E47E}">
      <dgm:prSet/>
      <dgm:spPr/>
      <dgm:t>
        <a:bodyPr/>
        <a:lstStyle/>
        <a:p>
          <a:endParaRPr lang="en-US"/>
        </a:p>
      </dgm:t>
    </dgm:pt>
    <dgm:pt modelId="{AF583485-41FC-4A37-A28F-61AECC3590A2}">
      <dgm:prSet/>
      <dgm:spPr/>
      <dgm:t>
        <a:bodyPr/>
        <a:lstStyle/>
        <a:p>
          <a:r>
            <a:rPr lang="en-GB" b="0" i="0"/>
            <a:t>Heavily weighted participant sample towards no ADHD diagnosis, leaving very small group for ADHD yes/ERD low – consider using ADHD symptom self-report scale or pair matched study.</a:t>
          </a:r>
          <a:endParaRPr lang="en-US"/>
        </a:p>
      </dgm:t>
    </dgm:pt>
    <dgm:pt modelId="{1D4485E5-D1FF-4635-AC55-3130F98BEB54}" type="parTrans" cxnId="{2744B998-CC91-4AF7-8A8B-7685BE1162F6}">
      <dgm:prSet/>
      <dgm:spPr/>
      <dgm:t>
        <a:bodyPr/>
        <a:lstStyle/>
        <a:p>
          <a:endParaRPr lang="en-US"/>
        </a:p>
      </dgm:t>
    </dgm:pt>
    <dgm:pt modelId="{1155B243-7D13-4D56-8C49-C4D0007ABA90}" type="sibTrans" cxnId="{2744B998-CC91-4AF7-8A8B-7685BE1162F6}">
      <dgm:prSet/>
      <dgm:spPr/>
      <dgm:t>
        <a:bodyPr/>
        <a:lstStyle/>
        <a:p>
          <a:endParaRPr lang="en-US"/>
        </a:p>
      </dgm:t>
    </dgm:pt>
    <dgm:pt modelId="{522B9EE1-C487-43EC-87D6-5843FFE2BBC7}">
      <dgm:prSet/>
      <dgm:spPr/>
      <dgm:t>
        <a:bodyPr/>
        <a:lstStyle/>
        <a:p>
          <a:r>
            <a:rPr lang="en-GB" b="0" i="0"/>
            <a:t>Scale choices – no consistent or gold standard for measuring dysmenorrhea symptoms. Future studies should consider using HRQoL scale instead of a general domain QoL scale.</a:t>
          </a:r>
          <a:endParaRPr lang="en-US"/>
        </a:p>
      </dgm:t>
    </dgm:pt>
    <dgm:pt modelId="{7EA3759E-830A-4106-B328-976D4F71ADBA}" type="parTrans" cxnId="{4A8098E2-BD93-4910-A314-5DB653BB223D}">
      <dgm:prSet/>
      <dgm:spPr/>
      <dgm:t>
        <a:bodyPr/>
        <a:lstStyle/>
        <a:p>
          <a:endParaRPr lang="en-US"/>
        </a:p>
      </dgm:t>
    </dgm:pt>
    <dgm:pt modelId="{2EAA9A97-03D9-4815-89C7-FA25308A3D84}" type="sibTrans" cxnId="{4A8098E2-BD93-4910-A314-5DB653BB223D}">
      <dgm:prSet/>
      <dgm:spPr/>
      <dgm:t>
        <a:bodyPr/>
        <a:lstStyle/>
        <a:p>
          <a:endParaRPr lang="en-US"/>
        </a:p>
      </dgm:t>
    </dgm:pt>
    <dgm:pt modelId="{66A8EDA1-140A-45F3-933E-B8589FFEBE03}">
      <dgm:prSet/>
      <dgm:spPr/>
      <dgm:t>
        <a:bodyPr/>
        <a:lstStyle/>
        <a:p>
          <a:r>
            <a:rPr lang="en-GB" b="0" i="0"/>
            <a:t>Future studies should continue to investigate the associated link between ADHD, ERD and dysmenorrhea as the current study indicates a small trend and further research is needed. </a:t>
          </a:r>
          <a:endParaRPr lang="en-US"/>
        </a:p>
      </dgm:t>
    </dgm:pt>
    <dgm:pt modelId="{E06A4E16-59EB-48CC-8A41-2EEA176C8FCB}" type="parTrans" cxnId="{70D32E57-9567-4B1D-A1C4-F2044C9FB398}">
      <dgm:prSet/>
      <dgm:spPr/>
      <dgm:t>
        <a:bodyPr/>
        <a:lstStyle/>
        <a:p>
          <a:endParaRPr lang="en-US"/>
        </a:p>
      </dgm:t>
    </dgm:pt>
    <dgm:pt modelId="{07048C46-1E83-480C-AA0F-F06A6AF40A73}" type="sibTrans" cxnId="{70D32E57-9567-4B1D-A1C4-F2044C9FB398}">
      <dgm:prSet/>
      <dgm:spPr/>
      <dgm:t>
        <a:bodyPr/>
        <a:lstStyle/>
        <a:p>
          <a:endParaRPr lang="en-US"/>
        </a:p>
      </dgm:t>
    </dgm:pt>
    <dgm:pt modelId="{89EFFC08-546D-43AC-95E2-D3E71002DF40}" type="pres">
      <dgm:prSet presAssocID="{B5066D3D-C32F-4519-AB87-788A018C7DAE}" presName="Name0" presStyleCnt="0">
        <dgm:presLayoutVars>
          <dgm:dir/>
          <dgm:resizeHandles val="exact"/>
        </dgm:presLayoutVars>
      </dgm:prSet>
      <dgm:spPr/>
    </dgm:pt>
    <dgm:pt modelId="{1C4AFDB0-B53D-4834-AE6B-E4C8DB37B4BE}" type="pres">
      <dgm:prSet presAssocID="{E0A281F5-744A-46D8-9ACF-FCA9FDA12DD2}" presName="node" presStyleLbl="node1" presStyleIdx="0" presStyleCnt="11">
        <dgm:presLayoutVars>
          <dgm:bulletEnabled val="1"/>
        </dgm:presLayoutVars>
      </dgm:prSet>
      <dgm:spPr/>
    </dgm:pt>
    <dgm:pt modelId="{D765748F-30AA-48B5-937B-C19D39F0BDEA}" type="pres">
      <dgm:prSet presAssocID="{D4B51EBE-610F-4BD6-8418-DCC3751490C8}" presName="sibTransSpacerBeforeConnector" presStyleCnt="0"/>
      <dgm:spPr/>
    </dgm:pt>
    <dgm:pt modelId="{FD7E1F44-D4FC-4C3D-8762-98A0E02A3679}" type="pres">
      <dgm:prSet presAssocID="{D4B51EBE-610F-4BD6-8418-DCC3751490C8}" presName="sibTrans" presStyleLbl="node1" presStyleIdx="1" presStyleCnt="11"/>
      <dgm:spPr/>
    </dgm:pt>
    <dgm:pt modelId="{C547B2C2-6454-4F4A-8613-9C19719A9D0B}" type="pres">
      <dgm:prSet presAssocID="{D4B51EBE-610F-4BD6-8418-DCC3751490C8}" presName="sibTransSpacerAfterConnector" presStyleCnt="0"/>
      <dgm:spPr/>
    </dgm:pt>
    <dgm:pt modelId="{DB87BE37-B532-472E-AB15-0878F86683CA}" type="pres">
      <dgm:prSet presAssocID="{DA8EAF16-68D0-44FD-BAA0-219798FF396F}" presName="node" presStyleLbl="node1" presStyleIdx="2" presStyleCnt="11">
        <dgm:presLayoutVars>
          <dgm:bulletEnabled val="1"/>
        </dgm:presLayoutVars>
      </dgm:prSet>
      <dgm:spPr/>
    </dgm:pt>
    <dgm:pt modelId="{78365EF8-7BAF-434D-B0F8-057302E9E523}" type="pres">
      <dgm:prSet presAssocID="{ECDF5323-403D-4244-91B1-7267C0951B13}" presName="sibTransSpacerBeforeConnector" presStyleCnt="0"/>
      <dgm:spPr/>
    </dgm:pt>
    <dgm:pt modelId="{231287D1-BB34-464C-A51B-19A62CE643E0}" type="pres">
      <dgm:prSet presAssocID="{ECDF5323-403D-4244-91B1-7267C0951B13}" presName="sibTrans" presStyleLbl="node1" presStyleIdx="3" presStyleCnt="11"/>
      <dgm:spPr/>
    </dgm:pt>
    <dgm:pt modelId="{70344281-339F-4DEE-8A86-0BDB0990E24D}" type="pres">
      <dgm:prSet presAssocID="{ECDF5323-403D-4244-91B1-7267C0951B13}" presName="sibTransSpacerAfterConnector" presStyleCnt="0"/>
      <dgm:spPr/>
    </dgm:pt>
    <dgm:pt modelId="{BD3532F1-CB7D-42C1-AF8F-A2A7BDB58421}" type="pres">
      <dgm:prSet presAssocID="{2EEC0303-1128-405A-963E-C525D484A0CC}" presName="node" presStyleLbl="node1" presStyleIdx="4" presStyleCnt="11">
        <dgm:presLayoutVars>
          <dgm:bulletEnabled val="1"/>
        </dgm:presLayoutVars>
      </dgm:prSet>
      <dgm:spPr/>
    </dgm:pt>
    <dgm:pt modelId="{BA655587-28BB-4A72-ACBC-3DFF29583865}" type="pres">
      <dgm:prSet presAssocID="{AB0BC38D-3C94-46B7-B6D1-B6662ABF9BE7}" presName="sibTransSpacerBeforeConnector" presStyleCnt="0"/>
      <dgm:spPr/>
    </dgm:pt>
    <dgm:pt modelId="{F70B9F5A-5A09-464C-965C-8C966043FEE5}" type="pres">
      <dgm:prSet presAssocID="{AB0BC38D-3C94-46B7-B6D1-B6662ABF9BE7}" presName="sibTrans" presStyleLbl="node1" presStyleIdx="5" presStyleCnt="11"/>
      <dgm:spPr/>
    </dgm:pt>
    <dgm:pt modelId="{3D497EB6-6DC2-44B7-A85C-32E6C07C4FB9}" type="pres">
      <dgm:prSet presAssocID="{AB0BC38D-3C94-46B7-B6D1-B6662ABF9BE7}" presName="sibTransSpacerAfterConnector" presStyleCnt="0"/>
      <dgm:spPr/>
    </dgm:pt>
    <dgm:pt modelId="{BE96DD81-A7D2-4C35-A4DB-7226EB839D77}" type="pres">
      <dgm:prSet presAssocID="{AF583485-41FC-4A37-A28F-61AECC3590A2}" presName="node" presStyleLbl="node1" presStyleIdx="6" presStyleCnt="11">
        <dgm:presLayoutVars>
          <dgm:bulletEnabled val="1"/>
        </dgm:presLayoutVars>
      </dgm:prSet>
      <dgm:spPr/>
    </dgm:pt>
    <dgm:pt modelId="{643B125C-4B4F-467F-9E08-D22B949ECE45}" type="pres">
      <dgm:prSet presAssocID="{1155B243-7D13-4D56-8C49-C4D0007ABA90}" presName="sibTransSpacerBeforeConnector" presStyleCnt="0"/>
      <dgm:spPr/>
    </dgm:pt>
    <dgm:pt modelId="{2F70B042-B7F9-4CE8-88B2-5BD8840DADC8}" type="pres">
      <dgm:prSet presAssocID="{1155B243-7D13-4D56-8C49-C4D0007ABA90}" presName="sibTrans" presStyleLbl="node1" presStyleIdx="7" presStyleCnt="11"/>
      <dgm:spPr/>
    </dgm:pt>
    <dgm:pt modelId="{12099115-3E83-4B54-8098-4EC683D2E642}" type="pres">
      <dgm:prSet presAssocID="{1155B243-7D13-4D56-8C49-C4D0007ABA90}" presName="sibTransSpacerAfterConnector" presStyleCnt="0"/>
      <dgm:spPr/>
    </dgm:pt>
    <dgm:pt modelId="{CFFDAD70-62F0-47CE-8EFF-FE5737B58AC0}" type="pres">
      <dgm:prSet presAssocID="{522B9EE1-C487-43EC-87D6-5843FFE2BBC7}" presName="node" presStyleLbl="node1" presStyleIdx="8" presStyleCnt="11">
        <dgm:presLayoutVars>
          <dgm:bulletEnabled val="1"/>
        </dgm:presLayoutVars>
      </dgm:prSet>
      <dgm:spPr/>
    </dgm:pt>
    <dgm:pt modelId="{1682B9AD-3442-4E30-A7A5-3EC94BF87FD9}" type="pres">
      <dgm:prSet presAssocID="{2EAA9A97-03D9-4815-89C7-FA25308A3D84}" presName="sibTransSpacerBeforeConnector" presStyleCnt="0"/>
      <dgm:spPr/>
    </dgm:pt>
    <dgm:pt modelId="{AAC74BEF-EF6B-4F9E-B6E5-E0586F7CAF08}" type="pres">
      <dgm:prSet presAssocID="{2EAA9A97-03D9-4815-89C7-FA25308A3D84}" presName="sibTrans" presStyleLbl="node1" presStyleIdx="9" presStyleCnt="11"/>
      <dgm:spPr/>
    </dgm:pt>
    <dgm:pt modelId="{79257DA5-6CDB-4F24-AA19-7F955C3D460B}" type="pres">
      <dgm:prSet presAssocID="{2EAA9A97-03D9-4815-89C7-FA25308A3D84}" presName="sibTransSpacerAfterConnector" presStyleCnt="0"/>
      <dgm:spPr/>
    </dgm:pt>
    <dgm:pt modelId="{9C3DC06E-0EF5-4912-91D7-54671FEFF9E5}" type="pres">
      <dgm:prSet presAssocID="{66A8EDA1-140A-45F3-933E-B8589FFEBE03}" presName="node" presStyleLbl="node1" presStyleIdx="10" presStyleCnt="11">
        <dgm:presLayoutVars>
          <dgm:bulletEnabled val="1"/>
        </dgm:presLayoutVars>
      </dgm:prSet>
      <dgm:spPr/>
    </dgm:pt>
  </dgm:ptLst>
  <dgm:cxnLst>
    <dgm:cxn modelId="{25E65E12-4B00-4442-A138-13D9D2C98B2C}" type="presOf" srcId="{ECDF5323-403D-4244-91B1-7267C0951B13}" destId="{231287D1-BB34-464C-A51B-19A62CE643E0}" srcOrd="0" destOrd="0" presId="urn:microsoft.com/office/officeart/2016/7/layout/BasicProcessNew"/>
    <dgm:cxn modelId="{755DFF25-1300-496D-A329-E8716ADDAFDE}" type="presOf" srcId="{AF583485-41FC-4A37-A28F-61AECC3590A2}" destId="{BE96DD81-A7D2-4C35-A4DB-7226EB839D77}" srcOrd="0" destOrd="0" presId="urn:microsoft.com/office/officeart/2016/7/layout/BasicProcessNew"/>
    <dgm:cxn modelId="{CD919C64-EE95-4DEC-8C35-3658D30C6768}" srcId="{B5066D3D-C32F-4519-AB87-788A018C7DAE}" destId="{E0A281F5-744A-46D8-9ACF-FCA9FDA12DD2}" srcOrd="0" destOrd="0" parTransId="{BFBD155C-5E0C-4696-B301-C3BDFDB3665E}" sibTransId="{D4B51EBE-610F-4BD6-8418-DCC3751490C8}"/>
    <dgm:cxn modelId="{9A7F4253-BEAD-410B-A73B-45DBC408E47E}" srcId="{B5066D3D-C32F-4519-AB87-788A018C7DAE}" destId="{2EEC0303-1128-405A-963E-C525D484A0CC}" srcOrd="2" destOrd="0" parTransId="{9E4A2483-5B77-4C98-B235-2E104F6D326C}" sibTransId="{AB0BC38D-3C94-46B7-B6D1-B6662ABF9BE7}"/>
    <dgm:cxn modelId="{317BB675-C1CD-42C3-A5F3-4837B67FFD84}" type="presOf" srcId="{2EEC0303-1128-405A-963E-C525D484A0CC}" destId="{BD3532F1-CB7D-42C1-AF8F-A2A7BDB58421}" srcOrd="0" destOrd="0" presId="urn:microsoft.com/office/officeart/2016/7/layout/BasicProcessNew"/>
    <dgm:cxn modelId="{70D32E57-9567-4B1D-A1C4-F2044C9FB398}" srcId="{B5066D3D-C32F-4519-AB87-788A018C7DAE}" destId="{66A8EDA1-140A-45F3-933E-B8589FFEBE03}" srcOrd="5" destOrd="0" parTransId="{E06A4E16-59EB-48CC-8A41-2EEA176C8FCB}" sibTransId="{07048C46-1E83-480C-AA0F-F06A6AF40A73}"/>
    <dgm:cxn modelId="{8A768A82-1BA2-4EAF-8F29-4F5DD4506427}" type="presOf" srcId="{2EAA9A97-03D9-4815-89C7-FA25308A3D84}" destId="{AAC74BEF-EF6B-4F9E-B6E5-E0586F7CAF08}" srcOrd="0" destOrd="0" presId="urn:microsoft.com/office/officeart/2016/7/layout/BasicProcessNew"/>
    <dgm:cxn modelId="{F269A289-E169-46D6-86D9-04763AE0DA61}" type="presOf" srcId="{E0A281F5-744A-46D8-9ACF-FCA9FDA12DD2}" destId="{1C4AFDB0-B53D-4834-AE6B-E4C8DB37B4BE}" srcOrd="0" destOrd="0" presId="urn:microsoft.com/office/officeart/2016/7/layout/BasicProcessNew"/>
    <dgm:cxn modelId="{305EE989-9698-4922-8CE2-8617119DC020}" type="presOf" srcId="{DA8EAF16-68D0-44FD-BAA0-219798FF396F}" destId="{DB87BE37-B532-472E-AB15-0878F86683CA}" srcOrd="0" destOrd="0" presId="urn:microsoft.com/office/officeart/2016/7/layout/BasicProcessNew"/>
    <dgm:cxn modelId="{A7EC1298-2765-4D5A-A451-717DDE35E121}" type="presOf" srcId="{D4B51EBE-610F-4BD6-8418-DCC3751490C8}" destId="{FD7E1F44-D4FC-4C3D-8762-98A0E02A3679}" srcOrd="0" destOrd="0" presId="urn:microsoft.com/office/officeart/2016/7/layout/BasicProcessNew"/>
    <dgm:cxn modelId="{2744B998-CC91-4AF7-8A8B-7685BE1162F6}" srcId="{B5066D3D-C32F-4519-AB87-788A018C7DAE}" destId="{AF583485-41FC-4A37-A28F-61AECC3590A2}" srcOrd="3" destOrd="0" parTransId="{1D4485E5-D1FF-4635-AC55-3130F98BEB54}" sibTransId="{1155B243-7D13-4D56-8C49-C4D0007ABA90}"/>
    <dgm:cxn modelId="{22CD1E9B-3C12-4C22-AB07-2CFF14707AEF}" type="presOf" srcId="{66A8EDA1-140A-45F3-933E-B8589FFEBE03}" destId="{9C3DC06E-0EF5-4912-91D7-54671FEFF9E5}" srcOrd="0" destOrd="0" presId="urn:microsoft.com/office/officeart/2016/7/layout/BasicProcessNew"/>
    <dgm:cxn modelId="{BA3872BB-7334-4353-AE25-BFC2CC2D3E54}" type="presOf" srcId="{1155B243-7D13-4D56-8C49-C4D0007ABA90}" destId="{2F70B042-B7F9-4CE8-88B2-5BD8840DADC8}" srcOrd="0" destOrd="0" presId="urn:microsoft.com/office/officeart/2016/7/layout/BasicProcessNew"/>
    <dgm:cxn modelId="{4D0D7BBC-46E6-4AEE-8FC0-B05CB4C62F30}" type="presOf" srcId="{522B9EE1-C487-43EC-87D6-5843FFE2BBC7}" destId="{CFFDAD70-62F0-47CE-8EFF-FE5737B58AC0}" srcOrd="0" destOrd="0" presId="urn:microsoft.com/office/officeart/2016/7/layout/BasicProcessNew"/>
    <dgm:cxn modelId="{3D3A93DD-3F9E-470E-B8CC-07B1F92C6F6B}" srcId="{B5066D3D-C32F-4519-AB87-788A018C7DAE}" destId="{DA8EAF16-68D0-44FD-BAA0-219798FF396F}" srcOrd="1" destOrd="0" parTransId="{2B04C64A-D2B8-49CB-AFE9-3193A17B17F9}" sibTransId="{ECDF5323-403D-4244-91B1-7267C0951B13}"/>
    <dgm:cxn modelId="{4A8098E2-BD93-4910-A314-5DB653BB223D}" srcId="{B5066D3D-C32F-4519-AB87-788A018C7DAE}" destId="{522B9EE1-C487-43EC-87D6-5843FFE2BBC7}" srcOrd="4" destOrd="0" parTransId="{7EA3759E-830A-4106-B328-976D4F71ADBA}" sibTransId="{2EAA9A97-03D9-4815-89C7-FA25308A3D84}"/>
    <dgm:cxn modelId="{E4A379F4-1A1D-4B08-8782-E9060A344EE1}" type="presOf" srcId="{B5066D3D-C32F-4519-AB87-788A018C7DAE}" destId="{89EFFC08-546D-43AC-95E2-D3E71002DF40}" srcOrd="0" destOrd="0" presId="urn:microsoft.com/office/officeart/2016/7/layout/BasicProcessNew"/>
    <dgm:cxn modelId="{430E42FE-B6C5-4DDB-95A9-2A1B11B879B3}" type="presOf" srcId="{AB0BC38D-3C94-46B7-B6D1-B6662ABF9BE7}" destId="{F70B9F5A-5A09-464C-965C-8C966043FEE5}" srcOrd="0" destOrd="0" presId="urn:microsoft.com/office/officeart/2016/7/layout/BasicProcessNew"/>
    <dgm:cxn modelId="{8EF9ABAE-5F68-4FBC-885D-84D7621186A5}" type="presParOf" srcId="{89EFFC08-546D-43AC-95E2-D3E71002DF40}" destId="{1C4AFDB0-B53D-4834-AE6B-E4C8DB37B4BE}" srcOrd="0" destOrd="0" presId="urn:microsoft.com/office/officeart/2016/7/layout/BasicProcessNew"/>
    <dgm:cxn modelId="{ACB8FDD7-55BD-4331-B011-CCFBEE481E40}" type="presParOf" srcId="{89EFFC08-546D-43AC-95E2-D3E71002DF40}" destId="{D765748F-30AA-48B5-937B-C19D39F0BDEA}" srcOrd="1" destOrd="0" presId="urn:microsoft.com/office/officeart/2016/7/layout/BasicProcessNew"/>
    <dgm:cxn modelId="{C8042278-D039-4931-B03F-6FDCCEDFDA59}" type="presParOf" srcId="{89EFFC08-546D-43AC-95E2-D3E71002DF40}" destId="{FD7E1F44-D4FC-4C3D-8762-98A0E02A3679}" srcOrd="2" destOrd="0" presId="urn:microsoft.com/office/officeart/2016/7/layout/BasicProcessNew"/>
    <dgm:cxn modelId="{352C1533-BD97-4F8F-A67E-C1159EC2223D}" type="presParOf" srcId="{89EFFC08-546D-43AC-95E2-D3E71002DF40}" destId="{C547B2C2-6454-4F4A-8613-9C19719A9D0B}" srcOrd="3" destOrd="0" presId="urn:microsoft.com/office/officeart/2016/7/layout/BasicProcessNew"/>
    <dgm:cxn modelId="{5F3F1B05-D14E-484A-B5C2-E2CF57C431FF}" type="presParOf" srcId="{89EFFC08-546D-43AC-95E2-D3E71002DF40}" destId="{DB87BE37-B532-472E-AB15-0878F86683CA}" srcOrd="4" destOrd="0" presId="urn:microsoft.com/office/officeart/2016/7/layout/BasicProcessNew"/>
    <dgm:cxn modelId="{EA2988E4-97E9-40B5-8627-EDA7C1A3CBB4}" type="presParOf" srcId="{89EFFC08-546D-43AC-95E2-D3E71002DF40}" destId="{78365EF8-7BAF-434D-B0F8-057302E9E523}" srcOrd="5" destOrd="0" presId="urn:microsoft.com/office/officeart/2016/7/layout/BasicProcessNew"/>
    <dgm:cxn modelId="{1D818389-DE55-4332-9682-88F7E77F81E6}" type="presParOf" srcId="{89EFFC08-546D-43AC-95E2-D3E71002DF40}" destId="{231287D1-BB34-464C-A51B-19A62CE643E0}" srcOrd="6" destOrd="0" presId="urn:microsoft.com/office/officeart/2016/7/layout/BasicProcessNew"/>
    <dgm:cxn modelId="{8D55C873-870E-4D8C-884E-8A2E25AA703A}" type="presParOf" srcId="{89EFFC08-546D-43AC-95E2-D3E71002DF40}" destId="{70344281-339F-4DEE-8A86-0BDB0990E24D}" srcOrd="7" destOrd="0" presId="urn:microsoft.com/office/officeart/2016/7/layout/BasicProcessNew"/>
    <dgm:cxn modelId="{1F432DFD-75FC-492C-849B-21DDDAB764EE}" type="presParOf" srcId="{89EFFC08-546D-43AC-95E2-D3E71002DF40}" destId="{BD3532F1-CB7D-42C1-AF8F-A2A7BDB58421}" srcOrd="8" destOrd="0" presId="urn:microsoft.com/office/officeart/2016/7/layout/BasicProcessNew"/>
    <dgm:cxn modelId="{65E386B3-2AA3-412C-8C19-B4A11E85EDCD}" type="presParOf" srcId="{89EFFC08-546D-43AC-95E2-D3E71002DF40}" destId="{BA655587-28BB-4A72-ACBC-3DFF29583865}" srcOrd="9" destOrd="0" presId="urn:microsoft.com/office/officeart/2016/7/layout/BasicProcessNew"/>
    <dgm:cxn modelId="{9A2928EF-4655-4CE3-971D-598232D0F211}" type="presParOf" srcId="{89EFFC08-546D-43AC-95E2-D3E71002DF40}" destId="{F70B9F5A-5A09-464C-965C-8C966043FEE5}" srcOrd="10" destOrd="0" presId="urn:microsoft.com/office/officeart/2016/7/layout/BasicProcessNew"/>
    <dgm:cxn modelId="{5DEF0FA2-154C-4FBF-9FAC-CCDD465C2AF8}" type="presParOf" srcId="{89EFFC08-546D-43AC-95E2-D3E71002DF40}" destId="{3D497EB6-6DC2-44B7-A85C-32E6C07C4FB9}" srcOrd="11" destOrd="0" presId="urn:microsoft.com/office/officeart/2016/7/layout/BasicProcessNew"/>
    <dgm:cxn modelId="{5BC94643-A8E0-4EE6-9303-BCB54510CD50}" type="presParOf" srcId="{89EFFC08-546D-43AC-95E2-D3E71002DF40}" destId="{BE96DD81-A7D2-4C35-A4DB-7226EB839D77}" srcOrd="12" destOrd="0" presId="urn:microsoft.com/office/officeart/2016/7/layout/BasicProcessNew"/>
    <dgm:cxn modelId="{34FD5418-E99C-4C46-B4B5-693CFDDC647D}" type="presParOf" srcId="{89EFFC08-546D-43AC-95E2-D3E71002DF40}" destId="{643B125C-4B4F-467F-9E08-D22B949ECE45}" srcOrd="13" destOrd="0" presId="urn:microsoft.com/office/officeart/2016/7/layout/BasicProcessNew"/>
    <dgm:cxn modelId="{982BAD0C-53DC-4F8B-A989-6533F7ED8D16}" type="presParOf" srcId="{89EFFC08-546D-43AC-95E2-D3E71002DF40}" destId="{2F70B042-B7F9-4CE8-88B2-5BD8840DADC8}" srcOrd="14" destOrd="0" presId="urn:microsoft.com/office/officeart/2016/7/layout/BasicProcessNew"/>
    <dgm:cxn modelId="{2D661529-7851-4814-BC13-FA3CDCD33925}" type="presParOf" srcId="{89EFFC08-546D-43AC-95E2-D3E71002DF40}" destId="{12099115-3E83-4B54-8098-4EC683D2E642}" srcOrd="15" destOrd="0" presId="urn:microsoft.com/office/officeart/2016/7/layout/BasicProcessNew"/>
    <dgm:cxn modelId="{AB2AFEB9-D4ED-47F4-B55E-41899CD50F10}" type="presParOf" srcId="{89EFFC08-546D-43AC-95E2-D3E71002DF40}" destId="{CFFDAD70-62F0-47CE-8EFF-FE5737B58AC0}" srcOrd="16" destOrd="0" presId="urn:microsoft.com/office/officeart/2016/7/layout/BasicProcessNew"/>
    <dgm:cxn modelId="{0857B092-24D4-481D-9FE9-5535B3321DC8}" type="presParOf" srcId="{89EFFC08-546D-43AC-95E2-D3E71002DF40}" destId="{1682B9AD-3442-4E30-A7A5-3EC94BF87FD9}" srcOrd="17" destOrd="0" presId="urn:microsoft.com/office/officeart/2016/7/layout/BasicProcessNew"/>
    <dgm:cxn modelId="{561C332E-B083-4545-91D2-D9B645894F83}" type="presParOf" srcId="{89EFFC08-546D-43AC-95E2-D3E71002DF40}" destId="{AAC74BEF-EF6B-4F9E-B6E5-E0586F7CAF08}" srcOrd="18" destOrd="0" presId="urn:microsoft.com/office/officeart/2016/7/layout/BasicProcessNew"/>
    <dgm:cxn modelId="{72D16789-2809-49AB-9626-591B7EEA1460}" type="presParOf" srcId="{89EFFC08-546D-43AC-95E2-D3E71002DF40}" destId="{79257DA5-6CDB-4F24-AA19-7F955C3D460B}" srcOrd="19" destOrd="0" presId="urn:microsoft.com/office/officeart/2016/7/layout/BasicProcessNew"/>
    <dgm:cxn modelId="{F45FC90F-65FB-4294-B3B6-81B7951E36D0}" type="presParOf" srcId="{89EFFC08-546D-43AC-95E2-D3E71002DF40}" destId="{9C3DC06E-0EF5-4912-91D7-54671FEFF9E5}" srcOrd="20" destOrd="0" presId="urn:microsoft.com/office/officeart/2016/7/layout/Basic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214AB2-D9C0-4A0C-83B4-BC0B56BDB708}">
      <dsp:nvSpPr>
        <dsp:cNvPr id="0" name=""/>
        <dsp:cNvSpPr/>
      </dsp:nvSpPr>
      <dsp:spPr>
        <a:xfrm>
          <a:off x="0" y="38034"/>
          <a:ext cx="6111737" cy="82485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ADHD is neurodevelopmental disorder </a:t>
          </a:r>
          <a:r>
            <a:rPr lang="en-US" sz="1500" kern="1200" dirty="0" err="1"/>
            <a:t>characterised</a:t>
          </a:r>
          <a:r>
            <a:rPr lang="en-US" sz="1500" kern="1200" dirty="0"/>
            <a:t> by impulsivity, inattention and hyperactivity. Strongly associated with emotion dysregulation (Hirsch et al., 2018) .</a:t>
          </a:r>
        </a:p>
      </dsp:txBody>
      <dsp:txXfrm>
        <a:off x="40266" y="78300"/>
        <a:ext cx="6031205" cy="744318"/>
      </dsp:txXfrm>
    </dsp:sp>
    <dsp:sp modelId="{6DD709A0-96C0-4F60-B5B3-B68A464C0165}">
      <dsp:nvSpPr>
        <dsp:cNvPr id="0" name=""/>
        <dsp:cNvSpPr/>
      </dsp:nvSpPr>
      <dsp:spPr>
        <a:xfrm>
          <a:off x="0" y="906084"/>
          <a:ext cx="6111737" cy="824850"/>
        </a:xfrm>
        <a:prstGeom prst="roundRect">
          <a:avLst/>
        </a:prstGeom>
        <a:solidFill>
          <a:schemeClr val="accent2">
            <a:hueOff val="-364891"/>
            <a:satOff val="-3184"/>
            <a:lumOff val="-411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Typically, women more often present with inattentive type ADHD and usually receive late diagnosis.</a:t>
          </a:r>
        </a:p>
      </dsp:txBody>
      <dsp:txXfrm>
        <a:off x="40266" y="946350"/>
        <a:ext cx="6031205" cy="744318"/>
      </dsp:txXfrm>
    </dsp:sp>
    <dsp:sp modelId="{F4E6FBE5-2A11-41EF-AF79-42AD858EDD7B}">
      <dsp:nvSpPr>
        <dsp:cNvPr id="0" name=""/>
        <dsp:cNvSpPr/>
      </dsp:nvSpPr>
      <dsp:spPr>
        <a:xfrm>
          <a:off x="0" y="1774134"/>
          <a:ext cx="6111737" cy="824850"/>
        </a:xfrm>
        <a:prstGeom prst="roundRect">
          <a:avLst/>
        </a:prstGeom>
        <a:solidFill>
          <a:schemeClr val="accent2">
            <a:hueOff val="-729781"/>
            <a:satOff val="-6367"/>
            <a:lumOff val="-823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 dirty="0"/>
            <a:t>Research indicates that individuals with ADHD experience heightened pain sensitivity (Stickley et al., 2016; Treister et al., 2015).</a:t>
          </a:r>
          <a:endParaRPr lang="en-US" sz="1500" kern="1200" dirty="0"/>
        </a:p>
      </dsp:txBody>
      <dsp:txXfrm>
        <a:off x="40266" y="1814400"/>
        <a:ext cx="6031205" cy="744318"/>
      </dsp:txXfrm>
    </dsp:sp>
    <dsp:sp modelId="{08F7DAFB-781C-4588-9157-175DE82876E9}">
      <dsp:nvSpPr>
        <dsp:cNvPr id="0" name=""/>
        <dsp:cNvSpPr/>
      </dsp:nvSpPr>
      <dsp:spPr>
        <a:xfrm>
          <a:off x="0" y="2642184"/>
          <a:ext cx="6111737" cy="824850"/>
        </a:xfrm>
        <a:prstGeom prst="roundRect">
          <a:avLst/>
        </a:prstGeom>
        <a:solidFill>
          <a:schemeClr val="accent2">
            <a:hueOff val="-1094672"/>
            <a:satOff val="-9550"/>
            <a:lumOff val="-1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 dirty="0"/>
            <a:t>Gao et al., (2020) found increased rates of ADHD in endometriosis patients compared to a general population.</a:t>
          </a:r>
          <a:endParaRPr lang="en-US" sz="1500" kern="1200" dirty="0"/>
        </a:p>
      </dsp:txBody>
      <dsp:txXfrm>
        <a:off x="40266" y="2682450"/>
        <a:ext cx="6031205" cy="744318"/>
      </dsp:txXfrm>
    </dsp:sp>
    <dsp:sp modelId="{69510524-A31E-452A-82A8-B1A697347EB9}">
      <dsp:nvSpPr>
        <dsp:cNvPr id="0" name=""/>
        <dsp:cNvSpPr/>
      </dsp:nvSpPr>
      <dsp:spPr>
        <a:xfrm>
          <a:off x="0" y="3510234"/>
          <a:ext cx="6111737" cy="824850"/>
        </a:xfrm>
        <a:prstGeom prst="roundRect">
          <a:avLst/>
        </a:prstGeom>
        <a:solidFill>
          <a:schemeClr val="accent2">
            <a:hueOff val="-1459563"/>
            <a:satOff val="-12734"/>
            <a:lumOff val="-16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/>
            <a:t>Little is known about interactions between ADHD and dysmenorrhea (menstrual pain)</a:t>
          </a:r>
          <a:endParaRPr lang="en-US" sz="1500" kern="1200"/>
        </a:p>
      </dsp:txBody>
      <dsp:txXfrm>
        <a:off x="40266" y="3550500"/>
        <a:ext cx="6031205" cy="74431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9154EB-7C3B-4F9D-9A76-DD2DD52C7BEB}">
      <dsp:nvSpPr>
        <dsp:cNvPr id="0" name=""/>
        <dsp:cNvSpPr/>
      </dsp:nvSpPr>
      <dsp:spPr>
        <a:xfrm>
          <a:off x="0" y="3652"/>
          <a:ext cx="6434365" cy="77803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E32F57-1EFE-470E-A9F1-39B1FE453AB8}">
      <dsp:nvSpPr>
        <dsp:cNvPr id="0" name=""/>
        <dsp:cNvSpPr/>
      </dsp:nvSpPr>
      <dsp:spPr>
        <a:xfrm>
          <a:off x="235355" y="178710"/>
          <a:ext cx="427918" cy="42791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6E1C0B-D434-4EFE-9564-3BB5EF5FB6B2}">
      <dsp:nvSpPr>
        <dsp:cNvPr id="0" name=""/>
        <dsp:cNvSpPr/>
      </dsp:nvSpPr>
      <dsp:spPr>
        <a:xfrm>
          <a:off x="898628" y="3652"/>
          <a:ext cx="5535736" cy="7780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342" tIns="82342" rIns="82342" bIns="82342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 dirty="0"/>
            <a:t>In a Spanish study, 76% of university students experienced dysmenorrhea and it was a factor for reduced quality of life (Fernandez-Martinez et al., 2019). </a:t>
          </a:r>
          <a:endParaRPr lang="en-US" sz="1400" kern="1200" dirty="0"/>
        </a:p>
      </dsp:txBody>
      <dsp:txXfrm>
        <a:off x="898628" y="3652"/>
        <a:ext cx="5535736" cy="778033"/>
      </dsp:txXfrm>
    </dsp:sp>
    <dsp:sp modelId="{F03DD5F3-94E0-410D-9DA6-8436C7677C0B}">
      <dsp:nvSpPr>
        <dsp:cNvPr id="0" name=""/>
        <dsp:cNvSpPr/>
      </dsp:nvSpPr>
      <dsp:spPr>
        <a:xfrm>
          <a:off x="0" y="976194"/>
          <a:ext cx="6434365" cy="77803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BC0668-6D33-4A50-879E-ECF7AA4C8F1F}">
      <dsp:nvSpPr>
        <dsp:cNvPr id="0" name=""/>
        <dsp:cNvSpPr/>
      </dsp:nvSpPr>
      <dsp:spPr>
        <a:xfrm>
          <a:off x="235355" y="1151251"/>
          <a:ext cx="427918" cy="42791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03F117-8F4D-4A00-BE34-647DA9F49FB1}">
      <dsp:nvSpPr>
        <dsp:cNvPr id="0" name=""/>
        <dsp:cNvSpPr/>
      </dsp:nvSpPr>
      <dsp:spPr>
        <a:xfrm>
          <a:off x="898628" y="976194"/>
          <a:ext cx="5535736" cy="7780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342" tIns="82342" rIns="82342" bIns="82342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 dirty="0"/>
            <a:t>In a review Ju et al., (2014) reported 29% of adult women report severe symptoms</a:t>
          </a:r>
          <a:endParaRPr lang="en-US" sz="1400" kern="1200" dirty="0"/>
        </a:p>
      </dsp:txBody>
      <dsp:txXfrm>
        <a:off x="898628" y="976194"/>
        <a:ext cx="5535736" cy="778033"/>
      </dsp:txXfrm>
    </dsp:sp>
    <dsp:sp modelId="{4BAC83D4-3FA1-438A-9D5A-1E6D0D0E4340}">
      <dsp:nvSpPr>
        <dsp:cNvPr id="0" name=""/>
        <dsp:cNvSpPr/>
      </dsp:nvSpPr>
      <dsp:spPr>
        <a:xfrm>
          <a:off x="0" y="1948735"/>
          <a:ext cx="6434365" cy="77803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8FBC2B-77D8-405B-A0AA-F5267B1BB120}">
      <dsp:nvSpPr>
        <dsp:cNvPr id="0" name=""/>
        <dsp:cNvSpPr/>
      </dsp:nvSpPr>
      <dsp:spPr>
        <a:xfrm>
          <a:off x="235355" y="2123793"/>
          <a:ext cx="427918" cy="42791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E9A2F1-2C79-4DEE-887F-A40A867DD326}">
      <dsp:nvSpPr>
        <dsp:cNvPr id="0" name=""/>
        <dsp:cNvSpPr/>
      </dsp:nvSpPr>
      <dsp:spPr>
        <a:xfrm>
          <a:off x="898628" y="1948735"/>
          <a:ext cx="5535736" cy="7780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342" tIns="82342" rIns="82342" bIns="82342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Significantly underreported as a health concern due to medical dismissal and stigma</a:t>
          </a:r>
        </a:p>
      </dsp:txBody>
      <dsp:txXfrm>
        <a:off x="898628" y="1948735"/>
        <a:ext cx="5535736" cy="778033"/>
      </dsp:txXfrm>
    </dsp:sp>
    <dsp:sp modelId="{444D1D24-2C2A-49BE-A878-C93708681D7F}">
      <dsp:nvSpPr>
        <dsp:cNvPr id="0" name=""/>
        <dsp:cNvSpPr/>
      </dsp:nvSpPr>
      <dsp:spPr>
        <a:xfrm>
          <a:off x="0" y="2921277"/>
          <a:ext cx="6434365" cy="77803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FE55AD-5CC3-4B9D-B394-2AE3AAC22518}">
      <dsp:nvSpPr>
        <dsp:cNvPr id="0" name=""/>
        <dsp:cNvSpPr/>
      </dsp:nvSpPr>
      <dsp:spPr>
        <a:xfrm>
          <a:off x="235355" y="3096334"/>
          <a:ext cx="427918" cy="42791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F42D0E-CA6E-4E2D-BF42-4D44CFC78247}">
      <dsp:nvSpPr>
        <dsp:cNvPr id="0" name=""/>
        <dsp:cNvSpPr/>
      </dsp:nvSpPr>
      <dsp:spPr>
        <a:xfrm>
          <a:off x="898628" y="2921277"/>
          <a:ext cx="5535736" cy="7780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342" tIns="82342" rIns="82342" bIns="82342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/>
            <a:t>The leading cause of productivity loss and absence in the workforce, large impact on workforce economy and individual financial burden. </a:t>
          </a:r>
          <a:endParaRPr lang="en-US" sz="1400" kern="1200"/>
        </a:p>
      </dsp:txBody>
      <dsp:txXfrm>
        <a:off x="898628" y="2921277"/>
        <a:ext cx="5535736" cy="778033"/>
      </dsp:txXfrm>
    </dsp:sp>
    <dsp:sp modelId="{D72D242B-EED4-4909-8ADB-E83AC85DFA5F}">
      <dsp:nvSpPr>
        <dsp:cNvPr id="0" name=""/>
        <dsp:cNvSpPr/>
      </dsp:nvSpPr>
      <dsp:spPr>
        <a:xfrm>
          <a:off x="0" y="3893819"/>
          <a:ext cx="6434365" cy="77803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62D8CE-59F8-4BD4-B3B4-6FDCE28935C2}">
      <dsp:nvSpPr>
        <dsp:cNvPr id="0" name=""/>
        <dsp:cNvSpPr/>
      </dsp:nvSpPr>
      <dsp:spPr>
        <a:xfrm>
          <a:off x="235355" y="4068876"/>
          <a:ext cx="427918" cy="42791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070C9C-2328-4AB7-9F5E-04DA25A8A0E2}">
      <dsp:nvSpPr>
        <dsp:cNvPr id="0" name=""/>
        <dsp:cNvSpPr/>
      </dsp:nvSpPr>
      <dsp:spPr>
        <a:xfrm>
          <a:off x="898628" y="3893819"/>
          <a:ext cx="5535736" cy="7780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342" tIns="82342" rIns="82342" bIns="82342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/>
            <a:t>Significantly reduces quality of life, affects health and wellbeing, interrupts daily activities, social activities and social relationships (Schoep et al., 2019).</a:t>
          </a:r>
          <a:endParaRPr lang="en-US" sz="1400" kern="1200"/>
        </a:p>
      </dsp:txBody>
      <dsp:txXfrm>
        <a:off x="898628" y="3893819"/>
        <a:ext cx="5535736" cy="77803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A5F488-7FB3-411E-B22F-2AFA6C463A10}">
      <dsp:nvSpPr>
        <dsp:cNvPr id="0" name=""/>
        <dsp:cNvSpPr/>
      </dsp:nvSpPr>
      <dsp:spPr>
        <a:xfrm>
          <a:off x="2804897" y="1624278"/>
          <a:ext cx="955267" cy="95526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Dysmenorrhea</a:t>
          </a:r>
        </a:p>
      </dsp:txBody>
      <dsp:txXfrm>
        <a:off x="2944793" y="1764174"/>
        <a:ext cx="675475" cy="675475"/>
      </dsp:txXfrm>
    </dsp:sp>
    <dsp:sp modelId="{DDF04C2F-074A-40BB-B5F9-BD0032A19BA2}">
      <dsp:nvSpPr>
        <dsp:cNvPr id="0" name=""/>
        <dsp:cNvSpPr/>
      </dsp:nvSpPr>
      <dsp:spPr>
        <a:xfrm rot="16200000">
          <a:off x="2948865" y="1277516"/>
          <a:ext cx="667332" cy="26191"/>
        </a:xfrm>
        <a:custGeom>
          <a:avLst/>
          <a:gdLst/>
          <a:ahLst/>
          <a:cxnLst/>
          <a:rect l="0" t="0" r="0" b="0"/>
          <a:pathLst>
            <a:path>
              <a:moveTo>
                <a:pt x="0" y="13095"/>
              </a:moveTo>
              <a:lnTo>
                <a:pt x="667332" y="13095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265848" y="1273929"/>
        <a:ext cx="33366" cy="33366"/>
      </dsp:txXfrm>
    </dsp:sp>
    <dsp:sp modelId="{804AC02A-186F-4866-9C49-654DD1C4722A}">
      <dsp:nvSpPr>
        <dsp:cNvPr id="0" name=""/>
        <dsp:cNvSpPr/>
      </dsp:nvSpPr>
      <dsp:spPr>
        <a:xfrm>
          <a:off x="2804897" y="1678"/>
          <a:ext cx="955267" cy="95526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" tIns="3810" rIns="3810" bIns="381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kern="1200" dirty="0"/>
            <a:t>Primary Dysmenorrhea – no underlying medical condition</a:t>
          </a:r>
        </a:p>
      </dsp:txBody>
      <dsp:txXfrm>
        <a:off x="2944793" y="141574"/>
        <a:ext cx="675475" cy="675475"/>
      </dsp:txXfrm>
    </dsp:sp>
    <dsp:sp modelId="{C2E1C03D-3365-41E2-831A-7E7901702A49}">
      <dsp:nvSpPr>
        <dsp:cNvPr id="0" name=""/>
        <dsp:cNvSpPr/>
      </dsp:nvSpPr>
      <dsp:spPr>
        <a:xfrm rot="18900000">
          <a:off x="3522541" y="1515140"/>
          <a:ext cx="667332" cy="26191"/>
        </a:xfrm>
        <a:custGeom>
          <a:avLst/>
          <a:gdLst/>
          <a:ahLst/>
          <a:cxnLst/>
          <a:rect l="0" t="0" r="0" b="0"/>
          <a:pathLst>
            <a:path>
              <a:moveTo>
                <a:pt x="0" y="13095"/>
              </a:moveTo>
              <a:lnTo>
                <a:pt x="667332" y="13095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839524" y="1511553"/>
        <a:ext cx="33366" cy="33366"/>
      </dsp:txXfrm>
    </dsp:sp>
    <dsp:sp modelId="{02E18A36-8973-42FB-A471-5DF319DFD851}">
      <dsp:nvSpPr>
        <dsp:cNvPr id="0" name=""/>
        <dsp:cNvSpPr/>
      </dsp:nvSpPr>
      <dsp:spPr>
        <a:xfrm>
          <a:off x="3952249" y="476926"/>
          <a:ext cx="955267" cy="955267"/>
        </a:xfrm>
        <a:prstGeom prst="ellipse">
          <a:avLst/>
        </a:prstGeom>
        <a:solidFill>
          <a:schemeClr val="accent4">
            <a:hueOff val="-73465"/>
            <a:satOff val="-704"/>
            <a:lumOff val="9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" tIns="3810" rIns="3810" bIns="381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kern="1200" dirty="0"/>
            <a:t>Secondary Dysmenorrhea – underlying medical condition e.g., endometriosis, PCOS, fibroids</a:t>
          </a:r>
        </a:p>
      </dsp:txBody>
      <dsp:txXfrm>
        <a:off x="4092145" y="616822"/>
        <a:ext cx="675475" cy="675475"/>
      </dsp:txXfrm>
    </dsp:sp>
    <dsp:sp modelId="{B282E84D-7472-4421-B30B-57F424FC4513}">
      <dsp:nvSpPr>
        <dsp:cNvPr id="0" name=""/>
        <dsp:cNvSpPr/>
      </dsp:nvSpPr>
      <dsp:spPr>
        <a:xfrm>
          <a:off x="3760165" y="2088816"/>
          <a:ext cx="667332" cy="26191"/>
        </a:xfrm>
        <a:custGeom>
          <a:avLst/>
          <a:gdLst/>
          <a:ahLst/>
          <a:cxnLst/>
          <a:rect l="0" t="0" r="0" b="0"/>
          <a:pathLst>
            <a:path>
              <a:moveTo>
                <a:pt x="0" y="13095"/>
              </a:moveTo>
              <a:lnTo>
                <a:pt x="667332" y="13095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077148" y="2085229"/>
        <a:ext cx="33366" cy="33366"/>
      </dsp:txXfrm>
    </dsp:sp>
    <dsp:sp modelId="{68FDA2E7-5882-4847-A009-788984B459BB}">
      <dsp:nvSpPr>
        <dsp:cNvPr id="0" name=""/>
        <dsp:cNvSpPr/>
      </dsp:nvSpPr>
      <dsp:spPr>
        <a:xfrm>
          <a:off x="4427497" y="1624278"/>
          <a:ext cx="955267" cy="955267"/>
        </a:xfrm>
        <a:prstGeom prst="ellipse">
          <a:avLst/>
        </a:prstGeom>
        <a:solidFill>
          <a:schemeClr val="accent4">
            <a:hueOff val="-146929"/>
            <a:satOff val="-1407"/>
            <a:lumOff val="190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" tIns="3810" rIns="3810" bIns="381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kern="1200" dirty="0"/>
            <a:t>Lower abdominal and back pain, thigh pain</a:t>
          </a:r>
        </a:p>
      </dsp:txBody>
      <dsp:txXfrm>
        <a:off x="4567393" y="1764174"/>
        <a:ext cx="675475" cy="675475"/>
      </dsp:txXfrm>
    </dsp:sp>
    <dsp:sp modelId="{38B4EE00-D185-484D-914A-368DE91A69A7}">
      <dsp:nvSpPr>
        <dsp:cNvPr id="0" name=""/>
        <dsp:cNvSpPr/>
      </dsp:nvSpPr>
      <dsp:spPr>
        <a:xfrm rot="2700000">
          <a:off x="3522541" y="2662492"/>
          <a:ext cx="667332" cy="26191"/>
        </a:xfrm>
        <a:custGeom>
          <a:avLst/>
          <a:gdLst/>
          <a:ahLst/>
          <a:cxnLst/>
          <a:rect l="0" t="0" r="0" b="0"/>
          <a:pathLst>
            <a:path>
              <a:moveTo>
                <a:pt x="0" y="13095"/>
              </a:moveTo>
              <a:lnTo>
                <a:pt x="667332" y="13095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839524" y="2658905"/>
        <a:ext cx="33366" cy="33366"/>
      </dsp:txXfrm>
    </dsp:sp>
    <dsp:sp modelId="{9A6EC37F-B0FA-422B-B7E7-AE1C41094972}">
      <dsp:nvSpPr>
        <dsp:cNvPr id="0" name=""/>
        <dsp:cNvSpPr/>
      </dsp:nvSpPr>
      <dsp:spPr>
        <a:xfrm>
          <a:off x="3952249" y="2771630"/>
          <a:ext cx="955267" cy="955267"/>
        </a:xfrm>
        <a:prstGeom prst="ellipse">
          <a:avLst/>
        </a:prstGeom>
        <a:solidFill>
          <a:schemeClr val="accent4">
            <a:hueOff val="-220394"/>
            <a:satOff val="-2111"/>
            <a:lumOff val="28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" tIns="3810" rIns="3810" bIns="381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kern="1200" dirty="0"/>
            <a:t>Headaches and Dizziness</a:t>
          </a:r>
        </a:p>
      </dsp:txBody>
      <dsp:txXfrm>
        <a:off x="4092145" y="2911526"/>
        <a:ext cx="675475" cy="675475"/>
      </dsp:txXfrm>
    </dsp:sp>
    <dsp:sp modelId="{29DCAB5C-03C6-4D74-8006-F05045ABB8B2}">
      <dsp:nvSpPr>
        <dsp:cNvPr id="0" name=""/>
        <dsp:cNvSpPr/>
      </dsp:nvSpPr>
      <dsp:spPr>
        <a:xfrm rot="5400000">
          <a:off x="2948865" y="2900116"/>
          <a:ext cx="667332" cy="26191"/>
        </a:xfrm>
        <a:custGeom>
          <a:avLst/>
          <a:gdLst/>
          <a:ahLst/>
          <a:cxnLst/>
          <a:rect l="0" t="0" r="0" b="0"/>
          <a:pathLst>
            <a:path>
              <a:moveTo>
                <a:pt x="0" y="13095"/>
              </a:moveTo>
              <a:lnTo>
                <a:pt x="667332" y="13095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265848" y="2896529"/>
        <a:ext cx="33366" cy="33366"/>
      </dsp:txXfrm>
    </dsp:sp>
    <dsp:sp modelId="{50681E9B-C5AF-432C-BC58-705DC7F4149F}">
      <dsp:nvSpPr>
        <dsp:cNvPr id="0" name=""/>
        <dsp:cNvSpPr/>
      </dsp:nvSpPr>
      <dsp:spPr>
        <a:xfrm>
          <a:off x="2804897" y="3246878"/>
          <a:ext cx="955267" cy="955267"/>
        </a:xfrm>
        <a:prstGeom prst="ellipse">
          <a:avLst/>
        </a:prstGeom>
        <a:solidFill>
          <a:schemeClr val="accent4">
            <a:hueOff val="-293858"/>
            <a:satOff val="-2814"/>
            <a:lumOff val="380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" tIns="3810" rIns="3810" bIns="381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kern="1200" dirty="0"/>
            <a:t>Nausea, vomiting and diarrhoea</a:t>
          </a:r>
        </a:p>
      </dsp:txBody>
      <dsp:txXfrm>
        <a:off x="2944793" y="3386774"/>
        <a:ext cx="675475" cy="675475"/>
      </dsp:txXfrm>
    </dsp:sp>
    <dsp:sp modelId="{89B4C697-7F36-43CA-8F9D-D3172C421AC6}">
      <dsp:nvSpPr>
        <dsp:cNvPr id="0" name=""/>
        <dsp:cNvSpPr/>
      </dsp:nvSpPr>
      <dsp:spPr>
        <a:xfrm rot="8100000">
          <a:off x="2375189" y="2662492"/>
          <a:ext cx="667332" cy="26191"/>
        </a:xfrm>
        <a:custGeom>
          <a:avLst/>
          <a:gdLst/>
          <a:ahLst/>
          <a:cxnLst/>
          <a:rect l="0" t="0" r="0" b="0"/>
          <a:pathLst>
            <a:path>
              <a:moveTo>
                <a:pt x="0" y="13095"/>
              </a:moveTo>
              <a:lnTo>
                <a:pt x="667332" y="13095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2692172" y="2658905"/>
        <a:ext cx="33366" cy="33366"/>
      </dsp:txXfrm>
    </dsp:sp>
    <dsp:sp modelId="{BF6E46AE-1038-4716-9578-A0E650343C21}">
      <dsp:nvSpPr>
        <dsp:cNvPr id="0" name=""/>
        <dsp:cNvSpPr/>
      </dsp:nvSpPr>
      <dsp:spPr>
        <a:xfrm>
          <a:off x="1657545" y="2771630"/>
          <a:ext cx="955267" cy="955267"/>
        </a:xfrm>
        <a:prstGeom prst="ellipse">
          <a:avLst/>
        </a:prstGeom>
        <a:solidFill>
          <a:schemeClr val="accent4">
            <a:hueOff val="-367323"/>
            <a:satOff val="-3518"/>
            <a:lumOff val="47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" tIns="3810" rIns="3810" bIns="381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kern="1200" dirty="0"/>
            <a:t>Sleep disturbance</a:t>
          </a:r>
        </a:p>
      </dsp:txBody>
      <dsp:txXfrm>
        <a:off x="1797441" y="2911526"/>
        <a:ext cx="675475" cy="675475"/>
      </dsp:txXfrm>
    </dsp:sp>
    <dsp:sp modelId="{26A59184-8139-4043-85BA-1B7115D6A243}">
      <dsp:nvSpPr>
        <dsp:cNvPr id="0" name=""/>
        <dsp:cNvSpPr/>
      </dsp:nvSpPr>
      <dsp:spPr>
        <a:xfrm rot="10800000">
          <a:off x="2137565" y="2088816"/>
          <a:ext cx="667332" cy="26191"/>
        </a:xfrm>
        <a:custGeom>
          <a:avLst/>
          <a:gdLst/>
          <a:ahLst/>
          <a:cxnLst/>
          <a:rect l="0" t="0" r="0" b="0"/>
          <a:pathLst>
            <a:path>
              <a:moveTo>
                <a:pt x="0" y="13095"/>
              </a:moveTo>
              <a:lnTo>
                <a:pt x="667332" y="13095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2454548" y="2085229"/>
        <a:ext cx="33366" cy="33366"/>
      </dsp:txXfrm>
    </dsp:sp>
    <dsp:sp modelId="{834DFA72-614A-401E-9BDB-5754A2AA053D}">
      <dsp:nvSpPr>
        <dsp:cNvPr id="0" name=""/>
        <dsp:cNvSpPr/>
      </dsp:nvSpPr>
      <dsp:spPr>
        <a:xfrm>
          <a:off x="1182297" y="1624278"/>
          <a:ext cx="955267" cy="955267"/>
        </a:xfrm>
        <a:prstGeom prst="ellipse">
          <a:avLst/>
        </a:prstGeom>
        <a:solidFill>
          <a:schemeClr val="accent4">
            <a:hueOff val="-440787"/>
            <a:satOff val="-4221"/>
            <a:lumOff val="57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" tIns="3810" rIns="3810" bIns="381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kern="1200" dirty="0"/>
            <a:t>Loss of concentration and fatigue</a:t>
          </a:r>
        </a:p>
      </dsp:txBody>
      <dsp:txXfrm>
        <a:off x="1322193" y="1764174"/>
        <a:ext cx="675475" cy="675475"/>
      </dsp:txXfrm>
    </dsp:sp>
    <dsp:sp modelId="{DF4E01B4-EDAC-42C6-9D01-A5231EC3F59A}">
      <dsp:nvSpPr>
        <dsp:cNvPr id="0" name=""/>
        <dsp:cNvSpPr/>
      </dsp:nvSpPr>
      <dsp:spPr>
        <a:xfrm rot="13500000">
          <a:off x="2375189" y="1515140"/>
          <a:ext cx="667332" cy="26191"/>
        </a:xfrm>
        <a:custGeom>
          <a:avLst/>
          <a:gdLst/>
          <a:ahLst/>
          <a:cxnLst/>
          <a:rect l="0" t="0" r="0" b="0"/>
          <a:pathLst>
            <a:path>
              <a:moveTo>
                <a:pt x="0" y="13095"/>
              </a:moveTo>
              <a:lnTo>
                <a:pt x="667332" y="13095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2692172" y="1511553"/>
        <a:ext cx="33366" cy="33366"/>
      </dsp:txXfrm>
    </dsp:sp>
    <dsp:sp modelId="{FFBC7B0B-DD83-4A35-B1E4-76F50D680E60}">
      <dsp:nvSpPr>
        <dsp:cNvPr id="0" name=""/>
        <dsp:cNvSpPr/>
      </dsp:nvSpPr>
      <dsp:spPr>
        <a:xfrm>
          <a:off x="1657545" y="476926"/>
          <a:ext cx="955267" cy="955267"/>
        </a:xfrm>
        <a:prstGeom prst="ellipse">
          <a:avLst/>
        </a:prstGeom>
        <a:solidFill>
          <a:schemeClr val="accent4">
            <a:hueOff val="-514252"/>
            <a:satOff val="-4925"/>
            <a:lumOff val="666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" tIns="3810" rIns="3810" bIns="381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kern="1200" dirty="0"/>
            <a:t>Mood changes</a:t>
          </a:r>
        </a:p>
      </dsp:txBody>
      <dsp:txXfrm>
        <a:off x="1797441" y="616822"/>
        <a:ext cx="675475" cy="67547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1C82FC-44D7-4327-BC6D-11E247EF7268}">
      <dsp:nvSpPr>
        <dsp:cNvPr id="0" name=""/>
        <dsp:cNvSpPr/>
      </dsp:nvSpPr>
      <dsp:spPr>
        <a:xfrm>
          <a:off x="869309" y="0"/>
          <a:ext cx="4373119" cy="4373119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540237-747D-4F96-8A44-324916E60D61}">
      <dsp:nvSpPr>
        <dsp:cNvPr id="0" name=""/>
        <dsp:cNvSpPr/>
      </dsp:nvSpPr>
      <dsp:spPr>
        <a:xfrm>
          <a:off x="1284755" y="415446"/>
          <a:ext cx="1705516" cy="170551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Difficulties in emotion regulation common to pain sensitivity and ADHD </a:t>
          </a:r>
          <a:endParaRPr lang="en-US" sz="1200" kern="1200"/>
        </a:p>
      </dsp:txBody>
      <dsp:txXfrm>
        <a:off x="1368011" y="498702"/>
        <a:ext cx="1539004" cy="1539004"/>
      </dsp:txXfrm>
    </dsp:sp>
    <dsp:sp modelId="{87122196-57D2-4FED-8096-97B75FF07387}">
      <dsp:nvSpPr>
        <dsp:cNvPr id="0" name=""/>
        <dsp:cNvSpPr/>
      </dsp:nvSpPr>
      <dsp:spPr>
        <a:xfrm>
          <a:off x="3121465" y="415446"/>
          <a:ext cx="1705516" cy="1705516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Ben-der-Cohen (2021) found lower quality of life for people with increased ADHD symptoms and increased emotion regulation difficulties.</a:t>
          </a:r>
          <a:endParaRPr lang="en-US" sz="1200" kern="1200"/>
        </a:p>
      </dsp:txBody>
      <dsp:txXfrm>
        <a:off x="3204721" y="498702"/>
        <a:ext cx="1539004" cy="1539004"/>
      </dsp:txXfrm>
    </dsp:sp>
    <dsp:sp modelId="{EF36B679-262B-4DAE-92EF-71194293F1D9}">
      <dsp:nvSpPr>
        <dsp:cNvPr id="0" name=""/>
        <dsp:cNvSpPr/>
      </dsp:nvSpPr>
      <dsp:spPr>
        <a:xfrm>
          <a:off x="1284755" y="2252156"/>
          <a:ext cx="1705516" cy="1705516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Links to the role of attention have been drawn as a potential mechanism, </a:t>
          </a:r>
          <a:endParaRPr lang="en-US" sz="1200" kern="1200"/>
        </a:p>
      </dsp:txBody>
      <dsp:txXfrm>
        <a:off x="1368011" y="2335412"/>
        <a:ext cx="1539004" cy="1539004"/>
      </dsp:txXfrm>
    </dsp:sp>
    <dsp:sp modelId="{733839F3-1DEB-43D9-AEB2-4AF227F7A7DE}">
      <dsp:nvSpPr>
        <dsp:cNvPr id="0" name=""/>
        <dsp:cNvSpPr/>
      </dsp:nvSpPr>
      <dsp:spPr>
        <a:xfrm>
          <a:off x="3121465" y="2252156"/>
          <a:ext cx="1705516" cy="1705516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Rumination, negative thought, disruption to executive function and task completion due to pain and ADHD symptoms</a:t>
          </a:r>
          <a:endParaRPr lang="en-US" sz="1200" kern="1200"/>
        </a:p>
      </dsp:txBody>
      <dsp:txXfrm>
        <a:off x="3204721" y="2335412"/>
        <a:ext cx="1539004" cy="153900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7EC29D-5C53-41D6-8832-AB747D15F637}">
      <dsp:nvSpPr>
        <dsp:cNvPr id="0" name=""/>
        <dsp:cNvSpPr/>
      </dsp:nvSpPr>
      <dsp:spPr>
        <a:xfrm>
          <a:off x="649178" y="3149"/>
          <a:ext cx="2923383" cy="175403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 dirty="0"/>
            <a:t>Initial findings suggest an association between ADHD and increased menstrual symptom severity</a:t>
          </a:r>
          <a:endParaRPr lang="en-US" sz="1400" kern="1200" dirty="0"/>
        </a:p>
      </dsp:txBody>
      <dsp:txXfrm>
        <a:off x="649178" y="3149"/>
        <a:ext cx="2923383" cy="1754030"/>
      </dsp:txXfrm>
    </dsp:sp>
    <dsp:sp modelId="{2A12299E-E36A-491E-B6A8-348FF0DFA25C}">
      <dsp:nvSpPr>
        <dsp:cNvPr id="0" name=""/>
        <dsp:cNvSpPr/>
      </dsp:nvSpPr>
      <dsp:spPr>
        <a:xfrm>
          <a:off x="3864900" y="3149"/>
          <a:ext cx="2923383" cy="175403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 dirty="0" err="1"/>
            <a:t>Kabukcu</a:t>
          </a:r>
          <a:r>
            <a:rPr lang="en-GB" sz="1200" b="0" i="0" kern="1200" dirty="0"/>
            <a:t> et al., (2021) – novel correlational finding of increased ADHD symptoms for individuals with increased dysmenorrhea symptoms that affect daily activities. </a:t>
          </a:r>
          <a:endParaRPr lang="en-US" sz="1200" kern="1200" dirty="0"/>
        </a:p>
      </dsp:txBody>
      <dsp:txXfrm>
        <a:off x="3864900" y="3149"/>
        <a:ext cx="2923383" cy="1754030"/>
      </dsp:txXfrm>
    </dsp:sp>
    <dsp:sp modelId="{06F9A56E-D408-4CC8-87DE-48A8398861A7}">
      <dsp:nvSpPr>
        <dsp:cNvPr id="0" name=""/>
        <dsp:cNvSpPr/>
      </dsp:nvSpPr>
      <dsp:spPr>
        <a:xfrm>
          <a:off x="7080622" y="3149"/>
          <a:ext cx="2923383" cy="175403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 dirty="0" err="1"/>
            <a:t>Sagsoz</a:t>
          </a:r>
          <a:r>
            <a:rPr lang="en-GB" sz="1200" b="0" i="0" kern="1200" dirty="0"/>
            <a:t> et al., (2021) - found higher prevalence of ADHD symptoms in PD group compared to a control group and decreased health-related QoL. – correlational, no formal ADHD diagnosis </a:t>
          </a:r>
          <a:endParaRPr lang="en-US" sz="1200" kern="1200" dirty="0"/>
        </a:p>
      </dsp:txBody>
      <dsp:txXfrm>
        <a:off x="7080622" y="3149"/>
        <a:ext cx="2923383" cy="1754030"/>
      </dsp:txXfrm>
    </dsp:sp>
    <dsp:sp modelId="{F1C581A6-24F1-4135-A527-31C4C4A87B80}">
      <dsp:nvSpPr>
        <dsp:cNvPr id="0" name=""/>
        <dsp:cNvSpPr/>
      </dsp:nvSpPr>
      <dsp:spPr>
        <a:xfrm>
          <a:off x="649178" y="2049518"/>
          <a:ext cx="2923383" cy="175403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0" i="0" kern="1200" dirty="0"/>
            <a:t> Lockinger and Gagnon (2023) - investigated ADHD symptoms, emotion regulation, dysmenorrhea and psychological wellbeing and reported a significant positive correlation between ADHD symptom severity and dysmenorrhea severity using the ASRS. ADHD was negatively correlated with PWB. ER skills did not appear to have a significant relationship with any of the variables investigated.</a:t>
          </a:r>
          <a:endParaRPr lang="en-US" sz="1000" kern="1200" dirty="0"/>
        </a:p>
      </dsp:txBody>
      <dsp:txXfrm>
        <a:off x="649178" y="2049518"/>
        <a:ext cx="2923383" cy="1754030"/>
      </dsp:txXfrm>
    </dsp:sp>
    <dsp:sp modelId="{276BA8C3-06EB-4039-8670-737FE4B83B51}">
      <dsp:nvSpPr>
        <dsp:cNvPr id="0" name=""/>
        <dsp:cNvSpPr/>
      </dsp:nvSpPr>
      <dsp:spPr>
        <a:xfrm>
          <a:off x="3864900" y="2049518"/>
          <a:ext cx="2923383" cy="175403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 dirty="0"/>
            <a:t>Few female studies in an adult general population with reference to dysmenorrhea. This study differs by comparing women with and without ADHD.</a:t>
          </a:r>
          <a:endParaRPr lang="en-US" sz="1400" kern="1200" dirty="0"/>
        </a:p>
      </dsp:txBody>
      <dsp:txXfrm>
        <a:off x="3864900" y="2049518"/>
        <a:ext cx="2923383" cy="1754030"/>
      </dsp:txXfrm>
    </dsp:sp>
    <dsp:sp modelId="{58D7C7DE-A22C-4402-98DF-696F26C440D3}">
      <dsp:nvSpPr>
        <dsp:cNvPr id="0" name=""/>
        <dsp:cNvSpPr/>
      </dsp:nvSpPr>
      <dsp:spPr>
        <a:xfrm>
          <a:off x="7080622" y="2049518"/>
          <a:ext cx="2923383" cy="175403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dirty="0"/>
            <a:t>Important research area due to reported adverse effects on psychological distress and quality of life</a:t>
          </a:r>
          <a:endParaRPr lang="en-US" sz="1600" kern="1200" dirty="0"/>
        </a:p>
      </dsp:txBody>
      <dsp:txXfrm>
        <a:off x="7080622" y="2049518"/>
        <a:ext cx="2923383" cy="175403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54128E-C4F4-4AE7-BCF2-08301EA9C2F7}">
      <dsp:nvSpPr>
        <dsp:cNvPr id="0" name=""/>
        <dsp:cNvSpPr/>
      </dsp:nvSpPr>
      <dsp:spPr>
        <a:xfrm>
          <a:off x="0" y="714038"/>
          <a:ext cx="2102782" cy="2943895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941" tIns="330200" rIns="163941" bIns="33020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 dirty="0"/>
            <a:t>H₁ There will be an increase in menstrual symptom severity and decreased QoL for women with ADHD</a:t>
          </a:r>
          <a:endParaRPr lang="en-US" sz="1200" kern="1200" dirty="0"/>
        </a:p>
      </dsp:txBody>
      <dsp:txXfrm>
        <a:off x="0" y="1832718"/>
        <a:ext cx="2102782" cy="1766337"/>
      </dsp:txXfrm>
    </dsp:sp>
    <dsp:sp modelId="{F7AE920D-491B-48E8-9659-A5661F0154A3}">
      <dsp:nvSpPr>
        <dsp:cNvPr id="0" name=""/>
        <dsp:cNvSpPr/>
      </dsp:nvSpPr>
      <dsp:spPr>
        <a:xfrm>
          <a:off x="609807" y="1008428"/>
          <a:ext cx="883168" cy="88316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855" tIns="12700" rIns="68855" bIns="12700" numCol="1" spcCol="1270" anchor="ctr" anchorCtr="0">
          <a:noAutofit/>
        </a:bodyPr>
        <a:lstStyle/>
        <a:p>
          <a:pPr marL="0" lvl="0" indent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1</a:t>
          </a:r>
        </a:p>
      </dsp:txBody>
      <dsp:txXfrm>
        <a:off x="739144" y="1137765"/>
        <a:ext cx="624494" cy="624494"/>
      </dsp:txXfrm>
    </dsp:sp>
    <dsp:sp modelId="{5D8342A6-CE82-4ADD-931B-2465C8CFDAF1}">
      <dsp:nvSpPr>
        <dsp:cNvPr id="0" name=""/>
        <dsp:cNvSpPr/>
      </dsp:nvSpPr>
      <dsp:spPr>
        <a:xfrm>
          <a:off x="0" y="3657862"/>
          <a:ext cx="2102782" cy="7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5CF20C-498E-4E12-A81F-6D33F93A22A8}">
      <dsp:nvSpPr>
        <dsp:cNvPr id="0" name=""/>
        <dsp:cNvSpPr/>
      </dsp:nvSpPr>
      <dsp:spPr>
        <a:xfrm>
          <a:off x="2313061" y="714038"/>
          <a:ext cx="2102782" cy="2943895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941" tIns="330200" rIns="163941" bIns="33020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/>
            <a:t>H₂ Women with high emotion regulation difficulties will experience increased MSS and lower QoL satisfaction scores</a:t>
          </a:r>
          <a:endParaRPr lang="en-US" sz="1200" kern="1200"/>
        </a:p>
      </dsp:txBody>
      <dsp:txXfrm>
        <a:off x="2313061" y="1832718"/>
        <a:ext cx="2102782" cy="1766337"/>
      </dsp:txXfrm>
    </dsp:sp>
    <dsp:sp modelId="{E0A812C9-64B4-44DE-953F-68FCADEB836F}">
      <dsp:nvSpPr>
        <dsp:cNvPr id="0" name=""/>
        <dsp:cNvSpPr/>
      </dsp:nvSpPr>
      <dsp:spPr>
        <a:xfrm>
          <a:off x="2922868" y="1008428"/>
          <a:ext cx="883168" cy="88316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855" tIns="12700" rIns="68855" bIns="12700" numCol="1" spcCol="1270" anchor="ctr" anchorCtr="0">
          <a:noAutofit/>
        </a:bodyPr>
        <a:lstStyle/>
        <a:p>
          <a:pPr marL="0" lvl="0" indent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2</a:t>
          </a:r>
        </a:p>
      </dsp:txBody>
      <dsp:txXfrm>
        <a:off x="3052205" y="1137765"/>
        <a:ext cx="624494" cy="624494"/>
      </dsp:txXfrm>
    </dsp:sp>
    <dsp:sp modelId="{54496AA0-3960-4F9E-83E1-DDCA72AE095D}">
      <dsp:nvSpPr>
        <dsp:cNvPr id="0" name=""/>
        <dsp:cNvSpPr/>
      </dsp:nvSpPr>
      <dsp:spPr>
        <a:xfrm>
          <a:off x="2313061" y="3657862"/>
          <a:ext cx="2102782" cy="7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68E9FA-49E1-4A4E-966E-2859AB092A50}">
      <dsp:nvSpPr>
        <dsp:cNvPr id="0" name=""/>
        <dsp:cNvSpPr/>
      </dsp:nvSpPr>
      <dsp:spPr>
        <a:xfrm>
          <a:off x="4626122" y="714038"/>
          <a:ext cx="2102782" cy="2943895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941" tIns="330200" rIns="163941" bIns="33020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/>
            <a:t>H₃ There will be an interaction effect between ADHD and emotion regulation difficulties which will influence MSS scores and QoL</a:t>
          </a:r>
          <a:endParaRPr lang="en-US" sz="1200" kern="1200"/>
        </a:p>
      </dsp:txBody>
      <dsp:txXfrm>
        <a:off x="4626122" y="1832718"/>
        <a:ext cx="2102782" cy="1766337"/>
      </dsp:txXfrm>
    </dsp:sp>
    <dsp:sp modelId="{68FBE452-1370-433F-A5D7-83B6CCD0A629}">
      <dsp:nvSpPr>
        <dsp:cNvPr id="0" name=""/>
        <dsp:cNvSpPr/>
      </dsp:nvSpPr>
      <dsp:spPr>
        <a:xfrm>
          <a:off x="5235929" y="1008428"/>
          <a:ext cx="883168" cy="88316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855" tIns="12700" rIns="68855" bIns="12700" numCol="1" spcCol="1270" anchor="ctr" anchorCtr="0">
          <a:noAutofit/>
        </a:bodyPr>
        <a:lstStyle/>
        <a:p>
          <a:pPr marL="0" lvl="0" indent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3</a:t>
          </a:r>
        </a:p>
      </dsp:txBody>
      <dsp:txXfrm>
        <a:off x="5365266" y="1137765"/>
        <a:ext cx="624494" cy="624494"/>
      </dsp:txXfrm>
    </dsp:sp>
    <dsp:sp modelId="{0B9EDD4F-B095-41F6-8366-B5CC00A2E73F}">
      <dsp:nvSpPr>
        <dsp:cNvPr id="0" name=""/>
        <dsp:cNvSpPr/>
      </dsp:nvSpPr>
      <dsp:spPr>
        <a:xfrm>
          <a:off x="4626122" y="3657862"/>
          <a:ext cx="2102782" cy="7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5E0B48-AC11-428D-A91A-0F1924B1D602}">
      <dsp:nvSpPr>
        <dsp:cNvPr id="0" name=""/>
        <dsp:cNvSpPr/>
      </dsp:nvSpPr>
      <dsp:spPr>
        <a:xfrm>
          <a:off x="0" y="137444"/>
          <a:ext cx="5314115" cy="103925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Experimental between-subjects factorial design with 2 independent variables with 2 levels, </a:t>
          </a:r>
          <a:endParaRPr lang="en-US" sz="1900" kern="1200"/>
        </a:p>
      </dsp:txBody>
      <dsp:txXfrm>
        <a:off x="50732" y="188176"/>
        <a:ext cx="5212651" cy="937788"/>
      </dsp:txXfrm>
    </dsp:sp>
    <dsp:sp modelId="{2B3C8052-8D64-49A6-B4A3-C9F88CFEED10}">
      <dsp:nvSpPr>
        <dsp:cNvPr id="0" name=""/>
        <dsp:cNvSpPr/>
      </dsp:nvSpPr>
      <dsp:spPr>
        <a:xfrm>
          <a:off x="0" y="1176697"/>
          <a:ext cx="5314115" cy="5112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723" tIns="24130" rIns="135128" bIns="24130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500" kern="1200"/>
            <a:t>IV1 – ADHD presence (yes/no)</a:t>
          </a:r>
          <a:endParaRPr lang="en-US" sz="15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500" kern="1200"/>
            <a:t>IV2 – Emotion regulation difficulties (high/low)</a:t>
          </a:r>
          <a:endParaRPr lang="en-US" sz="1500" kern="1200"/>
        </a:p>
      </dsp:txBody>
      <dsp:txXfrm>
        <a:off x="0" y="1176697"/>
        <a:ext cx="5314115" cy="511290"/>
      </dsp:txXfrm>
    </dsp:sp>
    <dsp:sp modelId="{C1A363F0-47A9-463A-A1DF-6B2BA32B56FA}">
      <dsp:nvSpPr>
        <dsp:cNvPr id="0" name=""/>
        <dsp:cNvSpPr/>
      </dsp:nvSpPr>
      <dsp:spPr>
        <a:xfrm>
          <a:off x="0" y="1687987"/>
          <a:ext cx="5314115" cy="103925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and 2 dependent variables</a:t>
          </a:r>
          <a:endParaRPr lang="en-US" sz="1900" kern="1200"/>
        </a:p>
      </dsp:txBody>
      <dsp:txXfrm>
        <a:off x="50732" y="1738719"/>
        <a:ext cx="5212651" cy="937788"/>
      </dsp:txXfrm>
    </dsp:sp>
    <dsp:sp modelId="{AE3F994B-3582-46F0-AF0D-ABA82ECADCCD}">
      <dsp:nvSpPr>
        <dsp:cNvPr id="0" name=""/>
        <dsp:cNvSpPr/>
      </dsp:nvSpPr>
      <dsp:spPr>
        <a:xfrm>
          <a:off x="0" y="2727239"/>
          <a:ext cx="5314115" cy="5112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723" tIns="24130" rIns="135128" bIns="24130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500" kern="1200"/>
            <a:t>DV 1 – Menstrual symptom severity</a:t>
          </a:r>
          <a:endParaRPr lang="en-US" sz="15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500" kern="1200"/>
            <a:t>DV2 – Quality of Life </a:t>
          </a:r>
          <a:endParaRPr lang="en-US" sz="1500" kern="1200"/>
        </a:p>
      </dsp:txBody>
      <dsp:txXfrm>
        <a:off x="0" y="2727239"/>
        <a:ext cx="5314115" cy="511290"/>
      </dsp:txXfrm>
    </dsp:sp>
    <dsp:sp modelId="{E2803091-135D-4857-BCF3-07DEE2AF0EA2}">
      <dsp:nvSpPr>
        <dsp:cNvPr id="0" name=""/>
        <dsp:cNvSpPr/>
      </dsp:nvSpPr>
      <dsp:spPr>
        <a:xfrm>
          <a:off x="0" y="3238529"/>
          <a:ext cx="5314115" cy="103925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Research was conducted using self-report measures via in online questionnaires via Qualtrics.</a:t>
          </a:r>
          <a:endParaRPr lang="en-US" sz="1900" kern="1200"/>
        </a:p>
      </dsp:txBody>
      <dsp:txXfrm>
        <a:off x="50732" y="3289261"/>
        <a:ext cx="5212651" cy="937788"/>
      </dsp:txXfrm>
    </dsp:sp>
    <dsp:sp modelId="{CE048125-BD2D-4F3B-81B2-BF5B1C0C9208}">
      <dsp:nvSpPr>
        <dsp:cNvPr id="0" name=""/>
        <dsp:cNvSpPr/>
      </dsp:nvSpPr>
      <dsp:spPr>
        <a:xfrm>
          <a:off x="0" y="4332502"/>
          <a:ext cx="5314115" cy="103925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A MANOVA was selected and data was analysed using SPSS.</a:t>
          </a:r>
          <a:endParaRPr lang="en-US" sz="1900" kern="1200" dirty="0"/>
        </a:p>
      </dsp:txBody>
      <dsp:txXfrm>
        <a:off x="50732" y="4383234"/>
        <a:ext cx="5212651" cy="93778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923378-F6E5-4E35-B373-8CB1A019720E}">
      <dsp:nvSpPr>
        <dsp:cNvPr id="0" name=""/>
        <dsp:cNvSpPr/>
      </dsp:nvSpPr>
      <dsp:spPr>
        <a:xfrm>
          <a:off x="1920111" y="1693279"/>
          <a:ext cx="2152232" cy="1861768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Proposal to SAG,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 Ethics form</a:t>
          </a:r>
        </a:p>
      </dsp:txBody>
      <dsp:txXfrm>
        <a:off x="2276766" y="2001800"/>
        <a:ext cx="1438922" cy="1244726"/>
      </dsp:txXfrm>
    </dsp:sp>
    <dsp:sp modelId="{C8E0DBDF-C828-4904-82BB-663A736DAC61}">
      <dsp:nvSpPr>
        <dsp:cNvPr id="0" name=""/>
        <dsp:cNvSpPr/>
      </dsp:nvSpPr>
      <dsp:spPr>
        <a:xfrm>
          <a:off x="3267822" y="802549"/>
          <a:ext cx="812030" cy="699672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3B6D1437-ADE0-4890-B8EC-76D3E4B582B1}">
      <dsp:nvSpPr>
        <dsp:cNvPr id="0" name=""/>
        <dsp:cNvSpPr/>
      </dsp:nvSpPr>
      <dsp:spPr>
        <a:xfrm>
          <a:off x="2118363" y="0"/>
          <a:ext cx="1763739" cy="1525841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Information sheet, Consent form,</a:t>
          </a:r>
        </a:p>
      </dsp:txBody>
      <dsp:txXfrm>
        <a:off x="2410652" y="252864"/>
        <a:ext cx="1179161" cy="1020113"/>
      </dsp:txXfrm>
    </dsp:sp>
    <dsp:sp modelId="{ADF2DFE4-83BE-44CB-9F53-794553A9BA68}">
      <dsp:nvSpPr>
        <dsp:cNvPr id="0" name=""/>
        <dsp:cNvSpPr/>
      </dsp:nvSpPr>
      <dsp:spPr>
        <a:xfrm>
          <a:off x="4215525" y="2110563"/>
          <a:ext cx="812030" cy="699672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A8455B52-4C59-434D-938A-525D6544A885}">
      <dsp:nvSpPr>
        <dsp:cNvPr id="0" name=""/>
        <dsp:cNvSpPr/>
      </dsp:nvSpPr>
      <dsp:spPr>
        <a:xfrm>
          <a:off x="3735916" y="938494"/>
          <a:ext cx="1763739" cy="1525841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2">
                <a:hueOff val="-291913"/>
                <a:satOff val="-2547"/>
                <a:lumOff val="-329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291913"/>
                <a:satOff val="-2547"/>
                <a:lumOff val="-329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291913"/>
                <a:satOff val="-2547"/>
                <a:lumOff val="-329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Demographic information – ADHD diagnosis</a:t>
          </a:r>
        </a:p>
      </dsp:txBody>
      <dsp:txXfrm>
        <a:off x="4028205" y="1191358"/>
        <a:ext cx="1179161" cy="1020113"/>
      </dsp:txXfrm>
    </dsp:sp>
    <dsp:sp modelId="{9D494DBD-F26F-4146-A65A-E6E78D499D8C}">
      <dsp:nvSpPr>
        <dsp:cNvPr id="0" name=""/>
        <dsp:cNvSpPr/>
      </dsp:nvSpPr>
      <dsp:spPr>
        <a:xfrm>
          <a:off x="3557189" y="3587066"/>
          <a:ext cx="812030" cy="699672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0367A2E5-5C94-49F3-BFE9-4533F811E313}">
      <dsp:nvSpPr>
        <dsp:cNvPr id="0" name=""/>
        <dsp:cNvSpPr/>
      </dsp:nvSpPr>
      <dsp:spPr>
        <a:xfrm>
          <a:off x="3735916" y="2783466"/>
          <a:ext cx="1763739" cy="1525841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2">
                <a:hueOff val="-583825"/>
                <a:satOff val="-5094"/>
                <a:lumOff val="-658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583825"/>
                <a:satOff val="-5094"/>
                <a:lumOff val="-658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583825"/>
                <a:satOff val="-5094"/>
                <a:lumOff val="-658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Difficulty in Emotion Regulation Scale (DERS) – (</a:t>
          </a:r>
          <a:r>
            <a:rPr lang="en-GB" sz="1000" kern="1200" dirty="0" err="1"/>
            <a:t>Bjureberg</a:t>
          </a:r>
          <a:r>
            <a:rPr lang="en-GB" sz="1000" kern="1200" dirty="0"/>
            <a:t> et al., 2016) 16 item 5 point </a:t>
          </a:r>
          <a:r>
            <a:rPr lang="en-GB" sz="1000" kern="1200" dirty="0" err="1"/>
            <a:t>likert</a:t>
          </a:r>
          <a:r>
            <a:rPr lang="en-GB" sz="1000" kern="1200" dirty="0"/>
            <a:t> scale </a:t>
          </a:r>
        </a:p>
      </dsp:txBody>
      <dsp:txXfrm>
        <a:off x="4028205" y="3036330"/>
        <a:ext cx="1179161" cy="1020113"/>
      </dsp:txXfrm>
    </dsp:sp>
    <dsp:sp modelId="{F06A3C77-66FD-4017-8936-1AC7D19AE641}">
      <dsp:nvSpPr>
        <dsp:cNvPr id="0" name=""/>
        <dsp:cNvSpPr/>
      </dsp:nvSpPr>
      <dsp:spPr>
        <a:xfrm>
          <a:off x="1924116" y="3740332"/>
          <a:ext cx="812030" cy="699672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F5D95210-EC87-4CB0-A7D1-ECD707466F1F}">
      <dsp:nvSpPr>
        <dsp:cNvPr id="0" name=""/>
        <dsp:cNvSpPr/>
      </dsp:nvSpPr>
      <dsp:spPr>
        <a:xfrm>
          <a:off x="2118363" y="3723011"/>
          <a:ext cx="1763739" cy="1525841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2">
                <a:hueOff val="-875738"/>
                <a:satOff val="-7640"/>
                <a:lumOff val="-988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875738"/>
                <a:satOff val="-7640"/>
                <a:lumOff val="-988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875738"/>
                <a:satOff val="-7640"/>
                <a:lumOff val="-988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Menstrual Symptom Severity – adapted and shortened Menstrual Distress Questionnaire (MEDI-Q) (</a:t>
          </a:r>
          <a:r>
            <a:rPr lang="en-GB" sz="1000" kern="1200" dirty="0" err="1"/>
            <a:t>Venuccini</a:t>
          </a:r>
          <a:r>
            <a:rPr lang="en-GB" sz="1000" kern="1200" dirty="0"/>
            <a:t> et al., 2021) 15 items scored 30-105</a:t>
          </a:r>
        </a:p>
      </dsp:txBody>
      <dsp:txXfrm>
        <a:off x="2410652" y="3975875"/>
        <a:ext cx="1179161" cy="1020113"/>
      </dsp:txXfrm>
    </dsp:sp>
    <dsp:sp modelId="{693A9D90-8BA3-4216-B8E5-83512AB3A2CB}">
      <dsp:nvSpPr>
        <dsp:cNvPr id="0" name=""/>
        <dsp:cNvSpPr/>
      </dsp:nvSpPr>
      <dsp:spPr>
        <a:xfrm>
          <a:off x="960893" y="2432843"/>
          <a:ext cx="812030" cy="699672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19A7DD7E-934C-4912-903C-4A1E9873DB8F}">
      <dsp:nvSpPr>
        <dsp:cNvPr id="0" name=""/>
        <dsp:cNvSpPr/>
      </dsp:nvSpPr>
      <dsp:spPr>
        <a:xfrm>
          <a:off x="493300" y="2784516"/>
          <a:ext cx="1763739" cy="1525841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2">
                <a:hueOff val="-1167650"/>
                <a:satOff val="-10187"/>
                <a:lumOff val="-1317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167650"/>
                <a:satOff val="-10187"/>
                <a:lumOff val="-1317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167650"/>
                <a:satOff val="-10187"/>
                <a:lumOff val="-1317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Quality of Life – (Burkhardt &amp; Anderson, 2003) 16 item 7 point </a:t>
          </a:r>
          <a:r>
            <a:rPr lang="en-GB" sz="1200" kern="1200" dirty="0" err="1"/>
            <a:t>likert</a:t>
          </a:r>
          <a:r>
            <a:rPr lang="en-GB" sz="1200" kern="1200" dirty="0"/>
            <a:t> scale</a:t>
          </a:r>
        </a:p>
      </dsp:txBody>
      <dsp:txXfrm>
        <a:off x="785589" y="3037380"/>
        <a:ext cx="1179161" cy="1020113"/>
      </dsp:txXfrm>
    </dsp:sp>
    <dsp:sp modelId="{CF18B211-7938-4AAE-B789-A6D720A0848A}">
      <dsp:nvSpPr>
        <dsp:cNvPr id="0" name=""/>
        <dsp:cNvSpPr/>
      </dsp:nvSpPr>
      <dsp:spPr>
        <a:xfrm>
          <a:off x="493300" y="936395"/>
          <a:ext cx="1763739" cy="1525841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2">
                <a:hueOff val="-1459563"/>
                <a:satOff val="-12734"/>
                <a:lumOff val="-1647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9563"/>
                <a:satOff val="-12734"/>
                <a:lumOff val="-1647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9563"/>
                <a:satOff val="-12734"/>
                <a:lumOff val="-1647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Debrief sheet</a:t>
          </a:r>
        </a:p>
      </dsp:txBody>
      <dsp:txXfrm>
        <a:off x="785589" y="1189259"/>
        <a:ext cx="1179161" cy="1020113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963501-3387-4067-BBAB-3825640D7D6A}">
      <dsp:nvSpPr>
        <dsp:cNvPr id="0" name=""/>
        <dsp:cNvSpPr/>
      </dsp:nvSpPr>
      <dsp:spPr>
        <a:xfrm>
          <a:off x="0" y="2537922"/>
          <a:ext cx="5579533" cy="166515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/>
            <a:t>H₁ that women with ADHD would experience increased MSS scores and lower QoL was not supported, and the null hypothesis was accepted. </a:t>
          </a:r>
          <a:endParaRPr lang="en-US" sz="2000" kern="1200"/>
        </a:p>
      </dsp:txBody>
      <dsp:txXfrm>
        <a:off x="0" y="2537922"/>
        <a:ext cx="5579533" cy="1665151"/>
      </dsp:txXfrm>
    </dsp:sp>
    <dsp:sp modelId="{248328BF-072B-488C-A5D9-91A8BD00297E}">
      <dsp:nvSpPr>
        <dsp:cNvPr id="0" name=""/>
        <dsp:cNvSpPr/>
      </dsp:nvSpPr>
      <dsp:spPr>
        <a:xfrm rot="10800000">
          <a:off x="0" y="0"/>
          <a:ext cx="5579533" cy="2561003"/>
        </a:xfrm>
        <a:prstGeom prst="upArrowCallou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 dirty="0"/>
            <a:t>A two-way MANOVA was conducted following preliminary tests where all assumptions were met without violation, therefore the Wilks Lambda was selected for reporting the results.</a:t>
          </a:r>
          <a:endParaRPr lang="en-US" sz="2000" kern="1200" dirty="0"/>
        </a:p>
      </dsp:txBody>
      <dsp:txXfrm rot="10800000">
        <a:off x="0" y="0"/>
        <a:ext cx="5579533" cy="1664063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D96CB1-76B1-40BA-9169-665735BF3E32}">
      <dsp:nvSpPr>
        <dsp:cNvPr id="0" name=""/>
        <dsp:cNvSpPr/>
      </dsp:nvSpPr>
      <dsp:spPr>
        <a:xfrm>
          <a:off x="0" y="2360595"/>
          <a:ext cx="5348334" cy="154880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dirty="0"/>
            <a:t>H₃ that there would be an interaction affect between ADHD and ERD levels on MSS and QoL was not supported and the null hypothesis was accepted  </a:t>
          </a:r>
          <a:endParaRPr lang="en-US" sz="1600" kern="1200" dirty="0"/>
        </a:p>
      </dsp:txBody>
      <dsp:txXfrm>
        <a:off x="0" y="2360595"/>
        <a:ext cx="5348334" cy="1548806"/>
      </dsp:txXfrm>
    </dsp:sp>
    <dsp:sp modelId="{DE728FC1-9BF1-4E58-A41A-92833D4C6161}">
      <dsp:nvSpPr>
        <dsp:cNvPr id="0" name=""/>
        <dsp:cNvSpPr/>
      </dsp:nvSpPr>
      <dsp:spPr>
        <a:xfrm rot="10800000">
          <a:off x="0" y="1763"/>
          <a:ext cx="5348334" cy="2382063"/>
        </a:xfrm>
        <a:prstGeom prst="upArrowCallout">
          <a:avLst/>
        </a:prstGeom>
        <a:solidFill>
          <a:schemeClr val="accent5">
            <a:hueOff val="-360011"/>
            <a:satOff val="-17245"/>
            <a:lumOff val="-1411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dirty="0"/>
            <a:t>H₂ reported a significant main effect of ERD levels on MSS and QoL. Further ANOVA test revealed that ERD levels had a significant effect on MSS scores but not on QoL. Therefore supporting hypothesis 2 that women with high levels of ERD would experience increased MSS.</a:t>
          </a:r>
          <a:endParaRPr lang="en-US" sz="1600" kern="1200" dirty="0"/>
        </a:p>
      </dsp:txBody>
      <dsp:txXfrm rot="10800000">
        <a:off x="0" y="1763"/>
        <a:ext cx="5348334" cy="1547793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441A66-C658-48F7-B997-A44BBE9F311F}">
      <dsp:nvSpPr>
        <dsp:cNvPr id="0" name=""/>
        <dsp:cNvSpPr/>
      </dsp:nvSpPr>
      <dsp:spPr>
        <a:xfrm>
          <a:off x="0" y="66834"/>
          <a:ext cx="6111737" cy="82485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0" i="0" kern="1200" dirty="0"/>
            <a:t>Consistent with previous literature in chronic pain studies, high ERD resulted in increased MSS (Koechlin et al., 2018; Marki et al., 2017). Therefore, ERD is a risk factor for dysmenorrhea, pain experiences can be negatively affected by maladaptive emotion regulation strategies. </a:t>
          </a:r>
          <a:endParaRPr lang="en-US" sz="1000" kern="1200" dirty="0"/>
        </a:p>
      </dsp:txBody>
      <dsp:txXfrm>
        <a:off x="40266" y="107100"/>
        <a:ext cx="6031205" cy="744318"/>
      </dsp:txXfrm>
    </dsp:sp>
    <dsp:sp modelId="{7E36E3A9-B6FB-4848-94D2-8925E4F4D5C4}">
      <dsp:nvSpPr>
        <dsp:cNvPr id="0" name=""/>
        <dsp:cNvSpPr/>
      </dsp:nvSpPr>
      <dsp:spPr>
        <a:xfrm>
          <a:off x="0" y="920484"/>
          <a:ext cx="6111737" cy="824850"/>
        </a:xfrm>
        <a:prstGeom prst="roundRect">
          <a:avLst/>
        </a:prstGeom>
        <a:solidFill>
          <a:schemeClr val="accent2">
            <a:hueOff val="-364891"/>
            <a:satOff val="-3184"/>
            <a:lumOff val="-411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0" i="0" kern="1200"/>
            <a:t>Alternatively pain experiences may influence EF and attention reducing ER strategies </a:t>
          </a:r>
          <a:endParaRPr lang="en-US" sz="1000" kern="1200"/>
        </a:p>
      </dsp:txBody>
      <dsp:txXfrm>
        <a:off x="40266" y="960750"/>
        <a:ext cx="6031205" cy="744318"/>
      </dsp:txXfrm>
    </dsp:sp>
    <dsp:sp modelId="{F24FAEB0-9CEB-4DC1-9126-23CA718612B0}">
      <dsp:nvSpPr>
        <dsp:cNvPr id="0" name=""/>
        <dsp:cNvSpPr/>
      </dsp:nvSpPr>
      <dsp:spPr>
        <a:xfrm>
          <a:off x="0" y="1774134"/>
          <a:ext cx="6111737" cy="824850"/>
        </a:xfrm>
        <a:prstGeom prst="roundRect">
          <a:avLst/>
        </a:prstGeom>
        <a:solidFill>
          <a:schemeClr val="accent2">
            <a:hueOff val="-729781"/>
            <a:satOff val="-6367"/>
            <a:lumOff val="-823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0" i="0" kern="1200"/>
            <a:t>Considering this study with previous literature, findings on the impact of ADHD on dysmenorrhea and QoL are mixed. </a:t>
          </a:r>
          <a:endParaRPr lang="en-US" sz="1000" kern="1200"/>
        </a:p>
      </dsp:txBody>
      <dsp:txXfrm>
        <a:off x="40266" y="1814400"/>
        <a:ext cx="6031205" cy="744318"/>
      </dsp:txXfrm>
    </dsp:sp>
    <dsp:sp modelId="{3639A607-C618-4CCA-AA93-28B390F85949}">
      <dsp:nvSpPr>
        <dsp:cNvPr id="0" name=""/>
        <dsp:cNvSpPr/>
      </dsp:nvSpPr>
      <dsp:spPr>
        <a:xfrm>
          <a:off x="0" y="2627784"/>
          <a:ext cx="6111737" cy="824850"/>
        </a:xfrm>
        <a:prstGeom prst="roundRect">
          <a:avLst/>
        </a:prstGeom>
        <a:solidFill>
          <a:schemeClr val="accent2">
            <a:hueOff val="-1094672"/>
            <a:satOff val="-9550"/>
            <a:lumOff val="-1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0" i="0" kern="1200"/>
            <a:t>Perhaps it is necessary to measure ADHD symptoms, not just ADHD presence, to impact heightened pain experiences, as other studies have done (Brown et al., 2025; Lockinger &amp; Gagnon, 2023; Sagsoz et al., 2021) </a:t>
          </a:r>
          <a:endParaRPr lang="en-US" sz="1000" kern="1200"/>
        </a:p>
      </dsp:txBody>
      <dsp:txXfrm>
        <a:off x="40266" y="2668050"/>
        <a:ext cx="6031205" cy="744318"/>
      </dsp:txXfrm>
    </dsp:sp>
    <dsp:sp modelId="{1E27B5B0-FA1D-4787-B1EF-705A253DCBBA}">
      <dsp:nvSpPr>
        <dsp:cNvPr id="0" name=""/>
        <dsp:cNvSpPr/>
      </dsp:nvSpPr>
      <dsp:spPr>
        <a:xfrm>
          <a:off x="0" y="3481434"/>
          <a:ext cx="6111737" cy="824850"/>
        </a:xfrm>
        <a:prstGeom prst="roundRect">
          <a:avLst/>
        </a:prstGeom>
        <a:solidFill>
          <a:schemeClr val="accent2">
            <a:hueOff val="-1459563"/>
            <a:satOff val="-12734"/>
            <a:lumOff val="-16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0" i="0" kern="1200" dirty="0"/>
            <a:t>It is difficult to explain the current findings on QoL scores due to the contrasting literature (Marki et al., 2017; </a:t>
          </a:r>
          <a:r>
            <a:rPr lang="en-GB" sz="1000" b="0" i="0" kern="1200" dirty="0" err="1"/>
            <a:t>Sargosz</a:t>
          </a:r>
          <a:r>
            <a:rPr lang="en-GB" sz="1000" b="0" i="0" kern="1200" dirty="0"/>
            <a:t> et al., 2021). Potential influencing factors include; </a:t>
          </a:r>
        </a:p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0" i="0" kern="1200" dirty="0"/>
            <a:t> It was not a health-related QoL scale</a:t>
          </a:r>
        </a:p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0" i="0" kern="1200" dirty="0"/>
            <a:t>The wording may be confusing or outdated </a:t>
          </a:r>
          <a:endParaRPr lang="en-US" sz="1000" kern="1200" dirty="0"/>
        </a:p>
      </dsp:txBody>
      <dsp:txXfrm>
        <a:off x="40266" y="3521700"/>
        <a:ext cx="6031205" cy="744318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4AFDB0-B53D-4834-AE6B-E4C8DB37B4BE}">
      <dsp:nvSpPr>
        <dsp:cNvPr id="0" name=""/>
        <dsp:cNvSpPr/>
      </dsp:nvSpPr>
      <dsp:spPr>
        <a:xfrm>
          <a:off x="3997" y="604860"/>
          <a:ext cx="1542318" cy="197797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/>
            <a:t>Strengths of the study include the emerging research area and contributing to the data with a general population participant sample.</a:t>
          </a:r>
          <a:endParaRPr lang="en-US" sz="1100" kern="1200"/>
        </a:p>
      </dsp:txBody>
      <dsp:txXfrm>
        <a:off x="3997" y="604860"/>
        <a:ext cx="1542318" cy="1977978"/>
      </dsp:txXfrm>
    </dsp:sp>
    <dsp:sp modelId="{FD7E1F44-D4FC-4C3D-8762-98A0E02A3679}">
      <dsp:nvSpPr>
        <dsp:cNvPr id="0" name=""/>
        <dsp:cNvSpPr/>
      </dsp:nvSpPr>
      <dsp:spPr>
        <a:xfrm>
          <a:off x="1569770" y="1472350"/>
          <a:ext cx="231347" cy="243000"/>
        </a:xfrm>
        <a:prstGeom prst="rightArrow">
          <a:avLst>
            <a:gd name="adj1" fmla="val 5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87BE37-B532-472E-AB15-0878F86683CA}">
      <dsp:nvSpPr>
        <dsp:cNvPr id="0" name=""/>
        <dsp:cNvSpPr/>
      </dsp:nvSpPr>
      <dsp:spPr>
        <a:xfrm>
          <a:off x="1824571" y="604860"/>
          <a:ext cx="1542318" cy="197797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/>
            <a:t>The between-subjects design comparing MSS and QoL measures for women with and without ADHD.</a:t>
          </a:r>
          <a:endParaRPr lang="en-US" sz="1100" kern="1200"/>
        </a:p>
      </dsp:txBody>
      <dsp:txXfrm>
        <a:off x="1824571" y="604860"/>
        <a:ext cx="1542318" cy="1977978"/>
      </dsp:txXfrm>
    </dsp:sp>
    <dsp:sp modelId="{231287D1-BB34-464C-A51B-19A62CE643E0}">
      <dsp:nvSpPr>
        <dsp:cNvPr id="0" name=""/>
        <dsp:cNvSpPr/>
      </dsp:nvSpPr>
      <dsp:spPr>
        <a:xfrm>
          <a:off x="3390344" y="1472350"/>
          <a:ext cx="231347" cy="243000"/>
        </a:xfrm>
        <a:prstGeom prst="rightArrow">
          <a:avLst>
            <a:gd name="adj1" fmla="val 5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3532F1-CB7D-42C1-AF8F-A2A7BDB58421}">
      <dsp:nvSpPr>
        <dsp:cNvPr id="0" name=""/>
        <dsp:cNvSpPr/>
      </dsp:nvSpPr>
      <dsp:spPr>
        <a:xfrm>
          <a:off x="3645145" y="604860"/>
          <a:ext cx="1542318" cy="1977978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/>
            <a:t>Limitations include not collecting data on underlying medical conditions that would indicate secondary dysmenorrhea</a:t>
          </a:r>
          <a:endParaRPr lang="en-US" sz="1100" kern="1200"/>
        </a:p>
      </dsp:txBody>
      <dsp:txXfrm>
        <a:off x="3645145" y="604860"/>
        <a:ext cx="1542318" cy="1977978"/>
      </dsp:txXfrm>
    </dsp:sp>
    <dsp:sp modelId="{F70B9F5A-5A09-464C-965C-8C966043FEE5}">
      <dsp:nvSpPr>
        <dsp:cNvPr id="0" name=""/>
        <dsp:cNvSpPr/>
      </dsp:nvSpPr>
      <dsp:spPr>
        <a:xfrm>
          <a:off x="5210918" y="1472350"/>
          <a:ext cx="231347" cy="243000"/>
        </a:xfrm>
        <a:prstGeom prst="rightArrow">
          <a:avLst>
            <a:gd name="adj1" fmla="val 5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96DD81-A7D2-4C35-A4DB-7226EB839D77}">
      <dsp:nvSpPr>
        <dsp:cNvPr id="0" name=""/>
        <dsp:cNvSpPr/>
      </dsp:nvSpPr>
      <dsp:spPr>
        <a:xfrm>
          <a:off x="5465719" y="604860"/>
          <a:ext cx="1542318" cy="197797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/>
            <a:t>Heavily weighted participant sample towards no ADHD diagnosis, leaving very small group for ADHD yes/ERD low – consider using ADHD symptom self-report scale or pair matched study.</a:t>
          </a:r>
          <a:endParaRPr lang="en-US" sz="1100" kern="1200"/>
        </a:p>
      </dsp:txBody>
      <dsp:txXfrm>
        <a:off x="5465719" y="604860"/>
        <a:ext cx="1542318" cy="1977978"/>
      </dsp:txXfrm>
    </dsp:sp>
    <dsp:sp modelId="{2F70B042-B7F9-4CE8-88B2-5BD8840DADC8}">
      <dsp:nvSpPr>
        <dsp:cNvPr id="0" name=""/>
        <dsp:cNvSpPr/>
      </dsp:nvSpPr>
      <dsp:spPr>
        <a:xfrm>
          <a:off x="7031492" y="1472350"/>
          <a:ext cx="231347" cy="243000"/>
        </a:xfrm>
        <a:prstGeom prst="rightArrow">
          <a:avLst>
            <a:gd name="adj1" fmla="val 5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FDAD70-62F0-47CE-8EFF-FE5737B58AC0}">
      <dsp:nvSpPr>
        <dsp:cNvPr id="0" name=""/>
        <dsp:cNvSpPr/>
      </dsp:nvSpPr>
      <dsp:spPr>
        <a:xfrm>
          <a:off x="7286293" y="604860"/>
          <a:ext cx="1542318" cy="197797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/>
            <a:t>Scale choices – no consistent or gold standard for measuring dysmenorrhea symptoms. Future studies should consider using HRQoL scale instead of a general domain QoL scale.</a:t>
          </a:r>
          <a:endParaRPr lang="en-US" sz="1100" kern="1200"/>
        </a:p>
      </dsp:txBody>
      <dsp:txXfrm>
        <a:off x="7286293" y="604860"/>
        <a:ext cx="1542318" cy="1977978"/>
      </dsp:txXfrm>
    </dsp:sp>
    <dsp:sp modelId="{AAC74BEF-EF6B-4F9E-B6E5-E0586F7CAF08}">
      <dsp:nvSpPr>
        <dsp:cNvPr id="0" name=""/>
        <dsp:cNvSpPr/>
      </dsp:nvSpPr>
      <dsp:spPr>
        <a:xfrm>
          <a:off x="8852065" y="1472350"/>
          <a:ext cx="231347" cy="243000"/>
        </a:xfrm>
        <a:prstGeom prst="rightArrow">
          <a:avLst>
            <a:gd name="adj1" fmla="val 50000"/>
            <a:gd name="adj2" fmla="val 5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3DC06E-0EF5-4912-91D7-54671FEFF9E5}">
      <dsp:nvSpPr>
        <dsp:cNvPr id="0" name=""/>
        <dsp:cNvSpPr/>
      </dsp:nvSpPr>
      <dsp:spPr>
        <a:xfrm>
          <a:off x="9106867" y="604860"/>
          <a:ext cx="1542318" cy="197797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/>
            <a:t>Future studies should continue to investigate the associated link between ADHD, ERD and dysmenorrhea as the current study indicates a small trend and further research is needed. </a:t>
          </a:r>
          <a:endParaRPr lang="en-US" sz="1100" kern="1200"/>
        </a:p>
      </dsp:txBody>
      <dsp:txXfrm>
        <a:off x="9106867" y="604860"/>
        <a:ext cx="1542318" cy="19779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Hexagon Radial"/>
  <dgm:desc val="Use to show a sequential process that relates to a central idea or theme. Limited to six Level 2 shapes. Works best with small amounts of text. Unused text does not appear, but remains available if you switch layouts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6/7/layout/BasicProcessNew">
  <dgm:title val="Basic Process New"/>
  <dgm:desc val=""/>
  <dgm:catLst>
    <dgm:cat type="process" pri="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fact="0.15"/>
      <dgm:constr type="h" for="ch" forName="sibTrans" op="equ"/>
    </dgm:constrLst>
    <dgm:ruleLst>
      <dgm:rule type="h" for="ch" forName="sibTrans" val="6.75" fact="NaN" max="NaN"/>
      <dgm:rule type="w" for="ch" forName="sibTrans" val="8.75" fact="NaN" max="NaN"/>
    </dgm:ruleLst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lMarg" val="12"/>
          <dgm:constr type="rMarg" val="12"/>
          <dgm:constr type="tMarg" val="12"/>
          <dgm:constr type="bMarg" val="12"/>
        </dgm:constrLst>
        <dgm:ruleLst>
          <dgm:rule type="primFontSz" val="11" fact="NaN" max="NaN"/>
          <dgm:rule type="primFontSz" val="18" fact="NaN" max="NaN"/>
          <dgm:rule type="h" val="NaN" fact="1.5" max="NaN"/>
          <dgm:rule type="primFontSz" val="11" fact="NaN" max="NaN"/>
          <dgm:rule type="h" val="INF" fact="NaN" max="NaN"/>
        </dgm:ruleLst>
      </dgm:layoutNode>
      <dgm:forEach name="sibTransForEach" axis="followSib" ptType="sibTrans" cnt="1">
        <dgm:layoutNode name="sibTransSpacerBeforeConnector" styleLbl="node1">
          <dgm:alg type="sp"/>
          <dgm:shape xmlns:r="http://schemas.openxmlformats.org/officeDocument/2006/relationships" r:blip="">
            <dgm:adjLst/>
          </dgm:shape>
          <dgm:constrLst>
            <dgm:constr type="w" val="4.5"/>
          </dgm:constrLst>
          <dgm:presOf/>
          <dgm:ruleLst>
            <dgm:rule type="w" val="4.5" fact="NaN" max="NaN"/>
          </dgm:ruleLst>
        </dgm:layoutNode>
        <dgm:layoutNode name="sibTrans" styleLbl="node1">
          <dgm:alg type="sp"/>
          <dgm:shape xmlns:r="http://schemas.openxmlformats.org/officeDocument/2006/relationships" type="rightArrow" r:blip="">
            <dgm:adjLst>
              <dgm:adj idx="1" val="0.5"/>
            </dgm:adjLst>
          </dgm:shape>
          <dgm:presOf axis="self"/>
          <dgm:constrLst>
            <dgm:constr type="h" val="6.75"/>
          </dgm:constrLst>
          <dgm:ruleLst>
            <dgm:rule type="h" val="6.75" fact="NaN" max="NaN"/>
            <dgm:rule type="w" val="8.75" fact="NaN" max="NaN"/>
          </dgm:ruleLst>
        </dgm:layoutNode>
        <dgm:layoutNode name="sibTransSpacerAfterConnector">
          <dgm:alg type="sp"/>
          <dgm:shape xmlns:r="http://schemas.openxmlformats.org/officeDocument/2006/relationships" r:blip="">
            <dgm:adjLst/>
          </dgm:shape>
          <dgm:constrLst>
            <dgm:constr type="w" val="4.5"/>
          </dgm:constrLst>
          <dgm:presOf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48">
            <a:extLst>
              <a:ext uri="{FF2B5EF4-FFF2-40B4-BE49-F238E27FC236}">
                <a16:creationId xmlns:a16="http://schemas.microsoft.com/office/drawing/2014/main" id="{1D227D51-204B-ED48-AF9A-0BE9633FE04A}"/>
              </a:ext>
            </a:extLst>
          </p:cNvPr>
          <p:cNvSpPr/>
          <p:nvPr/>
        </p:nvSpPr>
        <p:spPr>
          <a:xfrm>
            <a:off x="5224243" y="1096772"/>
            <a:ext cx="6503180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Cross 49">
            <a:extLst>
              <a:ext uri="{FF2B5EF4-FFF2-40B4-BE49-F238E27FC236}">
                <a16:creationId xmlns:a16="http://schemas.microsoft.com/office/drawing/2014/main" id="{57A23F45-CDAE-8A40-8DE7-92A0BBC119B7}"/>
              </a:ext>
            </a:extLst>
          </p:cNvPr>
          <p:cNvSpPr/>
          <p:nvPr/>
        </p:nvSpPr>
        <p:spPr>
          <a:xfrm>
            <a:off x="5016811" y="5624450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68546383-CCC4-544B-B0D8-DE78DE39BB78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5D1728-714F-2942-A0D1-82FF9419B4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7106" y="1625608"/>
            <a:ext cx="8035342" cy="2722164"/>
          </a:xfrm>
        </p:spPr>
        <p:txBody>
          <a:bodyPr anchor="b"/>
          <a:lstStyle>
            <a:lvl1pPr algn="l">
              <a:defRPr sz="8000" spc="-15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D072D4-1496-3347-BBF8-5879DF263B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7106" y="4466845"/>
            <a:ext cx="8035342" cy="882904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EFC724-B499-364B-AEB5-B6517F6AD52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7105" y="5708747"/>
            <a:ext cx="3882843" cy="365125"/>
          </a:xfrm>
        </p:spPr>
        <p:txBody>
          <a:bodyPr/>
          <a:lstStyle>
            <a:lvl1pPr>
              <a:defRPr sz="1400"/>
            </a:lvl1pPr>
          </a:lstStyle>
          <a:p>
            <a:fld id="{73C3BD54-29B9-3D42-B178-776ED395AA85}" type="datetimeFigureOut">
              <a:rPr lang="en-US" smtClean="0"/>
              <a:pPr/>
              <a:t>5/16/2025</a:t>
            </a:fld>
            <a:endParaRPr lang="en-US" sz="140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33889C-A4E9-B24E-818F-46A1124C5D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40F50F-250E-6D45-AEBC-2573FED0C3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45574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48">
            <a:extLst>
              <a:ext uri="{FF2B5EF4-FFF2-40B4-BE49-F238E27FC236}">
                <a16:creationId xmlns:a16="http://schemas.microsoft.com/office/drawing/2014/main" id="{9F291BE0-7A7E-D04F-974F-9F4577FB2F46}"/>
              </a:ext>
            </a:extLst>
          </p:cNvPr>
          <p:cNvSpPr/>
          <p:nvPr/>
        </p:nvSpPr>
        <p:spPr>
          <a:xfrm>
            <a:off x="6163735" y="1096772"/>
            <a:ext cx="5571066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Cross 49">
            <a:extLst>
              <a:ext uri="{FF2B5EF4-FFF2-40B4-BE49-F238E27FC236}">
                <a16:creationId xmlns:a16="http://schemas.microsoft.com/office/drawing/2014/main" id="{BD33FF1F-6094-0B4A-A3E4-6B0D9283DB44}"/>
              </a:ext>
            </a:extLst>
          </p:cNvPr>
          <p:cNvSpPr/>
          <p:nvPr/>
        </p:nvSpPr>
        <p:spPr>
          <a:xfrm>
            <a:off x="11529484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B78A6D9C-C7A5-414B-8CB7-E31470D7D280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1D850E-6310-C04D-8CAC-B7FA9F332D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5B7FB3-5DFC-6547-9567-C0ABE874C6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27D2DB-A7B1-204E-8416-E938952BCC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5/16/2025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324BA1-E2D0-1E4B-9DB3-664FE27337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AE64B2-36E4-5A4E-A78A-A629829A33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62252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48">
            <a:extLst>
              <a:ext uri="{FF2B5EF4-FFF2-40B4-BE49-F238E27FC236}">
                <a16:creationId xmlns:a16="http://schemas.microsoft.com/office/drawing/2014/main" id="{C97F6C6D-13AE-FD40-841C-4AB96460C390}"/>
              </a:ext>
            </a:extLst>
          </p:cNvPr>
          <p:cNvSpPr/>
          <p:nvPr/>
        </p:nvSpPr>
        <p:spPr>
          <a:xfrm>
            <a:off x="4291015" y="1096772"/>
            <a:ext cx="7436404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Cross 49">
            <a:extLst>
              <a:ext uri="{FF2B5EF4-FFF2-40B4-BE49-F238E27FC236}">
                <a16:creationId xmlns:a16="http://schemas.microsoft.com/office/drawing/2014/main" id="{24E27617-2112-2342-9FF1-39F2A241CCCC}"/>
              </a:ext>
            </a:extLst>
          </p:cNvPr>
          <p:cNvSpPr/>
          <p:nvPr/>
        </p:nvSpPr>
        <p:spPr>
          <a:xfrm>
            <a:off x="4086371" y="5624450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C33CE582-7AFE-D048-B5BC-212A12A28F25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9EAEF4-E84F-CF40-B27B-01E1D2AFC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1881951"/>
            <a:ext cx="7335836" cy="1987707"/>
          </a:xfrm>
        </p:spPr>
        <p:txBody>
          <a:bodyPr anchor="b"/>
          <a:lstStyle>
            <a:lvl1pPr>
              <a:defRPr sz="6000" spc="-15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87B7E1-CC48-2441-975D-F1A5412B8A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49" y="3869661"/>
            <a:ext cx="7335836" cy="948465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526218-1FCF-7A4D-B138-D1B1DE91A4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5/16/2025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984204-038C-FD4B-8E1C-0A9967BF22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359AB9-E1C6-C841-B423-FD2BB13C33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42550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AB057A-C120-5E4E-BB74-223EB6D005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9EB7BE-6258-C84C-8242-9865D1361C9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65111" y="2691637"/>
            <a:ext cx="4946643" cy="31897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3D23CD-80DB-5740-AE68-76414CA31A2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76903" y="2691637"/>
            <a:ext cx="4946639" cy="31897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FE0921-9102-1440-B315-778888723C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5/16/2025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D7802F-1937-2F43-8FF4-846135D6FC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609C72-E794-4F4F-8E09-D4883EED7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FFEFA3E2-0F30-664C-AAE4-DE6526B5C716}"/>
              </a:ext>
            </a:extLst>
          </p:cNvPr>
          <p:cNvSpPr/>
          <p:nvPr/>
        </p:nvSpPr>
        <p:spPr>
          <a:xfrm>
            <a:off x="11738231" y="1096772"/>
            <a:ext cx="453769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0C3D7AFF-BC7E-BA41-9C64-B5F9619C0EA1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ross 10">
            <a:extLst>
              <a:ext uri="{FF2B5EF4-FFF2-40B4-BE49-F238E27FC236}">
                <a16:creationId xmlns:a16="http://schemas.microsoft.com/office/drawing/2014/main" id="{671D2311-E9B8-F041-A7B8-D5696903F22A}"/>
              </a:ext>
            </a:extLst>
          </p:cNvPr>
          <p:cNvSpPr/>
          <p:nvPr/>
        </p:nvSpPr>
        <p:spPr>
          <a:xfrm>
            <a:off x="1153128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39146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09CA91-F119-0244-888A-95539A84DD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10" y="1204721"/>
            <a:ext cx="8266175" cy="14447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8A3EAC-4422-D548-8D7F-E9944566FB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11" y="2691638"/>
            <a:ext cx="4946644" cy="823912"/>
          </a:xfrm>
        </p:spPr>
        <p:txBody>
          <a:bodyPr anchor="b"/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140CA2-88A9-CC42-A375-8B87E47CC5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5111" y="3515550"/>
            <a:ext cx="4946644" cy="23662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05F960C-714E-2E4A-8141-A88F38274E4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76866" y="2691162"/>
            <a:ext cx="4946644" cy="823912"/>
          </a:xfrm>
        </p:spPr>
        <p:txBody>
          <a:bodyPr anchor="b"/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697BC24-C907-EC4B-872D-17429A65771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76866" y="3515074"/>
            <a:ext cx="4946644" cy="23662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6E2A045-4283-3C47-B125-68CF3B19FB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5/16/2025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EBC25BC-2C98-574D-BCCD-E36CAB07F2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CA5C95A-7789-E042-8471-D442D9BB5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3DF1BA5B-EDD8-B648-8A3E-E2B3570B1EA0}"/>
              </a:ext>
            </a:extLst>
          </p:cNvPr>
          <p:cNvSpPr/>
          <p:nvPr/>
        </p:nvSpPr>
        <p:spPr>
          <a:xfrm>
            <a:off x="11738231" y="1096772"/>
            <a:ext cx="453769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D7476360-629C-DE48-85B7-F4BE6CC457DB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Cross 13">
            <a:extLst>
              <a:ext uri="{FF2B5EF4-FFF2-40B4-BE49-F238E27FC236}">
                <a16:creationId xmlns:a16="http://schemas.microsoft.com/office/drawing/2014/main" id="{C5F6C588-FC1B-3147-AFA1-CD7D76C5AEAC}"/>
              </a:ext>
            </a:extLst>
          </p:cNvPr>
          <p:cNvSpPr/>
          <p:nvPr/>
        </p:nvSpPr>
        <p:spPr>
          <a:xfrm>
            <a:off x="1153128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53493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15401-5318-7045-8AE3-B1A99F2D82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6E2F55F-EB76-AE49-B554-12B65B636A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5/16/2025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CB6E6E-D81E-C44A-AC54-CBE0134C10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E025B9-9F46-3049-9977-0119B96D39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65760068-EADA-2B4B-9819-CF981184FAEB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81DA7622-137E-184A-A93C-8DBB10318AE6}"/>
              </a:ext>
            </a:extLst>
          </p:cNvPr>
          <p:cNvSpPr/>
          <p:nvPr/>
        </p:nvSpPr>
        <p:spPr>
          <a:xfrm>
            <a:off x="11738231" y="1096772"/>
            <a:ext cx="453769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9" name="Cross 8">
            <a:extLst>
              <a:ext uri="{FF2B5EF4-FFF2-40B4-BE49-F238E27FC236}">
                <a16:creationId xmlns:a16="http://schemas.microsoft.com/office/drawing/2014/main" id="{54FB0990-6F8D-B048-8309-19B0D1A41033}"/>
              </a:ext>
            </a:extLst>
          </p:cNvPr>
          <p:cNvSpPr/>
          <p:nvPr/>
        </p:nvSpPr>
        <p:spPr>
          <a:xfrm>
            <a:off x="1153128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0118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BAF81DD-2B1F-3444-8023-DD52318FE9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5/16/2025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6927EE3-DAA3-D948-B8FD-48417540B5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4532D4-FFBF-6C47-A6C9-D55196D91B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DB8D5541-7726-BA46-8BFA-BF6AA8D42BD7}"/>
              </a:ext>
            </a:extLst>
          </p:cNvPr>
          <p:cNvSpPr/>
          <p:nvPr/>
        </p:nvSpPr>
        <p:spPr>
          <a:xfrm>
            <a:off x="-1" y="1096772"/>
            <a:ext cx="263565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Cross 47">
            <a:extLst>
              <a:ext uri="{FF2B5EF4-FFF2-40B4-BE49-F238E27FC236}">
                <a16:creationId xmlns:a16="http://schemas.microsoft.com/office/drawing/2014/main" id="{97F434CF-7503-CE4F-8426-C312C6315AD0}"/>
              </a:ext>
            </a:extLst>
          </p:cNvPr>
          <p:cNvSpPr/>
          <p:nvPr/>
        </p:nvSpPr>
        <p:spPr>
          <a:xfrm>
            <a:off x="5824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FEDBFB2F-FE34-E349-9484-C275FBE31614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68601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92DCFD-BEE6-AC49-BABD-D8B89C3B69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3800"/>
            <a:ext cx="4114800" cy="107721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1DE035-8260-4443-B1D9-A9C8D58403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11813" y="1508252"/>
            <a:ext cx="5606518" cy="404588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C1AA53-7507-D04B-9B8E-6A4F7122ECA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5149" y="2368295"/>
            <a:ext cx="4114800" cy="318583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56E11F-3003-0745-ACAB-FAA4E676EF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5/16/2025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BC11A6-59AC-FE45-8A1C-9DDC00582A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D6F51E-1A94-034C-BBEE-C26A3AF0E8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50B7D330-76C0-224C-9C3C-27C4D2B0DDB4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35464D55-5C51-844B-A38A-8143590FB934}"/>
              </a:ext>
            </a:extLst>
          </p:cNvPr>
          <p:cNvSpPr/>
          <p:nvPr/>
        </p:nvSpPr>
        <p:spPr>
          <a:xfrm>
            <a:off x="-1" y="1096772"/>
            <a:ext cx="263565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ross 10">
            <a:extLst>
              <a:ext uri="{FF2B5EF4-FFF2-40B4-BE49-F238E27FC236}">
                <a16:creationId xmlns:a16="http://schemas.microsoft.com/office/drawing/2014/main" id="{FD988250-C554-DE44-B887-57D0B2AA8E37}"/>
              </a:ext>
            </a:extLst>
          </p:cNvPr>
          <p:cNvSpPr/>
          <p:nvPr/>
        </p:nvSpPr>
        <p:spPr>
          <a:xfrm>
            <a:off x="5824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71838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686C7C-36AD-9A4E-8524-8F44E8839E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3800"/>
            <a:ext cx="4114800" cy="107721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1015248-4C80-3348-A8A9-6C9F5D32FCE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631151" y="1096772"/>
            <a:ext cx="6096270" cy="5761228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74B3083-CA16-C54A-B130-7BEE6DF9D8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5149" y="2370666"/>
            <a:ext cx="4114800" cy="318346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3C6EB5-D7D1-E247-B9D7-D319E5AAB9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5/16/2025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FBF6CC-F5C4-9847-BADB-8B7441C8F3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763FE4-B2F5-7741-B517-533F1C98CE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AB80A771-7D8E-0F4A-93A3-B977667D338E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2C9320FA-0E3A-2749-9085-DF30FA26F4BD}"/>
              </a:ext>
            </a:extLst>
          </p:cNvPr>
          <p:cNvSpPr/>
          <p:nvPr/>
        </p:nvSpPr>
        <p:spPr>
          <a:xfrm>
            <a:off x="-1" y="1096772"/>
            <a:ext cx="263565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ross 10">
            <a:extLst>
              <a:ext uri="{FF2B5EF4-FFF2-40B4-BE49-F238E27FC236}">
                <a16:creationId xmlns:a16="http://schemas.microsoft.com/office/drawing/2014/main" id="{5A3DF5D0-8A2C-A049-9132-EE1EF7D014D4}"/>
              </a:ext>
            </a:extLst>
          </p:cNvPr>
          <p:cNvSpPr/>
          <p:nvPr/>
        </p:nvSpPr>
        <p:spPr>
          <a:xfrm>
            <a:off x="5824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42941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ctangle 49">
            <a:extLst>
              <a:ext uri="{FF2B5EF4-FFF2-40B4-BE49-F238E27FC236}">
                <a16:creationId xmlns:a16="http://schemas.microsoft.com/office/drawing/2014/main" id="{9F6C0E12-251D-EA44-BF81-4ABDFBB94321}"/>
              </a:ext>
            </a:extLst>
          </p:cNvPr>
          <p:cNvSpPr/>
          <p:nvPr/>
        </p:nvSpPr>
        <p:spPr>
          <a:xfrm>
            <a:off x="7087169" y="1096772"/>
            <a:ext cx="4652226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DC5FF4-095A-114E-87B6-73C7ADFF97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11E6EC9-9650-2042-8581-5B4082F9413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4A0800-B373-3B40-B187-30AFE44CDD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5/16/2025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0A4C1C-C790-B449-8C06-78E8303F94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43E620-F86B-F447-AB06-DDAB391925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80487CB5-43E0-974C-9DDC-252A8A37107F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Cross 9">
            <a:extLst>
              <a:ext uri="{FF2B5EF4-FFF2-40B4-BE49-F238E27FC236}">
                <a16:creationId xmlns:a16="http://schemas.microsoft.com/office/drawing/2014/main" id="{E9CB83EF-4143-5A45-9B3A-9E70DD50253B}"/>
              </a:ext>
            </a:extLst>
          </p:cNvPr>
          <p:cNvSpPr/>
          <p:nvPr/>
        </p:nvSpPr>
        <p:spPr>
          <a:xfrm>
            <a:off x="11415183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75059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09DF801-FF8E-6247-9065-D9304CD609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355667" y="1204722"/>
            <a:ext cx="1853360" cy="467664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0E2615-7E4D-AB47-ACE6-236D716D7D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73667" y="1204722"/>
            <a:ext cx="8274047" cy="46969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1F0223-5AC9-374E-BD0C-344F67E2A8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5/16/2025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BEDD42-54A1-E648-8829-140EC4C571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8FDF8F-8DBC-8A47-8000-5BA35DF9F9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F2CE2A98-5154-A544-BE2A-FDC0811C19A0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DC4EC832-8181-5643-8A62-117E43F0E498}"/>
              </a:ext>
            </a:extLst>
          </p:cNvPr>
          <p:cNvSpPr/>
          <p:nvPr/>
        </p:nvSpPr>
        <p:spPr>
          <a:xfrm>
            <a:off x="-1" y="1096772"/>
            <a:ext cx="263565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Cross 9">
            <a:extLst>
              <a:ext uri="{FF2B5EF4-FFF2-40B4-BE49-F238E27FC236}">
                <a16:creationId xmlns:a16="http://schemas.microsoft.com/office/drawing/2014/main" id="{24AF3281-BC22-374D-A461-8B3181F600AA}"/>
              </a:ext>
            </a:extLst>
          </p:cNvPr>
          <p:cNvSpPr/>
          <p:nvPr/>
        </p:nvSpPr>
        <p:spPr>
          <a:xfrm>
            <a:off x="5824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63352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8952BFD-D607-6845-9C7B-1C8D3B4EE7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4721"/>
            <a:ext cx="8267296" cy="144655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BB52FF-3B04-8245-BF0B-89C9E29336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50" y="2691638"/>
            <a:ext cx="8267296" cy="31885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A99BFE-CBDD-C344-A21E-44A52F11B66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65149" y="5949696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l">
              <a:defRPr lang="en-US" sz="1050" smtClean="0">
                <a:latin typeface="+mn-lt"/>
              </a:defRPr>
            </a:lvl1pPr>
          </a:lstStyle>
          <a:p>
            <a:fld id="{73C3BD54-29B9-3D42-B178-776ED395AA85}" type="datetimeFigureOut">
              <a:rPr lang="en-US" smtClean="0"/>
              <a:pPr/>
              <a:t>5/16/2025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C371C0-3DCE-0743-946F-C7540DD7895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65150" y="543179"/>
            <a:ext cx="4114800" cy="246888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l">
              <a:defRPr lang="en-US" sz="1050"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E32ADB-4517-194F-8B4B-A9D26B3C02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13024" y="511175"/>
            <a:ext cx="914400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 i="0">
                <a:solidFill>
                  <a:schemeClr val="tx1"/>
                </a:solidFill>
                <a:latin typeface="+mn-lt"/>
              </a:defRPr>
            </a:lvl1pPr>
          </a:lstStyle>
          <a:p>
            <a:fld id="{86BB3423-611C-6944-BA94-F2572F36241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64148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System Font Regular"/>
        <a:buChar char="–"/>
        <a:defRPr sz="2400" b="0" i="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System Font Regular"/>
        <a:buChar char="–"/>
        <a:defRPr sz="2000" b="0" i="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System Font Regular"/>
        <a:buChar char="–"/>
        <a:defRPr sz="1800" b="0" i="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System Font Regular"/>
        <a:buChar char="–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System Font Regular"/>
        <a:buChar char="–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16/j.ajog.2020.02.033" TargetMode="External"/><Relationship Id="rId13" Type="http://schemas.openxmlformats.org/officeDocument/2006/relationships/hyperlink" Target="https://doi.org/10.1093/humrep/dex091" TargetMode="External"/><Relationship Id="rId18" Type="http://schemas.openxmlformats.org/officeDocument/2006/relationships/hyperlink" Target="https://doi.org/10.1016/j.jval.2022.03.023" TargetMode="External"/><Relationship Id="rId3" Type="http://schemas.openxmlformats.org/officeDocument/2006/relationships/hyperlink" Target="https://doi.org/10.1007/s10862-015-9514-x" TargetMode="External"/><Relationship Id="rId7" Type="http://schemas.openxmlformats.org/officeDocument/2006/relationships/hyperlink" Target="https://doi.org/10.3390/ijerph16050713" TargetMode="External"/><Relationship Id="rId12" Type="http://schemas.openxmlformats.org/officeDocument/2006/relationships/hyperlink" Target="https://doi.org/10.1177/13591053231177254" TargetMode="External"/><Relationship Id="rId17" Type="http://schemas.openxmlformats.org/officeDocument/2006/relationships/hyperlink" Target="https://doi.org/10.1111/papr.12129" TargetMode="External"/><Relationship Id="rId2" Type="http://schemas.openxmlformats.org/officeDocument/2006/relationships/hyperlink" Target="https://doi.org/10.1186/s12955-021-01904-8" TargetMode="External"/><Relationship Id="rId16" Type="http://schemas.openxmlformats.org/officeDocument/2006/relationships/hyperlink" Target="https://doi.org/10.1016/j.psychres.2016.10.004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07/s11920-019-1003-6" TargetMode="External"/><Relationship Id="rId11" Type="http://schemas.openxmlformats.org/officeDocument/2006/relationships/hyperlink" Target="https://doi.org/10.1016/j.jpsychores.2018.02.002" TargetMode="External"/><Relationship Id="rId5" Type="http://schemas.openxmlformats.org/officeDocument/2006/relationships/hyperlink" Target="https://doi.org/10.1186/1477-7525-1-60" TargetMode="External"/><Relationship Id="rId15" Type="http://schemas.openxmlformats.org/officeDocument/2006/relationships/hyperlink" Target="https://doi.org/10.1136/bmjopen-2018-026186" TargetMode="External"/><Relationship Id="rId10" Type="http://schemas.openxmlformats.org/officeDocument/2006/relationships/hyperlink" Target="https://doi.org/10.1093/epirev/mxt009" TargetMode="External"/><Relationship Id="rId4" Type="http://schemas.openxmlformats.org/officeDocument/2006/relationships/hyperlink" Target="https://doi.org/10.1111/cch.70016" TargetMode="External"/><Relationship Id="rId9" Type="http://schemas.openxmlformats.org/officeDocument/2006/relationships/hyperlink" Target="https://doi.org/10.1016/j.jad.2018.02.007" TargetMode="External"/><Relationship Id="rId14" Type="http://schemas.openxmlformats.org/officeDocument/2006/relationships/hyperlink" Target="http://dx.doi.org/10.1016/j.jcps.2015.04.004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6CA2C65D-0168-1245-86C8-62A8A6F7B8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 descr="Abstract smoke background">
            <a:extLst>
              <a:ext uri="{FF2B5EF4-FFF2-40B4-BE49-F238E27FC236}">
                <a16:creationId xmlns:a16="http://schemas.microsoft.com/office/drawing/2014/main" id="{B4C7221B-1934-5FA8-3DF3-1E8BB82DCE1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047" r="15890" b="1"/>
          <a:stretch>
            <a:fillRect/>
          </a:stretch>
        </p:blipFill>
        <p:spPr>
          <a:xfrm>
            <a:off x="5224242" y="1096772"/>
            <a:ext cx="6503180" cy="576122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16329A2-E55B-50DB-9D18-24DFF052AE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7106" y="1625608"/>
            <a:ext cx="5765505" cy="2722164"/>
          </a:xfrm>
          <a:solidFill>
            <a:schemeClr val="bg2"/>
          </a:solidFill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800"/>
              <a:t>The Impact of Attention-deficit-hyperactivity disorder and Emotion Regulation on Dysmenorrhea and Quality of Life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21817DB-C9AC-5943-C1F7-B099DCB4160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7106" y="4466845"/>
            <a:ext cx="3882842" cy="88290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300" dirty="0"/>
              <a:t>BSc (Hons) Applied Psychology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Claire </a:t>
            </a:r>
            <a:r>
              <a:rPr lang="en-GB" sz="1300" dirty="0" err="1"/>
              <a:t>Macaré</a:t>
            </a:r>
            <a:endParaRPr lang="en-GB" sz="1300" dirty="0"/>
          </a:p>
          <a:p>
            <a:pPr>
              <a:lnSpc>
                <a:spcPct val="90000"/>
              </a:lnSpc>
            </a:pPr>
            <a:r>
              <a:rPr lang="en-GB" sz="1300" dirty="0"/>
              <a:t>1706076</a:t>
            </a:r>
          </a:p>
        </p:txBody>
      </p:sp>
      <p:sp>
        <p:nvSpPr>
          <p:cNvPr id="23" name="Cross 22">
            <a:extLst>
              <a:ext uri="{FF2B5EF4-FFF2-40B4-BE49-F238E27FC236}">
                <a16:creationId xmlns:a16="http://schemas.microsoft.com/office/drawing/2014/main" id="{4029224B-C0FC-EC47-B248-0D4271BC7F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7558" y="5624450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55E9273-3717-C94C-9BFF-75E87E47C4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75376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2DEF72E-9A56-3A45-8ADA-E6F93BA8E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096772"/>
            <a:ext cx="4175133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CF9BBE-FBB4-2A94-9D77-C84CF401A0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508250"/>
            <a:ext cx="3198777" cy="4024885"/>
          </a:xfrm>
        </p:spPr>
        <p:txBody>
          <a:bodyPr>
            <a:normAutofit/>
          </a:bodyPr>
          <a:lstStyle/>
          <a:p>
            <a:r>
              <a:rPr lang="en-GB" dirty="0"/>
              <a:t>Background -</a:t>
            </a:r>
            <a:br>
              <a:rPr lang="en-GB" dirty="0"/>
            </a:br>
            <a:r>
              <a:rPr lang="en-GB" sz="2800" dirty="0"/>
              <a:t>Attention-deficit-hyperactivity Disorder (ADHD)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82E6E09-FCB0-5F41-8BAE-C0581D54B5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Cross 19">
            <a:extLst>
              <a:ext uri="{FF2B5EF4-FFF2-40B4-BE49-F238E27FC236}">
                <a16:creationId xmlns:a16="http://schemas.microsoft.com/office/drawing/2014/main" id="{D269DB01-9C3C-7841-B8E8-6FDFEF70C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67701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D6D972A7-BA60-6AD3-E0AB-F4EBF0AF858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36113093"/>
              </p:ext>
            </p:extLst>
          </p:nvPr>
        </p:nvGraphicFramePr>
        <p:xfrm>
          <a:off x="5106596" y="1508251"/>
          <a:ext cx="6111737" cy="43731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242180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A63EC8-2CF5-6A05-ACC2-FB5E9D747E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8" y="453605"/>
            <a:ext cx="3198777" cy="4344711"/>
          </a:xfrm>
        </p:spPr>
        <p:txBody>
          <a:bodyPr>
            <a:normAutofit/>
          </a:bodyPr>
          <a:lstStyle/>
          <a:p>
            <a:r>
              <a:rPr lang="en-GB" sz="4000" dirty="0"/>
              <a:t>Background</a:t>
            </a:r>
            <a:r>
              <a:rPr lang="en-GB" sz="3700" dirty="0"/>
              <a:t> -</a:t>
            </a:r>
            <a:br>
              <a:rPr lang="en-GB" sz="3700" dirty="0"/>
            </a:br>
            <a:r>
              <a:rPr lang="en-GB" sz="3200" dirty="0"/>
              <a:t>Dysmenorrhea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82E6E09-FCB0-5F41-8BAE-C0581D54B5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E8B9AAF-3BFF-3546-915C-8BDE34AD7C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096772"/>
            <a:ext cx="263565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Cross 19">
            <a:extLst>
              <a:ext uri="{FF2B5EF4-FFF2-40B4-BE49-F238E27FC236}">
                <a16:creationId xmlns:a16="http://schemas.microsoft.com/office/drawing/2014/main" id="{90012D5C-1270-714B-AFB4-7E632827B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24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6CF18C43-ED6C-B73D-1A70-64C7715E44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98763060"/>
              </p:ext>
            </p:extLst>
          </p:nvPr>
        </p:nvGraphicFramePr>
        <p:xfrm>
          <a:off x="5192486" y="1204720"/>
          <a:ext cx="6434365" cy="46755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595738B8-794A-03C4-9412-58F3A5885A5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06463336"/>
              </p:ext>
            </p:extLst>
          </p:nvPr>
        </p:nvGraphicFramePr>
        <p:xfrm>
          <a:off x="-394698" y="1940011"/>
          <a:ext cx="6565063" cy="42038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7381A487-0910-00F0-610E-E4E0C8735948}"/>
              </a:ext>
            </a:extLst>
          </p:cNvPr>
          <p:cNvSpPr txBox="1"/>
          <p:nvPr/>
        </p:nvSpPr>
        <p:spPr>
          <a:xfrm>
            <a:off x="812177" y="5880225"/>
            <a:ext cx="135236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Wang et al., (2022)</a:t>
            </a:r>
          </a:p>
        </p:txBody>
      </p:sp>
    </p:spTree>
    <p:extLst>
      <p:ext uri="{BB962C8B-B14F-4D97-AF65-F5344CB8AC3E}">
        <p14:creationId xmlns:p14="http://schemas.microsoft.com/office/powerpoint/2010/main" val="15611900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2DEF72E-9A56-3A45-8ADA-E6F93BA8E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096772"/>
            <a:ext cx="4175133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EF9324-A27D-F955-5E6D-8A3CB6ACA3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508250"/>
            <a:ext cx="3198777" cy="4024885"/>
          </a:xfrm>
        </p:spPr>
        <p:txBody>
          <a:bodyPr>
            <a:normAutofit/>
          </a:bodyPr>
          <a:lstStyle/>
          <a:p>
            <a:r>
              <a:rPr lang="en-GB" dirty="0"/>
              <a:t>Background –</a:t>
            </a:r>
            <a:br>
              <a:rPr lang="en-GB" dirty="0"/>
            </a:br>
            <a:r>
              <a:rPr lang="en-GB"/>
              <a:t>Emotion Regulation</a:t>
            </a:r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82E6E09-FCB0-5F41-8BAE-C0581D54B5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Cross 14">
            <a:extLst>
              <a:ext uri="{FF2B5EF4-FFF2-40B4-BE49-F238E27FC236}">
                <a16:creationId xmlns:a16="http://schemas.microsoft.com/office/drawing/2014/main" id="{D269DB01-9C3C-7841-B8E8-6FDFEF70C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67701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8D6E461-3F91-074C-8CA1-FA1757B2F8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11408438"/>
              </p:ext>
            </p:extLst>
          </p:nvPr>
        </p:nvGraphicFramePr>
        <p:xfrm>
          <a:off x="5106596" y="1508251"/>
          <a:ext cx="6111737" cy="43731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A0D0AE05-9560-3365-B62C-64C8404D7FCA}"/>
              </a:ext>
            </a:extLst>
          </p:cNvPr>
          <p:cNvSpPr txBox="1"/>
          <p:nvPr/>
        </p:nvSpPr>
        <p:spPr>
          <a:xfrm>
            <a:off x="7434943" y="6125149"/>
            <a:ext cx="475705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(Bruton et al., 2023; Christiansen et al., 2019; Hirsch et al., 2018) </a:t>
            </a:r>
          </a:p>
        </p:txBody>
      </p:sp>
    </p:spTree>
    <p:extLst>
      <p:ext uri="{BB962C8B-B14F-4D97-AF65-F5344CB8AC3E}">
        <p14:creationId xmlns:p14="http://schemas.microsoft.com/office/powerpoint/2010/main" val="437924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5E60B0-ABB1-874B-2339-888083A4DC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4721"/>
            <a:ext cx="8267296" cy="1446550"/>
          </a:xfrm>
        </p:spPr>
        <p:txBody>
          <a:bodyPr>
            <a:normAutofit/>
          </a:bodyPr>
          <a:lstStyle/>
          <a:p>
            <a:r>
              <a:rPr lang="en-GB" dirty="0"/>
              <a:t>Previous Studies and Rationale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B1CD9BE-93F1-ED44-946B-8354D74B0B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38231" y="1096772"/>
            <a:ext cx="453769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82E6E09-FCB0-5F41-8BAE-C0581D54B5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Cross 14">
            <a:extLst>
              <a:ext uri="{FF2B5EF4-FFF2-40B4-BE49-F238E27FC236}">
                <a16:creationId xmlns:a16="http://schemas.microsoft.com/office/drawing/2014/main" id="{D269DB01-9C3C-7841-B8E8-6FDFEF70C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3128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030D7D6-78B2-DBF2-BD18-0535C9B4B4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4864798"/>
              </p:ext>
            </p:extLst>
          </p:nvPr>
        </p:nvGraphicFramePr>
        <p:xfrm>
          <a:off x="565149" y="2073402"/>
          <a:ext cx="10653184" cy="38066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659274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EF9B62-D124-0DCC-F27A-F45D8B1C11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4720"/>
            <a:ext cx="3198777" cy="4344711"/>
          </a:xfrm>
        </p:spPr>
        <p:txBody>
          <a:bodyPr>
            <a:normAutofit/>
          </a:bodyPr>
          <a:lstStyle/>
          <a:p>
            <a:r>
              <a:rPr lang="en-GB" dirty="0"/>
              <a:t>Aims and Hypotheses</a:t>
            </a:r>
            <a:br>
              <a:rPr lang="en-GB" dirty="0"/>
            </a:br>
            <a:br>
              <a:rPr lang="en-GB" sz="1600" dirty="0"/>
            </a:br>
            <a:endParaRPr lang="en-GB" dirty="0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882E6E09-FCB0-5F41-8BAE-C0581D54B5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BE8B9AAF-3BFF-3546-915C-8BDE34AD7C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096772"/>
            <a:ext cx="263565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Cross 52">
            <a:extLst>
              <a:ext uri="{FF2B5EF4-FFF2-40B4-BE49-F238E27FC236}">
                <a16:creationId xmlns:a16="http://schemas.microsoft.com/office/drawing/2014/main" id="{90012D5C-1270-714B-AFB4-7E632827B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24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5529C373-3BD8-DE1A-5C9D-933964EE42A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3060531"/>
              </p:ext>
            </p:extLst>
          </p:nvPr>
        </p:nvGraphicFramePr>
        <p:xfrm>
          <a:off x="4489428" y="1508251"/>
          <a:ext cx="6728905" cy="43719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DDC6F143-9E20-1318-B4FE-AC349A687671}"/>
              </a:ext>
            </a:extLst>
          </p:cNvPr>
          <p:cNvSpPr txBox="1"/>
          <p:nvPr/>
        </p:nvSpPr>
        <p:spPr>
          <a:xfrm>
            <a:off x="565149" y="2812566"/>
            <a:ext cx="3712937" cy="24569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sz="1400" kern="1200" dirty="0">
                <a:solidFill>
                  <a:srgbClr val="000000"/>
                </a:solidFill>
                <a:effectLst/>
                <a:latin typeface="Century Gothic" panose="020B0502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To address a gap in the literature of women</a:t>
            </a:r>
            <a:r>
              <a:rPr lang="en-GB" sz="1400" kern="1200" dirty="0">
                <a:solidFill>
                  <a:srgbClr val="000000"/>
                </a:solidFill>
                <a:effectLst/>
                <a:latin typeface="Seaford Display" panose="000005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’</a:t>
            </a:r>
            <a:r>
              <a:rPr lang="en-GB" sz="1400" kern="1200" dirty="0">
                <a:solidFill>
                  <a:srgbClr val="000000"/>
                </a:solidFill>
                <a:effectLst/>
                <a:latin typeface="Century Gothic" panose="020B0502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 menstrual  health 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sz="1400" kern="1200" dirty="0">
                <a:solidFill>
                  <a:srgbClr val="000000"/>
                </a:solidFill>
                <a:effectLst/>
                <a:latin typeface="Century Gothic" panose="020B0502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To measure menstrual symptom severity and quality of life for women with and without ADHD 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sz="1400" dirty="0">
                <a:solidFill>
                  <a:srgbClr val="000000"/>
                </a:solidFill>
                <a:latin typeface="Century Gothic" panose="020B0502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To measure and compare</a:t>
            </a:r>
            <a:r>
              <a:rPr lang="en-GB" sz="1400" kern="1200" dirty="0">
                <a:solidFill>
                  <a:srgbClr val="000000"/>
                </a:solidFill>
                <a:effectLst/>
                <a:latin typeface="Century Gothic" panose="020B0502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levels of emotion regulation difficulties</a:t>
            </a:r>
            <a:endParaRPr lang="en-GB" sz="1400" dirty="0">
              <a:solidFill>
                <a:srgbClr val="000000"/>
              </a:solidFill>
              <a:latin typeface="Century Gothic" panose="020B0502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sz="1400" kern="1200" dirty="0">
                <a:solidFill>
                  <a:srgbClr val="000000"/>
                </a:solidFill>
                <a:effectLst/>
                <a:latin typeface="Century Gothic" panose="020B0502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To identify a general population sample of university students  </a:t>
            </a:r>
            <a:endParaRPr lang="en-GB" sz="1400" kern="100" dirty="0">
              <a:effectLst/>
              <a:latin typeface="Century Gothic" panose="020B0502020202020204" pitchFamily="34" charset="0"/>
              <a:ea typeface="Century Gothic" panose="020B0502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12538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B01174-1501-9EF7-185F-9F5D3A037C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Methodology – </a:t>
            </a:r>
            <a:br>
              <a:rPr lang="en-GB" dirty="0"/>
            </a:br>
            <a:r>
              <a:rPr lang="en-GB" sz="2400" dirty="0"/>
              <a:t>Participants and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DE4456-858A-1E26-2266-2627DF3F64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642" y="2465016"/>
            <a:ext cx="5595623" cy="3483428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student sample of general population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 n=95 recruited via EMS M age= 32.02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1019177-B3BA-4C4F-2CA4-B2A75CE1EF2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046433"/>
              </p:ext>
            </p:extLst>
          </p:nvPr>
        </p:nvGraphicFramePr>
        <p:xfrm>
          <a:off x="348413" y="4098287"/>
          <a:ext cx="5466080" cy="1612267"/>
        </p:xfrm>
        <a:graphic>
          <a:graphicData uri="http://schemas.openxmlformats.org/drawingml/2006/table">
            <a:tbl>
              <a:tblPr firstRow="1" firstCol="1" bandRow="1">
                <a:tableStyleId>{B301B821-A1FF-4177-AEE7-76D212191A09}</a:tableStyleId>
              </a:tblPr>
              <a:tblGrid>
                <a:gridCol w="1617345">
                  <a:extLst>
                    <a:ext uri="{9D8B030D-6E8A-4147-A177-3AD203B41FA5}">
                      <a16:colId xmlns:a16="http://schemas.microsoft.com/office/drawing/2014/main" val="1108630696"/>
                    </a:ext>
                  </a:extLst>
                </a:gridCol>
                <a:gridCol w="502285">
                  <a:extLst>
                    <a:ext uri="{9D8B030D-6E8A-4147-A177-3AD203B41FA5}">
                      <a16:colId xmlns:a16="http://schemas.microsoft.com/office/drawing/2014/main" val="2859415943"/>
                    </a:ext>
                  </a:extLst>
                </a:gridCol>
                <a:gridCol w="624840">
                  <a:extLst>
                    <a:ext uri="{9D8B030D-6E8A-4147-A177-3AD203B41FA5}">
                      <a16:colId xmlns:a16="http://schemas.microsoft.com/office/drawing/2014/main" val="2344444451"/>
                    </a:ext>
                  </a:extLst>
                </a:gridCol>
                <a:gridCol w="1504950">
                  <a:extLst>
                    <a:ext uri="{9D8B030D-6E8A-4147-A177-3AD203B41FA5}">
                      <a16:colId xmlns:a16="http://schemas.microsoft.com/office/drawing/2014/main" val="3275139829"/>
                    </a:ext>
                  </a:extLst>
                </a:gridCol>
                <a:gridCol w="608330">
                  <a:extLst>
                    <a:ext uri="{9D8B030D-6E8A-4147-A177-3AD203B41FA5}">
                      <a16:colId xmlns:a16="http://schemas.microsoft.com/office/drawing/2014/main" val="296726991"/>
                    </a:ext>
                  </a:extLst>
                </a:gridCol>
                <a:gridCol w="608330">
                  <a:extLst>
                    <a:ext uri="{9D8B030D-6E8A-4147-A177-3AD203B41FA5}">
                      <a16:colId xmlns:a16="http://schemas.microsoft.com/office/drawing/2014/main" val="423590859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Independent variable group</a:t>
                      </a:r>
                      <a:endParaRPr lang="en-GB" sz="1100" kern="100" dirty="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N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%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Independent variable group</a:t>
                      </a:r>
                      <a:endParaRPr lang="en-GB" sz="1100" kern="100" dirty="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N</a:t>
                      </a:r>
                      <a:endParaRPr lang="en-GB" sz="1100" kern="100" dirty="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%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19415334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 ADHD Yes/ERD Low</a:t>
                      </a:r>
                      <a:endParaRPr lang="en-GB" sz="1100" kern="100" dirty="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 </a:t>
                      </a:r>
                      <a:endParaRPr lang="en-GB" sz="1100" kern="100" dirty="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 4</a:t>
                      </a:r>
                      <a:endParaRPr lang="en-GB" sz="1100" kern="100" dirty="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 25</a:t>
                      </a:r>
                      <a:endParaRPr lang="en-GB" sz="1100" kern="100" dirty="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 ADHD No/ERD Low</a:t>
                      </a:r>
                      <a:endParaRPr lang="en-GB" sz="1100" kern="100" dirty="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 43</a:t>
                      </a:r>
                      <a:endParaRPr lang="en-GB" sz="1100" kern="100" dirty="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 54.43</a:t>
                      </a:r>
                      <a:endParaRPr lang="en-GB" sz="1100" kern="100" dirty="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4568393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ADHD Yes/ERD High</a:t>
                      </a:r>
                      <a:endParaRPr lang="en-GB" sz="1100" kern="10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12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75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ADHD No/ERD High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36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45.57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7583067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Total</a:t>
                      </a:r>
                      <a:endParaRPr lang="en-GB" sz="1100" kern="100" dirty="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16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16.84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Total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79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83.16</a:t>
                      </a:r>
                      <a:endParaRPr lang="en-GB" sz="1100" kern="100" dirty="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1990041"/>
                  </a:ext>
                </a:extLst>
              </a:tr>
            </a:tbl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9578B90A-864F-6EBD-529C-A7B9C284745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6736" y="3403198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indent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Table 1. 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P</a:t>
            </a:r>
            <a:r>
              <a:rPr kumimoji="0" lang="en-GB" altLang="en-US" sz="1200" b="0" i="1" u="none" strike="noStrike" cap="none" normalizeH="0" baseline="0" dirty="0" bmk="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articipant Descriptive Statistics of the IV groups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8" name="TextBox 5">
            <a:extLst>
              <a:ext uri="{FF2B5EF4-FFF2-40B4-BE49-F238E27FC236}">
                <a16:creationId xmlns:a16="http://schemas.microsoft.com/office/drawing/2014/main" id="{B5391C8F-C994-FE09-AE9D-7D4C48D9E440}"/>
              </a:ext>
            </a:extLst>
          </p:cNvPr>
          <p:cNvGraphicFramePr/>
          <p:nvPr/>
        </p:nvGraphicFramePr>
        <p:xfrm>
          <a:off x="6312735" y="1204722"/>
          <a:ext cx="5314115" cy="5509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658606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800EC3-2537-C0A7-A279-EA7EEC1F14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1170930"/>
            <a:ext cx="5992956" cy="1446550"/>
          </a:xfrm>
        </p:spPr>
        <p:txBody>
          <a:bodyPr>
            <a:normAutofit/>
          </a:bodyPr>
          <a:lstStyle/>
          <a:p>
            <a:r>
              <a:rPr lang="en-GB" dirty="0"/>
              <a:t>Methodology –</a:t>
            </a:r>
            <a:br>
              <a:rPr lang="en-GB" dirty="0"/>
            </a:br>
            <a:r>
              <a:rPr lang="en-GB" dirty="0"/>
              <a:t>Materials and Procedure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9B19C0-7E06-33E6-F3B5-CA4ADEE784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9187" y="2800497"/>
            <a:ext cx="8267296" cy="3188586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1800" dirty="0"/>
              <a:t>Initial approval was granted and full ethical approval was gained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Participant recruitment via EMS - met criteria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Informed consent  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Scales and questionnaires were completed via Qualtrics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Debriefed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Data input to SPSS, cleaned and screened 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ERD levels were calculated using the median (Rucker et al., 2015)</a:t>
            </a:r>
          </a:p>
          <a:p>
            <a:pPr>
              <a:lnSpc>
                <a:spcPct val="90000"/>
              </a:lnSpc>
            </a:pPr>
            <a:r>
              <a:rPr lang="en-GB" sz="1800" dirty="0" err="1"/>
              <a:t>Cronbachs</a:t>
            </a:r>
            <a:r>
              <a:rPr lang="en-GB" sz="1800" dirty="0"/>
              <a:t> alpha and assumptions testing was conducted before data was analysed using a MANOVA </a:t>
            </a:r>
          </a:p>
        </p:txBody>
      </p:sp>
      <p:sp>
        <p:nvSpPr>
          <p:cNvPr id="12" name="Cross 11">
            <a:extLst>
              <a:ext uri="{FF2B5EF4-FFF2-40B4-BE49-F238E27FC236}">
                <a16:creationId xmlns:a16="http://schemas.microsoft.com/office/drawing/2014/main" id="{70E25BEE-39F9-8149-A935-2E812D0E8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7867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6DC122B-D3D5-6240-868F-3B1415AD63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3666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44C914B4-F817-E279-14DD-E746353DF2B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09268001"/>
              </p:ext>
            </p:extLst>
          </p:nvPr>
        </p:nvGraphicFramePr>
        <p:xfrm>
          <a:off x="6558106" y="804573"/>
          <a:ext cx="5992956" cy="52488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067507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2DEF72E-9A56-3A45-8ADA-E6F93BA8E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096772"/>
            <a:ext cx="4175133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86B96A-115D-94F5-0B70-899EB19A0B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9645" y="355160"/>
            <a:ext cx="3198777" cy="4024885"/>
          </a:xfrm>
        </p:spPr>
        <p:txBody>
          <a:bodyPr>
            <a:normAutofit/>
          </a:bodyPr>
          <a:lstStyle/>
          <a:p>
            <a:r>
              <a:rPr lang="en-GB" dirty="0"/>
              <a:t>Results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82E6E09-FCB0-5F41-8BAE-C0581D54B5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Cross 14">
            <a:extLst>
              <a:ext uri="{FF2B5EF4-FFF2-40B4-BE49-F238E27FC236}">
                <a16:creationId xmlns:a16="http://schemas.microsoft.com/office/drawing/2014/main" id="{D269DB01-9C3C-7841-B8E8-6FDFEF70C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67701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A0CF9E5-5573-A99E-9197-877D9D8C8C5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933004"/>
              </p:ext>
            </p:extLst>
          </p:nvPr>
        </p:nvGraphicFramePr>
        <p:xfrm>
          <a:off x="174599" y="1413933"/>
          <a:ext cx="5579533" cy="42049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9516303-472D-034A-5080-EB85AA03984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29181610"/>
              </p:ext>
            </p:extLst>
          </p:nvPr>
        </p:nvGraphicFramePr>
        <p:xfrm>
          <a:off x="6179492" y="1661394"/>
          <a:ext cx="5729052" cy="3957509"/>
        </p:xfrm>
        <a:graphic>
          <a:graphicData uri="http://schemas.openxmlformats.org/drawingml/2006/table">
            <a:tbl>
              <a:tblPr firstRow="1" firstCol="1" bandRow="1">
                <a:tableStyleId>{1E171933-4619-4E11-9A3F-F7608DF75F80}</a:tableStyleId>
              </a:tblPr>
              <a:tblGrid>
                <a:gridCol w="174623">
                  <a:extLst>
                    <a:ext uri="{9D8B030D-6E8A-4147-A177-3AD203B41FA5}">
                      <a16:colId xmlns:a16="http://schemas.microsoft.com/office/drawing/2014/main" val="2576951500"/>
                    </a:ext>
                  </a:extLst>
                </a:gridCol>
                <a:gridCol w="1414482">
                  <a:extLst>
                    <a:ext uri="{9D8B030D-6E8A-4147-A177-3AD203B41FA5}">
                      <a16:colId xmlns:a16="http://schemas.microsoft.com/office/drawing/2014/main" val="1473609345"/>
                    </a:ext>
                  </a:extLst>
                </a:gridCol>
                <a:gridCol w="436995">
                  <a:extLst>
                    <a:ext uri="{9D8B030D-6E8A-4147-A177-3AD203B41FA5}">
                      <a16:colId xmlns:a16="http://schemas.microsoft.com/office/drawing/2014/main" val="154364640"/>
                    </a:ext>
                  </a:extLst>
                </a:gridCol>
                <a:gridCol w="925738">
                  <a:extLst>
                    <a:ext uri="{9D8B030D-6E8A-4147-A177-3AD203B41FA5}">
                      <a16:colId xmlns:a16="http://schemas.microsoft.com/office/drawing/2014/main" val="2124297088"/>
                    </a:ext>
                  </a:extLst>
                </a:gridCol>
                <a:gridCol w="925738">
                  <a:extLst>
                    <a:ext uri="{9D8B030D-6E8A-4147-A177-3AD203B41FA5}">
                      <a16:colId xmlns:a16="http://schemas.microsoft.com/office/drawing/2014/main" val="3100883263"/>
                    </a:ext>
                  </a:extLst>
                </a:gridCol>
                <a:gridCol w="925738">
                  <a:extLst>
                    <a:ext uri="{9D8B030D-6E8A-4147-A177-3AD203B41FA5}">
                      <a16:colId xmlns:a16="http://schemas.microsoft.com/office/drawing/2014/main" val="2113152985"/>
                    </a:ext>
                  </a:extLst>
                </a:gridCol>
                <a:gridCol w="925738">
                  <a:extLst>
                    <a:ext uri="{9D8B030D-6E8A-4147-A177-3AD203B41FA5}">
                      <a16:colId xmlns:a16="http://schemas.microsoft.com/office/drawing/2014/main" val="3371616196"/>
                    </a:ext>
                  </a:extLst>
                </a:gridCol>
              </a:tblGrid>
              <a:tr h="595504">
                <a:tc gridSpan="2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</a:rPr>
                        <a:t>          Independent         variables</a:t>
                      </a:r>
                      <a:endParaRPr lang="en-GB" sz="1100" kern="100" dirty="0">
                        <a:effectLst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</a:rPr>
                        <a:t> </a:t>
                      </a:r>
                      <a:endParaRPr lang="en-GB" sz="1100" kern="100" dirty="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Menstrual symptom severity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</a:rPr>
                        <a:t>Quality of life</a:t>
                      </a:r>
                      <a:endParaRPr lang="en-GB" sz="1100" kern="100" dirty="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3798881"/>
                  </a:ext>
                </a:extLst>
              </a:tr>
              <a:tr h="42839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</a:rPr>
                        <a:t> </a:t>
                      </a:r>
                      <a:endParaRPr lang="en-GB" sz="1100" kern="100" dirty="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N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M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SD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M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SD</a:t>
                      </a:r>
                      <a:endParaRPr lang="en-GB" sz="1100" kern="100">
                        <a:effectLst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07608868"/>
                  </a:ext>
                </a:extLst>
              </a:tr>
              <a:tr h="69970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  <a:tabLst>
                          <a:tab pos="114300" algn="l"/>
                          <a:tab pos="556260" algn="ctr"/>
                        </a:tabLst>
                      </a:pPr>
                      <a:r>
                        <a:rPr lang="en-GB" sz="1000" kern="100" dirty="0">
                          <a:effectLst/>
                        </a:rPr>
                        <a:t>	</a:t>
                      </a:r>
                      <a:endParaRPr lang="en-GB" sz="1100" kern="100" dirty="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  <a:tabLst>
                          <a:tab pos="114300" algn="l"/>
                          <a:tab pos="556260" algn="ctr"/>
                        </a:tabLst>
                      </a:pPr>
                      <a:r>
                        <a:rPr lang="en-GB" sz="1000" kern="100" dirty="0">
                          <a:effectLst/>
                        </a:rPr>
                        <a:t>         	Total No ADHD </a:t>
                      </a:r>
                      <a:endParaRPr lang="en-GB" sz="1100" kern="100" dirty="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79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63.13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16.50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49.94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12.40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724416381"/>
                  </a:ext>
                </a:extLst>
              </a:tr>
              <a:tr h="69970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Total Yes ADHD 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16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70.94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16.38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51.81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15.18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26907871"/>
                  </a:ext>
                </a:extLst>
              </a:tr>
              <a:tr h="15695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</a:rPr>
                        <a:t> </a:t>
                      </a:r>
                      <a:endParaRPr lang="en-GB" sz="1100" kern="100" dirty="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0421058"/>
                  </a:ext>
                </a:extLst>
              </a:tr>
              <a:tr h="42839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000" kern="100" dirty="0">
                        <a:effectLst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</a:rPr>
                        <a:t>Total ERD low</a:t>
                      </a:r>
                      <a:endParaRPr lang="en-GB" sz="1100" kern="100" dirty="0">
                        <a:effectLst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</a:rPr>
                        <a:t> </a:t>
                      </a:r>
                      <a:endParaRPr lang="en-GB" sz="1100" kern="100" dirty="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000" kern="100" dirty="0">
                        <a:effectLst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</a:rPr>
                        <a:t>47</a:t>
                      </a:r>
                      <a:endParaRPr lang="en-GB" sz="1100" kern="100" dirty="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000" kern="100" dirty="0">
                        <a:effectLst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</a:rPr>
                        <a:t>57.81</a:t>
                      </a:r>
                      <a:endParaRPr lang="en-GB" sz="1100" kern="100" dirty="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000" kern="100" dirty="0">
                        <a:effectLst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</a:rPr>
                        <a:t>13.97</a:t>
                      </a:r>
                      <a:endParaRPr lang="en-GB" sz="1100" kern="100" dirty="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000" kern="100" dirty="0">
                        <a:effectLst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</a:rPr>
                        <a:t>47.32</a:t>
                      </a:r>
                      <a:endParaRPr lang="en-GB" sz="1100" kern="100" dirty="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000" kern="100" dirty="0">
                        <a:effectLst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</a:rPr>
                        <a:t>12.39</a:t>
                      </a:r>
                      <a:endParaRPr lang="en-GB" sz="1100" kern="100" dirty="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01614882"/>
                  </a:ext>
                </a:extLst>
              </a:tr>
              <a:tr h="42839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</a:rPr>
                        <a:t> </a:t>
                      </a:r>
                      <a:endParaRPr lang="en-GB" sz="1100" kern="100" dirty="0">
                        <a:effectLst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</a:rPr>
                        <a:t>Total ERD high</a:t>
                      </a: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100" kern="100" dirty="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48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70.94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16.38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53.13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</a:rPr>
                        <a:t> </a:t>
                      </a:r>
                      <a:endParaRPr lang="en-GB" sz="1100" kern="100" dirty="0">
                        <a:effectLst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</a:rPr>
                        <a:t>12.74</a:t>
                      </a:r>
                      <a:endParaRPr lang="en-GB" sz="1100" kern="100" dirty="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252511167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25CA7C23-5609-239E-A3AB-73DCB32EF15C}"/>
              </a:ext>
            </a:extLst>
          </p:cNvPr>
          <p:cNvSpPr txBox="1"/>
          <p:nvPr/>
        </p:nvSpPr>
        <p:spPr>
          <a:xfrm>
            <a:off x="6179492" y="355159"/>
            <a:ext cx="3399937" cy="11436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  <a:spcAft>
                <a:spcPts val="800"/>
              </a:spcAft>
            </a:pPr>
            <a:r>
              <a:rPr lang="en-GB" sz="1200" i="1" kern="100" dirty="0"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Descriptive Statistics –Total Frequencies, Means and Standard Deviations for the Separate Independent Variable Levels</a:t>
            </a:r>
            <a:endParaRPr lang="en-GB" sz="1200" kern="100" dirty="0">
              <a:effectLst/>
              <a:latin typeface="Century Gothic" panose="020B0502020202020204" pitchFamily="34" charset="0"/>
              <a:ea typeface="Century Gothic" panose="020B0502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42465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1B81C9-F705-0D02-5C34-61C3290616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3666" y="551577"/>
            <a:ext cx="3198777" cy="4024885"/>
          </a:xfrm>
        </p:spPr>
        <p:txBody>
          <a:bodyPr>
            <a:normAutofit/>
          </a:bodyPr>
          <a:lstStyle/>
          <a:p>
            <a:r>
              <a:rPr lang="en-GB" dirty="0"/>
              <a:t>Results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B1CD9BE-93F1-ED44-946B-8354D74B0B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38231" y="1096772"/>
            <a:ext cx="453769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82E6E09-FCB0-5F41-8BAE-C0581D54B5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Cross 25">
            <a:extLst>
              <a:ext uri="{FF2B5EF4-FFF2-40B4-BE49-F238E27FC236}">
                <a16:creationId xmlns:a16="http://schemas.microsoft.com/office/drawing/2014/main" id="{D269DB01-9C3C-7841-B8E8-6FDFEF70C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3128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1FF6200-B3FE-E093-8CF5-302AA2FBFA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23851337"/>
              </p:ext>
            </p:extLst>
          </p:nvPr>
        </p:nvGraphicFramePr>
        <p:xfrm>
          <a:off x="747667" y="1621971"/>
          <a:ext cx="5348334" cy="39111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0ADDA33E-E627-AA19-C27C-83047A3FD45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5221769"/>
              </p:ext>
            </p:extLst>
          </p:nvPr>
        </p:nvGraphicFramePr>
        <p:xfrm>
          <a:off x="6239955" y="2416629"/>
          <a:ext cx="5725160" cy="3116508"/>
        </p:xfrm>
        <a:graphic>
          <a:graphicData uri="http://schemas.openxmlformats.org/drawingml/2006/table">
            <a:tbl>
              <a:tblPr firstRow="1" firstCol="1" bandRow="1">
                <a:tableStyleId>{B301B821-A1FF-4177-AEE7-76D212191A09}</a:tableStyleId>
              </a:tblPr>
              <a:tblGrid>
                <a:gridCol w="817880">
                  <a:extLst>
                    <a:ext uri="{9D8B030D-6E8A-4147-A177-3AD203B41FA5}">
                      <a16:colId xmlns:a16="http://schemas.microsoft.com/office/drawing/2014/main" val="1092920106"/>
                    </a:ext>
                  </a:extLst>
                </a:gridCol>
                <a:gridCol w="1249680">
                  <a:extLst>
                    <a:ext uri="{9D8B030D-6E8A-4147-A177-3AD203B41FA5}">
                      <a16:colId xmlns:a16="http://schemas.microsoft.com/office/drawing/2014/main" val="1897714756"/>
                    </a:ext>
                  </a:extLst>
                </a:gridCol>
                <a:gridCol w="386080">
                  <a:extLst>
                    <a:ext uri="{9D8B030D-6E8A-4147-A177-3AD203B41FA5}">
                      <a16:colId xmlns:a16="http://schemas.microsoft.com/office/drawing/2014/main" val="1523730929"/>
                    </a:ext>
                  </a:extLst>
                </a:gridCol>
                <a:gridCol w="817880">
                  <a:extLst>
                    <a:ext uri="{9D8B030D-6E8A-4147-A177-3AD203B41FA5}">
                      <a16:colId xmlns:a16="http://schemas.microsoft.com/office/drawing/2014/main" val="373225802"/>
                    </a:ext>
                  </a:extLst>
                </a:gridCol>
                <a:gridCol w="817880">
                  <a:extLst>
                    <a:ext uri="{9D8B030D-6E8A-4147-A177-3AD203B41FA5}">
                      <a16:colId xmlns:a16="http://schemas.microsoft.com/office/drawing/2014/main" val="3563590524"/>
                    </a:ext>
                  </a:extLst>
                </a:gridCol>
                <a:gridCol w="817880">
                  <a:extLst>
                    <a:ext uri="{9D8B030D-6E8A-4147-A177-3AD203B41FA5}">
                      <a16:colId xmlns:a16="http://schemas.microsoft.com/office/drawing/2014/main" val="3803531401"/>
                    </a:ext>
                  </a:extLst>
                </a:gridCol>
                <a:gridCol w="817880">
                  <a:extLst>
                    <a:ext uri="{9D8B030D-6E8A-4147-A177-3AD203B41FA5}">
                      <a16:colId xmlns:a16="http://schemas.microsoft.com/office/drawing/2014/main" val="758058054"/>
                    </a:ext>
                  </a:extLst>
                </a:gridCol>
              </a:tblGrid>
              <a:tr h="508944">
                <a:tc gridSpan="2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</a:rPr>
                        <a:t>Independent variables</a:t>
                      </a:r>
                      <a:endParaRPr lang="en-GB" sz="1100" kern="100" dirty="0">
                        <a:effectLst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</a:rPr>
                        <a:t> </a:t>
                      </a:r>
                      <a:endParaRPr lang="en-GB" sz="1100" kern="100" dirty="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</a:rPr>
                        <a:t>Menstrual symptom severity</a:t>
                      </a:r>
                      <a:endParaRPr lang="en-GB" sz="1100" kern="100" dirty="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Quality of life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52050947"/>
                  </a:ext>
                </a:extLst>
              </a:tr>
              <a:tr h="38526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ADHD presence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</a:rPr>
                        <a:t>Emotion regulation difficulties</a:t>
                      </a:r>
                      <a:endParaRPr lang="en-GB" sz="1100" kern="100" dirty="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N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M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SD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M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SD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606416863"/>
                  </a:ext>
                </a:extLst>
              </a:tr>
              <a:tr h="50894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 No</a:t>
                      </a:r>
                      <a:endParaRPr lang="en-GB" sz="1100" kern="10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Low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43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57.44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14.07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46.77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11.67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476253274"/>
                  </a:ext>
                </a:extLst>
              </a:tr>
              <a:tr h="50894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High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36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69.92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16.40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53.72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12.33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39556091"/>
                  </a:ext>
                </a:extLst>
              </a:tr>
              <a:tr h="18652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94841017"/>
                  </a:ext>
                </a:extLst>
              </a:tr>
              <a:tr h="50894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Yes</a:t>
                      </a:r>
                      <a:endParaRPr lang="en-GB" sz="1100" kern="10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Low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4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61.75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14.06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53.25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19.87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94020915"/>
                  </a:ext>
                </a:extLst>
              </a:tr>
              <a:tr h="50894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High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12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74.00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16.63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51.33</a:t>
                      </a:r>
                      <a:endParaRPr lang="en-GB" sz="1100" kern="10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</a:rPr>
                        <a:t>14.33</a:t>
                      </a:r>
                      <a:endParaRPr lang="en-GB" sz="1100" kern="100" dirty="0">
                        <a:effectLst/>
                        <a:latin typeface="Century Gothic" panose="020B0502020202020204" pitchFamily="34" charset="0"/>
                        <a:ea typeface="Century Gothic" panose="020B0502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19236956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A0092812-B1BE-12D7-514F-D51BC4DA68C0}"/>
              </a:ext>
            </a:extLst>
          </p:cNvPr>
          <p:cNvSpPr txBox="1"/>
          <p:nvPr/>
        </p:nvSpPr>
        <p:spPr>
          <a:xfrm>
            <a:off x="6239955" y="1567744"/>
            <a:ext cx="6096000" cy="600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i="1" kern="100" dirty="0"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Descriptive Statistics –Frequencies, Means, and Standard Deviations </a:t>
            </a:r>
            <a:r>
              <a:rPr lang="en-GB" sz="1600" i="1" kern="100" dirty="0"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f</a:t>
            </a:r>
            <a:r>
              <a:rPr lang="en-GB" sz="1600" i="1" kern="100" dirty="0"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or Variable Interactions of IV groups on MSS and QoL</a:t>
            </a:r>
            <a:r>
              <a:rPr lang="en-GB" sz="1600" i="1" kern="100" dirty="0"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.</a:t>
            </a:r>
            <a:r>
              <a:rPr lang="en-GB" sz="1600" i="1" kern="100" dirty="0"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 </a:t>
            </a:r>
            <a:endParaRPr lang="en-GB" sz="1600" kern="100" dirty="0">
              <a:effectLst/>
              <a:latin typeface="Century Gothic" panose="020B0502020202020204" pitchFamily="34" charset="0"/>
              <a:ea typeface="Century Gothic" panose="020B0502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463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B2DEF72E-9A56-3A45-8ADA-E6F93BA8E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096772"/>
            <a:ext cx="4175133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itle 18">
            <a:extLst>
              <a:ext uri="{FF2B5EF4-FFF2-40B4-BE49-F238E27FC236}">
                <a16:creationId xmlns:a16="http://schemas.microsoft.com/office/drawing/2014/main" id="{2EB73D69-7778-0A90-88CC-F565759EDB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508250"/>
            <a:ext cx="3198777" cy="4024885"/>
          </a:xfrm>
        </p:spPr>
        <p:txBody>
          <a:bodyPr>
            <a:normAutofit/>
          </a:bodyPr>
          <a:lstStyle/>
          <a:p>
            <a:r>
              <a:rPr lang="en-GB" dirty="0"/>
              <a:t>Discussion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882E6E09-FCB0-5F41-8BAE-C0581D54B5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Cross 50">
            <a:extLst>
              <a:ext uri="{FF2B5EF4-FFF2-40B4-BE49-F238E27FC236}">
                <a16:creationId xmlns:a16="http://schemas.microsoft.com/office/drawing/2014/main" id="{D269DB01-9C3C-7841-B8E8-6FDFEF70C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67701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5" name="Content Placeholder 22">
            <a:extLst>
              <a:ext uri="{FF2B5EF4-FFF2-40B4-BE49-F238E27FC236}">
                <a16:creationId xmlns:a16="http://schemas.microsoft.com/office/drawing/2014/main" id="{DC427224-E4E8-8E33-90A6-C6F652E3973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57094123"/>
              </p:ext>
            </p:extLst>
          </p:nvPr>
        </p:nvGraphicFramePr>
        <p:xfrm>
          <a:off x="5106596" y="1508251"/>
          <a:ext cx="6111737" cy="43731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880148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54C981-E952-5CCC-8E5E-E129508816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4721"/>
            <a:ext cx="8267296" cy="1446550"/>
          </a:xfrm>
        </p:spPr>
        <p:txBody>
          <a:bodyPr>
            <a:normAutofit/>
          </a:bodyPr>
          <a:lstStyle/>
          <a:p>
            <a:r>
              <a:rPr lang="en-GB" dirty="0"/>
              <a:t>Strengths, Limitations and Future Directions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FB1CD9BE-93F1-ED44-946B-8354D74B0B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38231" y="1096772"/>
            <a:ext cx="453769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82E6E09-FCB0-5F41-8BAE-C0581D54B5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Cross 27">
            <a:extLst>
              <a:ext uri="{FF2B5EF4-FFF2-40B4-BE49-F238E27FC236}">
                <a16:creationId xmlns:a16="http://schemas.microsoft.com/office/drawing/2014/main" id="{D269DB01-9C3C-7841-B8E8-6FDFEF70C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3128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6EAF78D9-0038-A6E8-C139-92C3EC141B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20231008"/>
              </p:ext>
            </p:extLst>
          </p:nvPr>
        </p:nvGraphicFramePr>
        <p:xfrm>
          <a:off x="565149" y="2692400"/>
          <a:ext cx="10653184" cy="31877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662617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7FE471-643B-3CCE-0A71-7BCD0E8022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4721"/>
            <a:ext cx="3609983" cy="144655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kern="1200" spc="-150" dirty="0">
                <a:latin typeface="+mj-lt"/>
                <a:ea typeface="+mj-ea"/>
                <a:cs typeface="+mj-cs"/>
              </a:rPr>
              <a:t>Thank you for listening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AFAF69-6120-8F88-BE69-44F83BB914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2691638"/>
            <a:ext cx="3609983" cy="3188586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Any Questions?</a:t>
            </a:r>
          </a:p>
        </p:txBody>
      </p:sp>
      <p:pic>
        <p:nvPicPr>
          <p:cNvPr id="5" name="Picture 4" descr="Different coloured question marks">
            <a:extLst>
              <a:ext uri="{FF2B5EF4-FFF2-40B4-BE49-F238E27FC236}">
                <a16:creationId xmlns:a16="http://schemas.microsoft.com/office/drawing/2014/main" id="{74CD1569-0244-5E9D-95E7-5D332CBB8D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9688" y="1727466"/>
            <a:ext cx="6518645" cy="3666737"/>
          </a:xfrm>
          <a:prstGeom prst="rect">
            <a:avLst/>
          </a:prstGeom>
        </p:spPr>
      </p:pic>
      <p:sp>
        <p:nvSpPr>
          <p:cNvPr id="28" name="Cross 27">
            <a:extLst>
              <a:ext uri="{FF2B5EF4-FFF2-40B4-BE49-F238E27FC236}">
                <a16:creationId xmlns:a16="http://schemas.microsoft.com/office/drawing/2014/main" id="{BE50E7BE-734F-224D-B03E-074DE1D12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7667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CA5172B-100A-154D-8648-280629D67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1000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350D1E-69AD-B501-857D-31788EE64A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624F40-4A7F-A25E-F6A4-DF0878BFC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2046514"/>
            <a:ext cx="9163050" cy="3833710"/>
          </a:xfrm>
        </p:spPr>
        <p:txBody>
          <a:bodyPr>
            <a:normAutofit fontScale="25000" lnSpcReduction="20000"/>
          </a:bodyPr>
          <a:lstStyle/>
          <a:p>
            <a:r>
              <a:rPr lang="en-GB" sz="18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Ben-Dor Cohen, M., Eldar, E., Maeir, A., &amp; Nahum, M. (2021). Emotional dysregulation and health related quality of life in young adults with ADHD: A cross sectional study. </a:t>
            </a:r>
            <a:r>
              <a:rPr lang="en-GB" sz="1800" i="1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Health and Quality of Life Outcomes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1800" i="1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19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, 1-11. </a:t>
            </a:r>
            <a:r>
              <a:rPr lang="en-GB" sz="1800" u="sng" kern="100" dirty="0">
                <a:solidFill>
                  <a:srgbClr val="0D2E46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  <a:hlinkClick r:id="rId2"/>
              </a:rPr>
              <a:t>https://doi.org/10.1186/s12955-021-01904-8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sz="1800" kern="1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Bjureberg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, J., </a:t>
            </a:r>
            <a:r>
              <a:rPr lang="en-GB" sz="1800" kern="1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Ljótsson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, B., Tull, M. T., Hedman, E., Sahlin, H., Lundh, L. G., ... &amp; Gratz, K. L. (2016). Development and validation of a brief version of the difficulties in emotion regulation scale: the DERS-16. </a:t>
            </a:r>
            <a:r>
              <a:rPr lang="en-GB" sz="1800" i="1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Journal of psychopathology and </a:t>
            </a:r>
            <a:r>
              <a:rPr lang="en-GB" sz="1800" i="1" kern="1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behavioral</a:t>
            </a:r>
            <a:r>
              <a:rPr lang="en-GB" sz="1800" i="1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 assessment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1800" i="1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38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, 284-296. </a:t>
            </a:r>
            <a:r>
              <a:rPr lang="en-GB" sz="1800" u="sng" kern="100" dirty="0">
                <a:solidFill>
                  <a:srgbClr val="0D2E46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  <a:hlinkClick r:id="rId3"/>
              </a:rPr>
              <a:t>https://doi.org/10.1007/s10862-015-9514-x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</a:rPr>
              <a:t>Brown, P. C., Feldstein Ewing, S. W., &amp; Wilson, A. C. (2025). ADHD (Attention‐Deficit Hyperactivity Disorder) Symptoms Are Associated With Chronic Pain Interference: Results From a Prospective Cohort Study. </a:t>
            </a:r>
            <a:r>
              <a:rPr lang="en-GB" sz="18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</a:rPr>
              <a:t>Child: Care, Health and Development</a:t>
            </a:r>
            <a:r>
              <a:rPr lang="en-GB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</a:rPr>
              <a:t>, </a:t>
            </a:r>
            <a:r>
              <a:rPr lang="en-GB" sz="18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</a:rPr>
              <a:t>51</a:t>
            </a:r>
            <a:r>
              <a:rPr lang="en-GB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</a:rPr>
              <a:t>(1), e70016. </a:t>
            </a:r>
            <a:r>
              <a:rPr lang="en-GB" sz="1800" u="sng" dirty="0">
                <a:solidFill>
                  <a:srgbClr val="0D2E46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  <a:hlinkClick r:id="rId4"/>
              </a:rPr>
              <a:t>https://doi.org/10.1111/cch.70016</a:t>
            </a:r>
            <a:endParaRPr lang="en-GB" sz="1800" kern="100" dirty="0">
              <a:effectLst/>
              <a:latin typeface="Century Gothic" panose="020B0502020202020204" pitchFamily="34" charset="0"/>
              <a:ea typeface="Century Gothic" panose="020B0502020202020204" pitchFamily="34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Burckhardt, C. S., &amp; Anderson, K. L. (2003). The Quality of Life Scale (QOLS): reliability, validity, and utilization. </a:t>
            </a:r>
            <a:r>
              <a:rPr lang="en-GB" sz="1800" i="1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Health and quality of life outcomes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1800" i="1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1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, 1-7. </a:t>
            </a:r>
            <a:r>
              <a:rPr lang="en-GB" sz="1800" u="sng" kern="100" dirty="0">
                <a:solidFill>
                  <a:srgbClr val="0D2E46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  <a:hlinkClick r:id="rId5"/>
              </a:rPr>
              <a:t>https://doi.org/10.1186/1477-7525-1-60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sz="18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Christiansen, H., Hirsch, O., Albrecht, B., &amp; </a:t>
            </a:r>
            <a:r>
              <a:rPr lang="en-GB" sz="1800" kern="1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Chavanon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, M. L. (2019). Attention-deficit/hyperactivity disorder (ADHD) and emotion regulation over the life span. </a:t>
            </a:r>
            <a:r>
              <a:rPr lang="en-GB" sz="1800" i="1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Current psychiatry reports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1800" i="1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21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, 1-11. </a:t>
            </a:r>
            <a:r>
              <a:rPr lang="en-GB" sz="1800" u="sng" kern="100" dirty="0">
                <a:solidFill>
                  <a:srgbClr val="0D2E46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  <a:hlinkClick r:id="rId6"/>
              </a:rPr>
              <a:t>https://doi.org/10.1007/s11920-019-1003-6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 </a:t>
            </a:r>
            <a:endParaRPr lang="en-GB" sz="1800" kern="100" dirty="0">
              <a:effectLst/>
              <a:latin typeface="Century Gothic" panose="020B0502020202020204" pitchFamily="34" charset="0"/>
              <a:ea typeface="Century Gothic" panose="020B0502020202020204" pitchFamily="34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Fernández-Martínez, E., </a:t>
            </a:r>
            <a:r>
              <a:rPr lang="en-GB" sz="1800" kern="1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Onieva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-Zafra, M. D., &amp; Parra-Fernández, M. L. (2019). The impact of dysmenorrhea on quality of life among Spanish female university students. </a:t>
            </a:r>
            <a:r>
              <a:rPr lang="en-GB" sz="1800" i="1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International journal of environmental research and public health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1800" i="1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16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(5), 713. </a:t>
            </a:r>
            <a:r>
              <a:rPr lang="en-GB" sz="1800" u="sng" kern="100" dirty="0">
                <a:solidFill>
                  <a:srgbClr val="0D2E46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  <a:hlinkClick r:id="rId7"/>
              </a:rPr>
              <a:t>https://doi.org/10.3390/ijerph16050713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sz="18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Gao, M., </a:t>
            </a:r>
            <a:r>
              <a:rPr lang="en-GB" sz="1800" kern="1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Koupil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, I., </a:t>
            </a:r>
            <a:r>
              <a:rPr lang="en-GB" sz="1800" kern="1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Sjöqvist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, H., Karlsson, H., Lalitkumar, S., Dalman, C., &amp; </a:t>
            </a:r>
            <a:r>
              <a:rPr lang="en-GB" sz="1800" kern="1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Kosidou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, K. (2020). Psychiatric comorbidity among women with endometriosis: nationwide cohort study in Sweden. </a:t>
            </a:r>
            <a:r>
              <a:rPr lang="en-GB" sz="1800" i="1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American journal of obstetrics and </a:t>
            </a:r>
            <a:r>
              <a:rPr lang="en-GB" sz="1800" i="1" kern="1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gynecology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1800" i="1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223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(3), 415-e1. </a:t>
            </a:r>
            <a:r>
              <a:rPr lang="en-GB" sz="1800" u="sng" kern="100" dirty="0">
                <a:solidFill>
                  <a:srgbClr val="0D2E46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  <a:hlinkClick r:id="rId8"/>
              </a:rPr>
              <a:t>https://doi.org/10.1016/j.ajog.2020.02.033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sz="18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Hirsch, O., </a:t>
            </a:r>
            <a:r>
              <a:rPr lang="en-GB" sz="1800" kern="1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Chavanon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, M., Riechmann, E., &amp; Christiansen, H. (2018). Emotional dysregulation is a primary symptom in adult Attention-Deficit/Hyperactivity Disorder (ADHD). </a:t>
            </a:r>
            <a:r>
              <a:rPr lang="en-GB" sz="1800" i="1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Journal of affective disorders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1800" i="1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232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, 41-47. </a:t>
            </a:r>
            <a:r>
              <a:rPr lang="en-GB" sz="1800" u="sng" kern="100" dirty="0">
                <a:solidFill>
                  <a:srgbClr val="0D2E46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  <a:hlinkClick r:id="rId9"/>
              </a:rPr>
              <a:t>https://doi.org/10.1016/j.jad.2018.02.007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 </a:t>
            </a:r>
            <a:endParaRPr lang="en-GB" sz="1800" kern="100" dirty="0">
              <a:effectLst/>
              <a:latin typeface="Century Gothic" panose="020B0502020202020204" pitchFamily="34" charset="0"/>
              <a:ea typeface="Century Gothic" panose="020B050202020202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</a:rPr>
              <a:t> Ju, H., Jones, M., &amp; Mishra, G. (2014). The prevalence and risk factors of dysmenorrhea. </a:t>
            </a:r>
            <a:r>
              <a:rPr lang="en-GB" sz="18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</a:rPr>
              <a:t>Epidemiologic reviews</a:t>
            </a:r>
            <a:r>
              <a:rPr lang="en-GB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</a:rPr>
              <a:t>, </a:t>
            </a:r>
            <a:r>
              <a:rPr lang="en-GB" sz="18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</a:rPr>
              <a:t>36</a:t>
            </a:r>
            <a:r>
              <a:rPr lang="en-GB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</a:rPr>
              <a:t>(1), 104-113. </a:t>
            </a:r>
            <a:r>
              <a:rPr lang="en-GB" sz="1800" u="sng" dirty="0">
                <a:solidFill>
                  <a:srgbClr val="0D2E46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  <a:hlinkClick r:id="rId10"/>
              </a:rPr>
              <a:t>https://doi.org/10.1093/epirev/mxt009</a:t>
            </a:r>
            <a:endParaRPr lang="en-GB" sz="1800" u="sng" dirty="0">
              <a:solidFill>
                <a:srgbClr val="0D2E46"/>
              </a:solidFill>
              <a:effectLst/>
              <a:latin typeface="Times New Roman" panose="02020603050405020304" pitchFamily="18" charset="0"/>
              <a:ea typeface="Century Gothic" panose="020B0502020202020204" pitchFamily="34" charset="0"/>
              <a:cs typeface="Times New Roman" panose="02020603050405020304" pitchFamily="18" charset="0"/>
            </a:endParaRPr>
          </a:p>
          <a:p>
            <a:r>
              <a:rPr lang="en-GB" sz="1800" kern="1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Kabukcu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, C., </a:t>
            </a:r>
            <a:r>
              <a:rPr lang="en-GB" sz="1800" kern="1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Başay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, B. K., &amp; </a:t>
            </a:r>
            <a:r>
              <a:rPr lang="en-GB" sz="1800" kern="1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Başay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, Ö. (2021). Primary dysmenorrhea in adolescents: Association with attention deficit hyperactivity disorder and psychological symptoms. </a:t>
            </a:r>
            <a:r>
              <a:rPr lang="en-GB" sz="1800" i="1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Taiwanese Journal of Obstetrics and </a:t>
            </a:r>
            <a:r>
              <a:rPr lang="en-GB" sz="1800" i="1" kern="1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Gynecology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1800" i="1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60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(2), 311-317.</a:t>
            </a:r>
          </a:p>
          <a:p>
            <a:r>
              <a:rPr lang="en-GB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</a:rPr>
              <a:t>Koechlin, H., Coakley, R., Schechter, N., Werner, C., &amp; </a:t>
            </a:r>
            <a:r>
              <a:rPr lang="en-GB" sz="18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</a:rPr>
              <a:t>Kossowsky</a:t>
            </a:r>
            <a:r>
              <a:rPr lang="en-GB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</a:rPr>
              <a:t>, J. (2018). The role of emotion regulation in chronic pain: A systematic literature review. </a:t>
            </a:r>
            <a:r>
              <a:rPr lang="en-GB" sz="18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</a:rPr>
              <a:t>Journal of psychosomatic research</a:t>
            </a:r>
            <a:r>
              <a:rPr lang="en-GB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</a:rPr>
              <a:t>, </a:t>
            </a:r>
            <a:r>
              <a:rPr lang="en-GB" sz="18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</a:rPr>
              <a:t>107</a:t>
            </a:r>
            <a:r>
              <a:rPr lang="en-GB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</a:rPr>
              <a:t>, 38-45. </a:t>
            </a:r>
            <a:r>
              <a:rPr lang="en-GB" sz="1800" u="sng" dirty="0">
                <a:solidFill>
                  <a:srgbClr val="0D2E46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  <a:hlinkClick r:id="rId11"/>
              </a:rPr>
              <a:t>https://doi.org/10.1016/j.jpsychores.2018.02.002</a:t>
            </a:r>
            <a:endParaRPr lang="en-GB" sz="1800" kern="100" dirty="0">
              <a:effectLst/>
              <a:latin typeface="Century Gothic" panose="020B0502020202020204" pitchFamily="34" charset="0"/>
              <a:ea typeface="Century Gothic" panose="020B0502020202020204" pitchFamily="34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Lockinger, K., &amp; Gagnon, M. M. (2023). Dysmenorrhea and psychological wellbeing among females with attention deficit hyperactivity disorder. </a:t>
            </a:r>
            <a:r>
              <a:rPr lang="en-GB" sz="1800" i="1" kern="1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Journal of health psychology</a:t>
            </a:r>
            <a:r>
              <a:rPr lang="en-GB" sz="1800" kern="1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1800" i="1" kern="1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28</a:t>
            </a:r>
            <a:r>
              <a:rPr lang="en-GB" sz="1800" kern="1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(12), 1131–1142. </a:t>
            </a:r>
            <a:r>
              <a:rPr lang="en-GB" sz="1800" u="sng" kern="100" dirty="0">
                <a:solidFill>
                  <a:srgbClr val="0D2E46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  <a:hlinkClick r:id="rId12"/>
              </a:rPr>
              <a:t>https://doi.org/10.1177/13591053231177254</a:t>
            </a:r>
            <a:r>
              <a:rPr lang="en-GB" sz="1800" kern="1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sz="18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Márki, G., Bokor, A., Rigó, J., &amp; Rigó, A. (2017). Physical pain and emotion regulation as the main predictive factors of health-related quality of life in women living with endometriosis. </a:t>
            </a:r>
            <a:r>
              <a:rPr lang="en-GB" sz="1800" i="1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Human Reproduction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1800" i="1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32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(7), 1432-1438. </a:t>
            </a:r>
            <a:r>
              <a:rPr lang="en-GB" sz="1800" u="sng" kern="100" dirty="0">
                <a:solidFill>
                  <a:srgbClr val="0D2E46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  <a:hlinkClick r:id="rId13"/>
              </a:rPr>
              <a:t>https://doi.org/10.1093/humrep/dex091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 </a:t>
            </a:r>
            <a:endParaRPr lang="en-GB" sz="1800" kern="100" dirty="0">
              <a:effectLst/>
              <a:latin typeface="Century Gothic" panose="020B0502020202020204" pitchFamily="34" charset="0"/>
              <a:ea typeface="Century Gothic" panose="020B0502020202020204" pitchFamily="34" charset="0"/>
              <a:cs typeface="Times New Roman" panose="02020603050405020304" pitchFamily="18" charset="0"/>
            </a:endParaRPr>
          </a:p>
          <a:p>
            <a:r>
              <a:rPr lang="en-GB" sz="1800" u="sng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Rucker, D. D., McShane, B. B., &amp; Preacher, K. J. (2015). A researcher's guide to regression, discretization, and median splits of continuous variables. </a:t>
            </a:r>
            <a:r>
              <a:rPr lang="en-GB" sz="1800" i="1" u="sng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Journal of Consumer Psychology</a:t>
            </a:r>
            <a:r>
              <a:rPr lang="en-GB" sz="1800" u="sng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1800" i="1" u="sng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25</a:t>
            </a:r>
            <a:r>
              <a:rPr lang="en-GB" sz="1800" u="sng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(4), 666-678. </a:t>
            </a:r>
            <a:r>
              <a:rPr lang="en-GB" sz="1800" u="sng" kern="100" dirty="0">
                <a:solidFill>
                  <a:srgbClr val="0D2E46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  <a:hlinkClick r:id="rId14"/>
              </a:rPr>
              <a:t>http://dx.doi.org/10.1016/j.jcps.2015.04.004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 </a:t>
            </a:r>
            <a:endParaRPr lang="en-GB" sz="1800" kern="100" dirty="0">
              <a:effectLst/>
              <a:latin typeface="Century Gothic" panose="020B0502020202020204" pitchFamily="34" charset="0"/>
              <a:ea typeface="Century Gothic" panose="020B0502020202020204" pitchFamily="34" charset="0"/>
              <a:cs typeface="Times New Roman" panose="02020603050405020304" pitchFamily="18" charset="0"/>
            </a:endParaRPr>
          </a:p>
          <a:p>
            <a:r>
              <a:rPr lang="en-GB" sz="1800" kern="1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Sağsöz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, N., </a:t>
            </a:r>
            <a:r>
              <a:rPr lang="en-GB" sz="1800" kern="1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Oğuztürk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, Ö., &amp; </a:t>
            </a:r>
            <a:r>
              <a:rPr lang="en-GB" sz="1800" kern="1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Aktulum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, F. (2021). Attention-Deficit Hyperactivity disorder in adult primary dysmenorrhea patients. </a:t>
            </a:r>
            <a:r>
              <a:rPr lang="en-GB" sz="1800" i="1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Journal of Experimental and Clinical Medicine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1800" i="1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38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(3), 305-307.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doi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: 10.52142/omujecm.38.3.18  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 </a:t>
            </a:r>
            <a:endParaRPr lang="en-GB" sz="1800" u="sng" dirty="0">
              <a:solidFill>
                <a:srgbClr val="0D2E46"/>
              </a:solidFill>
              <a:effectLst/>
              <a:latin typeface="Times New Roman" panose="02020603050405020304" pitchFamily="18" charset="0"/>
              <a:ea typeface="Century Gothic" panose="020B0502020202020204" pitchFamily="34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Schoep, M. E., </a:t>
            </a:r>
            <a:r>
              <a:rPr lang="en-GB" sz="1800" kern="1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Adang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, E. M., Maas, J. W., De Bie, B., Aarts, J. W., &amp; Nieboer, T. E. (2019). Productivity loss due to menstruation-related symptoms: a nationwide cross-sectional survey among 32 748 women. </a:t>
            </a:r>
            <a:r>
              <a:rPr lang="en-GB" sz="1800" i="1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BMJ open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1800" i="1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9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(6), e026186. </a:t>
            </a:r>
            <a:r>
              <a:rPr lang="en-GB" sz="1800" u="sng" kern="100" dirty="0">
                <a:solidFill>
                  <a:srgbClr val="0D2E46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  <a:hlinkClick r:id="rId15"/>
              </a:rPr>
              <a:t>https://doi.org/10.1136/bmjopen-2018-026186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 </a:t>
            </a:r>
            <a:endParaRPr lang="en-GB" sz="1800" kern="100" dirty="0">
              <a:effectLst/>
              <a:latin typeface="Century Gothic" panose="020B0502020202020204" pitchFamily="34" charset="0"/>
              <a:ea typeface="Century Gothic" panose="020B0502020202020204" pitchFamily="34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Stickley, A., Koyanagi, A., Takahashi, H., &amp; Kamio, Y. (2016). ADHD symptoms and pain among adults in England. </a:t>
            </a:r>
            <a:r>
              <a:rPr lang="en-GB" sz="1800" i="1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Psychiatry research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1800" i="1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246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, 326-331. </a:t>
            </a:r>
            <a:r>
              <a:rPr lang="en-GB" sz="1800" u="sng" kern="100" dirty="0">
                <a:solidFill>
                  <a:srgbClr val="0D2E46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  <a:hlinkClick r:id="rId16"/>
              </a:rPr>
              <a:t>https://doi.org/10.1016/j.psychres.2016.10.004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sz="18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Treister, R., Eisenberg, E., Demeter, N., &amp; </a:t>
            </a:r>
            <a:r>
              <a:rPr lang="en-GB" sz="1800" kern="1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Pud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, D. (2015). Alterations in pain response are partially reversed by methylphenidate (Ritalin) in adults with attention deficit hyperactivity disorder (ADHD). </a:t>
            </a:r>
            <a:r>
              <a:rPr lang="en-GB" sz="1800" i="1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Pain Practice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1800" i="1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15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(1), 4-11. </a:t>
            </a:r>
            <a:r>
              <a:rPr lang="en-GB" sz="1800" u="sng" kern="100" dirty="0">
                <a:solidFill>
                  <a:srgbClr val="0D2E46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  <a:hlinkClick r:id="rId17"/>
              </a:rPr>
              <a:t>https://doi.org/10.1111/papr.12129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sz="14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Vannuccini</a:t>
            </a:r>
            <a:r>
              <a:rPr lang="en-GB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S., Rossi, E., </a:t>
            </a:r>
            <a:r>
              <a:rPr lang="en-GB" sz="14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Cassioli</a:t>
            </a:r>
            <a:r>
              <a:rPr lang="en-GB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E., Cirone, D., Castellini, G., Ricca, V., &amp; Petraglia, F. (2021). Menstrual Distress Questionnaire (MEDI-Q): a new tool to assess menstruation-related distress. </a:t>
            </a:r>
            <a:r>
              <a:rPr lang="en-GB" sz="14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Reproductive biomedicine online</a:t>
            </a:r>
            <a:r>
              <a:rPr lang="en-GB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4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43</a:t>
            </a:r>
            <a:r>
              <a:rPr lang="en-GB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(6), 1107-1116. https://doi.org/10.1016/j.rbmo.2021.08.029</a:t>
            </a:r>
            <a:endParaRPr lang="en-GB" sz="1800" kern="100" dirty="0">
              <a:solidFill>
                <a:srgbClr val="222222"/>
              </a:solidFill>
              <a:effectLst/>
              <a:latin typeface="Times New Roman" panose="02020603050405020304" pitchFamily="18" charset="0"/>
              <a:ea typeface="Century Gothic" panose="020B0502020202020204" pitchFamily="34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Wang, L., Yan, Y., Qiu, H., Xu, D., Zhu, J., Liu, J., &amp; Li, H. (2022). Prevalence and risk factors of primary dysmenorrhea in students: a meta-analysis. </a:t>
            </a:r>
            <a:r>
              <a:rPr lang="en-GB" sz="1800" i="1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Value in Health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1800" i="1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25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(10), 1678-1684. </a:t>
            </a:r>
            <a:r>
              <a:rPr lang="en-GB" sz="1800" u="sng" kern="100" dirty="0">
                <a:solidFill>
                  <a:srgbClr val="0D2E46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  <a:hlinkClick r:id="rId18"/>
              </a:rPr>
              <a:t>https://doi.org/10.1016/j.jval.2022.03.023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entury Gothic" panose="020B0502020202020204" pitchFamily="34" charset="0"/>
                <a:cs typeface="Times New Roman" panose="02020603050405020304" pitchFamily="18" charset="0"/>
              </a:rPr>
              <a:t> </a:t>
            </a:r>
            <a:endParaRPr lang="en-GB" sz="1800" kern="100" dirty="0">
              <a:effectLst/>
              <a:latin typeface="Century Gothic" panose="020B0502020202020204" pitchFamily="34" charset="0"/>
              <a:ea typeface="Century Gothic" panose="020B0502020202020204" pitchFamily="34" charset="0"/>
              <a:cs typeface="Times New Roman" panose="02020603050405020304" pitchFamily="18" charset="0"/>
            </a:endParaRPr>
          </a:p>
          <a:p>
            <a:endParaRPr lang="en-GB" sz="1800" kern="100" dirty="0">
              <a:effectLst/>
              <a:latin typeface="Century Gothic" panose="020B0502020202020204" pitchFamily="34" charset="0"/>
              <a:ea typeface="Century Gothic" panose="020B0502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55837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1F34E8-F81E-A4DA-5F88-94A6E51BEC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 Acknowledgement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4231F3-95DE-19F5-EF1D-E7F6016F71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/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evidence.</a:t>
            </a:r>
          </a:p>
        </p:txBody>
      </p:sp>
    </p:spTree>
    <p:extLst>
      <p:ext uri="{BB962C8B-B14F-4D97-AF65-F5344CB8AC3E}">
        <p14:creationId xmlns:p14="http://schemas.microsoft.com/office/powerpoint/2010/main" val="434352023"/>
      </p:ext>
    </p:extLst>
  </p:cSld>
  <p:clrMapOvr>
    <a:masterClrMapping/>
  </p:clrMapOvr>
</p:sld>
</file>

<file path=ppt/theme/theme1.xml><?xml version="1.0" encoding="utf-8"?>
<a:theme xmlns:a="http://schemas.openxmlformats.org/drawingml/2006/main" name="MadridVTI">
  <a:themeElements>
    <a:clrScheme name="Violet">
      <a:dk1>
        <a:sysClr val="windowText" lastClr="000000"/>
      </a:dk1>
      <a:lt1>
        <a:sysClr val="window" lastClr="FFFFFF"/>
      </a:lt1>
      <a:dk2>
        <a:srgbClr val="373545"/>
      </a:dk2>
      <a:lt2>
        <a:srgbClr val="DCD8DC"/>
      </a:lt2>
      <a:accent1>
        <a:srgbClr val="AD84C6"/>
      </a:accent1>
      <a:accent2>
        <a:srgbClr val="8784C7"/>
      </a:accent2>
      <a:accent3>
        <a:srgbClr val="5D739A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Madrid">
      <a:majorFont>
        <a:latin typeface="Seaford Display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ridVTI" id="{5F675924-ADDD-6B4C-A2D4-69150D1F0C16}" vid="{BEA84270-19BD-7342-8ABF-EFF1668AF11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5194</TotalTime>
  <Words>2836</Words>
  <Application>Microsoft Office PowerPoint</Application>
  <PresentationFormat>Widescreen</PresentationFormat>
  <Paragraphs>283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Arial</vt:lpstr>
      <vt:lpstr>Century Gothic</vt:lpstr>
      <vt:lpstr>Seaford Display</vt:lpstr>
      <vt:lpstr>System Font Regular</vt:lpstr>
      <vt:lpstr>Tenorite</vt:lpstr>
      <vt:lpstr>Times New Roman</vt:lpstr>
      <vt:lpstr>Wingdings</vt:lpstr>
      <vt:lpstr>MadridVTI</vt:lpstr>
      <vt:lpstr>The Impact of Attention-deficit-hyperactivity disorder and Emotion Regulation on Dysmenorrhea and Quality of Life</vt:lpstr>
      <vt:lpstr>Background - Attention-deficit-hyperactivity Disorder (ADHD)</vt:lpstr>
      <vt:lpstr>Background - Dysmenorrhea</vt:lpstr>
      <vt:lpstr>Background – Emotion Regulation</vt:lpstr>
      <vt:lpstr>Previous Studies and Rationale</vt:lpstr>
      <vt:lpstr>Aims and Hypotheses  </vt:lpstr>
      <vt:lpstr>Methodology –  Participants and Design</vt:lpstr>
      <vt:lpstr>Methodology – Materials and Procedure</vt:lpstr>
      <vt:lpstr>Results</vt:lpstr>
      <vt:lpstr>Results</vt:lpstr>
      <vt:lpstr>Discussion</vt:lpstr>
      <vt:lpstr>Strengths, Limitations and Future Directions</vt:lpstr>
      <vt:lpstr>Thank you for listening</vt:lpstr>
      <vt:lpstr>Reference List</vt:lpstr>
      <vt:lpstr>AI Acknowledgement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Claire Macare</dc:creator>
  <cp:lastModifiedBy>Claire Macare</cp:lastModifiedBy>
  <cp:revision>5</cp:revision>
  <dcterms:created xsi:type="dcterms:W3CDTF">2025-05-16T09:10:47Z</dcterms:created>
  <dcterms:modified xsi:type="dcterms:W3CDTF">2025-05-19T23:45:35Z</dcterms:modified>
</cp:coreProperties>
</file>