
<file path=[Content_Types].xml><?xml version="1.0" encoding="utf-8"?>
<Types xmlns="http://schemas.openxmlformats.org/package/2006/content-types">
  <Default ContentType="application/x-fontdata" Extension="fntdata"/>
  <Default ContentType="application/xml" Extension="xml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2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8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</p:sldIdLst>
  <p:sldSz cy="5143500" cx="9144000"/>
  <p:notesSz cx="6858000" cy="9144000"/>
  <p:embeddedFontLst>
    <p:embeddedFont>
      <p:font typeface="Roboto Slab"/>
      <p:regular r:id="rId19"/>
      <p:bold r:id="rId20"/>
    </p:embeddedFont>
    <p:embeddedFont>
      <p:font typeface="Roboto"/>
      <p:regular r:id="rId21"/>
      <p:bold r:id="rId22"/>
      <p:italic r:id="rId23"/>
      <p:boldItalic r:id="rId24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font" Target="fonts/RobotoSlab-bold.fntdata"/><Relationship Id="rId11" Type="http://schemas.openxmlformats.org/officeDocument/2006/relationships/slide" Target="slides/slide6.xml"/><Relationship Id="rId22" Type="http://schemas.openxmlformats.org/officeDocument/2006/relationships/font" Target="fonts/Roboto-bold.fntdata"/><Relationship Id="rId10" Type="http://schemas.openxmlformats.org/officeDocument/2006/relationships/slide" Target="slides/slide5.xml"/><Relationship Id="rId21" Type="http://schemas.openxmlformats.org/officeDocument/2006/relationships/font" Target="fonts/Roboto-regular.fntdata"/><Relationship Id="rId13" Type="http://schemas.openxmlformats.org/officeDocument/2006/relationships/slide" Target="slides/slide8.xml"/><Relationship Id="rId24" Type="http://schemas.openxmlformats.org/officeDocument/2006/relationships/font" Target="fonts/Roboto-boldItalic.fntdata"/><Relationship Id="rId12" Type="http://schemas.openxmlformats.org/officeDocument/2006/relationships/slide" Target="slides/slide7.xml"/><Relationship Id="rId23" Type="http://schemas.openxmlformats.org/officeDocument/2006/relationships/font" Target="fonts/Roboto-italic.fntdata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5" Type="http://schemas.openxmlformats.org/officeDocument/2006/relationships/notesMaster" Target="notesMasters/notesMaster1.xml"/><Relationship Id="rId19" Type="http://schemas.openxmlformats.org/officeDocument/2006/relationships/font" Target="fonts/RobotoSlab-regular.fntdata"/><Relationship Id="rId6" Type="http://schemas.openxmlformats.org/officeDocument/2006/relationships/slide" Target="slides/slide1.xml"/><Relationship Id="rId18" Type="http://schemas.openxmlformats.org/officeDocument/2006/relationships/slide" Target="slides/slide13.xml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9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1" name="Google Shape;61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6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g33de91b0d35_0_11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8" name="Google Shape;68;g33de91b0d35_0_11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g33de91b0d35_0_11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6" name="Google Shape;76;g33de91b0d35_0_11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2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Google Shape;83;g33de91b0d35_0_12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4" name="Google Shape;84;g33de91b0d35_0_12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0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g33de91b0d35_0_13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2" name="Google Shape;92;g33de91b0d35_0_13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8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g33de91b0d35_0_13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0" name="Google Shape;100;g33de91b0d35_0_13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6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g33de91b0d35_0_14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8" name="Google Shape;108;g33de91b0d35_0_14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4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g33de91b0d35_0_15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6" name="Google Shape;116;g33de91b0d35_0_15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2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g33de91b0d35_0_15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4" name="Google Shape;124;g33de91b0d35_0_15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0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g33de91b0d35_0_16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2" name="Google Shape;132;g33de91b0d35_0_16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7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Google Shape;138;g33de91b0d35_0_18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9" name="Google Shape;139;g33de91b0d35_0_18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4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Google Shape;145;g33de91b0d35_0_17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6" name="Google Shape;146;g33de91b0d35_0_17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Google Shape;152;g33de91b0d35_0_18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3" name="Google Shape;153;g33de91b0d35_0_18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>
            <a:off x="1524800" y="672606"/>
            <a:ext cx="1081625" cy="1124950"/>
          </a:xfrm>
          <a:custGeom>
            <a:rect b="b" l="l" r="r" t="t"/>
            <a:pathLst>
              <a:path extrusionOk="0" h="44998" w="43265">
                <a:moveTo>
                  <a:pt x="0" y="44998"/>
                </a:moveTo>
                <a:lnTo>
                  <a:pt x="0" y="0"/>
                </a:lnTo>
                <a:lnTo>
                  <a:pt x="43265" y="0"/>
                </a:lnTo>
              </a:path>
            </a:pathLst>
          </a:custGeom>
          <a:noFill/>
          <a:ln cap="flat" cmpd="sng" w="28575">
            <a:solidFill>
              <a:schemeClr val="accent5"/>
            </a:solidFill>
            <a:prstDash val="solid"/>
            <a:miter lim="8000"/>
            <a:headEnd len="sm" w="sm" type="none"/>
            <a:tailEnd len="sm" w="sm" type="none"/>
          </a:ln>
        </p:spPr>
      </p:sp>
      <p:sp>
        <p:nvSpPr>
          <p:cNvPr id="11" name="Google Shape;11;p2"/>
          <p:cNvSpPr/>
          <p:nvPr/>
        </p:nvSpPr>
        <p:spPr>
          <a:xfrm rot="10800000">
            <a:off x="6537563" y="3342925"/>
            <a:ext cx="1081625" cy="1124950"/>
          </a:xfrm>
          <a:custGeom>
            <a:rect b="b" l="l" r="r" t="t"/>
            <a:pathLst>
              <a:path extrusionOk="0" h="44998" w="43265">
                <a:moveTo>
                  <a:pt x="0" y="44998"/>
                </a:moveTo>
                <a:lnTo>
                  <a:pt x="0" y="0"/>
                </a:lnTo>
                <a:lnTo>
                  <a:pt x="43265" y="0"/>
                </a:lnTo>
              </a:path>
            </a:pathLst>
          </a:custGeom>
          <a:noFill/>
          <a:ln cap="flat" cmpd="sng" w="28575">
            <a:solidFill>
              <a:schemeClr val="accent5"/>
            </a:solidFill>
            <a:prstDash val="solid"/>
            <a:miter lim="8000"/>
            <a:headEnd len="sm" w="sm" type="none"/>
            <a:tailEnd len="sm" w="sm" type="none"/>
          </a:ln>
        </p:spPr>
      </p:sp>
      <p:cxnSp>
        <p:nvCxnSpPr>
          <p:cNvPr id="12" name="Google Shape;12;p2"/>
          <p:cNvCxnSpPr/>
          <p:nvPr/>
        </p:nvCxnSpPr>
        <p:spPr>
          <a:xfrm>
            <a:off x="4359602" y="2817464"/>
            <a:ext cx="424800" cy="0"/>
          </a:xfrm>
          <a:prstGeom prst="straightConnector1">
            <a:avLst/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13" name="Google Shape;13;p2"/>
          <p:cNvSpPr txBox="1"/>
          <p:nvPr>
            <p:ph type="ctrTitle"/>
          </p:nvPr>
        </p:nvSpPr>
        <p:spPr>
          <a:xfrm>
            <a:off x="1680302" y="1188925"/>
            <a:ext cx="5783400" cy="14574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1pPr>
            <a:lvl2pPr lvl="1" algn="ctr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2pPr>
            <a:lvl3pPr lvl="2" algn="ctr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3pPr>
            <a:lvl4pPr lvl="3" algn="ctr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4pPr>
            <a:lvl5pPr lvl="4" algn="ctr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5pPr>
            <a:lvl6pPr lvl="5" algn="ctr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6pPr>
            <a:lvl7pPr lvl="6" algn="ctr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7pPr>
            <a:lvl8pPr lvl="7" algn="ctr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8pPr>
            <a:lvl9pPr lvl="8" algn="ctr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9pPr>
          </a:lstStyle>
          <a:p/>
        </p:txBody>
      </p:sp>
      <p:sp>
        <p:nvSpPr>
          <p:cNvPr id="14" name="Google Shape;14;p2"/>
          <p:cNvSpPr txBox="1"/>
          <p:nvPr>
            <p:ph idx="1" type="subTitle"/>
          </p:nvPr>
        </p:nvSpPr>
        <p:spPr>
          <a:xfrm>
            <a:off x="1680302" y="3049450"/>
            <a:ext cx="5783400" cy="909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400"/>
              <a:buFont typeface="Roboto Slab"/>
              <a:buNone/>
              <a:defRPr sz="2400">
                <a:solidFill>
                  <a:schemeClr val="accent5"/>
                </a:solidFill>
                <a:latin typeface="Roboto Slab"/>
                <a:ea typeface="Roboto Slab"/>
                <a:cs typeface="Roboto Slab"/>
                <a:sym typeface="Roboto Slab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400"/>
              <a:buFont typeface="Roboto Slab"/>
              <a:buNone/>
              <a:defRPr sz="2400">
                <a:solidFill>
                  <a:schemeClr val="accent5"/>
                </a:solidFill>
                <a:latin typeface="Roboto Slab"/>
                <a:ea typeface="Roboto Slab"/>
                <a:cs typeface="Roboto Slab"/>
                <a:sym typeface="Roboto Slab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400"/>
              <a:buFont typeface="Roboto Slab"/>
              <a:buNone/>
              <a:defRPr sz="2400">
                <a:solidFill>
                  <a:schemeClr val="accent5"/>
                </a:solidFill>
                <a:latin typeface="Roboto Slab"/>
                <a:ea typeface="Roboto Slab"/>
                <a:cs typeface="Roboto Slab"/>
                <a:sym typeface="Roboto Slab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400"/>
              <a:buFont typeface="Roboto Slab"/>
              <a:buNone/>
              <a:defRPr sz="2400">
                <a:solidFill>
                  <a:schemeClr val="accent5"/>
                </a:solidFill>
                <a:latin typeface="Roboto Slab"/>
                <a:ea typeface="Roboto Slab"/>
                <a:cs typeface="Roboto Slab"/>
                <a:sym typeface="Roboto Slab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400"/>
              <a:buFont typeface="Roboto Slab"/>
              <a:buNone/>
              <a:defRPr sz="2400">
                <a:solidFill>
                  <a:schemeClr val="accent5"/>
                </a:solidFill>
                <a:latin typeface="Roboto Slab"/>
                <a:ea typeface="Roboto Slab"/>
                <a:cs typeface="Roboto Slab"/>
                <a:sym typeface="Roboto Slab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400"/>
              <a:buFont typeface="Roboto Slab"/>
              <a:buNone/>
              <a:defRPr sz="2400">
                <a:solidFill>
                  <a:schemeClr val="accent5"/>
                </a:solidFill>
                <a:latin typeface="Roboto Slab"/>
                <a:ea typeface="Roboto Slab"/>
                <a:cs typeface="Roboto Slab"/>
                <a:sym typeface="Roboto Slab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400"/>
              <a:buFont typeface="Roboto Slab"/>
              <a:buNone/>
              <a:defRPr sz="2400">
                <a:solidFill>
                  <a:schemeClr val="accent5"/>
                </a:solidFill>
                <a:latin typeface="Roboto Slab"/>
                <a:ea typeface="Roboto Slab"/>
                <a:cs typeface="Roboto Slab"/>
                <a:sym typeface="Roboto Slab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400"/>
              <a:buFont typeface="Roboto Slab"/>
              <a:buNone/>
              <a:defRPr sz="2400">
                <a:solidFill>
                  <a:schemeClr val="accent5"/>
                </a:solidFill>
                <a:latin typeface="Roboto Slab"/>
                <a:ea typeface="Roboto Slab"/>
                <a:cs typeface="Roboto Slab"/>
                <a:sym typeface="Roboto Slab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400"/>
              <a:buFont typeface="Roboto Slab"/>
              <a:buNone/>
              <a:defRPr sz="2400">
                <a:solidFill>
                  <a:schemeClr val="accent5"/>
                </a:solidFill>
                <a:latin typeface="Roboto Slab"/>
                <a:ea typeface="Roboto Slab"/>
                <a:cs typeface="Roboto Slab"/>
                <a:sym typeface="Roboto Slab"/>
              </a:defRPr>
            </a:lvl9pPr>
          </a:lstStyle>
          <a:p/>
        </p:txBody>
      </p:sp>
      <p:sp>
        <p:nvSpPr>
          <p:cNvPr id="15" name="Google Shape;15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7" name="Google Shape;17;p3"/>
          <p:cNvCxnSpPr/>
          <p:nvPr/>
        </p:nvCxnSpPr>
        <p:spPr>
          <a:xfrm>
            <a:off x="4359602" y="2817464"/>
            <a:ext cx="424800" cy="0"/>
          </a:xfrm>
          <a:prstGeom prst="straightConnector1">
            <a:avLst/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18" name="Google Shape;18;p3"/>
          <p:cNvSpPr txBox="1"/>
          <p:nvPr>
            <p:ph type="title"/>
          </p:nvPr>
        </p:nvSpPr>
        <p:spPr>
          <a:xfrm>
            <a:off x="480750" y="1764950"/>
            <a:ext cx="8222100" cy="907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19" name="Google Shape;19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1" name="Google Shape;21;p4"/>
          <p:cNvCxnSpPr/>
          <p:nvPr/>
        </p:nvCxnSpPr>
        <p:spPr>
          <a:xfrm>
            <a:off x="492563" y="1260284"/>
            <a:ext cx="424800" cy="0"/>
          </a:xfrm>
          <a:prstGeom prst="straightConnector1">
            <a:avLst/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22" name="Google Shape;22;p4"/>
          <p:cNvSpPr txBox="1"/>
          <p:nvPr>
            <p:ph type="title"/>
          </p:nvPr>
        </p:nvSpPr>
        <p:spPr>
          <a:xfrm>
            <a:off x="387900" y="458025"/>
            <a:ext cx="8368200" cy="686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23" name="Google Shape;23;p4"/>
          <p:cNvSpPr txBox="1"/>
          <p:nvPr>
            <p:ph idx="1" type="body"/>
          </p:nvPr>
        </p:nvSpPr>
        <p:spPr>
          <a:xfrm>
            <a:off x="387900" y="1489824"/>
            <a:ext cx="8368200" cy="307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24" name="Google Shape;24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6" name="Google Shape;26;p5"/>
          <p:cNvCxnSpPr/>
          <p:nvPr/>
        </p:nvCxnSpPr>
        <p:spPr>
          <a:xfrm>
            <a:off x="492563" y="1260284"/>
            <a:ext cx="424800" cy="0"/>
          </a:xfrm>
          <a:prstGeom prst="straightConnector1">
            <a:avLst/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27" name="Google Shape;27;p5"/>
          <p:cNvSpPr txBox="1"/>
          <p:nvPr>
            <p:ph type="title"/>
          </p:nvPr>
        </p:nvSpPr>
        <p:spPr>
          <a:xfrm>
            <a:off x="387900" y="458025"/>
            <a:ext cx="8368200" cy="686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28" name="Google Shape;28;p5"/>
          <p:cNvSpPr txBox="1"/>
          <p:nvPr>
            <p:ph idx="1" type="body"/>
          </p:nvPr>
        </p:nvSpPr>
        <p:spPr>
          <a:xfrm>
            <a:off x="387900" y="1489825"/>
            <a:ext cx="3999900" cy="307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9" name="Google Shape;29;p5"/>
          <p:cNvSpPr txBox="1"/>
          <p:nvPr>
            <p:ph idx="2" type="body"/>
          </p:nvPr>
        </p:nvSpPr>
        <p:spPr>
          <a:xfrm>
            <a:off x="4756200" y="1489825"/>
            <a:ext cx="3999900" cy="307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0" name="Google Shape;30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3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Google Shape;32;p6"/>
          <p:cNvSpPr txBox="1"/>
          <p:nvPr>
            <p:ph type="title"/>
          </p:nvPr>
        </p:nvSpPr>
        <p:spPr>
          <a:xfrm>
            <a:off x="387900" y="458025"/>
            <a:ext cx="8368200" cy="686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33" name="Google Shape;33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34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5" name="Google Shape;35;p7"/>
          <p:cNvCxnSpPr/>
          <p:nvPr/>
        </p:nvCxnSpPr>
        <p:spPr>
          <a:xfrm>
            <a:off x="489218" y="1412277"/>
            <a:ext cx="331500" cy="0"/>
          </a:xfrm>
          <a:prstGeom prst="straightConnector1">
            <a:avLst/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36" name="Google Shape;36;p7"/>
          <p:cNvSpPr txBox="1"/>
          <p:nvPr>
            <p:ph type="title"/>
          </p:nvPr>
        </p:nvSpPr>
        <p:spPr>
          <a:xfrm>
            <a:off x="3879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7" name="Google Shape;37;p7"/>
          <p:cNvSpPr txBox="1"/>
          <p:nvPr>
            <p:ph idx="1" type="body"/>
          </p:nvPr>
        </p:nvSpPr>
        <p:spPr>
          <a:xfrm>
            <a:off x="387900" y="1594025"/>
            <a:ext cx="2808000" cy="2681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8" name="Google Shape;38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9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Google Shape;40;p8"/>
          <p:cNvSpPr txBox="1"/>
          <p:nvPr>
            <p:ph type="title"/>
          </p:nvPr>
        </p:nvSpPr>
        <p:spPr>
          <a:xfrm>
            <a:off x="490250" y="526350"/>
            <a:ext cx="56187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41" name="Google Shape;41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42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Google Shape;43;p9"/>
          <p:cNvSpPr/>
          <p:nvPr/>
        </p:nvSpPr>
        <p:spPr>
          <a:xfrm>
            <a:off x="4572000" y="-75"/>
            <a:ext cx="4572000" cy="51435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cxnSp>
        <p:nvCxnSpPr>
          <p:cNvPr id="44" name="Google Shape;44;p9"/>
          <p:cNvCxnSpPr/>
          <p:nvPr/>
        </p:nvCxnSpPr>
        <p:spPr>
          <a:xfrm>
            <a:off x="5029675" y="4495503"/>
            <a:ext cx="540900" cy="0"/>
          </a:xfrm>
          <a:prstGeom prst="straightConnector1">
            <a:avLst/>
          </a:prstGeom>
          <a:noFill/>
          <a:ln cap="flat" cmpd="sng" w="38100">
            <a:solidFill>
              <a:schemeClr val="accent5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45" name="Google Shape;45;p9"/>
          <p:cNvSpPr txBox="1"/>
          <p:nvPr>
            <p:ph type="title"/>
          </p:nvPr>
        </p:nvSpPr>
        <p:spPr>
          <a:xfrm>
            <a:off x="265500" y="1209075"/>
            <a:ext cx="4045200" cy="1506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1pPr>
            <a:lvl2pPr lvl="1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2pPr>
            <a:lvl3pPr lvl="2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3pPr>
            <a:lvl4pPr lvl="3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4pPr>
            <a:lvl5pPr lvl="4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5pPr>
            <a:lvl6pPr lvl="5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6pPr>
            <a:lvl7pPr lvl="6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7pPr>
            <a:lvl8pPr lvl="7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8pPr>
            <a:lvl9pPr lvl="8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9pPr>
          </a:lstStyle>
          <a:p/>
        </p:txBody>
      </p:sp>
      <p:sp>
        <p:nvSpPr>
          <p:cNvPr id="46" name="Google Shape;46;p9"/>
          <p:cNvSpPr txBox="1"/>
          <p:nvPr>
            <p:ph idx="1" type="subTitle"/>
          </p:nvPr>
        </p:nvSpPr>
        <p:spPr>
          <a:xfrm>
            <a:off x="265500" y="2769001"/>
            <a:ext cx="4045200" cy="1345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100"/>
              <a:buNone/>
              <a:defRPr sz="2100">
                <a:solidFill>
                  <a:schemeClr val="accent5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100"/>
              <a:buNone/>
              <a:defRPr sz="2100">
                <a:solidFill>
                  <a:schemeClr val="accent5"/>
                </a:solidFill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100"/>
              <a:buNone/>
              <a:defRPr sz="2100">
                <a:solidFill>
                  <a:schemeClr val="accent5"/>
                </a:solidFill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100"/>
              <a:buNone/>
              <a:defRPr sz="2100">
                <a:solidFill>
                  <a:schemeClr val="accent5"/>
                </a:solidFill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100"/>
              <a:buNone/>
              <a:defRPr sz="2100">
                <a:solidFill>
                  <a:schemeClr val="accent5"/>
                </a:solidFill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100"/>
              <a:buNone/>
              <a:defRPr sz="2100">
                <a:solidFill>
                  <a:schemeClr val="accent5"/>
                </a:solidFill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100"/>
              <a:buNone/>
              <a:defRPr sz="2100">
                <a:solidFill>
                  <a:schemeClr val="accent5"/>
                </a:solidFill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100"/>
              <a:buNone/>
              <a:defRPr sz="2100">
                <a:solidFill>
                  <a:schemeClr val="accent5"/>
                </a:solidFill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100"/>
              <a:buNone/>
              <a:defRPr sz="2100">
                <a:solidFill>
                  <a:schemeClr val="accent5"/>
                </a:solidFill>
              </a:defRPr>
            </a:lvl9pPr>
          </a:lstStyle>
          <a:p/>
        </p:txBody>
      </p:sp>
      <p:sp>
        <p:nvSpPr>
          <p:cNvPr id="47" name="Google Shape;47;p9"/>
          <p:cNvSpPr txBox="1"/>
          <p:nvPr>
            <p:ph idx="2" type="body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8" name="Google Shape;48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9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10"/>
          <p:cNvSpPr txBox="1"/>
          <p:nvPr>
            <p:ph idx="1" type="body"/>
          </p:nvPr>
        </p:nvSpPr>
        <p:spPr>
          <a:xfrm>
            <a:off x="319500" y="4233725"/>
            <a:ext cx="5998800" cy="598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Roboto Slab"/>
              <a:buNone/>
              <a:defRPr>
                <a:latin typeface="Roboto Slab"/>
                <a:ea typeface="Roboto Slab"/>
                <a:cs typeface="Roboto Slab"/>
                <a:sym typeface="Roboto Slab"/>
              </a:defRPr>
            </a:lvl1pPr>
          </a:lstStyle>
          <a:p/>
        </p:txBody>
      </p:sp>
      <p:sp>
        <p:nvSpPr>
          <p:cNvPr id="51" name="Google Shape;51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52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Google Shape;53;p11"/>
          <p:cNvSpPr/>
          <p:nvPr/>
        </p:nvSpPr>
        <p:spPr>
          <a:xfrm>
            <a:off x="150" y="5076825"/>
            <a:ext cx="9143700" cy="666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4" name="Google Shape;54;p11"/>
          <p:cNvSpPr txBox="1"/>
          <p:nvPr>
            <p:ph hasCustomPrompt="1" type="title"/>
          </p:nvPr>
        </p:nvSpPr>
        <p:spPr>
          <a:xfrm>
            <a:off x="387900" y="1152450"/>
            <a:ext cx="8368200" cy="1538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3000"/>
              <a:buNone/>
              <a:defRPr sz="13000">
                <a:solidFill>
                  <a:schemeClr val="accent5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3000"/>
              <a:buNone/>
              <a:defRPr sz="13000">
                <a:solidFill>
                  <a:schemeClr val="accent5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3000"/>
              <a:buNone/>
              <a:defRPr sz="13000">
                <a:solidFill>
                  <a:schemeClr val="accent5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3000"/>
              <a:buNone/>
              <a:defRPr sz="13000">
                <a:solidFill>
                  <a:schemeClr val="accent5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3000"/>
              <a:buNone/>
              <a:defRPr sz="13000">
                <a:solidFill>
                  <a:schemeClr val="accent5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3000"/>
              <a:buNone/>
              <a:defRPr sz="13000">
                <a:solidFill>
                  <a:schemeClr val="accent5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3000"/>
              <a:buNone/>
              <a:defRPr sz="13000">
                <a:solidFill>
                  <a:schemeClr val="accent5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3000"/>
              <a:buNone/>
              <a:defRPr sz="13000">
                <a:solidFill>
                  <a:schemeClr val="accent5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3000"/>
              <a:buNone/>
              <a:defRPr sz="13000">
                <a:solidFill>
                  <a:schemeClr val="accent5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55" name="Google Shape;55;p11"/>
          <p:cNvSpPr txBox="1"/>
          <p:nvPr>
            <p:ph idx="1" type="body"/>
          </p:nvPr>
        </p:nvSpPr>
        <p:spPr>
          <a:xfrm>
            <a:off x="387900" y="2919450"/>
            <a:ext cx="8368200" cy="1071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56" name="Google Shape;56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57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Google Shape;58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marina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87900" y="458025"/>
            <a:ext cx="8368200" cy="6861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 Slab"/>
              <a:buNone/>
              <a:defRPr sz="3000">
                <a:solidFill>
                  <a:schemeClr val="dk1"/>
                </a:solidFill>
                <a:latin typeface="Roboto Slab"/>
                <a:ea typeface="Roboto Slab"/>
                <a:cs typeface="Roboto Slab"/>
                <a:sym typeface="Roboto Slab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 Slab"/>
              <a:buNone/>
              <a:defRPr sz="3000">
                <a:solidFill>
                  <a:schemeClr val="dk1"/>
                </a:solidFill>
                <a:latin typeface="Roboto Slab"/>
                <a:ea typeface="Roboto Slab"/>
                <a:cs typeface="Roboto Slab"/>
                <a:sym typeface="Roboto Slab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 Slab"/>
              <a:buNone/>
              <a:defRPr sz="3000">
                <a:solidFill>
                  <a:schemeClr val="dk1"/>
                </a:solidFill>
                <a:latin typeface="Roboto Slab"/>
                <a:ea typeface="Roboto Slab"/>
                <a:cs typeface="Roboto Slab"/>
                <a:sym typeface="Roboto Slab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 Slab"/>
              <a:buNone/>
              <a:defRPr sz="3000">
                <a:solidFill>
                  <a:schemeClr val="dk1"/>
                </a:solidFill>
                <a:latin typeface="Roboto Slab"/>
                <a:ea typeface="Roboto Slab"/>
                <a:cs typeface="Roboto Slab"/>
                <a:sym typeface="Roboto Slab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 Slab"/>
              <a:buNone/>
              <a:defRPr sz="3000">
                <a:solidFill>
                  <a:schemeClr val="dk1"/>
                </a:solidFill>
                <a:latin typeface="Roboto Slab"/>
                <a:ea typeface="Roboto Slab"/>
                <a:cs typeface="Roboto Slab"/>
                <a:sym typeface="Roboto Slab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 Slab"/>
              <a:buNone/>
              <a:defRPr sz="3000">
                <a:solidFill>
                  <a:schemeClr val="dk1"/>
                </a:solidFill>
                <a:latin typeface="Roboto Slab"/>
                <a:ea typeface="Roboto Slab"/>
                <a:cs typeface="Roboto Slab"/>
                <a:sym typeface="Roboto Slab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 Slab"/>
              <a:buNone/>
              <a:defRPr sz="3000">
                <a:solidFill>
                  <a:schemeClr val="dk1"/>
                </a:solidFill>
                <a:latin typeface="Roboto Slab"/>
                <a:ea typeface="Roboto Slab"/>
                <a:cs typeface="Roboto Slab"/>
                <a:sym typeface="Roboto Slab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 Slab"/>
              <a:buNone/>
              <a:defRPr sz="3000">
                <a:solidFill>
                  <a:schemeClr val="dk1"/>
                </a:solidFill>
                <a:latin typeface="Roboto Slab"/>
                <a:ea typeface="Roboto Slab"/>
                <a:cs typeface="Roboto Slab"/>
                <a:sym typeface="Roboto Slab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 Slab"/>
              <a:buNone/>
              <a:defRPr sz="3000">
                <a:solidFill>
                  <a:schemeClr val="dk1"/>
                </a:solidFill>
                <a:latin typeface="Roboto Slab"/>
                <a:ea typeface="Roboto Slab"/>
                <a:cs typeface="Roboto Slab"/>
                <a:sym typeface="Roboto Slab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87900" y="1489824"/>
            <a:ext cx="8368200" cy="3078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oboto"/>
              <a:buChar char="●"/>
              <a:defRPr sz="18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oboto"/>
              <a:buChar char="○"/>
              <a:defRPr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oboto"/>
              <a:buChar char="■"/>
              <a:defRPr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oboto"/>
              <a:buChar char="●"/>
              <a:defRPr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oboto"/>
              <a:buChar char="○"/>
              <a:defRPr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oboto"/>
              <a:buChar char="■"/>
              <a:defRPr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oboto"/>
              <a:buChar char="●"/>
              <a:defRPr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oboto"/>
              <a:buChar char="○"/>
              <a:defRPr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oboto"/>
              <a:buChar char="■"/>
              <a:defRPr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buNone/>
              <a:defRPr sz="1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lvl="2" algn="r">
              <a:buNone/>
              <a:defRPr sz="1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lvl="3" algn="r">
              <a:buNone/>
              <a:defRPr sz="1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lvl="4" algn="r">
              <a:buNone/>
              <a:defRPr sz="1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lvl="5" algn="r">
              <a:buNone/>
              <a:defRPr sz="1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lvl="6" algn="r">
              <a:buNone/>
              <a:defRPr sz="1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lvl="7" algn="r">
              <a:buNone/>
              <a:defRPr sz="1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lvl="8" algn="r">
              <a:buNone/>
              <a:defRPr sz="1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<Relationships xmlns="http://schemas.openxmlformats.org/package/2006/relationships"><Relationship Id="rId11" Type="http://schemas.openxmlformats.org/officeDocument/2006/relationships/hyperlink" Target="https://www.gov.uk/life-in-prison/prisoner-privileges-and-rights" TargetMode="External"/><Relationship Id="rId10" Type="http://schemas.openxmlformats.org/officeDocument/2006/relationships/hyperlink" Target="https://www.gov.uk/arrested-your-rights" TargetMode="External"/><Relationship Id="rId13" Type="http://schemas.openxmlformats.org/officeDocument/2006/relationships/hyperlink" Target="https://www.college.police.uk/app/detention-and-custody/response-arrest-and-detention" TargetMode="External"/><Relationship Id="rId12" Type="http://schemas.openxmlformats.org/officeDocument/2006/relationships/hyperlink" Target="https://www.gov.uk/life-in-prison/prisoner-privileges-and-rights" TargetMode="External"/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2.xml"/><Relationship Id="rId3" Type="http://schemas.openxmlformats.org/officeDocument/2006/relationships/hyperlink" Target="https://www.gov.uk/government/publications/pace-code-g-2012" TargetMode="External"/><Relationship Id="rId4" Type="http://schemas.openxmlformats.org/officeDocument/2006/relationships/hyperlink" Target="https://www.gov.uk/government/publications/pace-code-g-2012" TargetMode="External"/><Relationship Id="rId9" Type="http://schemas.openxmlformats.org/officeDocument/2006/relationships/hyperlink" Target="https://www.gov.uk/arrested-your-rights" TargetMode="External"/><Relationship Id="rId14" Type="http://schemas.openxmlformats.org/officeDocument/2006/relationships/hyperlink" Target="https://www.college.police.uk/app/detention-and-custody/response-arrest-and-detention" TargetMode="External"/><Relationship Id="rId5" Type="http://schemas.openxmlformats.org/officeDocument/2006/relationships/hyperlink" Target="https://krw-law.ie/wp-content/uploads/2017/05/The-Role-of-a-Solicitor-in-the-Police-Station-PACE-IPLS-8.3.17.pdf" TargetMode="External"/><Relationship Id="rId6" Type="http://schemas.openxmlformats.org/officeDocument/2006/relationships/hyperlink" Target="https://krw-law.ie/wp-content/uploads/2017/05/The-Role-of-a-Solicitor-in-the-Police-Station-PACE-IPLS-8.3.17.pdf" TargetMode="External"/><Relationship Id="rId7" Type="http://schemas.openxmlformats.org/officeDocument/2006/relationships/hyperlink" Target="https://krw-law.ie/wp-content/uploads/2017/05/The-Role-of-a-Solicitor-in-the-Police-Station-PACE-IPLS-8.3.17.pdf" TargetMode="External"/><Relationship Id="rId8" Type="http://schemas.openxmlformats.org/officeDocument/2006/relationships/hyperlink" Target="https://krw-law.ie/wp-content/uploads/2017/05/The-Role-of-a-Solicitor-in-the-Police-Station-PACE-IPLS-8.3.17.pdf" TargetMode="External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3.xml"/><Relationship Id="rId3" Type="http://schemas.openxmlformats.org/officeDocument/2006/relationships/hyperlink" Target="https://www.south-wales.police.uk/police-forces/south-wales-police/areas/careers/careers/uniformed/the-custody-detention-officer-role/" TargetMode="External"/><Relationship Id="rId4" Type="http://schemas.openxmlformats.org/officeDocument/2006/relationships/hyperlink" Target="https://www.south-wales.police.uk/police-forces/south-wales-police/areas/careers/careers/uniformed/the-custody-detention-officer-role/" TargetMode="External"/><Relationship Id="rId5" Type="http://schemas.openxmlformats.org/officeDocument/2006/relationships/hyperlink" Target="https://www.college.police.uk/app/detention-and-custody/response-arrest-and-detention" TargetMode="External"/><Relationship Id="rId6" Type="http://schemas.openxmlformats.org/officeDocument/2006/relationships/hyperlink" Target="https://www.college.police.uk/app/detention-and-custody/response-arrest-and-detention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2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Google Shape;63;p13"/>
          <p:cNvSpPr txBox="1"/>
          <p:nvPr>
            <p:ph type="ctrTitle"/>
          </p:nvPr>
        </p:nvSpPr>
        <p:spPr>
          <a:xfrm>
            <a:off x="1642327" y="72100"/>
            <a:ext cx="5783400" cy="14574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Code G of PACE</a:t>
            </a:r>
            <a:endParaRPr/>
          </a:p>
        </p:txBody>
      </p:sp>
      <p:sp>
        <p:nvSpPr>
          <p:cNvPr id="64" name="Google Shape;64;p13"/>
          <p:cNvSpPr txBox="1"/>
          <p:nvPr>
            <p:ph idx="1" type="subTitle"/>
          </p:nvPr>
        </p:nvSpPr>
        <p:spPr>
          <a:xfrm>
            <a:off x="1680300" y="1937350"/>
            <a:ext cx="5745300" cy="2021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rgbClr val="000000"/>
                </a:solidFill>
              </a:rPr>
              <a:t>Bradley Jones</a:t>
            </a:r>
            <a:endParaRPr>
              <a:solidFill>
                <a:srgbClr val="000000"/>
              </a:solidFill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rgbClr val="000000"/>
                </a:solidFill>
              </a:rPr>
              <a:t>BMPL4017</a:t>
            </a:r>
            <a:endParaRPr>
              <a:solidFill>
                <a:srgbClr val="000000"/>
              </a:solidFill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rgbClr val="000000"/>
                </a:solidFill>
              </a:rPr>
              <a:t>Melanie Thomas</a:t>
            </a:r>
            <a:endParaRPr>
              <a:solidFill>
                <a:srgbClr val="000000"/>
              </a:solidFill>
            </a:endParaRPr>
          </a:p>
        </p:txBody>
      </p:sp>
      <p:sp>
        <p:nvSpPr>
          <p:cNvPr id="65" name="Google Shape;65;p1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9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p14"/>
          <p:cNvSpPr txBox="1"/>
          <p:nvPr>
            <p:ph type="title"/>
          </p:nvPr>
        </p:nvSpPr>
        <p:spPr>
          <a:xfrm>
            <a:off x="387900" y="458025"/>
            <a:ext cx="8368200" cy="686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Definition </a:t>
            </a:r>
            <a:endParaRPr/>
          </a:p>
        </p:txBody>
      </p:sp>
      <p:sp>
        <p:nvSpPr>
          <p:cNvPr id="71" name="Google Shape;71;p14"/>
          <p:cNvSpPr txBox="1"/>
          <p:nvPr>
            <p:ph idx="1" type="body"/>
          </p:nvPr>
        </p:nvSpPr>
        <p:spPr>
          <a:xfrm>
            <a:off x="387900" y="1489824"/>
            <a:ext cx="8368200" cy="307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10000"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Code G of PACE is a guideline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Outlines the rules for the treatment of suspects in </a:t>
            </a:r>
            <a:r>
              <a:rPr lang="en-GB"/>
              <a:t>specifically</a:t>
            </a:r>
            <a:r>
              <a:rPr lang="en-GB"/>
              <a:t> rules for Police constables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  <p:sp>
        <p:nvSpPr>
          <p:cNvPr id="72" name="Google Shape;72;p14"/>
          <p:cNvSpPr txBox="1"/>
          <p:nvPr/>
        </p:nvSpPr>
        <p:spPr>
          <a:xfrm>
            <a:off x="7272625" y="4098000"/>
            <a:ext cx="1633200" cy="908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Gov.uk (2012)</a:t>
            </a:r>
            <a:endParaRPr sz="1800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73" name="Google Shape;73;p1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7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p15"/>
          <p:cNvSpPr txBox="1"/>
          <p:nvPr>
            <p:ph type="title"/>
          </p:nvPr>
        </p:nvSpPr>
        <p:spPr>
          <a:xfrm>
            <a:off x="387900" y="458025"/>
            <a:ext cx="8368200" cy="686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Before Code G</a:t>
            </a:r>
            <a:endParaRPr/>
          </a:p>
        </p:txBody>
      </p:sp>
      <p:sp>
        <p:nvSpPr>
          <p:cNvPr id="79" name="Google Shape;79;p15"/>
          <p:cNvSpPr txBox="1"/>
          <p:nvPr>
            <p:ph idx="1" type="body"/>
          </p:nvPr>
        </p:nvSpPr>
        <p:spPr>
          <a:xfrm>
            <a:off x="387900" y="1489824"/>
            <a:ext cx="8368200" cy="307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PACE was introduced in 1984.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In the 1970’s Police mistreatment of suspects was at an all time high.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/>
              <a:t>Notably</a:t>
            </a:r>
            <a:r>
              <a:rPr lang="en-GB"/>
              <a:t> The Birmingham six and Guildford Four.</a:t>
            </a:r>
            <a:endParaRPr/>
          </a:p>
        </p:txBody>
      </p:sp>
      <p:sp>
        <p:nvSpPr>
          <p:cNvPr id="80" name="Google Shape;80;p15"/>
          <p:cNvSpPr txBox="1"/>
          <p:nvPr/>
        </p:nvSpPr>
        <p:spPr>
          <a:xfrm>
            <a:off x="7028425" y="3930125"/>
            <a:ext cx="2115600" cy="1213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KRWLAW (2017)</a:t>
            </a:r>
            <a:endParaRPr sz="1800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81" name="Google Shape;81;p1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5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p16"/>
          <p:cNvSpPr txBox="1"/>
          <p:nvPr>
            <p:ph type="title"/>
          </p:nvPr>
        </p:nvSpPr>
        <p:spPr>
          <a:xfrm>
            <a:off x="387900" y="458025"/>
            <a:ext cx="8368200" cy="686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Implementing</a:t>
            </a:r>
            <a:r>
              <a:rPr lang="en-GB"/>
              <a:t> PACE and Code G</a:t>
            </a:r>
            <a:endParaRPr/>
          </a:p>
        </p:txBody>
      </p:sp>
      <p:sp>
        <p:nvSpPr>
          <p:cNvPr id="87" name="Google Shape;87;p16"/>
          <p:cNvSpPr txBox="1"/>
          <p:nvPr>
            <p:ph idx="1" type="body"/>
          </p:nvPr>
        </p:nvSpPr>
        <p:spPr>
          <a:xfrm>
            <a:off x="387900" y="1489824"/>
            <a:ext cx="8368200" cy="307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2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PACE was introduced to prevent misconduct from Police officers,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Also to hold the police accountable for their actions.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Reform was one of the primary objectives.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  <p:sp>
        <p:nvSpPr>
          <p:cNvPr id="88" name="Google Shape;88;p16"/>
          <p:cNvSpPr txBox="1"/>
          <p:nvPr/>
        </p:nvSpPr>
        <p:spPr>
          <a:xfrm>
            <a:off x="6517125" y="3876700"/>
            <a:ext cx="2626800" cy="1266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KRWLAW (2017)</a:t>
            </a:r>
            <a:endParaRPr sz="1800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89" name="Google Shape;89;p1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3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p17"/>
          <p:cNvSpPr txBox="1"/>
          <p:nvPr>
            <p:ph type="title"/>
          </p:nvPr>
        </p:nvSpPr>
        <p:spPr>
          <a:xfrm>
            <a:off x="387900" y="458025"/>
            <a:ext cx="8368200" cy="686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Rights of an Offender</a:t>
            </a:r>
            <a:endParaRPr/>
          </a:p>
        </p:txBody>
      </p:sp>
      <p:sp>
        <p:nvSpPr>
          <p:cNvPr id="95" name="Google Shape;95;p17"/>
          <p:cNvSpPr txBox="1"/>
          <p:nvPr>
            <p:ph idx="1" type="body"/>
          </p:nvPr>
        </p:nvSpPr>
        <p:spPr>
          <a:xfrm>
            <a:off x="387900" y="1489824"/>
            <a:ext cx="8368200" cy="307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Offenders have a right to Humane Treatment regardless of their crime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Right to legal advice and representation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Right to Healthcare</a:t>
            </a:r>
            <a:endParaRPr/>
          </a:p>
        </p:txBody>
      </p:sp>
      <p:sp>
        <p:nvSpPr>
          <p:cNvPr id="96" name="Google Shape;96;p17"/>
          <p:cNvSpPr txBox="1"/>
          <p:nvPr/>
        </p:nvSpPr>
        <p:spPr>
          <a:xfrm>
            <a:off x="6845275" y="3846175"/>
            <a:ext cx="2298600" cy="129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Gov.uk, (2023)</a:t>
            </a:r>
            <a:endParaRPr sz="1800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97" name="Google Shape;97;p1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18"/>
          <p:cNvSpPr txBox="1"/>
          <p:nvPr>
            <p:ph type="title"/>
          </p:nvPr>
        </p:nvSpPr>
        <p:spPr>
          <a:xfrm>
            <a:off x="387900" y="458025"/>
            <a:ext cx="8368200" cy="686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Limited Rights of offenders</a:t>
            </a:r>
            <a:endParaRPr/>
          </a:p>
        </p:txBody>
      </p:sp>
      <p:sp>
        <p:nvSpPr>
          <p:cNvPr id="103" name="Google Shape;103;p18"/>
          <p:cNvSpPr txBox="1"/>
          <p:nvPr>
            <p:ph idx="1" type="body"/>
          </p:nvPr>
        </p:nvSpPr>
        <p:spPr>
          <a:xfrm>
            <a:off x="387900" y="1489824"/>
            <a:ext cx="8368200" cy="307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Offenders may be searched at any time whilst in custodial </a:t>
            </a:r>
            <a:r>
              <a:rPr lang="en-GB"/>
              <a:t>sentences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  </a:t>
            </a:r>
            <a:endParaRPr/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Offenders may have limited contact with the outside world.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Your sentence may be extended if you are poorly behaved.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/>
              <a:t>   </a:t>
            </a:r>
            <a:endParaRPr/>
          </a:p>
        </p:txBody>
      </p:sp>
      <p:sp>
        <p:nvSpPr>
          <p:cNvPr id="104" name="Google Shape;104;p18"/>
          <p:cNvSpPr txBox="1"/>
          <p:nvPr/>
        </p:nvSpPr>
        <p:spPr>
          <a:xfrm>
            <a:off x="7272625" y="3891975"/>
            <a:ext cx="1483500" cy="686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GOV.UK. (2023)</a:t>
            </a:r>
            <a:endParaRPr sz="1800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05" name="Google Shape;105;p1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9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19"/>
          <p:cNvSpPr txBox="1"/>
          <p:nvPr>
            <p:ph type="title"/>
          </p:nvPr>
        </p:nvSpPr>
        <p:spPr>
          <a:xfrm>
            <a:off x="387900" y="458025"/>
            <a:ext cx="8368200" cy="686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Relationships with other codes</a:t>
            </a:r>
            <a:endParaRPr/>
          </a:p>
        </p:txBody>
      </p:sp>
      <p:sp>
        <p:nvSpPr>
          <p:cNvPr id="111" name="Google Shape;111;p19"/>
          <p:cNvSpPr txBox="1"/>
          <p:nvPr>
            <p:ph idx="1" type="body"/>
          </p:nvPr>
        </p:nvSpPr>
        <p:spPr>
          <a:xfrm>
            <a:off x="387900" y="1489824"/>
            <a:ext cx="8368200" cy="307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Code H has to do with visual recordings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Code C has to do with detention and questioning of suspects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/>
              <a:t>Code G works in </a:t>
            </a:r>
            <a:r>
              <a:rPr lang="en-GB"/>
              <a:t>collaboration</a:t>
            </a:r>
            <a:r>
              <a:rPr lang="en-GB"/>
              <a:t> with these two other codes to ensure suspect safety and fairness</a:t>
            </a:r>
            <a:endParaRPr/>
          </a:p>
        </p:txBody>
      </p:sp>
      <p:sp>
        <p:nvSpPr>
          <p:cNvPr id="112" name="Google Shape;112;p19"/>
          <p:cNvSpPr txBox="1"/>
          <p:nvPr/>
        </p:nvSpPr>
        <p:spPr>
          <a:xfrm>
            <a:off x="7509200" y="4136175"/>
            <a:ext cx="1634700" cy="1007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College of Policing. (2023)-1</a:t>
            </a:r>
            <a:endParaRPr sz="1800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13" name="Google Shape;113;p1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7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p20"/>
          <p:cNvSpPr txBox="1"/>
          <p:nvPr>
            <p:ph type="title"/>
          </p:nvPr>
        </p:nvSpPr>
        <p:spPr>
          <a:xfrm>
            <a:off x="387900" y="458025"/>
            <a:ext cx="8368200" cy="686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Role of a Custody Officer</a:t>
            </a:r>
            <a:endParaRPr/>
          </a:p>
        </p:txBody>
      </p:sp>
      <p:sp>
        <p:nvSpPr>
          <p:cNvPr id="119" name="Google Shape;119;p20"/>
          <p:cNvSpPr txBox="1"/>
          <p:nvPr>
            <p:ph idx="1" type="body"/>
          </p:nvPr>
        </p:nvSpPr>
        <p:spPr>
          <a:xfrm>
            <a:off x="387900" y="1489824"/>
            <a:ext cx="8368200" cy="307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Duty is to ensure that the rules of </a:t>
            </a:r>
            <a:r>
              <a:rPr lang="en-GB"/>
              <a:t>detention</a:t>
            </a:r>
            <a:r>
              <a:rPr lang="en-GB"/>
              <a:t> and questioning are followed 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/>
              <a:t>Custody officers have a duty of ensuring the suspect has legal </a:t>
            </a:r>
            <a:r>
              <a:rPr lang="en-GB"/>
              <a:t>advice</a:t>
            </a:r>
            <a:r>
              <a:rPr lang="en-GB"/>
              <a:t> if they require it.</a:t>
            </a:r>
            <a:endParaRPr/>
          </a:p>
        </p:txBody>
      </p:sp>
      <p:sp>
        <p:nvSpPr>
          <p:cNvPr id="120" name="Google Shape;120;p20"/>
          <p:cNvSpPr txBox="1"/>
          <p:nvPr/>
        </p:nvSpPr>
        <p:spPr>
          <a:xfrm>
            <a:off x="7158175" y="3777500"/>
            <a:ext cx="1597800" cy="801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South wales Police (n.d)</a:t>
            </a:r>
            <a:endParaRPr sz="1800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21" name="Google Shape;121;p2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5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p21"/>
          <p:cNvSpPr txBox="1"/>
          <p:nvPr>
            <p:ph type="title"/>
          </p:nvPr>
        </p:nvSpPr>
        <p:spPr>
          <a:xfrm>
            <a:off x="387900" y="458025"/>
            <a:ext cx="8368200" cy="686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Detention and Questioning procedure</a:t>
            </a:r>
            <a:endParaRPr/>
          </a:p>
        </p:txBody>
      </p:sp>
      <p:sp>
        <p:nvSpPr>
          <p:cNvPr id="127" name="Google Shape;127;p21"/>
          <p:cNvSpPr txBox="1"/>
          <p:nvPr>
            <p:ph idx="1" type="body"/>
          </p:nvPr>
        </p:nvSpPr>
        <p:spPr>
          <a:xfrm>
            <a:off x="387900" y="1489824"/>
            <a:ext cx="8368200" cy="307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2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Provided the suspect is arrested or detained using reasonable grounds the suspect may enter a </a:t>
            </a:r>
            <a:r>
              <a:rPr lang="en-GB"/>
              <a:t>detention</a:t>
            </a:r>
            <a:r>
              <a:rPr lang="en-GB"/>
              <a:t> facility.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There must be regular reviews to ensure the reason for the suspects arrest is fair.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The suspect must also know they have the right to have legal </a:t>
            </a:r>
            <a:r>
              <a:rPr lang="en-GB"/>
              <a:t>advice</a:t>
            </a:r>
            <a:r>
              <a:rPr lang="en-GB"/>
              <a:t> from a solicitor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  <p:sp>
        <p:nvSpPr>
          <p:cNvPr id="128" name="Google Shape;128;p21"/>
          <p:cNvSpPr txBox="1"/>
          <p:nvPr/>
        </p:nvSpPr>
        <p:spPr>
          <a:xfrm>
            <a:off x="7280275" y="4036950"/>
            <a:ext cx="1671300" cy="984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College of Policing, (2023)-2</a:t>
            </a:r>
            <a:endParaRPr sz="1800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29" name="Google Shape;129;p2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3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p22"/>
          <p:cNvSpPr txBox="1"/>
          <p:nvPr>
            <p:ph type="title"/>
          </p:nvPr>
        </p:nvSpPr>
        <p:spPr>
          <a:xfrm>
            <a:off x="387900" y="458025"/>
            <a:ext cx="8368200" cy="686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Conclusion </a:t>
            </a:r>
            <a:endParaRPr/>
          </a:p>
        </p:txBody>
      </p:sp>
      <p:sp>
        <p:nvSpPr>
          <p:cNvPr id="135" name="Google Shape;135;p22"/>
          <p:cNvSpPr txBox="1"/>
          <p:nvPr>
            <p:ph idx="1" type="body"/>
          </p:nvPr>
        </p:nvSpPr>
        <p:spPr>
          <a:xfrm>
            <a:off x="387900" y="1489824"/>
            <a:ext cx="8368200" cy="307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To conclude I believe Code G is a vital piece of </a:t>
            </a:r>
            <a:r>
              <a:rPr lang="en-GB"/>
              <a:t>legislation.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/>
              <a:t>It ensures our suspects and prisoners are held and treated fairly as well as not coerced into false confessions.</a:t>
            </a:r>
            <a:endParaRPr/>
          </a:p>
        </p:txBody>
      </p:sp>
      <p:sp>
        <p:nvSpPr>
          <p:cNvPr id="136" name="Google Shape;136;p2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0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p23"/>
          <p:cNvSpPr txBox="1"/>
          <p:nvPr>
            <p:ph type="title"/>
          </p:nvPr>
        </p:nvSpPr>
        <p:spPr>
          <a:xfrm>
            <a:off x="387900" y="458025"/>
            <a:ext cx="8368200" cy="686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Contents Page</a:t>
            </a:r>
            <a:endParaRPr/>
          </a:p>
        </p:txBody>
      </p:sp>
      <p:sp>
        <p:nvSpPr>
          <p:cNvPr id="142" name="Google Shape;142;p23"/>
          <p:cNvSpPr txBox="1"/>
          <p:nvPr>
            <p:ph idx="1" type="body"/>
          </p:nvPr>
        </p:nvSpPr>
        <p:spPr>
          <a:xfrm>
            <a:off x="387900" y="1489825"/>
            <a:ext cx="8368200" cy="3567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25000" lnSpcReduction="2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415"/>
              <a:t>Slide 1: Cover page</a:t>
            </a:r>
            <a:endParaRPr sz="4415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4415"/>
              <a:t>Slide 3: Definition</a:t>
            </a:r>
            <a:endParaRPr sz="4415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4415"/>
              <a:t>Slide 4: Before Code G</a:t>
            </a:r>
            <a:endParaRPr sz="4415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4415"/>
              <a:t>Slide 5: Implementing PACE and Code G</a:t>
            </a:r>
            <a:endParaRPr sz="4415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4415"/>
              <a:t>Slide 6: Rights of an offender</a:t>
            </a:r>
            <a:endParaRPr sz="4415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4415"/>
              <a:t>Slide 7: Limited rights of offenders</a:t>
            </a:r>
            <a:endParaRPr sz="4415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4415"/>
              <a:t>Slide 8: Relationship with other codes</a:t>
            </a:r>
            <a:endParaRPr sz="4415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4415"/>
              <a:t>Slide 9: Role of Custody Officer</a:t>
            </a:r>
            <a:endParaRPr sz="4415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4415"/>
              <a:t>Slide 10: Detention and Questioning procedure</a:t>
            </a:r>
            <a:endParaRPr sz="4625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4625"/>
              <a:t>Slide 11: Conclusion</a:t>
            </a:r>
            <a:endParaRPr sz="4625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4625"/>
              <a:t>Slide 12-13: Reference Lists</a:t>
            </a:r>
            <a:endParaRPr sz="4625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4625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  <p:sp>
        <p:nvSpPr>
          <p:cNvPr id="143" name="Google Shape;143;p2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7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Google Shape;148;p24"/>
          <p:cNvSpPr txBox="1"/>
          <p:nvPr>
            <p:ph type="title"/>
          </p:nvPr>
        </p:nvSpPr>
        <p:spPr>
          <a:xfrm>
            <a:off x="387900" y="458025"/>
            <a:ext cx="8368200" cy="686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Reference Lists.</a:t>
            </a:r>
            <a:endParaRPr/>
          </a:p>
        </p:txBody>
      </p:sp>
      <p:sp>
        <p:nvSpPr>
          <p:cNvPr id="149" name="Google Shape;149;p24"/>
          <p:cNvSpPr txBox="1"/>
          <p:nvPr>
            <p:ph idx="1" type="body"/>
          </p:nvPr>
        </p:nvSpPr>
        <p:spPr>
          <a:xfrm>
            <a:off x="387900" y="1489824"/>
            <a:ext cx="8368200" cy="307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2500" lnSpcReduction="1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Gov.uk, 2012. </a:t>
            </a:r>
            <a:r>
              <a:rPr i="1"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PACE Code G 2012: Statutory power of arrest and detention</a:t>
            </a:r>
            <a:r>
              <a:rPr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 [online] Available at:</a:t>
            </a:r>
            <a:r>
              <a:rPr lang="en-GB" sz="1100">
                <a:solidFill>
                  <a:srgbClr val="000000"/>
                </a:solidFill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 </a:t>
            </a:r>
            <a:r>
              <a:rPr lang="en-GB" sz="1100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4"/>
              </a:rPr>
              <a:t>https://www.gov.uk/government/publications/pace-code-g-2012</a:t>
            </a:r>
            <a:r>
              <a:rPr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[Accessed 5th March 2025].</a:t>
            </a:r>
            <a:endParaRPr sz="11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KRW Law, 2017-1. </a:t>
            </a:r>
            <a:r>
              <a:rPr i="1"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The Role of a Solicitor in the Police Station</a:t>
            </a:r>
            <a:r>
              <a:rPr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 [pdf] Available at:</a:t>
            </a:r>
            <a:r>
              <a:rPr lang="en-GB" sz="1100">
                <a:solidFill>
                  <a:srgbClr val="000000"/>
                </a:solidFill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 </a:t>
            </a:r>
            <a:r>
              <a:rPr lang="en-GB" sz="1100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6"/>
              </a:rPr>
              <a:t>https://krw-law.ie/wp-content/uploads/2017/05/The-Role-of-a-Solicitor-in-the-Police-Station-PACE-IPLS-8.3.17.pdf</a:t>
            </a:r>
            <a:r>
              <a:rPr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[Accessed 4th March 2025].</a:t>
            </a:r>
            <a:endParaRPr sz="11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KRW Law, 2017-2. </a:t>
            </a:r>
            <a:r>
              <a:rPr i="1"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The Role of a Solicitor in the Police Station</a:t>
            </a:r>
            <a:r>
              <a:rPr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 [pdf] Available at:</a:t>
            </a:r>
            <a:r>
              <a:rPr lang="en-GB" sz="1100">
                <a:solidFill>
                  <a:srgbClr val="000000"/>
                </a:solidFill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7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 </a:t>
            </a:r>
            <a:r>
              <a:rPr lang="en-GB" sz="1100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8"/>
              </a:rPr>
              <a:t>https://krw-law.ie/wp-content/uploads/2017/05/The-Role-of-a-Solicitor-in-the-Police-Station-PACE-IPLS-8.3.17.pdf</a:t>
            </a:r>
            <a:r>
              <a:rPr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[Accessed 4th March 2025].</a:t>
            </a:r>
            <a:endParaRPr sz="11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Gov.uk, 2023. </a:t>
            </a:r>
            <a:r>
              <a:rPr i="1"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Arrested: Your rights</a:t>
            </a:r>
            <a:r>
              <a:rPr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 [online] Available at:</a:t>
            </a:r>
            <a:r>
              <a:rPr lang="en-GB" sz="1100">
                <a:solidFill>
                  <a:srgbClr val="000000"/>
                </a:solidFill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9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 </a:t>
            </a:r>
            <a:r>
              <a:rPr lang="en-GB" sz="1100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10"/>
              </a:rPr>
              <a:t>https://www.gov.uk/arrested-your-rights</a:t>
            </a:r>
            <a:r>
              <a:rPr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[Accessed 5th March 2025].</a:t>
            </a:r>
            <a:endParaRPr sz="11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Gov.uk, 2023. </a:t>
            </a:r>
            <a:r>
              <a:rPr i="1"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Prisoner privileges and rights</a:t>
            </a:r>
            <a:r>
              <a:rPr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 [online] Available at:</a:t>
            </a:r>
            <a:r>
              <a:rPr lang="en-GB" sz="1100">
                <a:solidFill>
                  <a:srgbClr val="000000"/>
                </a:solidFill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11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 </a:t>
            </a:r>
            <a:r>
              <a:rPr lang="en-GB" sz="1100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12"/>
              </a:rPr>
              <a:t>https://www.gov.uk/life-in-prison/prisoner-privileges-and-rights</a:t>
            </a:r>
            <a:r>
              <a:rPr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[Accessed 4th March 2025].</a:t>
            </a:r>
            <a:endParaRPr sz="11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College of Policing, 2023-1. </a:t>
            </a:r>
            <a:r>
              <a:rPr i="1"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Response: Arrest and Detention</a:t>
            </a:r>
            <a:r>
              <a:rPr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 [online] Available at:</a:t>
            </a:r>
            <a:r>
              <a:rPr lang="en-GB" sz="1100">
                <a:solidFill>
                  <a:srgbClr val="000000"/>
                </a:solidFill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1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 </a:t>
            </a:r>
            <a:r>
              <a:rPr lang="en-GB" sz="1100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14"/>
              </a:rPr>
              <a:t>https://www.college.police.uk/app/detention-and-custody/response-arrest-and-detention</a:t>
            </a:r>
            <a:r>
              <a:rPr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[Accessed 4th March 2025].</a:t>
            </a:r>
            <a:endParaRPr sz="11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sz="11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0" name="Google Shape;150;p2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4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Google Shape;155;p25"/>
          <p:cNvSpPr txBox="1"/>
          <p:nvPr>
            <p:ph type="title"/>
          </p:nvPr>
        </p:nvSpPr>
        <p:spPr>
          <a:xfrm>
            <a:off x="387900" y="458025"/>
            <a:ext cx="8368200" cy="686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Reference list continued</a:t>
            </a:r>
            <a:endParaRPr/>
          </a:p>
        </p:txBody>
      </p:sp>
      <p:sp>
        <p:nvSpPr>
          <p:cNvPr id="156" name="Google Shape;156;p25"/>
          <p:cNvSpPr txBox="1"/>
          <p:nvPr>
            <p:ph idx="1" type="body"/>
          </p:nvPr>
        </p:nvSpPr>
        <p:spPr>
          <a:xfrm>
            <a:off x="349725" y="1505074"/>
            <a:ext cx="8368200" cy="307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South Wales Police, 2023. </a:t>
            </a:r>
            <a:r>
              <a:rPr i="1"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The Custody Detention Officer Role</a:t>
            </a:r>
            <a:r>
              <a:rPr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 [online] Available at:</a:t>
            </a:r>
            <a:r>
              <a:rPr lang="en-GB" sz="1100">
                <a:solidFill>
                  <a:srgbClr val="000000"/>
                </a:solidFill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 </a:t>
            </a:r>
            <a:r>
              <a:rPr lang="en-GB" sz="1100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4"/>
              </a:rPr>
              <a:t>https://www.south-wales.police.uk/police-forces/south-wales-police/areas/careers/careers/uniformed/the-custody-detention-officer-role/</a:t>
            </a:r>
            <a:r>
              <a:rPr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[Accessed 4th March 2025].</a:t>
            </a:r>
            <a:endParaRPr sz="11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College of Policing, 2023-2. </a:t>
            </a:r>
            <a:r>
              <a:rPr i="1"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Response: Arrest and Detention</a:t>
            </a:r>
            <a:r>
              <a:rPr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 [online] Available at:</a:t>
            </a:r>
            <a:r>
              <a:rPr lang="en-GB" sz="1100">
                <a:solidFill>
                  <a:srgbClr val="000000"/>
                </a:solidFill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 </a:t>
            </a:r>
            <a:r>
              <a:rPr lang="en-GB" sz="1100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6"/>
              </a:rPr>
              <a:t>https://www.college.police.uk/app/detention-and-custody/response-arrest-and-detention</a:t>
            </a:r>
            <a:r>
              <a:rPr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[Accessed 5th March 2025].</a:t>
            </a:r>
            <a:endParaRPr sz="11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7" name="Google Shape;157;p2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Marina">
  <a:themeElements>
    <a:clrScheme name="Marina">
      <a:dk1>
        <a:srgbClr val="FFFFFF"/>
      </a:dk1>
      <a:lt1>
        <a:srgbClr val="00517C"/>
      </a:lt1>
      <a:dk2>
        <a:srgbClr val="004065"/>
      </a:dk2>
      <a:lt2>
        <a:srgbClr val="CFD8DC"/>
      </a:lt2>
      <a:accent1>
        <a:srgbClr val="0277BD"/>
      </a:accent1>
      <a:accent2>
        <a:srgbClr val="558B2F"/>
      </a:accent2>
      <a:accent3>
        <a:srgbClr val="009688"/>
      </a:accent3>
      <a:accent4>
        <a:srgbClr val="039BE5"/>
      </a:accent4>
      <a:accent5>
        <a:srgbClr val="8BC34A"/>
      </a:accent5>
      <a:accent6>
        <a:srgbClr val="FFEB38"/>
      </a:accent6>
      <a:hlink>
        <a:srgbClr val="8BC34A"/>
      </a:hlink>
      <a:folHlink>
        <a:srgbClr val="8BC34A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