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57" r:id="rId3"/>
    <p:sldId id="258" r:id="rId4"/>
    <p:sldId id="261" r:id="rId5"/>
    <p:sldId id="267" r:id="rId6"/>
    <p:sldId id="268" r:id="rId7"/>
    <p:sldId id="269" r:id="rId8"/>
    <p:sldId id="270" r:id="rId9"/>
    <p:sldId id="262" r:id="rId10"/>
    <p:sldId id="260" r:id="rId11"/>
    <p:sldId id="263"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Abstract" id="{E38FE835-9F18-4C0E-A26B-B0AB36EC04DB}">
          <p14:sldIdLst>
            <p14:sldId id="258"/>
          </p14:sldIdLst>
        </p14:section>
        <p14:section name="Introduction" id="{AE7C423A-3F8D-4CF8-A3AA-7D2DB17290A4}">
          <p14:sldIdLst>
            <p14:sldId id="261"/>
          </p14:sldIdLst>
        </p14:section>
        <p14:section name="The Digital Workplace" id="{E6FA7466-2701-4793-887C-EEC0DCC41411}">
          <p14:sldIdLst>
            <p14:sldId id="267"/>
            <p14:sldId id="268"/>
          </p14:sldIdLst>
        </p14:section>
        <p14:section name="Pros and Cons of Technology" id="{D9B02270-5DE7-4058-AFAD-42716B0C7A8E}">
          <p14:sldIdLst>
            <p14:sldId id="269"/>
            <p14:sldId id="270"/>
          </p14:sldIdLst>
        </p14:section>
        <p14:section name="Effects of the Digital Surge" id="{679CE760-BBB8-4171-9AE7-7E0433BE7F5A}">
          <p14:sldIdLst>
            <p14:sldId id="262"/>
            <p14:sldId id="260"/>
            <p14:sldId id="263"/>
          </p14:sldIdLst>
        </p14:section>
        <p14:section name="Conclusion" id="{BEC599F4-FD74-4736-9CA9-27F30162FB08}">
          <p14:sldIdLst>
            <p14:sldId id="265"/>
          </p14:sldIdLst>
        </p14:section>
        <p14:section name="Reference List" id="{C5E32096-79DF-4661-96C4-BE22298B168E}">
          <p14:sldIdLst>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7" d="100"/>
          <a:sy n="87" d="100"/>
        </p:scale>
        <p:origin x="62" y="2342"/>
      </p:cViewPr>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02889A-49D8-4760-AFBF-CD8657DB2EA2}">
      <dgm:prSet custT="1"/>
      <dgm:spPr/>
      <dgm:t>
        <a:bodyPr/>
        <a:lstStyle/>
        <a:p>
          <a:r>
            <a:rPr lang="en-GB" sz="2000" dirty="0"/>
            <a:t>1. Abstract</a:t>
          </a:r>
          <a:endParaRPr lang="en-US" sz="2000" dirty="0"/>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custT="1"/>
      <dgm:spPr/>
      <dgm:t>
        <a:bodyPr/>
        <a:lstStyle/>
        <a:p>
          <a:r>
            <a:rPr lang="en-GB" sz="2000" dirty="0"/>
            <a:t>2. Introduction</a:t>
          </a:r>
          <a:endParaRPr lang="en-US" sz="2000" dirty="0"/>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custT="1"/>
      <dgm:spPr/>
      <dgm:t>
        <a:bodyPr/>
        <a:lstStyle/>
        <a:p>
          <a:r>
            <a:rPr lang="en-GB" sz="2000" dirty="0"/>
            <a:t>3. The Digital Workplace</a:t>
          </a:r>
          <a:endParaRPr lang="en-US" sz="2000" dirty="0"/>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custT="1"/>
      <dgm:spPr/>
      <dgm:t>
        <a:bodyPr/>
        <a:lstStyle/>
        <a:p>
          <a:r>
            <a:rPr lang="en-GB" sz="2000" dirty="0"/>
            <a:t>4. Pros and Cons of Technology </a:t>
          </a:r>
          <a:endParaRPr lang="en-US" sz="2000" dirty="0"/>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F4357A88-7195-4DC2-AABD-9F4D8F9B5810}">
      <dgm:prSet custT="1"/>
      <dgm:spPr/>
      <dgm:t>
        <a:bodyPr/>
        <a:lstStyle/>
        <a:p>
          <a:r>
            <a:rPr lang="en-GB" sz="2000" dirty="0"/>
            <a:t>5. Effects of the Digital Surge</a:t>
          </a:r>
          <a:endParaRPr lang="en-US" sz="2000" dirty="0"/>
        </a:p>
      </dgm:t>
    </dgm:pt>
    <dgm:pt modelId="{17F079B0-D588-412D-9D95-184B7CD4459F}" type="parTrans" cxnId="{7F786406-C562-45D8-8EEB-2807B7605EBB}">
      <dgm:prSet/>
      <dgm:spPr/>
      <dgm:t>
        <a:bodyPr/>
        <a:lstStyle/>
        <a:p>
          <a:endParaRPr lang="en-US"/>
        </a:p>
      </dgm:t>
    </dgm:pt>
    <dgm:pt modelId="{F636E094-2C8C-4560-9C79-E1CCA1EB3E55}" type="sibTrans" cxnId="{7F786406-C562-45D8-8EEB-2807B7605EBB}">
      <dgm:prSet/>
      <dgm:spPr/>
      <dgm:t>
        <a:bodyPr/>
        <a:lstStyle/>
        <a:p>
          <a:endParaRPr lang="en-US"/>
        </a:p>
      </dgm:t>
    </dgm:pt>
    <dgm:pt modelId="{01C0AC53-D1BB-4682-820A-005199F9C0F8}">
      <dgm:prSet custT="1"/>
      <dgm:spPr/>
      <dgm:t>
        <a:bodyPr/>
        <a:lstStyle/>
        <a:p>
          <a:r>
            <a:rPr lang="en-GB" sz="2000" dirty="0"/>
            <a:t>6. Conclusion</a:t>
          </a:r>
          <a:endParaRPr lang="en-US" sz="2000" dirty="0"/>
        </a:p>
      </dgm:t>
    </dgm:pt>
    <dgm:pt modelId="{A7B9ECDB-B962-42B9-8B9F-27B12BEA1D23}" type="parTrans" cxnId="{802957DB-0E86-4AC3-A67C-5A54FFCE71F3}">
      <dgm:prSet/>
      <dgm:spPr/>
      <dgm:t>
        <a:bodyPr/>
        <a:lstStyle/>
        <a:p>
          <a:endParaRPr lang="en-US"/>
        </a:p>
      </dgm:t>
    </dgm:pt>
    <dgm:pt modelId="{51D891B0-9D1E-4DDC-9E4F-317E2B6CB5A9}" type="sibTrans" cxnId="{802957DB-0E86-4AC3-A67C-5A54FFCE71F3}">
      <dgm:prSet/>
      <dgm:spPr/>
      <dgm:t>
        <a:bodyPr/>
        <a:lstStyle/>
        <a:p>
          <a:endParaRPr lang="en-US"/>
        </a:p>
      </dgm:t>
    </dgm:pt>
    <dgm:pt modelId="{D083C558-1656-45FB-9535-898A5E25A7F6}">
      <dgm:prSet custT="1"/>
      <dgm:spPr/>
      <dgm:t>
        <a:bodyPr/>
        <a:lstStyle/>
        <a:p>
          <a:r>
            <a:rPr lang="en-GB" sz="2000" dirty="0"/>
            <a:t>7. Reference List</a:t>
          </a:r>
          <a:endParaRPr lang="en-US" sz="2000" dirty="0"/>
        </a:p>
      </dgm:t>
    </dgm:pt>
    <dgm:pt modelId="{5D7753FA-F8D4-477C-BE82-C872C68A78A2}" type="parTrans" cxnId="{A76A931F-D677-4ED5-A148-B802AFBEC7D7}">
      <dgm:prSet/>
      <dgm:spPr/>
      <dgm:t>
        <a:bodyPr/>
        <a:lstStyle/>
        <a:p>
          <a:endParaRPr lang="en-US"/>
        </a:p>
      </dgm:t>
    </dgm:pt>
    <dgm:pt modelId="{F6C30DCD-D9EA-49E2-ACF3-FDEA54F46E39}" type="sibTrans" cxnId="{A76A931F-D677-4ED5-A148-B802AFBEC7D7}">
      <dgm:prSet/>
      <dgm:spPr/>
      <dgm:t>
        <a:bodyPr/>
        <a:lstStyle/>
        <a:p>
          <a:endParaRPr lang="en-US"/>
        </a:p>
      </dgm:t>
    </dgm:pt>
    <dgm:pt modelId="{75CDC636-EF58-40C7-AADD-F031D273FD4F}" type="pres">
      <dgm:prSet presAssocID="{0D8FBF5B-C953-4F67-9252-5E1262B398BA}" presName="vert0" presStyleCnt="0">
        <dgm:presLayoutVars>
          <dgm:dir/>
          <dgm:animOne val="branch"/>
          <dgm:animLvl val="lvl"/>
        </dgm:presLayoutVars>
      </dgm:prSet>
      <dgm:spPr/>
    </dgm:pt>
    <dgm:pt modelId="{48247626-1CE5-4812-9179-3213759088F5}" type="pres">
      <dgm:prSet presAssocID="{CB02889A-49D8-4760-AFBF-CD8657DB2EA2}" presName="thickLine" presStyleLbl="alignNode1" presStyleIdx="0" presStyleCnt="7"/>
      <dgm:spPr/>
    </dgm:pt>
    <dgm:pt modelId="{5CDBF982-3ECE-45E8-86FE-D37B4B79C2D0}" type="pres">
      <dgm:prSet presAssocID="{CB02889A-49D8-4760-AFBF-CD8657DB2EA2}" presName="horz1" presStyleCnt="0"/>
      <dgm:spPr/>
    </dgm:pt>
    <dgm:pt modelId="{3F91D578-9D1F-46BF-9119-2999915AF8F6}" type="pres">
      <dgm:prSet presAssocID="{CB02889A-49D8-4760-AFBF-CD8657DB2EA2}" presName="tx1" presStyleLbl="revTx" presStyleIdx="0" presStyleCnt="7"/>
      <dgm:spPr/>
    </dgm:pt>
    <dgm:pt modelId="{4B617219-A1DE-45E1-91B2-8C9D70615FDA}" type="pres">
      <dgm:prSet presAssocID="{CB02889A-49D8-4760-AFBF-CD8657DB2EA2}" presName="vert1" presStyleCnt="0"/>
      <dgm:spPr/>
    </dgm:pt>
    <dgm:pt modelId="{B7A90645-FFEC-4E53-8E40-F8FA630474F8}" type="pres">
      <dgm:prSet presAssocID="{DA6871A3-2AFD-48D3-8148-43A3395F7DB3}" presName="thickLine" presStyleLbl="alignNode1" presStyleIdx="1" presStyleCnt="7"/>
      <dgm:spPr/>
    </dgm:pt>
    <dgm:pt modelId="{40B36529-7D4B-443C-88FC-297E30CC86A2}" type="pres">
      <dgm:prSet presAssocID="{DA6871A3-2AFD-48D3-8148-43A3395F7DB3}" presName="horz1" presStyleCnt="0"/>
      <dgm:spPr/>
    </dgm:pt>
    <dgm:pt modelId="{B0D9CF77-5AA3-4A1D-8C11-9E8FC8C60F51}" type="pres">
      <dgm:prSet presAssocID="{DA6871A3-2AFD-48D3-8148-43A3395F7DB3}" presName="tx1" presStyleLbl="revTx" presStyleIdx="1" presStyleCnt="7"/>
      <dgm:spPr/>
    </dgm:pt>
    <dgm:pt modelId="{44C1399C-EE36-4ABC-8B85-484027FE421D}" type="pres">
      <dgm:prSet presAssocID="{DA6871A3-2AFD-48D3-8148-43A3395F7DB3}" presName="vert1" presStyleCnt="0"/>
      <dgm:spPr/>
    </dgm:pt>
    <dgm:pt modelId="{60DAD409-1E23-46B5-ADA8-FF09A52081A1}" type="pres">
      <dgm:prSet presAssocID="{054AC2C0-C13A-45EC-9F65-36A37BC9031B}" presName="thickLine" presStyleLbl="alignNode1" presStyleIdx="2" presStyleCnt="7"/>
      <dgm:spPr/>
    </dgm:pt>
    <dgm:pt modelId="{FECB264A-BCFA-4348-91FA-32C065E64ABD}" type="pres">
      <dgm:prSet presAssocID="{054AC2C0-C13A-45EC-9F65-36A37BC9031B}" presName="horz1" presStyleCnt="0"/>
      <dgm:spPr/>
    </dgm:pt>
    <dgm:pt modelId="{F323B84F-9B11-4B3E-8B36-57C3EBD0493F}" type="pres">
      <dgm:prSet presAssocID="{054AC2C0-C13A-45EC-9F65-36A37BC9031B}" presName="tx1" presStyleLbl="revTx" presStyleIdx="2" presStyleCnt="7"/>
      <dgm:spPr/>
    </dgm:pt>
    <dgm:pt modelId="{67BB1F30-6C8D-4C6B-BB3F-60021D17F487}" type="pres">
      <dgm:prSet presAssocID="{054AC2C0-C13A-45EC-9F65-36A37BC9031B}" presName="vert1" presStyleCnt="0"/>
      <dgm:spPr/>
    </dgm:pt>
    <dgm:pt modelId="{7A690151-C31A-4659-8208-3BC94B19A271}" type="pres">
      <dgm:prSet presAssocID="{CE162962-BE0D-4B8A-A472-1FD94D6AAC73}" presName="thickLine" presStyleLbl="alignNode1" presStyleIdx="3" presStyleCnt="7"/>
      <dgm:spPr/>
    </dgm:pt>
    <dgm:pt modelId="{5EA6D8F8-4A38-4403-9250-94F24D5A72E9}" type="pres">
      <dgm:prSet presAssocID="{CE162962-BE0D-4B8A-A472-1FD94D6AAC73}" presName="horz1" presStyleCnt="0"/>
      <dgm:spPr/>
    </dgm:pt>
    <dgm:pt modelId="{0CBB5444-BA62-4AEC-9FDE-9A323CB7424C}" type="pres">
      <dgm:prSet presAssocID="{CE162962-BE0D-4B8A-A472-1FD94D6AAC73}" presName="tx1" presStyleLbl="revTx" presStyleIdx="3" presStyleCnt="7"/>
      <dgm:spPr/>
    </dgm:pt>
    <dgm:pt modelId="{722CC40A-5CD2-48A3-8CD5-6CC6D7AC5262}" type="pres">
      <dgm:prSet presAssocID="{CE162962-BE0D-4B8A-A472-1FD94D6AAC73}" presName="vert1" presStyleCnt="0"/>
      <dgm:spPr/>
    </dgm:pt>
    <dgm:pt modelId="{F8F982C8-48EA-4D81-AAE6-E938EF9D884A}" type="pres">
      <dgm:prSet presAssocID="{F4357A88-7195-4DC2-AABD-9F4D8F9B5810}" presName="thickLine" presStyleLbl="alignNode1" presStyleIdx="4" presStyleCnt="7"/>
      <dgm:spPr/>
    </dgm:pt>
    <dgm:pt modelId="{10BEB8E4-CBC8-443E-9F96-3B90E30BBACF}" type="pres">
      <dgm:prSet presAssocID="{F4357A88-7195-4DC2-AABD-9F4D8F9B5810}" presName="horz1" presStyleCnt="0"/>
      <dgm:spPr/>
    </dgm:pt>
    <dgm:pt modelId="{A34AA83A-1FD4-4717-BBB1-1F97E2173E75}" type="pres">
      <dgm:prSet presAssocID="{F4357A88-7195-4DC2-AABD-9F4D8F9B5810}" presName="tx1" presStyleLbl="revTx" presStyleIdx="4" presStyleCnt="7"/>
      <dgm:spPr/>
    </dgm:pt>
    <dgm:pt modelId="{D3549741-FB8C-488A-8FCF-1EC21C447F01}" type="pres">
      <dgm:prSet presAssocID="{F4357A88-7195-4DC2-AABD-9F4D8F9B5810}" presName="vert1" presStyleCnt="0"/>
      <dgm:spPr/>
    </dgm:pt>
    <dgm:pt modelId="{7698FBC8-48C0-4221-9A83-6FDCF4A89F53}" type="pres">
      <dgm:prSet presAssocID="{01C0AC53-D1BB-4682-820A-005199F9C0F8}" presName="thickLine" presStyleLbl="alignNode1" presStyleIdx="5" presStyleCnt="7"/>
      <dgm:spPr/>
    </dgm:pt>
    <dgm:pt modelId="{FB48D555-E06D-4DF8-A21E-CE2B46222A9C}" type="pres">
      <dgm:prSet presAssocID="{01C0AC53-D1BB-4682-820A-005199F9C0F8}" presName="horz1" presStyleCnt="0"/>
      <dgm:spPr/>
    </dgm:pt>
    <dgm:pt modelId="{A60B9B7F-2BCF-4DFD-BF3C-69FB90B4858F}" type="pres">
      <dgm:prSet presAssocID="{01C0AC53-D1BB-4682-820A-005199F9C0F8}" presName="tx1" presStyleLbl="revTx" presStyleIdx="5" presStyleCnt="7"/>
      <dgm:spPr/>
    </dgm:pt>
    <dgm:pt modelId="{AF674102-8A28-4F12-B273-BF8EBF7C73DB}" type="pres">
      <dgm:prSet presAssocID="{01C0AC53-D1BB-4682-820A-005199F9C0F8}" presName="vert1" presStyleCnt="0"/>
      <dgm:spPr/>
    </dgm:pt>
    <dgm:pt modelId="{25AB0A10-845C-4F18-92B7-E7C98FF66DDC}" type="pres">
      <dgm:prSet presAssocID="{D083C558-1656-45FB-9535-898A5E25A7F6}" presName="thickLine" presStyleLbl="alignNode1" presStyleIdx="6" presStyleCnt="7"/>
      <dgm:spPr/>
    </dgm:pt>
    <dgm:pt modelId="{4E05BE3D-6F0A-48A7-AAF4-32EB2C2A62A3}" type="pres">
      <dgm:prSet presAssocID="{D083C558-1656-45FB-9535-898A5E25A7F6}" presName="horz1" presStyleCnt="0"/>
      <dgm:spPr/>
    </dgm:pt>
    <dgm:pt modelId="{247CC4D1-7C90-4706-BF07-8697AF7EF114}" type="pres">
      <dgm:prSet presAssocID="{D083C558-1656-45FB-9535-898A5E25A7F6}" presName="tx1" presStyleLbl="revTx" presStyleIdx="6" presStyleCnt="7"/>
      <dgm:spPr/>
    </dgm:pt>
    <dgm:pt modelId="{A6B924FE-E065-4A7D-9043-B596B3B236CA}" type="pres">
      <dgm:prSet presAssocID="{D083C558-1656-45FB-9535-898A5E25A7F6}" presName="vert1" presStyleCnt="0"/>
      <dgm:spPr/>
    </dgm:pt>
  </dgm:ptLst>
  <dgm:cxnLst>
    <dgm:cxn modelId="{7F786406-C562-45D8-8EEB-2807B7605EBB}" srcId="{0D8FBF5B-C953-4F67-9252-5E1262B398BA}" destId="{F4357A88-7195-4DC2-AABD-9F4D8F9B5810}" srcOrd="4" destOrd="0" parTransId="{17F079B0-D588-412D-9D95-184B7CD4459F}" sibTransId="{F636E094-2C8C-4560-9C79-E1CCA1EB3E55}"/>
    <dgm:cxn modelId="{AC91341D-C263-4AED-AF20-91AD056ECB55}" srcId="{0D8FBF5B-C953-4F67-9252-5E1262B398BA}" destId="{CB02889A-49D8-4760-AFBF-CD8657DB2EA2}" srcOrd="0" destOrd="0" parTransId="{C7E0C1BF-689C-4B9E-A2D4-71312C523F4A}" sibTransId="{64CF8113-C276-47BD-8557-34AB7578606B}"/>
    <dgm:cxn modelId="{A76A931F-D677-4ED5-A148-B802AFBEC7D7}" srcId="{0D8FBF5B-C953-4F67-9252-5E1262B398BA}" destId="{D083C558-1656-45FB-9535-898A5E25A7F6}" srcOrd="6" destOrd="0" parTransId="{5D7753FA-F8D4-477C-BE82-C872C68A78A2}" sibTransId="{F6C30DCD-D9EA-49E2-ACF3-FDEA54F46E39}"/>
    <dgm:cxn modelId="{E441A634-9446-46CB-BAB7-94200B87A7C9}" srcId="{0D8FBF5B-C953-4F67-9252-5E1262B398BA}" destId="{DA6871A3-2AFD-48D3-8148-43A3395F7DB3}" srcOrd="1" destOrd="0" parTransId="{5BB88BE6-3D72-4BBA-82D6-006110426BB0}" sibTransId="{66FD55B9-D88A-4EB4-B16F-44FCFAB78B16}"/>
    <dgm:cxn modelId="{43DF3535-54E1-4A97-82C4-D568A1AED8FC}" type="presOf" srcId="{0D8FBF5B-C953-4F67-9252-5E1262B398BA}" destId="{75CDC636-EF58-40C7-AADD-F031D273FD4F}" srcOrd="0" destOrd="0" presId="urn:microsoft.com/office/officeart/2008/layout/LinedList"/>
    <dgm:cxn modelId="{5C922844-D3C9-4F0F-B964-8F93128C8959}" type="presOf" srcId="{01C0AC53-D1BB-4682-820A-005199F9C0F8}" destId="{A60B9B7F-2BCF-4DFD-BF3C-69FB90B4858F}" srcOrd="0" destOrd="0" presId="urn:microsoft.com/office/officeart/2008/layout/LinedList"/>
    <dgm:cxn modelId="{0D07AF4E-70B6-4F34-A8BA-17328EFCABE8}" type="presOf" srcId="{054AC2C0-C13A-45EC-9F65-36A37BC9031B}" destId="{F323B84F-9B11-4B3E-8B36-57C3EBD0493F}" srcOrd="0" destOrd="0" presId="urn:microsoft.com/office/officeart/2008/layout/LinedList"/>
    <dgm:cxn modelId="{5C391574-C845-4EF0-8611-F7C777712987}" type="presOf" srcId="{CE162962-BE0D-4B8A-A472-1FD94D6AAC73}" destId="{0CBB5444-BA62-4AEC-9FDE-9A323CB7424C}" srcOrd="0" destOrd="0" presId="urn:microsoft.com/office/officeart/2008/layout/LinedList"/>
    <dgm:cxn modelId="{52613659-1EC7-4DED-91FC-D9A21BEA741E}" type="presOf" srcId="{D083C558-1656-45FB-9535-898A5E25A7F6}" destId="{247CC4D1-7C90-4706-BF07-8697AF7EF114}" srcOrd="0" destOrd="0" presId="urn:microsoft.com/office/officeart/2008/layout/LinedList"/>
    <dgm:cxn modelId="{BDF6D4AC-1A27-4DB7-A255-8A68EDB11688}" type="presOf" srcId="{DA6871A3-2AFD-48D3-8148-43A3395F7DB3}" destId="{B0D9CF77-5AA3-4A1D-8C11-9E8FC8C60F51}" srcOrd="0" destOrd="0" presId="urn:microsoft.com/office/officeart/2008/layout/LinedList"/>
    <dgm:cxn modelId="{6F7ABAC1-E05D-4EF2-A58F-B4005CD1D15C}" type="presOf" srcId="{CB02889A-49D8-4760-AFBF-CD8657DB2EA2}" destId="{3F91D578-9D1F-46BF-9119-2999915AF8F6}" srcOrd="0" destOrd="0" presId="urn:microsoft.com/office/officeart/2008/layout/LinedList"/>
    <dgm:cxn modelId="{D0BDC0DA-0AD9-4AF0-85E7-3976638A4121}" type="presOf" srcId="{F4357A88-7195-4DC2-AABD-9F4D8F9B5810}" destId="{A34AA83A-1FD4-4717-BBB1-1F97E2173E75}" srcOrd="0" destOrd="0" presId="urn:microsoft.com/office/officeart/2008/layout/LinedList"/>
    <dgm:cxn modelId="{802957DB-0E86-4AC3-A67C-5A54FFCE71F3}" srcId="{0D8FBF5B-C953-4F67-9252-5E1262B398BA}" destId="{01C0AC53-D1BB-4682-820A-005199F9C0F8}" srcOrd="5" destOrd="0" parTransId="{A7B9ECDB-B962-42B9-8B9F-27B12BEA1D23}" sibTransId="{51D891B0-9D1E-4DDC-9E4F-317E2B6CB5A9}"/>
    <dgm:cxn modelId="{72878EE8-B28D-4C6D-BC51-F28E9B232C38}" srcId="{0D8FBF5B-C953-4F67-9252-5E1262B398BA}" destId="{CE162962-BE0D-4B8A-A472-1FD94D6AAC73}" srcOrd="3" destOrd="0" parTransId="{0EC40F36-2321-4D18-9793-2C9B203B34BA}" sibTransId="{CAD4C569-3E4F-4073-B65C-D5B7D02C8EDE}"/>
    <dgm:cxn modelId="{C93D27FD-ACDB-4DE8-B8E6-5F309CCFBEEF}" srcId="{0D8FBF5B-C953-4F67-9252-5E1262B398BA}" destId="{054AC2C0-C13A-45EC-9F65-36A37BC9031B}" srcOrd="2" destOrd="0" parTransId="{A3FA657E-C98C-4B18-9E99-A6490AAF511D}" sibTransId="{D6587C76-8BA2-415E-AC41-36B5D067C5C8}"/>
    <dgm:cxn modelId="{DB573D21-1613-442D-8340-8F1D2CB788E6}" type="presParOf" srcId="{75CDC636-EF58-40C7-AADD-F031D273FD4F}" destId="{48247626-1CE5-4812-9179-3213759088F5}" srcOrd="0" destOrd="0" presId="urn:microsoft.com/office/officeart/2008/layout/LinedList"/>
    <dgm:cxn modelId="{130BAFA4-74E6-4F94-87E9-91DE34949CAF}" type="presParOf" srcId="{75CDC636-EF58-40C7-AADD-F031D273FD4F}" destId="{5CDBF982-3ECE-45E8-86FE-D37B4B79C2D0}" srcOrd="1" destOrd="0" presId="urn:microsoft.com/office/officeart/2008/layout/LinedList"/>
    <dgm:cxn modelId="{EEAC1FDD-9D0C-416C-BA74-F2EE60A40C76}" type="presParOf" srcId="{5CDBF982-3ECE-45E8-86FE-D37B4B79C2D0}" destId="{3F91D578-9D1F-46BF-9119-2999915AF8F6}" srcOrd="0" destOrd="0" presId="urn:microsoft.com/office/officeart/2008/layout/LinedList"/>
    <dgm:cxn modelId="{C07C2BD5-46C1-4CA1-BF24-C29645D924CE}" type="presParOf" srcId="{5CDBF982-3ECE-45E8-86FE-D37B4B79C2D0}" destId="{4B617219-A1DE-45E1-91B2-8C9D70615FDA}" srcOrd="1" destOrd="0" presId="urn:microsoft.com/office/officeart/2008/layout/LinedList"/>
    <dgm:cxn modelId="{E233EBED-D875-463D-BCA5-FB036E60ED32}" type="presParOf" srcId="{75CDC636-EF58-40C7-AADD-F031D273FD4F}" destId="{B7A90645-FFEC-4E53-8E40-F8FA630474F8}" srcOrd="2" destOrd="0" presId="urn:microsoft.com/office/officeart/2008/layout/LinedList"/>
    <dgm:cxn modelId="{E9FA65F8-1294-4BAC-A0DE-1EF25F958F44}" type="presParOf" srcId="{75CDC636-EF58-40C7-AADD-F031D273FD4F}" destId="{40B36529-7D4B-443C-88FC-297E30CC86A2}" srcOrd="3" destOrd="0" presId="urn:microsoft.com/office/officeart/2008/layout/LinedList"/>
    <dgm:cxn modelId="{B00D202C-A202-4C6E-A6E0-70E038E4D02D}" type="presParOf" srcId="{40B36529-7D4B-443C-88FC-297E30CC86A2}" destId="{B0D9CF77-5AA3-4A1D-8C11-9E8FC8C60F51}" srcOrd="0" destOrd="0" presId="urn:microsoft.com/office/officeart/2008/layout/LinedList"/>
    <dgm:cxn modelId="{48FD8782-6F55-451F-9DEF-5D591BC82102}" type="presParOf" srcId="{40B36529-7D4B-443C-88FC-297E30CC86A2}" destId="{44C1399C-EE36-4ABC-8B85-484027FE421D}" srcOrd="1" destOrd="0" presId="urn:microsoft.com/office/officeart/2008/layout/LinedList"/>
    <dgm:cxn modelId="{1ED0B4B2-F007-4191-B938-7326EC0CA62A}" type="presParOf" srcId="{75CDC636-EF58-40C7-AADD-F031D273FD4F}" destId="{60DAD409-1E23-46B5-ADA8-FF09A52081A1}" srcOrd="4" destOrd="0" presId="urn:microsoft.com/office/officeart/2008/layout/LinedList"/>
    <dgm:cxn modelId="{04173C01-60D8-4A91-AC3A-753DC40361E8}" type="presParOf" srcId="{75CDC636-EF58-40C7-AADD-F031D273FD4F}" destId="{FECB264A-BCFA-4348-91FA-32C065E64ABD}" srcOrd="5" destOrd="0" presId="urn:microsoft.com/office/officeart/2008/layout/LinedList"/>
    <dgm:cxn modelId="{164EF437-3FDA-47C0-AD9D-A6E3134A2F6A}" type="presParOf" srcId="{FECB264A-BCFA-4348-91FA-32C065E64ABD}" destId="{F323B84F-9B11-4B3E-8B36-57C3EBD0493F}" srcOrd="0" destOrd="0" presId="urn:microsoft.com/office/officeart/2008/layout/LinedList"/>
    <dgm:cxn modelId="{A14BAD02-35AA-4EE3-9BF2-AE9C675D618D}" type="presParOf" srcId="{FECB264A-BCFA-4348-91FA-32C065E64ABD}" destId="{67BB1F30-6C8D-4C6B-BB3F-60021D17F487}" srcOrd="1" destOrd="0" presId="urn:microsoft.com/office/officeart/2008/layout/LinedList"/>
    <dgm:cxn modelId="{4B31BDB9-C3F0-4607-A018-A3308F8EB284}" type="presParOf" srcId="{75CDC636-EF58-40C7-AADD-F031D273FD4F}" destId="{7A690151-C31A-4659-8208-3BC94B19A271}" srcOrd="6" destOrd="0" presId="urn:microsoft.com/office/officeart/2008/layout/LinedList"/>
    <dgm:cxn modelId="{E215EBD0-4580-4E71-9A6E-838E5F45EBF0}" type="presParOf" srcId="{75CDC636-EF58-40C7-AADD-F031D273FD4F}" destId="{5EA6D8F8-4A38-4403-9250-94F24D5A72E9}" srcOrd="7" destOrd="0" presId="urn:microsoft.com/office/officeart/2008/layout/LinedList"/>
    <dgm:cxn modelId="{6B164940-EB5B-40DA-A0CD-4FEE1AFE5468}" type="presParOf" srcId="{5EA6D8F8-4A38-4403-9250-94F24D5A72E9}" destId="{0CBB5444-BA62-4AEC-9FDE-9A323CB7424C}" srcOrd="0" destOrd="0" presId="urn:microsoft.com/office/officeart/2008/layout/LinedList"/>
    <dgm:cxn modelId="{97152705-920D-4224-9199-65BA3423AA96}" type="presParOf" srcId="{5EA6D8F8-4A38-4403-9250-94F24D5A72E9}" destId="{722CC40A-5CD2-48A3-8CD5-6CC6D7AC5262}" srcOrd="1" destOrd="0" presId="urn:microsoft.com/office/officeart/2008/layout/LinedList"/>
    <dgm:cxn modelId="{DCA01A28-8DEB-4F74-BF2F-E009E1CA1104}" type="presParOf" srcId="{75CDC636-EF58-40C7-AADD-F031D273FD4F}" destId="{F8F982C8-48EA-4D81-AAE6-E938EF9D884A}" srcOrd="8" destOrd="0" presId="urn:microsoft.com/office/officeart/2008/layout/LinedList"/>
    <dgm:cxn modelId="{BEE8DD14-C496-4B29-B3A7-22D94670F6AE}" type="presParOf" srcId="{75CDC636-EF58-40C7-AADD-F031D273FD4F}" destId="{10BEB8E4-CBC8-443E-9F96-3B90E30BBACF}" srcOrd="9" destOrd="0" presId="urn:microsoft.com/office/officeart/2008/layout/LinedList"/>
    <dgm:cxn modelId="{BF9A0F33-70CB-4DAA-80F0-93F17A1E3E8D}" type="presParOf" srcId="{10BEB8E4-CBC8-443E-9F96-3B90E30BBACF}" destId="{A34AA83A-1FD4-4717-BBB1-1F97E2173E75}" srcOrd="0" destOrd="0" presId="urn:microsoft.com/office/officeart/2008/layout/LinedList"/>
    <dgm:cxn modelId="{636B5F5B-43AF-4E03-86BD-18B13E9DF511}" type="presParOf" srcId="{10BEB8E4-CBC8-443E-9F96-3B90E30BBACF}" destId="{D3549741-FB8C-488A-8FCF-1EC21C447F01}" srcOrd="1" destOrd="0" presId="urn:microsoft.com/office/officeart/2008/layout/LinedList"/>
    <dgm:cxn modelId="{55F88DD9-1806-4B7E-A71A-8355DBA868AB}" type="presParOf" srcId="{75CDC636-EF58-40C7-AADD-F031D273FD4F}" destId="{7698FBC8-48C0-4221-9A83-6FDCF4A89F53}" srcOrd="10" destOrd="0" presId="urn:microsoft.com/office/officeart/2008/layout/LinedList"/>
    <dgm:cxn modelId="{77766CDF-7661-45DF-AA6C-E8EF161AC4EF}" type="presParOf" srcId="{75CDC636-EF58-40C7-AADD-F031D273FD4F}" destId="{FB48D555-E06D-4DF8-A21E-CE2B46222A9C}" srcOrd="11" destOrd="0" presId="urn:microsoft.com/office/officeart/2008/layout/LinedList"/>
    <dgm:cxn modelId="{C3FBEEA9-2A4B-4460-8C1C-0F6454F18E8C}" type="presParOf" srcId="{FB48D555-E06D-4DF8-A21E-CE2B46222A9C}" destId="{A60B9B7F-2BCF-4DFD-BF3C-69FB90B4858F}" srcOrd="0" destOrd="0" presId="urn:microsoft.com/office/officeart/2008/layout/LinedList"/>
    <dgm:cxn modelId="{9D3AD76A-24C5-4908-BAC6-0D38CC280B26}" type="presParOf" srcId="{FB48D555-E06D-4DF8-A21E-CE2B46222A9C}" destId="{AF674102-8A28-4F12-B273-BF8EBF7C73DB}" srcOrd="1" destOrd="0" presId="urn:microsoft.com/office/officeart/2008/layout/LinedList"/>
    <dgm:cxn modelId="{F2D7E9DF-8AE7-4317-8B39-55D2172A3D3C}" type="presParOf" srcId="{75CDC636-EF58-40C7-AADD-F031D273FD4F}" destId="{25AB0A10-845C-4F18-92B7-E7C98FF66DDC}" srcOrd="12" destOrd="0" presId="urn:microsoft.com/office/officeart/2008/layout/LinedList"/>
    <dgm:cxn modelId="{EE6F4732-48E9-49AB-8483-F6C95576AB84}" type="presParOf" srcId="{75CDC636-EF58-40C7-AADD-F031D273FD4F}" destId="{4E05BE3D-6F0A-48A7-AAF4-32EB2C2A62A3}" srcOrd="13" destOrd="0" presId="urn:microsoft.com/office/officeart/2008/layout/LinedList"/>
    <dgm:cxn modelId="{AC37C450-A421-4524-9466-20CC71A61F92}" type="presParOf" srcId="{4E05BE3D-6F0A-48A7-AAF4-32EB2C2A62A3}" destId="{247CC4D1-7C90-4706-BF07-8697AF7EF114}" srcOrd="0" destOrd="0" presId="urn:microsoft.com/office/officeart/2008/layout/LinedList"/>
    <dgm:cxn modelId="{23DE0B1C-9A8E-4F07-A6BB-B30F3DF205F5}" type="presParOf" srcId="{4E05BE3D-6F0A-48A7-AAF4-32EB2C2A62A3}" destId="{A6B924FE-E065-4A7D-9043-B596B3B236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47626-1CE5-4812-9179-3213759088F5}">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91D578-9D1F-46BF-9119-2999915AF8F6}">
      <dsp:nvSpPr>
        <dsp:cNvPr id="0" name=""/>
        <dsp:cNvSpPr/>
      </dsp:nvSpPr>
      <dsp:spPr>
        <a:xfrm>
          <a:off x="0" y="600"/>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1. Abstract</a:t>
          </a:r>
          <a:endParaRPr lang="en-US" sz="2000" kern="1200" dirty="0"/>
        </a:p>
      </dsp:txBody>
      <dsp:txXfrm>
        <a:off x="0" y="600"/>
        <a:ext cx="5641974" cy="702864"/>
      </dsp:txXfrm>
    </dsp:sp>
    <dsp:sp modelId="{B7A90645-FFEC-4E53-8E40-F8FA630474F8}">
      <dsp:nvSpPr>
        <dsp:cNvPr id="0" name=""/>
        <dsp:cNvSpPr/>
      </dsp:nvSpPr>
      <dsp:spPr>
        <a:xfrm>
          <a:off x="0" y="703464"/>
          <a:ext cx="5641974" cy="0"/>
        </a:xfrm>
        <a:prstGeom prst="line">
          <a:avLst/>
        </a:prstGeom>
        <a:solidFill>
          <a:schemeClr val="accent2">
            <a:hueOff val="18907"/>
            <a:satOff val="2173"/>
            <a:lumOff val="-1732"/>
            <a:alphaOff val="0"/>
          </a:schemeClr>
        </a:solidFill>
        <a:ln w="15875" cap="flat" cmpd="sng" algn="ctr">
          <a:solidFill>
            <a:schemeClr val="accent2">
              <a:hueOff val="18907"/>
              <a:satOff val="2173"/>
              <a:lumOff val="-17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9CF77-5AA3-4A1D-8C11-9E8FC8C60F51}">
      <dsp:nvSpPr>
        <dsp:cNvPr id="0" name=""/>
        <dsp:cNvSpPr/>
      </dsp:nvSpPr>
      <dsp:spPr>
        <a:xfrm>
          <a:off x="0" y="703464"/>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2. Introduction</a:t>
          </a:r>
          <a:endParaRPr lang="en-US" sz="2000" kern="1200" dirty="0"/>
        </a:p>
      </dsp:txBody>
      <dsp:txXfrm>
        <a:off x="0" y="703464"/>
        <a:ext cx="5641974" cy="702864"/>
      </dsp:txXfrm>
    </dsp:sp>
    <dsp:sp modelId="{60DAD409-1E23-46B5-ADA8-FF09A52081A1}">
      <dsp:nvSpPr>
        <dsp:cNvPr id="0" name=""/>
        <dsp:cNvSpPr/>
      </dsp:nvSpPr>
      <dsp:spPr>
        <a:xfrm>
          <a:off x="0" y="1406328"/>
          <a:ext cx="5641974" cy="0"/>
        </a:xfrm>
        <a:prstGeom prst="line">
          <a:avLst/>
        </a:prstGeom>
        <a:solidFill>
          <a:schemeClr val="accent2">
            <a:hueOff val="37813"/>
            <a:satOff val="4346"/>
            <a:lumOff val="-3464"/>
            <a:alphaOff val="0"/>
          </a:schemeClr>
        </a:solidFill>
        <a:ln w="15875" cap="flat" cmpd="sng" algn="ctr">
          <a:solidFill>
            <a:schemeClr val="accent2">
              <a:hueOff val="37813"/>
              <a:satOff val="4346"/>
              <a:lumOff val="-3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3B84F-9B11-4B3E-8B36-57C3EBD0493F}">
      <dsp:nvSpPr>
        <dsp:cNvPr id="0" name=""/>
        <dsp:cNvSpPr/>
      </dsp:nvSpPr>
      <dsp:spPr>
        <a:xfrm>
          <a:off x="0" y="1406328"/>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3. The Digital Workplace</a:t>
          </a:r>
          <a:endParaRPr lang="en-US" sz="2000" kern="1200" dirty="0"/>
        </a:p>
      </dsp:txBody>
      <dsp:txXfrm>
        <a:off x="0" y="1406328"/>
        <a:ext cx="5641974" cy="702864"/>
      </dsp:txXfrm>
    </dsp:sp>
    <dsp:sp modelId="{7A690151-C31A-4659-8208-3BC94B19A271}">
      <dsp:nvSpPr>
        <dsp:cNvPr id="0" name=""/>
        <dsp:cNvSpPr/>
      </dsp:nvSpPr>
      <dsp:spPr>
        <a:xfrm>
          <a:off x="0" y="2109192"/>
          <a:ext cx="5641974" cy="0"/>
        </a:xfrm>
        <a:prstGeom prst="line">
          <a:avLst/>
        </a:prstGeom>
        <a:solidFill>
          <a:schemeClr val="accent2">
            <a:hueOff val="56720"/>
            <a:satOff val="6519"/>
            <a:lumOff val="-5196"/>
            <a:alphaOff val="0"/>
          </a:schemeClr>
        </a:solidFill>
        <a:ln w="15875" cap="flat" cmpd="sng" algn="ctr">
          <a:solidFill>
            <a:schemeClr val="accent2">
              <a:hueOff val="56720"/>
              <a:satOff val="6519"/>
              <a:lumOff val="-5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B5444-BA62-4AEC-9FDE-9A323CB7424C}">
      <dsp:nvSpPr>
        <dsp:cNvPr id="0" name=""/>
        <dsp:cNvSpPr/>
      </dsp:nvSpPr>
      <dsp:spPr>
        <a:xfrm>
          <a:off x="0" y="2109192"/>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4. Pros and Cons of Technology </a:t>
          </a:r>
          <a:endParaRPr lang="en-US" sz="2000" kern="1200" dirty="0"/>
        </a:p>
      </dsp:txBody>
      <dsp:txXfrm>
        <a:off x="0" y="2109192"/>
        <a:ext cx="5641974" cy="702864"/>
      </dsp:txXfrm>
    </dsp:sp>
    <dsp:sp modelId="{F8F982C8-48EA-4D81-AAE6-E938EF9D884A}">
      <dsp:nvSpPr>
        <dsp:cNvPr id="0" name=""/>
        <dsp:cNvSpPr/>
      </dsp:nvSpPr>
      <dsp:spPr>
        <a:xfrm>
          <a:off x="0" y="2812057"/>
          <a:ext cx="5641974" cy="0"/>
        </a:xfrm>
        <a:prstGeom prst="line">
          <a:avLst/>
        </a:prstGeom>
        <a:solidFill>
          <a:schemeClr val="accent2">
            <a:hueOff val="75626"/>
            <a:satOff val="8693"/>
            <a:lumOff val="-6929"/>
            <a:alphaOff val="0"/>
          </a:schemeClr>
        </a:solidFill>
        <a:ln w="15875" cap="flat" cmpd="sng" algn="ctr">
          <a:solidFill>
            <a:schemeClr val="accent2">
              <a:hueOff val="75626"/>
              <a:satOff val="8693"/>
              <a:lumOff val="-69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AA83A-1FD4-4717-BBB1-1F97E2173E75}">
      <dsp:nvSpPr>
        <dsp:cNvPr id="0" name=""/>
        <dsp:cNvSpPr/>
      </dsp:nvSpPr>
      <dsp:spPr>
        <a:xfrm>
          <a:off x="0" y="2812057"/>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5. Effects of the Digital Surge</a:t>
          </a:r>
          <a:endParaRPr lang="en-US" sz="2000" kern="1200" dirty="0"/>
        </a:p>
      </dsp:txBody>
      <dsp:txXfrm>
        <a:off x="0" y="2812057"/>
        <a:ext cx="5641974" cy="702864"/>
      </dsp:txXfrm>
    </dsp:sp>
    <dsp:sp modelId="{7698FBC8-48C0-4221-9A83-6FDCF4A89F53}">
      <dsp:nvSpPr>
        <dsp:cNvPr id="0" name=""/>
        <dsp:cNvSpPr/>
      </dsp:nvSpPr>
      <dsp:spPr>
        <a:xfrm>
          <a:off x="0" y="3514921"/>
          <a:ext cx="5641974" cy="0"/>
        </a:xfrm>
        <a:prstGeom prst="line">
          <a:avLst/>
        </a:prstGeom>
        <a:solidFill>
          <a:schemeClr val="accent2">
            <a:hueOff val="94533"/>
            <a:satOff val="10866"/>
            <a:lumOff val="-8661"/>
            <a:alphaOff val="0"/>
          </a:schemeClr>
        </a:solidFill>
        <a:ln w="15875" cap="flat" cmpd="sng" algn="ctr">
          <a:solidFill>
            <a:schemeClr val="accent2">
              <a:hueOff val="94533"/>
              <a:satOff val="10866"/>
              <a:lumOff val="-86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9B7F-2BCF-4DFD-BF3C-69FB90B4858F}">
      <dsp:nvSpPr>
        <dsp:cNvPr id="0" name=""/>
        <dsp:cNvSpPr/>
      </dsp:nvSpPr>
      <dsp:spPr>
        <a:xfrm>
          <a:off x="0" y="3514921"/>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6. Conclusion</a:t>
          </a:r>
          <a:endParaRPr lang="en-US" sz="2000" kern="1200" dirty="0"/>
        </a:p>
      </dsp:txBody>
      <dsp:txXfrm>
        <a:off x="0" y="3514921"/>
        <a:ext cx="5641974" cy="702864"/>
      </dsp:txXfrm>
    </dsp:sp>
    <dsp:sp modelId="{25AB0A10-845C-4F18-92B7-E7C98FF66DDC}">
      <dsp:nvSpPr>
        <dsp:cNvPr id="0" name=""/>
        <dsp:cNvSpPr/>
      </dsp:nvSpPr>
      <dsp:spPr>
        <a:xfrm>
          <a:off x="0" y="4217785"/>
          <a:ext cx="5641974" cy="0"/>
        </a:xfrm>
        <a:prstGeom prst="line">
          <a:avLst/>
        </a:prstGeom>
        <a:solidFill>
          <a:schemeClr val="accent2">
            <a:hueOff val="113439"/>
            <a:satOff val="13039"/>
            <a:lumOff val="-10393"/>
            <a:alphaOff val="0"/>
          </a:schemeClr>
        </a:solidFill>
        <a:ln w="15875" cap="flat"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7CC4D1-7C90-4706-BF07-8697AF7EF114}">
      <dsp:nvSpPr>
        <dsp:cNvPr id="0" name=""/>
        <dsp:cNvSpPr/>
      </dsp:nvSpPr>
      <dsp:spPr>
        <a:xfrm>
          <a:off x="0" y="4217785"/>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7. Reference List</a:t>
          </a:r>
          <a:endParaRPr lang="en-US" sz="2000" kern="1200" dirty="0"/>
        </a:p>
      </dsp:txBody>
      <dsp:txXfrm>
        <a:off x="0" y="4217785"/>
        <a:ext cx="5641974" cy="7028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02/12/2022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02/12/2022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alphaModFix amt="45000"/>
          </a:blip>
          <a:srcRect t="1209" r="-1" b="14499"/>
          <a:stretch/>
        </p:blipFill>
        <p:spPr>
          <a:xfrm>
            <a:off x="20" y="-1"/>
            <a:ext cx="12188932" cy="6858000"/>
          </a:xfrm>
          <a:prstGeom prst="rect">
            <a:avLst/>
          </a:prstGeom>
        </p:spPr>
      </p:pic>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43467" y="643467"/>
            <a:ext cx="7164674" cy="5571066"/>
          </a:xfrm>
        </p:spPr>
        <p:txBody>
          <a:bodyPr vert="horz" lIns="91440" tIns="45720" rIns="91440" bIns="45720" rtlCol="0">
            <a:normAutofit/>
          </a:bodyPr>
          <a:lstStyle/>
          <a:p>
            <a:pPr algn="ctr"/>
            <a:r>
              <a:rPr lang="en-US" sz="3000" b="1" cap="none" spc="100" dirty="0">
                <a:solidFill>
                  <a:schemeClr val="tx1"/>
                </a:solidFill>
              </a:rPr>
              <a:t>Digital Skills and Research Methods</a:t>
            </a:r>
            <a:br>
              <a:rPr lang="en-US" sz="3000" b="1" cap="none" spc="100" dirty="0">
                <a:solidFill>
                  <a:schemeClr val="tx1"/>
                </a:solidFill>
              </a:rPr>
            </a:br>
            <a:br>
              <a:rPr lang="en-US" sz="3000" b="1" cap="none" spc="100" dirty="0">
                <a:solidFill>
                  <a:schemeClr val="tx1"/>
                </a:solidFill>
              </a:rPr>
            </a:br>
            <a:r>
              <a:rPr lang="en-GB" sz="3000" b="1" cap="none" spc="100" dirty="0">
                <a:solidFill>
                  <a:schemeClr val="tx1"/>
                </a:solidFill>
              </a:rPr>
              <a:t>Why is digital technology important when working with people?</a:t>
            </a:r>
            <a:br>
              <a:rPr lang="en-US" sz="3000" b="1" cap="none" spc="100" dirty="0">
                <a:solidFill>
                  <a:schemeClr val="tx1"/>
                </a:solidFill>
              </a:rPr>
            </a:br>
            <a:br>
              <a:rPr lang="en-US" sz="3000" b="1" cap="none" spc="100" dirty="0">
                <a:solidFill>
                  <a:schemeClr val="tx1"/>
                </a:solidFill>
              </a:rPr>
            </a:br>
            <a:r>
              <a:rPr lang="en-US" sz="3000" b="1" cap="none" spc="100" dirty="0">
                <a:solidFill>
                  <a:schemeClr val="tx1"/>
                </a:solidFill>
              </a:rPr>
              <a:t> (BMSW4003_BIRM)</a:t>
            </a:r>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451608" y="643467"/>
            <a:ext cx="3096926" cy="5571066"/>
          </a:xfrm>
        </p:spPr>
        <p:txBody>
          <a:bodyPr vert="horz" lIns="45720" tIns="45720" rIns="45720" bIns="45720" rtlCol="0">
            <a:normAutofit/>
          </a:bodyPr>
          <a:lstStyle/>
          <a:p>
            <a:pPr algn="ctr"/>
            <a:r>
              <a:rPr lang="en-US" b="1" dirty="0">
                <a:solidFill>
                  <a:schemeClr val="tx1"/>
                </a:solidFill>
              </a:rPr>
              <a:t>Presented by</a:t>
            </a:r>
          </a:p>
          <a:p>
            <a:pPr algn="ctr"/>
            <a:r>
              <a:rPr lang="en-US" b="1" dirty="0">
                <a:solidFill>
                  <a:schemeClr val="tx1"/>
                </a:solidFill>
              </a:rPr>
              <a:t>Cecilia Teaca</a:t>
            </a:r>
          </a:p>
          <a:p>
            <a:pPr algn="ctr"/>
            <a:r>
              <a:rPr lang="en-US" b="1" dirty="0">
                <a:solidFill>
                  <a:schemeClr val="tx1"/>
                </a:solidFill>
              </a:rPr>
              <a:t>Student Number 2127719</a:t>
            </a:r>
          </a:p>
          <a:p>
            <a:endParaRPr lang="en-US" b="1" dirty="0">
              <a:solidFill>
                <a:schemeClr val="tx1"/>
              </a:solidFill>
            </a:endParaRPr>
          </a:p>
          <a:p>
            <a:pPr algn="ctr"/>
            <a:r>
              <a:rPr lang="en-US" b="1" dirty="0">
                <a:solidFill>
                  <a:schemeClr val="tx1"/>
                </a:solidFill>
              </a:rPr>
              <a:t>Lecturer</a:t>
            </a:r>
          </a:p>
          <a:p>
            <a:pPr algn="ctr"/>
            <a:r>
              <a:rPr lang="en-US" b="1" dirty="0">
                <a:solidFill>
                  <a:schemeClr val="tx1"/>
                </a:solidFill>
              </a:rPr>
              <a:t>Zahra </a:t>
            </a:r>
            <a:r>
              <a:rPr lang="en-US" b="1" dirty="0" err="1">
                <a:solidFill>
                  <a:schemeClr val="tx1"/>
                </a:solidFill>
              </a:rPr>
              <a:t>Mohammadnazari</a:t>
            </a:r>
            <a:endParaRPr lang="en-US" b="1" dirty="0">
              <a:solidFill>
                <a:schemeClr val="tx1"/>
              </a:solidFill>
            </a:endParaRPr>
          </a:p>
        </p:txBody>
      </p:sp>
      <p:cxnSp>
        <p:nvCxnSpPr>
          <p:cNvPr id="29" name="Straight Connector 28">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1112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643468" y="643467"/>
            <a:ext cx="3415612" cy="5571066"/>
          </a:xfrm>
        </p:spPr>
        <p:txBody>
          <a:bodyPr>
            <a:normAutofit/>
          </a:bodyPr>
          <a:lstStyle/>
          <a:p>
            <a:pPr algn="ctr"/>
            <a:r>
              <a:rPr lang="en-GB" sz="3000" b="1" cap="none" dirty="0">
                <a:solidFill>
                  <a:srgbClr val="FFFFFF"/>
                </a:solidFill>
              </a:rPr>
              <a:t>Table of Content</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362994871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2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7E2F-1FDC-BF6F-616B-FE7CDDE7D723}"/>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Abstract</a:t>
            </a:r>
          </a:p>
        </p:txBody>
      </p:sp>
      <p:sp>
        <p:nvSpPr>
          <p:cNvPr id="3" name="Content Placeholder 2">
            <a:extLst>
              <a:ext uri="{FF2B5EF4-FFF2-40B4-BE49-F238E27FC236}">
                <a16:creationId xmlns:a16="http://schemas.microsoft.com/office/drawing/2014/main" id="{B5096571-93C5-2CA7-F64C-0DFBEEE45A51}"/>
              </a:ext>
            </a:extLst>
          </p:cNvPr>
          <p:cNvSpPr>
            <a:spLocks noGrp="1"/>
          </p:cNvSpPr>
          <p:nvPr>
            <p:ph idx="1"/>
          </p:nvPr>
        </p:nvSpPr>
        <p:spPr>
          <a:xfrm>
            <a:off x="4850296" y="178904"/>
            <a:ext cx="7195930" cy="6480313"/>
          </a:xfrm>
        </p:spPr>
        <p:txBody>
          <a:bodyPr anchor="ctr">
            <a:normAutofit/>
          </a:bodyPr>
          <a:lstStyle/>
          <a:p>
            <a:pPr marL="0" indent="0">
              <a:buNone/>
            </a:pPr>
            <a:r>
              <a:rPr lang="en-GB" sz="1100" dirty="0"/>
              <a:t>In response to social distancing norms and nationwide lockdowns, the Covid-19 pandemic has led to a surge in the use of digital technologies. </a:t>
            </a:r>
          </a:p>
          <a:p>
            <a:pPr marL="0" indent="0">
              <a:buNone/>
            </a:pPr>
            <a:r>
              <a:rPr lang="en-GB" sz="1100" dirty="0"/>
              <a:t>There have been many changes in the way people and organizations work and live around the world over the last few decades. The purpose of this paper is to discuss possible scenarios of the digital surge and the research challenges that may result from it. Digitalization is contributing to the increasing popularity of work-from-home (WFH). </a:t>
            </a:r>
          </a:p>
          <a:p>
            <a:pPr marL="0" indent="0">
              <a:buNone/>
            </a:pPr>
            <a:r>
              <a:rPr lang="en-GB" sz="1100" dirty="0"/>
              <a:t>Future research into the design and regulation of blockchain technology will become increasingly important. There is a likelihood that the gig economy and gig workers will continue to grow in size, raising questions about work allocation, collaboration, motivation, and issues related to work overload and presenteeism. </a:t>
            </a:r>
          </a:p>
          <a:p>
            <a:pPr marL="0" indent="0">
              <a:buNone/>
            </a:pPr>
            <a:r>
              <a:rPr lang="en-GB" sz="1100" dirty="0"/>
              <a:t>As digital technology becomes more prevalent in the workplace, workplace monitoring and technostress will become more prevalent. It is likely that online fraud will increase as well as research on security management. In the event of a pandemic, it will be necessary to regulate the internet, which is one of the most valuable resources. </a:t>
            </a:r>
          </a:p>
          <a:p>
            <a:pPr marL="0" indent="0">
              <a:buNone/>
            </a:pPr>
            <a:r>
              <a:rPr lang="en-GB" sz="1100" dirty="0"/>
              <a:t>By conducting research, it may be possible to address the causes and consequences of the digital divide. Additionally, the issues of net neutrality and zero-rating plans should be carefully considered. Research will also focus on the impact and consequences of internet shutdowns, which are frequently used by governments. </a:t>
            </a:r>
          </a:p>
          <a:p>
            <a:pPr marL="0" indent="0">
              <a:buNone/>
            </a:pPr>
            <a:r>
              <a:rPr lang="en-GB" sz="1100" dirty="0"/>
              <a:t>During times of crisis, the research will examine the adoption, consequences, and modes of use of digital money. In light of the increasing use of digital technologies, surveillance and privacy have become increasingly important.</a:t>
            </a:r>
          </a:p>
        </p:txBody>
      </p:sp>
      <p:sp>
        <p:nvSpPr>
          <p:cNvPr id="7" name="Slide Number Placeholder 6">
            <a:extLst>
              <a:ext uri="{FF2B5EF4-FFF2-40B4-BE49-F238E27FC236}">
                <a16:creationId xmlns:a16="http://schemas.microsoft.com/office/drawing/2014/main" id="{D18A4C6E-A5A1-B439-6F31-F240BE533315}"/>
              </a:ext>
            </a:extLst>
          </p:cNvPr>
          <p:cNvSpPr>
            <a:spLocks noGrp="1"/>
          </p:cNvSpPr>
          <p:nvPr>
            <p:ph type="sldNum" sz="quarter" idx="12"/>
          </p:nvPr>
        </p:nvSpPr>
        <p:spPr/>
        <p:txBody>
          <a:bodyPr/>
          <a:lstStyle/>
          <a:p>
            <a:pPr algn="ctr"/>
            <a:r>
              <a:rPr lang="en-GB" sz="1600" dirty="0"/>
              <a:t>1</a:t>
            </a:r>
          </a:p>
        </p:txBody>
      </p:sp>
    </p:spTree>
    <p:extLst>
      <p:ext uri="{BB962C8B-B14F-4D97-AF65-F5344CB8AC3E}">
        <p14:creationId xmlns:p14="http://schemas.microsoft.com/office/powerpoint/2010/main" val="3929891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45CB-CF18-52F7-296F-8DD16B690076}"/>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Introduction</a:t>
            </a:r>
          </a:p>
        </p:txBody>
      </p:sp>
      <p:sp>
        <p:nvSpPr>
          <p:cNvPr id="3" name="Content Placeholder 2">
            <a:extLst>
              <a:ext uri="{FF2B5EF4-FFF2-40B4-BE49-F238E27FC236}">
                <a16:creationId xmlns:a16="http://schemas.microsoft.com/office/drawing/2014/main" id="{A1A6F72B-1F9B-E051-FC50-4BB6F621BF65}"/>
              </a:ext>
            </a:extLst>
          </p:cNvPr>
          <p:cNvSpPr>
            <a:spLocks noGrp="1"/>
          </p:cNvSpPr>
          <p:nvPr>
            <p:ph idx="1"/>
          </p:nvPr>
        </p:nvSpPr>
        <p:spPr>
          <a:xfrm>
            <a:off x="4951048" y="804333"/>
            <a:ext cx="6306003" cy="5249334"/>
          </a:xfrm>
        </p:spPr>
        <p:txBody>
          <a:bodyPr anchor="ctr">
            <a:noAutofit/>
          </a:bodyPr>
          <a:lstStyle/>
          <a:p>
            <a:pPr marL="0" indent="0">
              <a:buNone/>
            </a:pPr>
            <a:r>
              <a:rPr lang="en-GB" sz="1100" dirty="0"/>
              <a:t>Over 200 countries and territories were affected by the Coronavirus pandemic, with the majority of clusters occurring in urban and rural areas. As a result of the spread of the pandemic, lockdowns have been implemented in nearly all regions, preventing people from gathering and interacting. It includes colleges, schools, malls, temples, offices, airports, and railway stations. </a:t>
            </a:r>
          </a:p>
          <a:p>
            <a:pPr marL="0" indent="0">
              <a:buNone/>
            </a:pPr>
            <a:r>
              <a:rPr lang="en-GB" sz="1100" dirty="0"/>
              <a:t>Due to the lockdown, people have been forced to use the internet and internet-based services to communicate, interact, and continue their work duties from their homes. As compared to pre-lockdown levels, internet usage has increased from 40% to 100%.</a:t>
            </a:r>
          </a:p>
          <a:p>
            <a:pPr marL="0" indent="0">
              <a:buNone/>
            </a:pPr>
            <a:r>
              <a:rPr lang="en-GB" sz="1100" dirty="0"/>
              <a:t>The use of video-conferencing services such as Zoom has increased ten-fold, and Akamai content delivery services have increased by 30% (</a:t>
            </a:r>
            <a:r>
              <a:rPr lang="en-GB" sz="1100" dirty="0" err="1"/>
              <a:t>Branscombe</a:t>
            </a:r>
            <a:r>
              <a:rPr lang="en-GB" sz="1100" dirty="0"/>
              <a:t>, 2020). There has been an increase in the use of information systems and networks across countries as a result of lockdowns. </a:t>
            </a:r>
          </a:p>
          <a:p>
            <a:pPr marL="0" indent="0">
              <a:buNone/>
            </a:pPr>
            <a:r>
              <a:rPr lang="en-GB" sz="1100" dirty="0"/>
              <a:t>As a result, users' patterns of usage and </a:t>
            </a:r>
            <a:r>
              <a:rPr lang="en-GB" sz="1100" dirty="0" err="1"/>
              <a:t>behavior</a:t>
            </a:r>
            <a:r>
              <a:rPr lang="en-GB" sz="1100" dirty="0"/>
              <a:t> have changed significantly. With meetings becoming entirely virtual, office work moving to the home, and new work patterns emerging, new "</a:t>
            </a:r>
            <a:r>
              <a:rPr lang="en-GB" sz="1100" dirty="0" err="1"/>
              <a:t>normals</a:t>
            </a:r>
            <a:r>
              <a:rPr lang="en-GB" sz="1100" dirty="0"/>
              <a:t>" for employees have emerged. Most organizations have been impacted by these changes, regardless of whether they are in business, society, or government. </a:t>
            </a:r>
          </a:p>
          <a:p>
            <a:pPr marL="0" indent="0">
              <a:buNone/>
            </a:pPr>
            <a:r>
              <a:rPr lang="en-GB" sz="1100" dirty="0"/>
              <a:t>Consequently, organizations and individuals had very little time to plan and implement new setups and arrangements; they had to adjust, try, experiment, and find new ways to adapt and adapt. Despite the fact that some countries are experiencing a receding and stabilizing pandemic, many other countries continue to face an active threat. In most countries, experts are extremely concerned about the possibility of the disease re-emerging and that the lockdown norms may gradually be relaxed, with social isolation at their core. </a:t>
            </a:r>
          </a:p>
          <a:p>
            <a:pPr marL="0" indent="0">
              <a:buNone/>
            </a:pPr>
            <a:r>
              <a:rPr lang="en-GB" sz="1100" dirty="0"/>
              <a:t>Based on our estimates, these effects are the result of the lockdowns impacting the digital transformation that was already underway prior to the outbreak of the pandemic. We discuss some potential scenarios and research questions associated with the post-pandemic world in the following section, which focuses on the impact of the Covid-19 pandemic on the use of digital technologies.</a:t>
            </a:r>
          </a:p>
        </p:txBody>
      </p:sp>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600" dirty="0"/>
              <a:t>2</a:t>
            </a:r>
          </a:p>
        </p:txBody>
      </p:sp>
    </p:spTree>
    <p:extLst>
      <p:ext uri="{BB962C8B-B14F-4D97-AF65-F5344CB8AC3E}">
        <p14:creationId xmlns:p14="http://schemas.microsoft.com/office/powerpoint/2010/main" val="856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The</a:t>
            </a:r>
            <a:br>
              <a:rPr lang="en-GB" sz="3000" b="1" cap="none" dirty="0">
                <a:solidFill>
                  <a:srgbClr val="FFFFFF"/>
                </a:solidFill>
              </a:rPr>
            </a:br>
            <a:r>
              <a:rPr lang="en-GB" sz="3000" b="1" cap="none" dirty="0">
                <a:solidFill>
                  <a:srgbClr val="FFFFFF"/>
                </a:solidFill>
              </a:rPr>
              <a:t>Digital Workplace</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fontScale="92500" lnSpcReduction="20000"/>
          </a:bodyPr>
          <a:lstStyle/>
          <a:p>
            <a:pPr marL="0" indent="0">
              <a:buNone/>
            </a:pPr>
            <a:r>
              <a:rPr lang="en-GB" sz="1300" dirty="0" err="1"/>
              <a:t>Stefanini</a:t>
            </a:r>
            <a:r>
              <a:rPr lang="en-GB" sz="1300" dirty="0"/>
              <a:t> Group (2022) recommends the following technologies for creating an effective digital workplace. Business leaders should understand what leading workplace technologies are and how they can reshape an organization in order to determine the best time to implement them.</a:t>
            </a:r>
          </a:p>
          <a:p>
            <a:pPr marL="0" indent="0">
              <a:buNone/>
            </a:pPr>
            <a:r>
              <a:rPr lang="en-GB" sz="1400" b="1" dirty="0"/>
              <a:t>Influence</a:t>
            </a:r>
          </a:p>
          <a:p>
            <a:pPr marL="0" indent="0">
              <a:buNone/>
            </a:pPr>
            <a:r>
              <a:rPr lang="en-GB" sz="1300" dirty="0"/>
              <a:t>As well as remote file sharing, cloud services and their capabilities serve as the backbone for many of the following digital workplace technologies. In order to effectively implement these services, it is typically necessary to migrate legacy systems to cloud storage. The elimination of data silos allows departments to operate in a transparent manner.</a:t>
            </a:r>
          </a:p>
          <a:p>
            <a:pPr marL="0" indent="0">
              <a:buNone/>
            </a:pPr>
            <a:r>
              <a:rPr lang="en-GB" sz="1400" b="1" dirty="0"/>
              <a:t>Managing documents</a:t>
            </a:r>
          </a:p>
          <a:p>
            <a:pPr marL="0" indent="0">
              <a:buNone/>
            </a:pPr>
            <a:r>
              <a:rPr lang="en-GB" sz="1300" dirty="0"/>
              <a:t>Data generation increases dramatically as digital operations expand. It is expected that these document management systems will offer analytics for all structured data as they become more robust. As a result, they are able to track newly created files as they are created, which allows them to gain insight and collaborate more effectively.</a:t>
            </a:r>
          </a:p>
          <a:p>
            <a:pPr marL="0" indent="0">
              <a:buNone/>
            </a:pPr>
            <a:r>
              <a:rPr lang="en-GB" sz="1400" b="1" dirty="0"/>
              <a:t>Managing workflows</a:t>
            </a:r>
          </a:p>
          <a:p>
            <a:pPr marL="0" indent="0">
              <a:buNone/>
            </a:pPr>
            <a:r>
              <a:rPr lang="en-GB" sz="1300" dirty="0"/>
              <a:t>It is difficult to find a workflow management tool that allows for effective and flexible project management, despite the availability of many tools available. In order to virtualize a business process, it is important to document the smaller steps that make up the larger journey. Furthermore, it is crucial to evaluate how digital technology is changing those processes. By utilizing management tools, workflows can be designed in a flexible manner while visibility and permissions can be controlled. By identifying processes that can be automated, this tool contributes to the creation of mobility.</a:t>
            </a:r>
          </a:p>
          <a:p>
            <a:pPr marL="0" indent="0">
              <a:buNone/>
            </a:pPr>
            <a:r>
              <a:rPr lang="en-GB" sz="1400" b="1" dirty="0"/>
              <a:t>Collaboration platforms</a:t>
            </a:r>
          </a:p>
          <a:p>
            <a:pPr marL="0" indent="0">
              <a:buNone/>
            </a:pPr>
            <a:r>
              <a:rPr lang="en-GB" sz="1300" dirty="0"/>
              <a:t>Collaboration platforms that work well for your team enable team members to communicate anytime and anywhere, accessing remote connectivity tools that allow video conference calls, the completion of tasks online, and the sharing of data securely. Social networking sites and messaging platforms are among the tools available. In contrast to a traditional hierarchical structure, these tools allow employees to take responsibility for their own work.</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p:txBody>
          <a:bodyPr/>
          <a:lstStyle/>
          <a:p>
            <a:pPr algn="ctr"/>
            <a:r>
              <a:rPr lang="en-GB" sz="1600" dirty="0"/>
              <a:t>3</a:t>
            </a:r>
          </a:p>
        </p:txBody>
      </p:sp>
    </p:spTree>
    <p:extLst>
      <p:ext uri="{BB962C8B-B14F-4D97-AF65-F5344CB8AC3E}">
        <p14:creationId xmlns:p14="http://schemas.microsoft.com/office/powerpoint/2010/main" val="1348808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a:bodyPr>
          <a:lstStyle/>
          <a:p>
            <a:pPr marL="0" indent="0">
              <a:buNone/>
            </a:pPr>
            <a:r>
              <a:rPr lang="en-GB" sz="1300" b="1" dirty="0"/>
              <a:t>AI (artificial intelligence)</a:t>
            </a:r>
          </a:p>
          <a:p>
            <a:pPr marL="0" indent="0">
              <a:buNone/>
            </a:pPr>
            <a:r>
              <a:rPr lang="en-GB" sz="1100" dirty="0"/>
              <a:t>As a readily available tool for workspace analytics, AI technology provides real-time insights into production and workflow processes. In addition to enhancing workplace capabilities, AI can function as a virtualized personal assistant. In order to increase employee productivity, VPAs utilize natural language processing to respond to voice commands and automate repetitive tasks.</a:t>
            </a:r>
          </a:p>
          <a:p>
            <a:pPr marL="0" indent="0">
              <a:buNone/>
            </a:pPr>
            <a:r>
              <a:rPr lang="en-GB" sz="1300" b="1" dirty="0"/>
              <a:t>IoT (Internet of Things)</a:t>
            </a:r>
          </a:p>
          <a:p>
            <a:pPr marL="0" indent="0">
              <a:buNone/>
            </a:pPr>
            <a:r>
              <a:rPr lang="en-GB" sz="1100" dirty="0"/>
              <a:t>As a series of internet-connected devices and sensors, the IoT provides a wide range of capabilities. By using IoT, tasks that would normally require onsite personnel can be performed remotely. Additionally, IoT can be used to develop APIs to monitor and control the number of people in a building at any given time, automate digital check-in procedures, and enhance employee and data security. When employees visit an office, indoor geolocation and indoor location services will allow them to locate desks and meeting rooms on the spot.</a:t>
            </a:r>
          </a:p>
          <a:p>
            <a:pPr marL="0" indent="0">
              <a:buNone/>
            </a:pPr>
            <a:r>
              <a:rPr lang="en-GB" sz="1300" b="1" dirty="0"/>
              <a:t>Security of cyberspace</a:t>
            </a:r>
          </a:p>
          <a:p>
            <a:pPr marL="0" indent="0">
              <a:buNone/>
            </a:pPr>
            <a:r>
              <a:rPr lang="en-GB" sz="1100" dirty="0"/>
              <a:t>Cyber-attacks are becoming more prevalent as remote access becomes more prevalent in the workplace. It is often difficult to achieve a balance between providing flexible digital access and strengthening security protocols. It is possible to prevent data breaches by implementing basic data restriction policies, implementing VPNs or large cyber-security meshes, monitoring devices, and educating employees regarding data security.</a:t>
            </a:r>
          </a:p>
          <a:p>
            <a:pPr marL="0" indent="0">
              <a:buNone/>
            </a:pPr>
            <a:r>
              <a:rPr lang="en-GB" sz="1300" dirty="0"/>
              <a:t>Toolkits for analytics</a:t>
            </a:r>
          </a:p>
          <a:p>
            <a:pPr marL="0" indent="0">
              <a:buNone/>
            </a:pPr>
            <a:r>
              <a:rPr lang="en-GB" sz="1100" dirty="0"/>
              <a:t>There are many ways in which the placement of analytics tools is influenced by the placement of the other technologies on this list. Employees and customers have access to real-time data analytics tools on an individual basis as well as for the organization as a whole. Through this process, it is possible to identify pain points and skill gaps and provide suggestions for improvement.</a:t>
            </a:r>
          </a:p>
        </p:txBody>
      </p:sp>
    </p:spTree>
    <p:extLst>
      <p:ext uri="{BB962C8B-B14F-4D97-AF65-F5344CB8AC3E}">
        <p14:creationId xmlns:p14="http://schemas.microsoft.com/office/powerpoint/2010/main" val="2029672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Pros</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pPr marL="0" indent="0">
              <a:lnSpc>
                <a:spcPct val="100000"/>
              </a:lnSpc>
              <a:buNone/>
            </a:pPr>
            <a:r>
              <a:rPr lang="en-GB" sz="1300" b="1" dirty="0"/>
              <a:t>Provides mobility</a:t>
            </a:r>
          </a:p>
          <a:p>
            <a:pPr marL="0" indent="0">
              <a:lnSpc>
                <a:spcPct val="100000"/>
              </a:lnSpc>
              <a:buNone/>
            </a:pPr>
            <a:r>
              <a:rPr lang="en-GB" sz="1100" dirty="0"/>
              <a:t>Thanks to computers and the internet, it is now possible to work from anywhere and at any time. Have you heard of the concept of digital nomads? Individuals who are digital nomads utilize today's communication technology to earn a living and work while away from their homes and other permanent residences. Working on the road is typically associated with digital nomads, but the same technologies they use can benefit employees with permanent residences as well. It is possible to save time and money by utilizing technology, such as virtual meeting apps. As data and information can be shared in real time, it is no longer necessary to attend meetings in person, saving you valuable time and money that would otherwise be spent on travel.</a:t>
            </a:r>
          </a:p>
          <a:p>
            <a:pPr marL="0" indent="0">
              <a:lnSpc>
                <a:spcPct val="100000"/>
              </a:lnSpc>
              <a:buNone/>
            </a:pPr>
            <a:r>
              <a:rPr lang="en-GB" sz="1300" b="1" dirty="0"/>
              <a:t>Improves creativity and innovation</a:t>
            </a:r>
          </a:p>
          <a:p>
            <a:pPr marL="0" indent="0">
              <a:lnSpc>
                <a:spcPct val="100000"/>
              </a:lnSpc>
              <a:buNone/>
            </a:pPr>
            <a:r>
              <a:rPr lang="en-GB" sz="1100" dirty="0"/>
              <a:t>By utilizing a variety of business technologies, workers can develop innovative business ideas. As a result of these ideas, the company can expand and continue to grow. A number of companies also create technological challenges for their employees and reward them for coming up with creative solutions using technology.</a:t>
            </a:r>
          </a:p>
          <a:p>
            <a:pPr marL="0" indent="0">
              <a:lnSpc>
                <a:spcPct val="100000"/>
              </a:lnSpc>
              <a:buNone/>
            </a:pPr>
            <a:r>
              <a:rPr lang="en-GB" sz="1300" b="1" dirty="0"/>
              <a:t>Communicates more effectively</a:t>
            </a:r>
          </a:p>
          <a:p>
            <a:pPr marL="0" indent="0">
              <a:lnSpc>
                <a:spcPct val="100000"/>
              </a:lnSpc>
              <a:buNone/>
            </a:pPr>
            <a:r>
              <a:rPr lang="en-GB" sz="1100" dirty="0"/>
              <a:t>Different business communication technologies are increasingly being utilized by businesses in order to improve the way their employees communicate and interact. It is possible for employees to exchange information at work or to interact using a variety of communication tools. Employees from different departments of the company can exchange information and share ideas using video conferencing tools, such as Skype. Using virtual communication tools, such as Skype, it is also possible to share screens. Coordinating projects involving workers from different departments can be accomplished using these tools. Communication technologies can also be used by customer service departments to deliver services on time.</a:t>
            </a:r>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p:txBody>
          <a:bodyPr/>
          <a:lstStyle/>
          <a:p>
            <a:pPr algn="ctr"/>
            <a:r>
              <a:rPr lang="en-GB" sz="1600" dirty="0"/>
              <a:t>4</a:t>
            </a:r>
          </a:p>
        </p:txBody>
      </p:sp>
    </p:spTree>
    <p:extLst>
      <p:ext uri="{BB962C8B-B14F-4D97-AF65-F5344CB8AC3E}">
        <p14:creationId xmlns:p14="http://schemas.microsoft.com/office/powerpoint/2010/main" val="4292080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Cons</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r>
              <a:rPr lang="en-GB" sz="1300" b="1" dirty="0"/>
              <a:t>Relationships are damaged</a:t>
            </a:r>
          </a:p>
          <a:p>
            <a:r>
              <a:rPr lang="en-GB" sz="1100" dirty="0"/>
              <a:t>Employees communicate using smartphones, text messages, virtual video conferencing tools, or email. Face-to-face communication has become obsolete as a result of this form of communication technology.</a:t>
            </a:r>
          </a:p>
          <a:p>
            <a:r>
              <a:rPr lang="en-GB" sz="1100" dirty="0"/>
              <a:t>Since employees are able to get to know each other better in person, building relationships at work requires interpersonal communication. At times, they may even share information that is unrelated to their work. Communication technology tools can adversely affect these types of interactions. As a result, employees tend to become </a:t>
            </a:r>
            <a:r>
              <a:rPr lang="en-GB" sz="1100" dirty="0" err="1"/>
              <a:t>self-centered</a:t>
            </a:r>
            <a:r>
              <a:rPr lang="en-GB" sz="1100" dirty="0"/>
              <a:t> and reserved. Thus, they become overburdened with work that could be detrimental to the company in the long run.</a:t>
            </a:r>
          </a:p>
          <a:p>
            <a:r>
              <a:rPr lang="en-GB" sz="1300" b="1" dirty="0"/>
              <a:t>Mentorship is lacking</a:t>
            </a:r>
          </a:p>
          <a:p>
            <a:r>
              <a:rPr lang="en-GB" sz="1100" dirty="0"/>
              <a:t>Clearly, digital nomads do not receive ongoing, in-person mentoring. It is also possible to experience this even if you share a space with your mentor if most of the messages and input are received through digital channels. In the absence of a mentor, it is easy for the manager to introduce more work into the employee's schedule.</a:t>
            </a:r>
          </a:p>
          <a:p>
            <a:r>
              <a:rPr lang="en-GB" sz="1300" b="1" dirty="0"/>
              <a:t>Distracting Factors</a:t>
            </a:r>
          </a:p>
          <a:p>
            <a:r>
              <a:rPr lang="en-GB" sz="1100" dirty="0"/>
              <a:t>Technology can distract employees in many ways at work. Employees may be distracted by social networks at work and their productivity may be negatively affected. Therefore, some companies have decided to block access to certain websites, such as YouTube, Facebook, and Twitter, since these sites divert attention from their own work. It is also possible for personal computers, smartphones, and apps for virtual meetings to cause disruptions at work.</a:t>
            </a:r>
          </a:p>
        </p:txBody>
      </p:sp>
    </p:spTree>
    <p:extLst>
      <p:ext uri="{BB962C8B-B14F-4D97-AF65-F5344CB8AC3E}">
        <p14:creationId xmlns:p14="http://schemas.microsoft.com/office/powerpoint/2010/main" val="569996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3871-8DFA-CEC5-F334-25487C4D119F}"/>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The</a:t>
            </a:r>
            <a:br>
              <a:rPr lang="en-GB" sz="3000" b="1" cap="none" dirty="0">
                <a:solidFill>
                  <a:srgbClr val="FFFFFF"/>
                </a:solidFill>
              </a:rPr>
            </a:br>
            <a:r>
              <a:rPr lang="en-GB" sz="3000" b="1" cap="none" dirty="0">
                <a:solidFill>
                  <a:srgbClr val="FFFFFF"/>
                </a:solidFill>
              </a:rPr>
              <a:t>Digital Surge</a:t>
            </a:r>
          </a:p>
        </p:txBody>
      </p:sp>
      <p:sp>
        <p:nvSpPr>
          <p:cNvPr id="3" name="Content Placeholder 2">
            <a:extLst>
              <a:ext uri="{FF2B5EF4-FFF2-40B4-BE49-F238E27FC236}">
                <a16:creationId xmlns:a16="http://schemas.microsoft.com/office/drawing/2014/main" id="{18B8CBB7-EE78-7A5D-EBAD-9BA678FA153A}"/>
              </a:ext>
            </a:extLst>
          </p:cNvPr>
          <p:cNvSpPr>
            <a:spLocks noGrp="1"/>
          </p:cNvSpPr>
          <p:nvPr>
            <p:ph idx="1"/>
          </p:nvPr>
        </p:nvSpPr>
        <p:spPr>
          <a:xfrm>
            <a:off x="4951048" y="804333"/>
            <a:ext cx="6306003" cy="5249334"/>
          </a:xfrm>
        </p:spPr>
        <p:txBody>
          <a:bodyPr anchor="ctr">
            <a:normAutofit/>
          </a:bodyPr>
          <a:lstStyle/>
          <a:p>
            <a:r>
              <a:rPr lang="en-GB" sz="1100" dirty="0"/>
              <a:t>This section discusses several pressing issues related to the post-pandemic digital surge. According to the following themes, IS research could focus on a number of directions in terms of its impact on technology.</a:t>
            </a:r>
          </a:p>
          <a:p>
            <a:r>
              <a:rPr lang="en-GB" sz="1300" b="1" dirty="0"/>
              <a:t>Digitization has increased</a:t>
            </a:r>
          </a:p>
          <a:p>
            <a:r>
              <a:rPr lang="en-GB" sz="1100" dirty="0"/>
              <a:t>Accordingly, organizations are expected to increase their technology infrastructure in order to accommodate the surge in video- and audio-conferencing applications. To meet this demand, increased investments will be made in bandwidth expansion, network equipment, and cloud computing software.</a:t>
            </a:r>
          </a:p>
          <a:p>
            <a:r>
              <a:rPr lang="en-GB" sz="1100" dirty="0"/>
              <a:t>In the future, work-from-home (WFH) will become the norm rather than an exception as employees become accustomed to working from home and conducting business online. The majority of companies (Akala, 2020; BBC News, 2020; </a:t>
            </a:r>
            <a:r>
              <a:rPr lang="en-GB" sz="1100" dirty="0" err="1"/>
              <a:t>Khetarpal</a:t>
            </a:r>
            <a:r>
              <a:rPr lang="en-GB" sz="1100" dirty="0"/>
              <a:t>, 2020) are adopting this strategy since they have the necessary digital infrastructure in place to handle the load and bandwidth requirements.</a:t>
            </a:r>
          </a:p>
          <a:p>
            <a:r>
              <a:rPr lang="en-GB" sz="1100" dirty="0"/>
              <a:t>Organizations are adopting a number of technologies in their transformation efforts, including cloud computing, the Internet of Things (IoT), blockchain, artificial intelligence, and machine learning. It is possible to create secure and trusted information control mechanisms using blockchain technology (BC) (Upadhyay, 2020).</a:t>
            </a:r>
          </a:p>
          <a:p>
            <a:r>
              <a:rPr lang="en-GB" sz="1100" dirty="0"/>
              <a:t>A particular challenge is designing systems that work with smart contracts - how the contracts are authenticated, how they are designed within complex chains of processes that involve multiple parties, and how arbitrators will resolve disputes related to contracts. Moreover, IS research may provide insight into the regulatory aspects of BCs concerning encryption, sharing, and security. Consequently, there may be a conflict between the government's requirement for access to private keys in order to monitor and spy on individuals, and the requirements of privacy and freedom from retaliation.</a:t>
            </a:r>
          </a:p>
        </p:txBody>
      </p:sp>
      <p:sp>
        <p:nvSpPr>
          <p:cNvPr id="5" name="Slide Number Placeholder 4">
            <a:extLst>
              <a:ext uri="{FF2B5EF4-FFF2-40B4-BE49-F238E27FC236}">
                <a16:creationId xmlns:a16="http://schemas.microsoft.com/office/drawing/2014/main" id="{04CE81A9-9B71-3915-8B43-8DBE6AA187AC}"/>
              </a:ext>
            </a:extLst>
          </p:cNvPr>
          <p:cNvSpPr>
            <a:spLocks noGrp="1"/>
          </p:cNvSpPr>
          <p:nvPr>
            <p:ph type="sldNum" sz="quarter" idx="12"/>
          </p:nvPr>
        </p:nvSpPr>
        <p:spPr/>
        <p:txBody>
          <a:bodyPr/>
          <a:lstStyle/>
          <a:p>
            <a:pPr algn="ctr"/>
            <a:r>
              <a:rPr lang="en-GB" sz="1600" dirty="0"/>
              <a:t>5</a:t>
            </a:r>
          </a:p>
        </p:txBody>
      </p:sp>
    </p:spTree>
    <p:extLst>
      <p:ext uri="{BB962C8B-B14F-4D97-AF65-F5344CB8AC3E}">
        <p14:creationId xmlns:p14="http://schemas.microsoft.com/office/powerpoint/2010/main" val="97731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51048" y="804333"/>
            <a:ext cx="6306003" cy="5249334"/>
          </a:xfrm>
        </p:spPr>
        <p:txBody>
          <a:bodyPr anchor="ctr">
            <a:normAutofit fontScale="92500" lnSpcReduction="20000"/>
          </a:bodyPr>
          <a:lstStyle/>
          <a:p>
            <a:r>
              <a:rPr lang="en-GB" sz="1400" b="1" dirty="0"/>
              <a:t>Technostress monitoring and management</a:t>
            </a:r>
            <a:endParaRPr lang="en-GB" sz="1400" dirty="0"/>
          </a:p>
          <a:p>
            <a:r>
              <a:rPr lang="en-GB" sz="1200" dirty="0"/>
              <a:t>Large sections of the working population use digital devices and are also subject to continuous workplace monitoring and the requirement to remain on duty at all times.</a:t>
            </a:r>
          </a:p>
          <a:p>
            <a:r>
              <a:rPr lang="en-GB" sz="1200" dirty="0"/>
              <a:t>People who work from home and use video conferencing technology are increasingly subjected to intense scrutiny with all interactions becoming hyper-focused on them (Kalia, 2020). With the advent of digital technology, managers and bosses are able to reach, locate, and contact their subordinates at any given time.</a:t>
            </a:r>
          </a:p>
          <a:p>
            <a:r>
              <a:rPr lang="en-GB" sz="1200" dirty="0"/>
              <a:t>In spite of anecdotal evidence suggesting that this has resulted in an increase in productivity, it has also led to an increase in technostress (</a:t>
            </a:r>
            <a:r>
              <a:rPr lang="en-GB" sz="1200" dirty="0" err="1"/>
              <a:t>Ayyagari</a:t>
            </a:r>
            <a:r>
              <a:rPr lang="en-GB" sz="1200" dirty="0"/>
              <a:t> et al., 2011), as employees are required to learn new technologies, maintain constant contact with digital devices, and manage multiple tasks simultaneously.</a:t>
            </a:r>
          </a:p>
          <a:p>
            <a:r>
              <a:rPr lang="en-GB" sz="1200" dirty="0"/>
              <a:t>In the event of a pandemic, workers' organizations are likely to demand no-digital hours, which will allow them to escape the constant pressure of work. It is possible to conduct research on issues related to work equity, work balance, and stress management.</a:t>
            </a:r>
          </a:p>
          <a:p>
            <a:r>
              <a:rPr lang="en-GB" sz="1400" b="1" dirty="0"/>
              <a:t>Fraudulent activity online</a:t>
            </a:r>
            <a:endParaRPr lang="en-GB" sz="1400" dirty="0"/>
          </a:p>
          <a:p>
            <a:r>
              <a:rPr lang="en-GB" sz="1200" dirty="0"/>
              <a:t>Increasing use of digital technologies has resulted in an increase in online fraud, scams, intrusions, and security breaches. Fraudsters are exploiting this time of crisis by extracting money or information or creating vulnerabilities in order to take advantage of it (Agarwal, 2017).</a:t>
            </a:r>
          </a:p>
          <a:p>
            <a:r>
              <a:rPr lang="en-GB" sz="1200" dirty="0"/>
              <a:t>Increasingly, users are utilizing digital resources extensively, some for the first time, and are becoming targets of fraud and scams. Governments and organizations are aware of this threat and are taking countermeasures. For example, some governments have taken a strong stance against the use of Zoom sessions in education, requiring the platform provider to improve security measures.</a:t>
            </a:r>
          </a:p>
          <a:p>
            <a:r>
              <a:rPr lang="en-GB" sz="1200" dirty="0"/>
              <a:t>Following the pandemic, these scams and frauds are likely to increase in intensity. As a result, government departments will conduct extensive information campaigns and organizations will implement extensive security measures. There will be an increase in the number of companies offering security services and innovations in security. The research will focus primarily on managing security, assessing the causes of breaches, and assessing their economic and social consequences.</a:t>
            </a:r>
          </a:p>
        </p:txBody>
      </p:sp>
    </p:spTree>
    <p:extLst>
      <p:ext uri="{BB962C8B-B14F-4D97-AF65-F5344CB8AC3E}">
        <p14:creationId xmlns:p14="http://schemas.microsoft.com/office/powerpoint/2010/main" val="3826802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4951048" y="804333"/>
            <a:ext cx="6306003" cy="5249334"/>
          </a:xfrm>
        </p:spPr>
        <p:txBody>
          <a:bodyPr anchor="ctr">
            <a:normAutofit/>
          </a:bodyPr>
          <a:lstStyle/>
          <a:p>
            <a:r>
              <a:rPr lang="en-GB" sz="1300" b="1" dirty="0"/>
              <a:t>Digital divide and Internet access</a:t>
            </a:r>
            <a:endParaRPr lang="en-GB" sz="1300" dirty="0"/>
          </a:p>
          <a:p>
            <a:r>
              <a:rPr lang="en-GB" sz="1100" dirty="0"/>
              <a:t>After a pandemic, information technology, particularly the internet, will continue to play a significant role, with innovations stimulating an increase in its use. A key component of managing and regulating this boom will be the internet itself.</a:t>
            </a:r>
          </a:p>
          <a:p>
            <a:r>
              <a:rPr lang="en-GB" sz="1100" dirty="0"/>
              <a:t>Despite the fact that the Internet is a global resource and no single country has control over its protocols and features, local access and availability remain a concern in each country. The internet has also been restricted during the pandemic (Chhibber, 2020), for a variety of reasons.</a:t>
            </a:r>
          </a:p>
          <a:p>
            <a:r>
              <a:rPr lang="en-GB" sz="1100" dirty="0"/>
              <a:t>Governments will continue to use the internet as a policy tool after the pandemic, so regulation of the internet will be critical. In addition, they may intervene in matters related to monitoring, bandwidth control, surveillance, intermediary liability, and e-commerce. Due to the pandemic, those without access to the internet are being completely excluded from society.</a:t>
            </a:r>
          </a:p>
          <a:p>
            <a:r>
              <a:rPr lang="en-GB" sz="1100" dirty="0"/>
              <a:t>Due to strict social and physical distance measures, most new routines require internet access. Consequently, those who are on the wrong side of the digital divide are completely excluded from the digital economy. There are a number of factors contributing to this gap, including the availability of affordable devices, the cost of Internet access, the relevance of content, access skills, or government-ordered Internet shutdowns (</a:t>
            </a:r>
            <a:r>
              <a:rPr lang="en-GB" sz="1100" dirty="0" err="1"/>
              <a:t>Armbrecht</a:t>
            </a:r>
            <a:r>
              <a:rPr lang="en-GB" sz="1100" dirty="0"/>
              <a:t>, 2016). Developing countries are particularly affected by the situation. Therefore, it becomes increasingly important to ensure connectivity. Although these issues have previously been studied and discussed (</a:t>
            </a:r>
            <a:r>
              <a:rPr lang="en-GB" sz="1100" dirty="0" err="1"/>
              <a:t>Warschauer</a:t>
            </a:r>
            <a:r>
              <a:rPr lang="en-GB" sz="1100" dirty="0"/>
              <a:t>, 2004), COVID-19 has created a situation in which internet access has become indispensable.</a:t>
            </a:r>
          </a:p>
          <a:p>
            <a:r>
              <a:rPr lang="en-GB" sz="1100" dirty="0"/>
              <a:t>Studies have found that access to information and communication technologies may exacerbate social inequalities (</a:t>
            </a:r>
            <a:r>
              <a:rPr lang="en-GB" sz="1100" dirty="0" err="1"/>
              <a:t>Ragnedda</a:t>
            </a:r>
            <a:r>
              <a:rPr lang="en-GB" sz="1100" dirty="0"/>
              <a:t>, 2018), which may be further exacerbated following a pandemic. Considering the substantial use of technology for obtaining basic necessities such as health care and education, the digital divide has the potential to adversely affect social equality. In light of this, it is imperative that researchers examine the impacts of connectivity in order to draw policymakers' attention and, perhaps, suggest ways to enhance inclusion.</a:t>
            </a:r>
          </a:p>
        </p:txBody>
      </p:sp>
    </p:spTree>
    <p:extLst>
      <p:ext uri="{BB962C8B-B14F-4D97-AF65-F5344CB8AC3E}">
        <p14:creationId xmlns:p14="http://schemas.microsoft.com/office/powerpoint/2010/main" val="838709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Conclusion</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a:bodyPr>
          <a:lstStyle/>
          <a:p>
            <a:r>
              <a:rPr lang="en-GB" sz="1100" dirty="0"/>
              <a:t>Several studies have demonstrated that pandemics can have severe consequences (Keys, 2000), including altering the political contours of the world, destroying empires, and establishing nations. During the Covid-19 pandemic, we anticipate a dramatic shift in digital usage that will have a significant impact on all aspects of work and personal life.</a:t>
            </a:r>
          </a:p>
          <a:p>
            <a:r>
              <a:rPr lang="en-GB" sz="1100" dirty="0"/>
              <a:t>It is important for us to respond to and shape the emerging trends in order to determine the outcome of this change. Throughout this paper, we have identified some key trends and research issues that require immediate attention. Therefore, they will have significant consequences in the future.</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p:txBody>
          <a:bodyPr/>
          <a:lstStyle/>
          <a:p>
            <a:pPr algn="ctr"/>
            <a:r>
              <a:rPr lang="en-GB" sz="1600" dirty="0"/>
              <a:t>6</a:t>
            </a:r>
          </a:p>
        </p:txBody>
      </p:sp>
    </p:spTree>
    <p:extLst>
      <p:ext uri="{BB962C8B-B14F-4D97-AF65-F5344CB8AC3E}">
        <p14:creationId xmlns:p14="http://schemas.microsoft.com/office/powerpoint/2010/main" val="494473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Reference List</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fontScale="85000" lnSpcReduction="20000"/>
          </a:bodyPr>
          <a:lstStyle/>
          <a:p>
            <a:pPr marL="0" indent="0">
              <a:buNone/>
            </a:pPr>
            <a:r>
              <a:rPr lang="en-GB" sz="1000" dirty="0">
                <a:effectLst/>
              </a:rPr>
              <a:t>Agarwal, S. (2017) </a:t>
            </a:r>
            <a:r>
              <a:rPr lang="en-GB" sz="1000" i="1" dirty="0">
                <a:effectLst/>
              </a:rPr>
              <a:t>Internet users to touch 420 million by June 2017: </a:t>
            </a:r>
            <a:r>
              <a:rPr lang="en-GB" sz="1000" i="1" dirty="0" err="1">
                <a:effectLst/>
              </a:rPr>
              <a:t>Iamai</a:t>
            </a:r>
            <a:r>
              <a:rPr lang="en-GB" sz="1000" i="1" dirty="0">
                <a:effectLst/>
              </a:rPr>
              <a:t> Report</a:t>
            </a:r>
            <a:r>
              <a:rPr lang="en-GB" sz="1000" dirty="0">
                <a:effectLst/>
              </a:rPr>
              <a:t>, </a:t>
            </a:r>
            <a:r>
              <a:rPr lang="en-GB" sz="1000" i="1" dirty="0">
                <a:effectLst/>
              </a:rPr>
              <a:t>The Economic Times</a:t>
            </a:r>
            <a:r>
              <a:rPr lang="en-GB" sz="1000" dirty="0">
                <a:effectLst/>
              </a:rPr>
              <a:t>. Available at: https://economictimes.indiatimes.com/tech/internet/420-million-to-access-internet-on-mobile-in-india-by-june-iamai/articleshow/58475622.cms (Accessed: December 2, 2022). </a:t>
            </a:r>
          </a:p>
          <a:p>
            <a:pPr marL="0" indent="0">
              <a:buNone/>
            </a:pPr>
            <a:r>
              <a:rPr lang="en-GB" sz="1000" dirty="0">
                <a:effectLst/>
              </a:rPr>
              <a:t>Akala, A. (2020) </a:t>
            </a:r>
            <a:r>
              <a:rPr lang="en-GB" sz="1000" i="1" dirty="0">
                <a:effectLst/>
              </a:rPr>
              <a:t>More big employers are talking about permanent work-from-home positions</a:t>
            </a:r>
            <a:r>
              <a:rPr lang="en-GB" sz="1000" dirty="0">
                <a:effectLst/>
              </a:rPr>
              <a:t>, </a:t>
            </a:r>
            <a:r>
              <a:rPr lang="en-GB" sz="1000" i="1" dirty="0">
                <a:effectLst/>
              </a:rPr>
              <a:t>CNBC</a:t>
            </a:r>
            <a:r>
              <a:rPr lang="en-GB" sz="1000" dirty="0">
                <a:effectLst/>
              </a:rPr>
              <a:t>. CNBC. Available at: https://www.cnbc.com/2020/05/01/major-companies-talking-about-permanent-work-from-home-positions.html (Accessed: December 2, 2022). </a:t>
            </a:r>
          </a:p>
          <a:p>
            <a:pPr marL="0" indent="0">
              <a:buNone/>
            </a:pPr>
            <a:r>
              <a:rPr lang="en-GB" sz="1000" dirty="0" err="1">
                <a:effectLst/>
              </a:rPr>
              <a:t>Armbrecht</a:t>
            </a:r>
            <a:r>
              <a:rPr lang="en-GB" sz="1000" dirty="0">
                <a:effectLst/>
              </a:rPr>
              <a:t>, A. (2016) </a:t>
            </a:r>
            <a:r>
              <a:rPr lang="en-GB" sz="1000" i="1" dirty="0">
                <a:effectLst/>
              </a:rPr>
              <a:t>4 reasons 4 billion people are still offline</a:t>
            </a:r>
            <a:r>
              <a:rPr lang="en-GB" sz="1000" dirty="0">
                <a:effectLst/>
              </a:rPr>
              <a:t>, </a:t>
            </a:r>
            <a:r>
              <a:rPr lang="en-GB" sz="1000" i="1" dirty="0">
                <a:effectLst/>
              </a:rPr>
              <a:t>World Economic Forum</a:t>
            </a:r>
            <a:r>
              <a:rPr lang="en-GB" sz="1000" dirty="0">
                <a:effectLst/>
              </a:rPr>
              <a:t>. Available at: https://www.weforum.org/agenda/2016/02/4-reasons-4-billion-people-are-still-offline/ (Accessed: December 2, 2022). </a:t>
            </a:r>
          </a:p>
          <a:p>
            <a:pPr marL="0" indent="0">
              <a:buNone/>
            </a:pPr>
            <a:r>
              <a:rPr lang="en-GB" sz="1000" dirty="0" err="1">
                <a:effectLst/>
              </a:rPr>
              <a:t>Ayyagari</a:t>
            </a:r>
            <a:r>
              <a:rPr lang="en-GB" sz="1000" dirty="0">
                <a:effectLst/>
              </a:rPr>
              <a:t>, R., Grover, V. and Purvis, R. (2011) “Technostress: Technological antecedents and implications,” </a:t>
            </a:r>
            <a:r>
              <a:rPr lang="en-GB" sz="1000" i="1" dirty="0">
                <a:effectLst/>
              </a:rPr>
              <a:t>MIS Quarterly</a:t>
            </a:r>
            <a:r>
              <a:rPr lang="en-GB" sz="1000" dirty="0">
                <a:effectLst/>
              </a:rPr>
              <a:t>, 35(4), pp. 831–858. Available at: https://doi.org/10.2307/41409963. </a:t>
            </a:r>
          </a:p>
          <a:p>
            <a:pPr marL="0" indent="0">
              <a:buNone/>
            </a:pPr>
            <a:r>
              <a:rPr lang="en-GB" sz="1000" dirty="0">
                <a:effectLst/>
              </a:rPr>
              <a:t>BBC News (2020) </a:t>
            </a:r>
            <a:r>
              <a:rPr lang="en-GB" sz="1000" i="1" dirty="0">
                <a:effectLst/>
              </a:rPr>
              <a:t>Coronavirus: Twitter allows staff to work from Home 'Forever'</a:t>
            </a:r>
            <a:r>
              <a:rPr lang="en-GB" sz="1000" dirty="0">
                <a:effectLst/>
              </a:rPr>
              <a:t>, </a:t>
            </a:r>
            <a:r>
              <a:rPr lang="en-GB" sz="1000" i="1" dirty="0">
                <a:effectLst/>
              </a:rPr>
              <a:t>BBC News</a:t>
            </a:r>
            <a:r>
              <a:rPr lang="en-GB" sz="1000" dirty="0">
                <a:effectLst/>
              </a:rPr>
              <a:t>. BBC. Available at: https://www.bbc.co.uk/news/technology-52628119 (Accessed: December 2, 2022). </a:t>
            </a:r>
          </a:p>
          <a:p>
            <a:pPr marL="0" indent="0">
              <a:buNone/>
            </a:pPr>
            <a:r>
              <a:rPr lang="en-GB" sz="1000" dirty="0">
                <a:effectLst/>
              </a:rPr>
              <a:t>Branscombe, M. (2021) </a:t>
            </a:r>
            <a:r>
              <a:rPr lang="en-GB" sz="1000" i="1" dirty="0">
                <a:effectLst/>
              </a:rPr>
              <a:t>The network impact of the global covid-19 pandemic</a:t>
            </a:r>
            <a:r>
              <a:rPr lang="en-GB" sz="1000" dirty="0">
                <a:effectLst/>
              </a:rPr>
              <a:t>, </a:t>
            </a:r>
            <a:r>
              <a:rPr lang="en-GB" sz="1000" i="1" dirty="0">
                <a:effectLst/>
              </a:rPr>
              <a:t>The New Stack</a:t>
            </a:r>
            <a:r>
              <a:rPr lang="en-GB" sz="1000" dirty="0">
                <a:effectLst/>
              </a:rPr>
              <a:t>. Available at: https://thenewstack.io/the-network-impact-of-the-global-covid-19-pandemic/ (Accessed: December 2, 2022). </a:t>
            </a:r>
          </a:p>
          <a:p>
            <a:pPr marL="0" indent="0">
              <a:buNone/>
            </a:pPr>
            <a:r>
              <a:rPr lang="en-GB" sz="1000" dirty="0">
                <a:effectLst/>
              </a:rPr>
              <a:t>Chhibber, M. (2020) </a:t>
            </a:r>
            <a:r>
              <a:rPr lang="en-GB" sz="1000" i="1" dirty="0">
                <a:effectLst/>
              </a:rPr>
              <a:t>Militancy in Kashmir peaked without 4G, but Modi Govt keeps forgetting this in court</a:t>
            </a:r>
            <a:r>
              <a:rPr lang="en-GB" sz="1000" dirty="0">
                <a:effectLst/>
              </a:rPr>
              <a:t>, </a:t>
            </a:r>
            <a:r>
              <a:rPr lang="en-GB" sz="1000" i="1" dirty="0" err="1">
                <a:effectLst/>
              </a:rPr>
              <a:t>ThePrint</a:t>
            </a:r>
            <a:r>
              <a:rPr lang="en-GB" sz="1000" dirty="0">
                <a:effectLst/>
              </a:rPr>
              <a:t>. Available at: https://theprint.in/opinion/militancy-in-kashmir-peaked-without-4g-but-modi-govt-keeps-forgetting-this-in-court/415072/ (Accessed: December 2, 2022). </a:t>
            </a:r>
          </a:p>
          <a:p>
            <a:pPr marL="0" indent="0">
              <a:buNone/>
            </a:pPr>
            <a:r>
              <a:rPr lang="en-GB" sz="1000" dirty="0">
                <a:effectLst/>
              </a:rPr>
              <a:t>Keys, D. (2000) </a:t>
            </a:r>
            <a:r>
              <a:rPr lang="en-GB" sz="1000" i="1" dirty="0">
                <a:effectLst/>
              </a:rPr>
              <a:t>Catastrophe: An investigation into the origins of the modern world</a:t>
            </a:r>
            <a:r>
              <a:rPr lang="en-GB" sz="1000" dirty="0">
                <a:effectLst/>
              </a:rPr>
              <a:t>. New York: Ballantine Pub. </a:t>
            </a:r>
          </a:p>
          <a:p>
            <a:pPr marL="0" indent="0">
              <a:buNone/>
            </a:pPr>
            <a:r>
              <a:rPr lang="en-GB" sz="1000" dirty="0" err="1">
                <a:effectLst/>
              </a:rPr>
              <a:t>Khetarpal</a:t>
            </a:r>
            <a:r>
              <a:rPr lang="en-GB" sz="1000" dirty="0">
                <a:effectLst/>
              </a:rPr>
              <a:t>, S. (2021) </a:t>
            </a:r>
            <a:r>
              <a:rPr lang="en-GB" sz="1000" i="1" dirty="0">
                <a:effectLst/>
              </a:rPr>
              <a:t>Post-covid, 75% of 4.5 lakh TCS employees to permanently work from home by '25; from 20%</a:t>
            </a:r>
            <a:r>
              <a:rPr lang="en-GB" sz="1000" dirty="0">
                <a:effectLst/>
              </a:rPr>
              <a:t>, </a:t>
            </a:r>
            <a:r>
              <a:rPr lang="en-GB" sz="1000" i="1" dirty="0">
                <a:effectLst/>
              </a:rPr>
              <a:t>Business Today</a:t>
            </a:r>
            <a:r>
              <a:rPr lang="en-GB" sz="1000" dirty="0">
                <a:effectLst/>
              </a:rPr>
              <a:t>. Available at: https://www.businesstoday.in/latest/corporate/story/post-coronavirus-75-percent-of-3-5-lakh-tcs-employees-permanently-work-from-home-up-from-20-percent-256494-2020-04-25 (Accessed: December 2, 2022). </a:t>
            </a:r>
          </a:p>
          <a:p>
            <a:pPr marL="0" indent="0">
              <a:buNone/>
            </a:pPr>
            <a:r>
              <a:rPr lang="en-GB" sz="1000" dirty="0" err="1">
                <a:effectLst/>
              </a:rPr>
              <a:t>Ragnedda</a:t>
            </a:r>
            <a:r>
              <a:rPr lang="en-GB" sz="1000" dirty="0">
                <a:effectLst/>
              </a:rPr>
              <a:t>, M. (2018) </a:t>
            </a:r>
            <a:r>
              <a:rPr lang="en-GB" sz="1000" i="1" dirty="0">
                <a:effectLst/>
              </a:rPr>
              <a:t>The third digital divide: A Weberian approach to digital inequalities</a:t>
            </a:r>
            <a:r>
              <a:rPr lang="en-GB" sz="1000" dirty="0">
                <a:effectLst/>
              </a:rPr>
              <a:t>. Abingdon: Routledge. </a:t>
            </a:r>
          </a:p>
          <a:p>
            <a:pPr marL="0" indent="0">
              <a:buNone/>
            </a:pPr>
            <a:r>
              <a:rPr lang="en-GB" sz="1000" dirty="0">
                <a:effectLst/>
              </a:rPr>
              <a:t>Stefanini Group (2022) </a:t>
            </a:r>
            <a:r>
              <a:rPr lang="en-GB" sz="1000" i="1" dirty="0">
                <a:effectLst/>
              </a:rPr>
              <a:t>Top 8 technologies used for building a robust digital workplace</a:t>
            </a:r>
            <a:r>
              <a:rPr lang="en-GB" sz="1000" dirty="0">
                <a:effectLst/>
              </a:rPr>
              <a:t>, </a:t>
            </a:r>
            <a:r>
              <a:rPr lang="en-GB" sz="1000" i="1" dirty="0">
                <a:effectLst/>
              </a:rPr>
              <a:t>Stefanini</a:t>
            </a:r>
            <a:r>
              <a:rPr lang="en-GB" sz="1000" dirty="0">
                <a:effectLst/>
              </a:rPr>
              <a:t>. Available at: https://stefanini.com/en/insights/news/8-technologies-used-for-building-robust-digital-workplace (Accessed: December 2, 2022). </a:t>
            </a:r>
          </a:p>
          <a:p>
            <a:pPr marL="0" indent="0">
              <a:buNone/>
            </a:pPr>
            <a:r>
              <a:rPr lang="en-GB" sz="1000" dirty="0">
                <a:effectLst/>
              </a:rPr>
              <a:t>Upadhyay, N. (2020) </a:t>
            </a:r>
            <a:r>
              <a:rPr lang="en-GB" sz="1000" i="1" dirty="0">
                <a:effectLst/>
              </a:rPr>
              <a:t>Demystifying blockchain: A critical analysis of challenges, applications and opportunities</a:t>
            </a:r>
            <a:r>
              <a:rPr lang="en-GB" sz="1000" dirty="0">
                <a:effectLst/>
              </a:rPr>
              <a:t>, </a:t>
            </a:r>
            <a:r>
              <a:rPr lang="en-GB" sz="1000" i="1" dirty="0">
                <a:effectLst/>
              </a:rPr>
              <a:t>International Journal of Information Management</a:t>
            </a:r>
            <a:r>
              <a:rPr lang="en-GB" sz="1000" dirty="0">
                <a:effectLst/>
              </a:rPr>
              <a:t>. Pergamon. Available at: https://www.sciencedirect.com/science/article/pii/S0268401219303688?casa_token=j-NB0WVDjm4AAAAA%3A6S5sR7eaNiBasnz25aWX-aL4P9Lt8OvyhDGIh1Ps0BvdR_0WYahAyGmtiPwqU8CnS9h_MeIaGzM (Accessed: December 2, 2022). </a:t>
            </a:r>
          </a:p>
          <a:p>
            <a:pPr marL="0" indent="0">
              <a:buNone/>
            </a:pPr>
            <a:r>
              <a:rPr lang="en-GB" sz="1000" dirty="0" err="1">
                <a:effectLst/>
              </a:rPr>
              <a:t>Warschauer</a:t>
            </a:r>
            <a:r>
              <a:rPr lang="en-GB" sz="1000" dirty="0">
                <a:effectLst/>
              </a:rPr>
              <a:t>, M. (2004) </a:t>
            </a:r>
            <a:r>
              <a:rPr lang="en-GB" sz="1000" i="1" dirty="0">
                <a:effectLst/>
              </a:rPr>
              <a:t>Technology and Social Inclusion: Rethinking the digital divide</a:t>
            </a:r>
            <a:r>
              <a:rPr lang="en-GB" sz="1000" dirty="0">
                <a:effectLst/>
              </a:rPr>
              <a:t>. Cambridge, MA: The MIT Press. </a:t>
            </a:r>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p:txBody>
          <a:bodyPr/>
          <a:lstStyle/>
          <a:p>
            <a:pPr algn="ctr"/>
            <a:r>
              <a:rPr lang="en-GB" sz="1600" dirty="0"/>
              <a:t>7</a:t>
            </a:r>
          </a:p>
        </p:txBody>
      </p:sp>
    </p:spTree>
    <p:extLst>
      <p:ext uri="{BB962C8B-B14F-4D97-AF65-F5344CB8AC3E}">
        <p14:creationId xmlns:p14="http://schemas.microsoft.com/office/powerpoint/2010/main" val="14246954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8486</TotalTime>
  <Words>3707</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Tw Cen MT</vt:lpstr>
      <vt:lpstr>Wingdings 3</vt:lpstr>
      <vt:lpstr>Integral</vt:lpstr>
      <vt:lpstr>Digital Skills and Research Methods  Why is digital technology important when working with people?   (BMSW4003_BIRM)</vt:lpstr>
      <vt:lpstr>Table of Content</vt:lpstr>
      <vt:lpstr>Abstract</vt:lpstr>
      <vt:lpstr>Introduction</vt:lpstr>
      <vt:lpstr>The Digital Workplace</vt:lpstr>
      <vt:lpstr>PowerPoint Presentation</vt:lpstr>
      <vt:lpstr>Pros</vt:lpstr>
      <vt:lpstr>Cons</vt:lpstr>
      <vt:lpstr>The Digital Surge</vt:lpstr>
      <vt:lpstr>PowerPoint Presentation</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Cristian Teaca (2127717)</cp:lastModifiedBy>
  <cp:revision>78</cp:revision>
  <dcterms:created xsi:type="dcterms:W3CDTF">2022-08-09T20:31:40Z</dcterms:created>
  <dcterms:modified xsi:type="dcterms:W3CDTF">2022-12-02T14:53:09Z</dcterms:modified>
</cp:coreProperties>
</file>