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F9C31A-C1E2-FA1A-7EF8-10D441C55897}" v="271" dt="2026-02-22T01:11:02.508"/>
    <p1510:client id="{EE413100-39F9-45AC-1B2C-E300C38CF023}" v="2070" dt="2026-02-22T19:47:59.0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AAEFF1-EDA8-4B93-8038-386F84B3873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6DC782C-38B0-4332-8387-BC1045105F99}">
      <dgm:prSet/>
      <dgm:spPr/>
      <dgm:t>
        <a:bodyPr/>
        <a:lstStyle/>
        <a:p>
          <a:r>
            <a:rPr lang="en-GB"/>
            <a:t>In conclusion, communication is one of the most important skills in health and social care practice.</a:t>
          </a:r>
          <a:endParaRPr lang="en-US"/>
        </a:p>
      </dgm:t>
    </dgm:pt>
    <dgm:pt modelId="{04BAB702-D7E4-430B-9634-8A073111E855}" type="parTrans" cxnId="{A0B12BCB-A88E-4B41-AD48-8BC6A787A08B}">
      <dgm:prSet/>
      <dgm:spPr/>
      <dgm:t>
        <a:bodyPr/>
        <a:lstStyle/>
        <a:p>
          <a:endParaRPr lang="en-US"/>
        </a:p>
      </dgm:t>
    </dgm:pt>
    <dgm:pt modelId="{216E748C-002A-4308-B12D-B67476D05177}" type="sibTrans" cxnId="{A0B12BCB-A88E-4B41-AD48-8BC6A787A08B}">
      <dgm:prSet/>
      <dgm:spPr/>
      <dgm:t>
        <a:bodyPr/>
        <a:lstStyle/>
        <a:p>
          <a:endParaRPr lang="en-US"/>
        </a:p>
      </dgm:t>
    </dgm:pt>
    <dgm:pt modelId="{4C8595A2-E802-450F-A8E9-65033056CFB9}">
      <dgm:prSet/>
      <dgm:spPr/>
      <dgm:t>
        <a:bodyPr/>
        <a:lstStyle/>
        <a:p>
          <a:r>
            <a:rPr lang="en-GB"/>
            <a:t>It ensures:</a:t>
          </a:r>
          <a:endParaRPr lang="en-US"/>
        </a:p>
      </dgm:t>
    </dgm:pt>
    <dgm:pt modelId="{E48CFD9A-DF10-42EF-A821-F4B8980E71A0}" type="parTrans" cxnId="{0F9B9DDC-E12C-4614-A706-8027C80EB052}">
      <dgm:prSet/>
      <dgm:spPr/>
      <dgm:t>
        <a:bodyPr/>
        <a:lstStyle/>
        <a:p>
          <a:endParaRPr lang="en-US"/>
        </a:p>
      </dgm:t>
    </dgm:pt>
    <dgm:pt modelId="{64544D8E-BCED-48D6-97BA-0CBF52021156}" type="sibTrans" cxnId="{0F9B9DDC-E12C-4614-A706-8027C80EB052}">
      <dgm:prSet/>
      <dgm:spPr/>
      <dgm:t>
        <a:bodyPr/>
        <a:lstStyle/>
        <a:p>
          <a:endParaRPr lang="en-US"/>
        </a:p>
      </dgm:t>
    </dgm:pt>
    <dgm:pt modelId="{D52B12D4-A704-4D2D-B0A6-7673443D28FE}">
      <dgm:prSet/>
      <dgm:spPr/>
      <dgm:t>
        <a:bodyPr/>
        <a:lstStyle/>
        <a:p>
          <a:r>
            <a:rPr lang="en-GB"/>
            <a:t>Person-centred care</a:t>
          </a:r>
          <a:endParaRPr lang="en-US"/>
        </a:p>
      </dgm:t>
    </dgm:pt>
    <dgm:pt modelId="{CE2A1034-348B-4928-8F4D-C9665ECBEF68}" type="parTrans" cxnId="{29A6E6A9-2B6E-48DB-9D7C-D2C51A0F1769}">
      <dgm:prSet/>
      <dgm:spPr/>
      <dgm:t>
        <a:bodyPr/>
        <a:lstStyle/>
        <a:p>
          <a:endParaRPr lang="en-US"/>
        </a:p>
      </dgm:t>
    </dgm:pt>
    <dgm:pt modelId="{7BDDE9EB-3D3E-4391-9086-6B0331E5D30D}" type="sibTrans" cxnId="{29A6E6A9-2B6E-48DB-9D7C-D2C51A0F1769}">
      <dgm:prSet/>
      <dgm:spPr/>
      <dgm:t>
        <a:bodyPr/>
        <a:lstStyle/>
        <a:p>
          <a:endParaRPr lang="en-US"/>
        </a:p>
      </dgm:t>
    </dgm:pt>
    <dgm:pt modelId="{DED0E2EB-9310-481D-B0D3-AC856A159650}">
      <dgm:prSet/>
      <dgm:spPr/>
      <dgm:t>
        <a:bodyPr/>
        <a:lstStyle/>
        <a:p>
          <a:r>
            <a:rPr lang="en-GB"/>
            <a:t>Patient safety</a:t>
          </a:r>
          <a:endParaRPr lang="en-US"/>
        </a:p>
      </dgm:t>
    </dgm:pt>
    <dgm:pt modelId="{A3A0DF28-EA5E-4336-9A58-BEF304200A0C}" type="parTrans" cxnId="{5D09CFAB-AA72-42E3-943D-B370420B7FA7}">
      <dgm:prSet/>
      <dgm:spPr/>
      <dgm:t>
        <a:bodyPr/>
        <a:lstStyle/>
        <a:p>
          <a:endParaRPr lang="en-US"/>
        </a:p>
      </dgm:t>
    </dgm:pt>
    <dgm:pt modelId="{059F993B-1018-4720-81F2-7C8A8409E391}" type="sibTrans" cxnId="{5D09CFAB-AA72-42E3-943D-B370420B7FA7}">
      <dgm:prSet/>
      <dgm:spPr/>
      <dgm:t>
        <a:bodyPr/>
        <a:lstStyle/>
        <a:p>
          <a:endParaRPr lang="en-US"/>
        </a:p>
      </dgm:t>
    </dgm:pt>
    <dgm:pt modelId="{F2E87EFD-782E-4B01-803C-B064FBB75ECF}">
      <dgm:prSet/>
      <dgm:spPr/>
      <dgm:t>
        <a:bodyPr/>
        <a:lstStyle/>
        <a:p>
          <a:r>
            <a:rPr lang="en-GB"/>
            <a:t>Effective teamwork</a:t>
          </a:r>
          <a:endParaRPr lang="en-US"/>
        </a:p>
      </dgm:t>
    </dgm:pt>
    <dgm:pt modelId="{73041587-4EB6-4479-963E-94C588D4C311}" type="parTrans" cxnId="{17E34D3D-1806-4A87-ADB9-85D7B0DD1877}">
      <dgm:prSet/>
      <dgm:spPr/>
      <dgm:t>
        <a:bodyPr/>
        <a:lstStyle/>
        <a:p>
          <a:endParaRPr lang="en-US"/>
        </a:p>
      </dgm:t>
    </dgm:pt>
    <dgm:pt modelId="{866612E4-B4FD-4A54-8587-EEFCC4084D64}" type="sibTrans" cxnId="{17E34D3D-1806-4A87-ADB9-85D7B0DD1877}">
      <dgm:prSet/>
      <dgm:spPr/>
      <dgm:t>
        <a:bodyPr/>
        <a:lstStyle/>
        <a:p>
          <a:endParaRPr lang="en-US"/>
        </a:p>
      </dgm:t>
    </dgm:pt>
    <dgm:pt modelId="{EB962B29-69E7-4DA3-87C1-B1400DEEB4B7}">
      <dgm:prSet/>
      <dgm:spPr/>
      <dgm:t>
        <a:bodyPr/>
        <a:lstStyle/>
        <a:p>
          <a:r>
            <a:rPr lang="en-GB"/>
            <a:t>Safeguarding</a:t>
          </a:r>
          <a:endParaRPr lang="en-US"/>
        </a:p>
      </dgm:t>
    </dgm:pt>
    <dgm:pt modelId="{22CCB37D-BDC6-4198-8C3E-153432FCE98D}" type="parTrans" cxnId="{D145320C-FF5C-4A4C-82AF-F8F4978D0D78}">
      <dgm:prSet/>
      <dgm:spPr/>
      <dgm:t>
        <a:bodyPr/>
        <a:lstStyle/>
        <a:p>
          <a:endParaRPr lang="en-US"/>
        </a:p>
      </dgm:t>
    </dgm:pt>
    <dgm:pt modelId="{A47CDECA-DDF4-486A-B61A-CA2A9C265DF0}" type="sibTrans" cxnId="{D145320C-FF5C-4A4C-82AF-F8F4978D0D78}">
      <dgm:prSet/>
      <dgm:spPr/>
      <dgm:t>
        <a:bodyPr/>
        <a:lstStyle/>
        <a:p>
          <a:endParaRPr lang="en-US"/>
        </a:p>
      </dgm:t>
    </dgm:pt>
    <dgm:pt modelId="{86AAA5FC-E5EF-4B0E-BD6E-1C86B2D28243}">
      <dgm:prSet/>
      <dgm:spPr/>
      <dgm:t>
        <a:bodyPr/>
        <a:lstStyle/>
        <a:p>
          <a:r>
            <a:rPr lang="en-GB"/>
            <a:t>Professional accountability</a:t>
          </a:r>
          <a:endParaRPr lang="en-US"/>
        </a:p>
      </dgm:t>
    </dgm:pt>
    <dgm:pt modelId="{EC655615-6505-448A-8C20-767AD45A1DB9}" type="parTrans" cxnId="{BB6CC7A1-89C2-4C73-A3A8-5BB6919C4543}">
      <dgm:prSet/>
      <dgm:spPr/>
      <dgm:t>
        <a:bodyPr/>
        <a:lstStyle/>
        <a:p>
          <a:endParaRPr lang="en-US"/>
        </a:p>
      </dgm:t>
    </dgm:pt>
    <dgm:pt modelId="{BC8E194A-566E-419D-85D8-6175C1A3A443}" type="sibTrans" cxnId="{BB6CC7A1-89C2-4C73-A3A8-5BB6919C4543}">
      <dgm:prSet/>
      <dgm:spPr/>
      <dgm:t>
        <a:bodyPr/>
        <a:lstStyle/>
        <a:p>
          <a:endParaRPr lang="en-US"/>
        </a:p>
      </dgm:t>
    </dgm:pt>
    <dgm:pt modelId="{2A7D7E20-A1A9-4297-94AD-C2D5563FBF42}" type="pres">
      <dgm:prSet presAssocID="{EAAAEFF1-EDA8-4B93-8038-386F84B3873A}" presName="root" presStyleCnt="0">
        <dgm:presLayoutVars>
          <dgm:dir/>
          <dgm:resizeHandles val="exact"/>
        </dgm:presLayoutVars>
      </dgm:prSet>
      <dgm:spPr/>
    </dgm:pt>
    <dgm:pt modelId="{F47E227B-FC21-4872-8C57-B986F5A6FFBF}" type="pres">
      <dgm:prSet presAssocID="{16DC782C-38B0-4332-8387-BC1045105F99}" presName="compNode" presStyleCnt="0"/>
      <dgm:spPr/>
    </dgm:pt>
    <dgm:pt modelId="{02F236EE-623C-40C2-B9A2-AB6944ADB8EF}" type="pres">
      <dgm:prSet presAssocID="{16DC782C-38B0-4332-8387-BC1045105F99}" presName="bgRect" presStyleLbl="bgShp" presStyleIdx="0" presStyleCnt="7"/>
      <dgm:spPr/>
    </dgm:pt>
    <dgm:pt modelId="{8805660B-BF5D-4C87-81F8-F4201F45732E}" type="pres">
      <dgm:prSet presAssocID="{16DC782C-38B0-4332-8387-BC1045105F99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lth"/>
        </a:ext>
      </dgm:extLst>
    </dgm:pt>
    <dgm:pt modelId="{D9C8E6ED-4C01-4284-A467-5D9125410781}" type="pres">
      <dgm:prSet presAssocID="{16DC782C-38B0-4332-8387-BC1045105F99}" presName="spaceRect" presStyleCnt="0"/>
      <dgm:spPr/>
    </dgm:pt>
    <dgm:pt modelId="{78F071BE-F568-4BBE-B561-CB1DC6B2FBAB}" type="pres">
      <dgm:prSet presAssocID="{16DC782C-38B0-4332-8387-BC1045105F99}" presName="parTx" presStyleLbl="revTx" presStyleIdx="0" presStyleCnt="7">
        <dgm:presLayoutVars>
          <dgm:chMax val="0"/>
          <dgm:chPref val="0"/>
        </dgm:presLayoutVars>
      </dgm:prSet>
      <dgm:spPr/>
    </dgm:pt>
    <dgm:pt modelId="{BB39B4FD-2689-416F-BB2B-1B4B9709F632}" type="pres">
      <dgm:prSet presAssocID="{216E748C-002A-4308-B12D-B67476D05177}" presName="sibTrans" presStyleCnt="0"/>
      <dgm:spPr/>
    </dgm:pt>
    <dgm:pt modelId="{B7B93A26-E864-4FB6-A4A7-94D084AAA9A7}" type="pres">
      <dgm:prSet presAssocID="{4C8595A2-E802-450F-A8E9-65033056CFB9}" presName="compNode" presStyleCnt="0"/>
      <dgm:spPr/>
    </dgm:pt>
    <dgm:pt modelId="{D898BC95-7D12-4178-BDDF-D355918F7ED5}" type="pres">
      <dgm:prSet presAssocID="{4C8595A2-E802-450F-A8E9-65033056CFB9}" presName="bgRect" presStyleLbl="bgShp" presStyleIdx="1" presStyleCnt="7"/>
      <dgm:spPr/>
    </dgm:pt>
    <dgm:pt modelId="{5772B3D7-B1E3-4256-A9C0-69F7F42D03BD}" type="pres">
      <dgm:prSet presAssocID="{4C8595A2-E802-450F-A8E9-65033056CFB9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D Badge"/>
        </a:ext>
      </dgm:extLst>
    </dgm:pt>
    <dgm:pt modelId="{A14D2B8A-6CF2-48A5-8E87-B191EBE45EDA}" type="pres">
      <dgm:prSet presAssocID="{4C8595A2-E802-450F-A8E9-65033056CFB9}" presName="spaceRect" presStyleCnt="0"/>
      <dgm:spPr/>
    </dgm:pt>
    <dgm:pt modelId="{2C5F93D8-45BE-447B-81AE-5D4CE6163250}" type="pres">
      <dgm:prSet presAssocID="{4C8595A2-E802-450F-A8E9-65033056CFB9}" presName="parTx" presStyleLbl="revTx" presStyleIdx="1" presStyleCnt="7">
        <dgm:presLayoutVars>
          <dgm:chMax val="0"/>
          <dgm:chPref val="0"/>
        </dgm:presLayoutVars>
      </dgm:prSet>
      <dgm:spPr/>
    </dgm:pt>
    <dgm:pt modelId="{FEECCE3D-E3D7-4145-8716-2A18926507D6}" type="pres">
      <dgm:prSet presAssocID="{64544D8E-BCED-48D6-97BA-0CBF52021156}" presName="sibTrans" presStyleCnt="0"/>
      <dgm:spPr/>
    </dgm:pt>
    <dgm:pt modelId="{0E534342-822E-4EB6-B101-5FF048D01897}" type="pres">
      <dgm:prSet presAssocID="{D52B12D4-A704-4D2D-B0A6-7673443D28FE}" presName="compNode" presStyleCnt="0"/>
      <dgm:spPr/>
    </dgm:pt>
    <dgm:pt modelId="{4EEE1012-E09E-42DD-82FC-94A287EBBBA9}" type="pres">
      <dgm:prSet presAssocID="{D52B12D4-A704-4D2D-B0A6-7673443D28FE}" presName="bgRect" presStyleLbl="bgShp" presStyleIdx="2" presStyleCnt="7"/>
      <dgm:spPr/>
    </dgm:pt>
    <dgm:pt modelId="{B0979B22-2DA7-4159-AB92-BE75BA5FB490}" type="pres">
      <dgm:prSet presAssocID="{D52B12D4-A704-4D2D-B0A6-7673443D28FE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mily"/>
        </a:ext>
      </dgm:extLst>
    </dgm:pt>
    <dgm:pt modelId="{59BCA394-A199-4F51-BDD3-ED26CB2E5DDC}" type="pres">
      <dgm:prSet presAssocID="{D52B12D4-A704-4D2D-B0A6-7673443D28FE}" presName="spaceRect" presStyleCnt="0"/>
      <dgm:spPr/>
    </dgm:pt>
    <dgm:pt modelId="{EC8F1224-7D05-4A3E-B9D9-E48C7C003D87}" type="pres">
      <dgm:prSet presAssocID="{D52B12D4-A704-4D2D-B0A6-7673443D28FE}" presName="parTx" presStyleLbl="revTx" presStyleIdx="2" presStyleCnt="7">
        <dgm:presLayoutVars>
          <dgm:chMax val="0"/>
          <dgm:chPref val="0"/>
        </dgm:presLayoutVars>
      </dgm:prSet>
      <dgm:spPr/>
    </dgm:pt>
    <dgm:pt modelId="{72C4F0EE-DEFC-497F-B42F-4325BA81EE30}" type="pres">
      <dgm:prSet presAssocID="{7BDDE9EB-3D3E-4391-9086-6B0331E5D30D}" presName="sibTrans" presStyleCnt="0"/>
      <dgm:spPr/>
    </dgm:pt>
    <dgm:pt modelId="{302D1B7B-FA0A-4D97-906B-35DCB9438707}" type="pres">
      <dgm:prSet presAssocID="{DED0E2EB-9310-481D-B0D3-AC856A159650}" presName="compNode" presStyleCnt="0"/>
      <dgm:spPr/>
    </dgm:pt>
    <dgm:pt modelId="{25EDFBFE-DB34-49E4-A25E-D5F0919DE537}" type="pres">
      <dgm:prSet presAssocID="{DED0E2EB-9310-481D-B0D3-AC856A159650}" presName="bgRect" presStyleLbl="bgShp" presStyleIdx="3" presStyleCnt="7"/>
      <dgm:spPr/>
    </dgm:pt>
    <dgm:pt modelId="{93BBC591-9951-488A-84B5-1181332535DE}" type="pres">
      <dgm:prSet presAssocID="{DED0E2EB-9310-481D-B0D3-AC856A159650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 First Aid"/>
        </a:ext>
      </dgm:extLst>
    </dgm:pt>
    <dgm:pt modelId="{604DB0A8-269E-4096-ACF3-9B58B8DB5B1E}" type="pres">
      <dgm:prSet presAssocID="{DED0E2EB-9310-481D-B0D3-AC856A159650}" presName="spaceRect" presStyleCnt="0"/>
      <dgm:spPr/>
    </dgm:pt>
    <dgm:pt modelId="{9C39129C-C1B8-4DD2-BF83-3F2BDC9AC211}" type="pres">
      <dgm:prSet presAssocID="{DED0E2EB-9310-481D-B0D3-AC856A159650}" presName="parTx" presStyleLbl="revTx" presStyleIdx="3" presStyleCnt="7">
        <dgm:presLayoutVars>
          <dgm:chMax val="0"/>
          <dgm:chPref val="0"/>
        </dgm:presLayoutVars>
      </dgm:prSet>
      <dgm:spPr/>
    </dgm:pt>
    <dgm:pt modelId="{F7F971B2-9462-4CF6-B125-9EB236EFEB8C}" type="pres">
      <dgm:prSet presAssocID="{059F993B-1018-4720-81F2-7C8A8409E391}" presName="sibTrans" presStyleCnt="0"/>
      <dgm:spPr/>
    </dgm:pt>
    <dgm:pt modelId="{CB00037A-689E-4284-ADE8-9E1E07F861D1}" type="pres">
      <dgm:prSet presAssocID="{F2E87EFD-782E-4B01-803C-B064FBB75ECF}" presName="compNode" presStyleCnt="0"/>
      <dgm:spPr/>
    </dgm:pt>
    <dgm:pt modelId="{D3FEF5AB-D9B1-4702-8A4D-AFDAC1FF1560}" type="pres">
      <dgm:prSet presAssocID="{F2E87EFD-782E-4B01-803C-B064FBB75ECF}" presName="bgRect" presStyleLbl="bgShp" presStyleIdx="4" presStyleCnt="7"/>
      <dgm:spPr/>
    </dgm:pt>
    <dgm:pt modelId="{B6962BEA-D7EB-461D-9006-0EA16883CFBD}" type="pres">
      <dgm:prSet presAssocID="{F2E87EFD-782E-4B01-803C-B064FBB75ECF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work"/>
        </a:ext>
      </dgm:extLst>
    </dgm:pt>
    <dgm:pt modelId="{2846E358-885F-4132-8BAA-4045CCD7C596}" type="pres">
      <dgm:prSet presAssocID="{F2E87EFD-782E-4B01-803C-B064FBB75ECF}" presName="spaceRect" presStyleCnt="0"/>
      <dgm:spPr/>
    </dgm:pt>
    <dgm:pt modelId="{E1FCB0A4-F135-49FA-A769-67D6AC7D5D36}" type="pres">
      <dgm:prSet presAssocID="{F2E87EFD-782E-4B01-803C-B064FBB75ECF}" presName="parTx" presStyleLbl="revTx" presStyleIdx="4" presStyleCnt="7">
        <dgm:presLayoutVars>
          <dgm:chMax val="0"/>
          <dgm:chPref val="0"/>
        </dgm:presLayoutVars>
      </dgm:prSet>
      <dgm:spPr/>
    </dgm:pt>
    <dgm:pt modelId="{67F044F1-BFA3-4265-A34A-E72A7D196369}" type="pres">
      <dgm:prSet presAssocID="{866612E4-B4FD-4A54-8587-EEFCC4084D64}" presName="sibTrans" presStyleCnt="0"/>
      <dgm:spPr/>
    </dgm:pt>
    <dgm:pt modelId="{5982D1B7-F291-4B8E-B639-CCA5C37011EA}" type="pres">
      <dgm:prSet presAssocID="{EB962B29-69E7-4DA3-87C1-B1400DEEB4B7}" presName="compNode" presStyleCnt="0"/>
      <dgm:spPr/>
    </dgm:pt>
    <dgm:pt modelId="{C2B06731-88F2-4E0C-9135-C9156D6FB4D8}" type="pres">
      <dgm:prSet presAssocID="{EB962B29-69E7-4DA3-87C1-B1400DEEB4B7}" presName="bgRect" presStyleLbl="bgShp" presStyleIdx="5" presStyleCnt="7"/>
      <dgm:spPr/>
    </dgm:pt>
    <dgm:pt modelId="{DAC0F18C-001E-4D10-B73E-09EEDB214485}" type="pres">
      <dgm:prSet presAssocID="{EB962B29-69E7-4DA3-87C1-B1400DEEB4B7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ad"/>
        </a:ext>
      </dgm:extLst>
    </dgm:pt>
    <dgm:pt modelId="{3537BC10-18C4-42B5-8CFC-208851442D3E}" type="pres">
      <dgm:prSet presAssocID="{EB962B29-69E7-4DA3-87C1-B1400DEEB4B7}" presName="spaceRect" presStyleCnt="0"/>
      <dgm:spPr/>
    </dgm:pt>
    <dgm:pt modelId="{6FCB1DDD-4657-41E8-A5A2-F0A29FF45993}" type="pres">
      <dgm:prSet presAssocID="{EB962B29-69E7-4DA3-87C1-B1400DEEB4B7}" presName="parTx" presStyleLbl="revTx" presStyleIdx="5" presStyleCnt="7">
        <dgm:presLayoutVars>
          <dgm:chMax val="0"/>
          <dgm:chPref val="0"/>
        </dgm:presLayoutVars>
      </dgm:prSet>
      <dgm:spPr/>
    </dgm:pt>
    <dgm:pt modelId="{A59999C3-F629-4E10-863E-04466AD87A99}" type="pres">
      <dgm:prSet presAssocID="{A47CDECA-DDF4-486A-B61A-CA2A9C265DF0}" presName="sibTrans" presStyleCnt="0"/>
      <dgm:spPr/>
    </dgm:pt>
    <dgm:pt modelId="{6AE46BFC-BC34-47C0-899B-768DD7F49B19}" type="pres">
      <dgm:prSet presAssocID="{86AAA5FC-E5EF-4B0E-BD6E-1C86B2D28243}" presName="compNode" presStyleCnt="0"/>
      <dgm:spPr/>
    </dgm:pt>
    <dgm:pt modelId="{7B257BA0-9744-4895-84CF-2B720A9EAC7F}" type="pres">
      <dgm:prSet presAssocID="{86AAA5FC-E5EF-4B0E-BD6E-1C86B2D28243}" presName="bgRect" presStyleLbl="bgShp" presStyleIdx="6" presStyleCnt="7"/>
      <dgm:spPr/>
    </dgm:pt>
    <dgm:pt modelId="{2A178085-C934-4A64-8A39-090B8B3A160F}" type="pres">
      <dgm:prSet presAssocID="{86AAA5FC-E5EF-4B0E-BD6E-1C86B2D28243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ancial"/>
        </a:ext>
      </dgm:extLst>
    </dgm:pt>
    <dgm:pt modelId="{B90D1B74-7B2D-4163-BEA8-D59B05E6218B}" type="pres">
      <dgm:prSet presAssocID="{86AAA5FC-E5EF-4B0E-BD6E-1C86B2D28243}" presName="spaceRect" presStyleCnt="0"/>
      <dgm:spPr/>
    </dgm:pt>
    <dgm:pt modelId="{B16383A1-899F-4CAD-B53D-F920D6F62303}" type="pres">
      <dgm:prSet presAssocID="{86AAA5FC-E5EF-4B0E-BD6E-1C86B2D28243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D145320C-FF5C-4A4C-82AF-F8F4978D0D78}" srcId="{EAAAEFF1-EDA8-4B93-8038-386F84B3873A}" destId="{EB962B29-69E7-4DA3-87C1-B1400DEEB4B7}" srcOrd="5" destOrd="0" parTransId="{22CCB37D-BDC6-4198-8C3E-153432FCE98D}" sibTransId="{A47CDECA-DDF4-486A-B61A-CA2A9C265DF0}"/>
    <dgm:cxn modelId="{CB24E111-23F9-4CEF-8022-ADAC7058E6F5}" type="presOf" srcId="{86AAA5FC-E5EF-4B0E-BD6E-1C86B2D28243}" destId="{B16383A1-899F-4CAD-B53D-F920D6F62303}" srcOrd="0" destOrd="0" presId="urn:microsoft.com/office/officeart/2018/2/layout/IconVerticalSolidList"/>
    <dgm:cxn modelId="{069C2816-8441-4E26-B382-7EA5EC3032D1}" type="presOf" srcId="{EAAAEFF1-EDA8-4B93-8038-386F84B3873A}" destId="{2A7D7E20-A1A9-4297-94AD-C2D5563FBF42}" srcOrd="0" destOrd="0" presId="urn:microsoft.com/office/officeart/2018/2/layout/IconVerticalSolidList"/>
    <dgm:cxn modelId="{F8799824-8CBC-4BCE-A7A3-D1FB42BB687C}" type="presOf" srcId="{F2E87EFD-782E-4B01-803C-B064FBB75ECF}" destId="{E1FCB0A4-F135-49FA-A769-67D6AC7D5D36}" srcOrd="0" destOrd="0" presId="urn:microsoft.com/office/officeart/2018/2/layout/IconVerticalSolidList"/>
    <dgm:cxn modelId="{23FF4E35-92FD-4963-9B83-67D556615B48}" type="presOf" srcId="{EB962B29-69E7-4DA3-87C1-B1400DEEB4B7}" destId="{6FCB1DDD-4657-41E8-A5A2-F0A29FF45993}" srcOrd="0" destOrd="0" presId="urn:microsoft.com/office/officeart/2018/2/layout/IconVerticalSolidList"/>
    <dgm:cxn modelId="{05692137-3317-4281-AB80-BC3C728DD502}" type="presOf" srcId="{16DC782C-38B0-4332-8387-BC1045105F99}" destId="{78F071BE-F568-4BBE-B561-CB1DC6B2FBAB}" srcOrd="0" destOrd="0" presId="urn:microsoft.com/office/officeart/2018/2/layout/IconVerticalSolidList"/>
    <dgm:cxn modelId="{17E34D3D-1806-4A87-ADB9-85D7B0DD1877}" srcId="{EAAAEFF1-EDA8-4B93-8038-386F84B3873A}" destId="{F2E87EFD-782E-4B01-803C-B064FBB75ECF}" srcOrd="4" destOrd="0" parTransId="{73041587-4EB6-4479-963E-94C588D4C311}" sibTransId="{866612E4-B4FD-4A54-8587-EEFCC4084D64}"/>
    <dgm:cxn modelId="{B9BC5F7D-A9F5-4255-A6CD-163AED04D2D5}" type="presOf" srcId="{DED0E2EB-9310-481D-B0D3-AC856A159650}" destId="{9C39129C-C1B8-4DD2-BF83-3F2BDC9AC211}" srcOrd="0" destOrd="0" presId="urn:microsoft.com/office/officeart/2018/2/layout/IconVerticalSolidList"/>
    <dgm:cxn modelId="{BB6CC7A1-89C2-4C73-A3A8-5BB6919C4543}" srcId="{EAAAEFF1-EDA8-4B93-8038-386F84B3873A}" destId="{86AAA5FC-E5EF-4B0E-BD6E-1C86B2D28243}" srcOrd="6" destOrd="0" parTransId="{EC655615-6505-448A-8C20-767AD45A1DB9}" sibTransId="{BC8E194A-566E-419D-85D8-6175C1A3A443}"/>
    <dgm:cxn modelId="{29A6E6A9-2B6E-48DB-9D7C-D2C51A0F1769}" srcId="{EAAAEFF1-EDA8-4B93-8038-386F84B3873A}" destId="{D52B12D4-A704-4D2D-B0A6-7673443D28FE}" srcOrd="2" destOrd="0" parTransId="{CE2A1034-348B-4928-8F4D-C9665ECBEF68}" sibTransId="{7BDDE9EB-3D3E-4391-9086-6B0331E5D30D}"/>
    <dgm:cxn modelId="{5D09CFAB-AA72-42E3-943D-B370420B7FA7}" srcId="{EAAAEFF1-EDA8-4B93-8038-386F84B3873A}" destId="{DED0E2EB-9310-481D-B0D3-AC856A159650}" srcOrd="3" destOrd="0" parTransId="{A3A0DF28-EA5E-4336-9A58-BEF304200A0C}" sibTransId="{059F993B-1018-4720-81F2-7C8A8409E391}"/>
    <dgm:cxn modelId="{6623DDB3-A819-4000-B9F4-413AEB961A9D}" type="presOf" srcId="{D52B12D4-A704-4D2D-B0A6-7673443D28FE}" destId="{EC8F1224-7D05-4A3E-B9D9-E48C7C003D87}" srcOrd="0" destOrd="0" presId="urn:microsoft.com/office/officeart/2018/2/layout/IconVerticalSolidList"/>
    <dgm:cxn modelId="{A0B12BCB-A88E-4B41-AD48-8BC6A787A08B}" srcId="{EAAAEFF1-EDA8-4B93-8038-386F84B3873A}" destId="{16DC782C-38B0-4332-8387-BC1045105F99}" srcOrd="0" destOrd="0" parTransId="{04BAB702-D7E4-430B-9634-8A073111E855}" sibTransId="{216E748C-002A-4308-B12D-B67476D05177}"/>
    <dgm:cxn modelId="{C5328FD8-9272-42AA-9C4F-3A1982A9F297}" type="presOf" srcId="{4C8595A2-E802-450F-A8E9-65033056CFB9}" destId="{2C5F93D8-45BE-447B-81AE-5D4CE6163250}" srcOrd="0" destOrd="0" presId="urn:microsoft.com/office/officeart/2018/2/layout/IconVerticalSolidList"/>
    <dgm:cxn modelId="{0F9B9DDC-E12C-4614-A706-8027C80EB052}" srcId="{EAAAEFF1-EDA8-4B93-8038-386F84B3873A}" destId="{4C8595A2-E802-450F-A8E9-65033056CFB9}" srcOrd="1" destOrd="0" parTransId="{E48CFD9A-DF10-42EF-A821-F4B8980E71A0}" sibTransId="{64544D8E-BCED-48D6-97BA-0CBF52021156}"/>
    <dgm:cxn modelId="{72647E0B-47CC-499F-A9DE-D13414EFF6FC}" type="presParOf" srcId="{2A7D7E20-A1A9-4297-94AD-C2D5563FBF42}" destId="{F47E227B-FC21-4872-8C57-B986F5A6FFBF}" srcOrd="0" destOrd="0" presId="urn:microsoft.com/office/officeart/2018/2/layout/IconVerticalSolidList"/>
    <dgm:cxn modelId="{B5CCB7B2-E8AC-43E2-B0E7-27D739341035}" type="presParOf" srcId="{F47E227B-FC21-4872-8C57-B986F5A6FFBF}" destId="{02F236EE-623C-40C2-B9A2-AB6944ADB8EF}" srcOrd="0" destOrd="0" presId="urn:microsoft.com/office/officeart/2018/2/layout/IconVerticalSolidList"/>
    <dgm:cxn modelId="{92A81CF4-87C8-48C3-AF9D-65ADA2C677EA}" type="presParOf" srcId="{F47E227B-FC21-4872-8C57-B986F5A6FFBF}" destId="{8805660B-BF5D-4C87-81F8-F4201F45732E}" srcOrd="1" destOrd="0" presId="urn:microsoft.com/office/officeart/2018/2/layout/IconVerticalSolidList"/>
    <dgm:cxn modelId="{4E651780-B263-49A3-BEFA-D6E68F9BECD6}" type="presParOf" srcId="{F47E227B-FC21-4872-8C57-B986F5A6FFBF}" destId="{D9C8E6ED-4C01-4284-A467-5D9125410781}" srcOrd="2" destOrd="0" presId="urn:microsoft.com/office/officeart/2018/2/layout/IconVerticalSolidList"/>
    <dgm:cxn modelId="{9F0921AF-35DF-4C78-898A-F844D2AA175C}" type="presParOf" srcId="{F47E227B-FC21-4872-8C57-B986F5A6FFBF}" destId="{78F071BE-F568-4BBE-B561-CB1DC6B2FBAB}" srcOrd="3" destOrd="0" presId="urn:microsoft.com/office/officeart/2018/2/layout/IconVerticalSolidList"/>
    <dgm:cxn modelId="{C6457721-3687-40E8-B59C-73F26C1A9AF5}" type="presParOf" srcId="{2A7D7E20-A1A9-4297-94AD-C2D5563FBF42}" destId="{BB39B4FD-2689-416F-BB2B-1B4B9709F632}" srcOrd="1" destOrd="0" presId="urn:microsoft.com/office/officeart/2018/2/layout/IconVerticalSolidList"/>
    <dgm:cxn modelId="{964B7EDB-7A15-4E9E-846C-D774BAC98A79}" type="presParOf" srcId="{2A7D7E20-A1A9-4297-94AD-C2D5563FBF42}" destId="{B7B93A26-E864-4FB6-A4A7-94D084AAA9A7}" srcOrd="2" destOrd="0" presId="urn:microsoft.com/office/officeart/2018/2/layout/IconVerticalSolidList"/>
    <dgm:cxn modelId="{E6FF21CB-634F-4448-BEA3-42CDAF638D00}" type="presParOf" srcId="{B7B93A26-E864-4FB6-A4A7-94D084AAA9A7}" destId="{D898BC95-7D12-4178-BDDF-D355918F7ED5}" srcOrd="0" destOrd="0" presId="urn:microsoft.com/office/officeart/2018/2/layout/IconVerticalSolidList"/>
    <dgm:cxn modelId="{B8ACC7CA-B9E2-4C96-A164-9D01372890DE}" type="presParOf" srcId="{B7B93A26-E864-4FB6-A4A7-94D084AAA9A7}" destId="{5772B3D7-B1E3-4256-A9C0-69F7F42D03BD}" srcOrd="1" destOrd="0" presId="urn:microsoft.com/office/officeart/2018/2/layout/IconVerticalSolidList"/>
    <dgm:cxn modelId="{79F394E4-3206-4321-8778-424515E705AB}" type="presParOf" srcId="{B7B93A26-E864-4FB6-A4A7-94D084AAA9A7}" destId="{A14D2B8A-6CF2-48A5-8E87-B191EBE45EDA}" srcOrd="2" destOrd="0" presId="urn:microsoft.com/office/officeart/2018/2/layout/IconVerticalSolidList"/>
    <dgm:cxn modelId="{26B67405-E65A-4012-A15D-097A906F7E81}" type="presParOf" srcId="{B7B93A26-E864-4FB6-A4A7-94D084AAA9A7}" destId="{2C5F93D8-45BE-447B-81AE-5D4CE6163250}" srcOrd="3" destOrd="0" presId="urn:microsoft.com/office/officeart/2018/2/layout/IconVerticalSolidList"/>
    <dgm:cxn modelId="{4A48EDCC-6A36-4672-A574-5DF2CE85C768}" type="presParOf" srcId="{2A7D7E20-A1A9-4297-94AD-C2D5563FBF42}" destId="{FEECCE3D-E3D7-4145-8716-2A18926507D6}" srcOrd="3" destOrd="0" presId="urn:microsoft.com/office/officeart/2018/2/layout/IconVerticalSolidList"/>
    <dgm:cxn modelId="{53B981A6-A08B-4A4F-BC5C-73291B87D190}" type="presParOf" srcId="{2A7D7E20-A1A9-4297-94AD-C2D5563FBF42}" destId="{0E534342-822E-4EB6-B101-5FF048D01897}" srcOrd="4" destOrd="0" presId="urn:microsoft.com/office/officeart/2018/2/layout/IconVerticalSolidList"/>
    <dgm:cxn modelId="{24EBD33A-9686-47EC-9CD9-7D71DCD28241}" type="presParOf" srcId="{0E534342-822E-4EB6-B101-5FF048D01897}" destId="{4EEE1012-E09E-42DD-82FC-94A287EBBBA9}" srcOrd="0" destOrd="0" presId="urn:microsoft.com/office/officeart/2018/2/layout/IconVerticalSolidList"/>
    <dgm:cxn modelId="{8B29A183-A2F1-4C17-B23E-DF0C78069006}" type="presParOf" srcId="{0E534342-822E-4EB6-B101-5FF048D01897}" destId="{B0979B22-2DA7-4159-AB92-BE75BA5FB490}" srcOrd="1" destOrd="0" presId="urn:microsoft.com/office/officeart/2018/2/layout/IconVerticalSolidList"/>
    <dgm:cxn modelId="{33F797F7-D192-411E-868F-A36CB3B9100D}" type="presParOf" srcId="{0E534342-822E-4EB6-B101-5FF048D01897}" destId="{59BCA394-A199-4F51-BDD3-ED26CB2E5DDC}" srcOrd="2" destOrd="0" presId="urn:microsoft.com/office/officeart/2018/2/layout/IconVerticalSolidList"/>
    <dgm:cxn modelId="{887338AE-5F0D-4114-9E7C-0A44F7420C11}" type="presParOf" srcId="{0E534342-822E-4EB6-B101-5FF048D01897}" destId="{EC8F1224-7D05-4A3E-B9D9-E48C7C003D87}" srcOrd="3" destOrd="0" presId="urn:microsoft.com/office/officeart/2018/2/layout/IconVerticalSolidList"/>
    <dgm:cxn modelId="{CC143876-1965-4D31-B8F1-CBBB91C438AF}" type="presParOf" srcId="{2A7D7E20-A1A9-4297-94AD-C2D5563FBF42}" destId="{72C4F0EE-DEFC-497F-B42F-4325BA81EE30}" srcOrd="5" destOrd="0" presId="urn:microsoft.com/office/officeart/2018/2/layout/IconVerticalSolidList"/>
    <dgm:cxn modelId="{2693C317-6B98-40D2-BAD5-2FAEA7522497}" type="presParOf" srcId="{2A7D7E20-A1A9-4297-94AD-C2D5563FBF42}" destId="{302D1B7B-FA0A-4D97-906B-35DCB9438707}" srcOrd="6" destOrd="0" presId="urn:microsoft.com/office/officeart/2018/2/layout/IconVerticalSolidList"/>
    <dgm:cxn modelId="{D96F101A-81D4-408E-975C-1B1AC1383FB0}" type="presParOf" srcId="{302D1B7B-FA0A-4D97-906B-35DCB9438707}" destId="{25EDFBFE-DB34-49E4-A25E-D5F0919DE537}" srcOrd="0" destOrd="0" presId="urn:microsoft.com/office/officeart/2018/2/layout/IconVerticalSolidList"/>
    <dgm:cxn modelId="{FE787C51-281E-4644-88C3-E0143CD9F013}" type="presParOf" srcId="{302D1B7B-FA0A-4D97-906B-35DCB9438707}" destId="{93BBC591-9951-488A-84B5-1181332535DE}" srcOrd="1" destOrd="0" presId="urn:microsoft.com/office/officeart/2018/2/layout/IconVerticalSolidList"/>
    <dgm:cxn modelId="{539CF526-8F10-40C5-BB91-F211F7671D85}" type="presParOf" srcId="{302D1B7B-FA0A-4D97-906B-35DCB9438707}" destId="{604DB0A8-269E-4096-ACF3-9B58B8DB5B1E}" srcOrd="2" destOrd="0" presId="urn:microsoft.com/office/officeart/2018/2/layout/IconVerticalSolidList"/>
    <dgm:cxn modelId="{31C80DEC-7AD3-4D71-83E7-92E9C20DC324}" type="presParOf" srcId="{302D1B7B-FA0A-4D97-906B-35DCB9438707}" destId="{9C39129C-C1B8-4DD2-BF83-3F2BDC9AC211}" srcOrd="3" destOrd="0" presId="urn:microsoft.com/office/officeart/2018/2/layout/IconVerticalSolidList"/>
    <dgm:cxn modelId="{DCF9E44F-24F3-44F7-88B5-8172438A0CFE}" type="presParOf" srcId="{2A7D7E20-A1A9-4297-94AD-C2D5563FBF42}" destId="{F7F971B2-9462-4CF6-B125-9EB236EFEB8C}" srcOrd="7" destOrd="0" presId="urn:microsoft.com/office/officeart/2018/2/layout/IconVerticalSolidList"/>
    <dgm:cxn modelId="{5E84902E-29FE-470C-8E91-F7C850003CCD}" type="presParOf" srcId="{2A7D7E20-A1A9-4297-94AD-C2D5563FBF42}" destId="{CB00037A-689E-4284-ADE8-9E1E07F861D1}" srcOrd="8" destOrd="0" presId="urn:microsoft.com/office/officeart/2018/2/layout/IconVerticalSolidList"/>
    <dgm:cxn modelId="{278D553A-341F-4608-A915-38BC4CC174E6}" type="presParOf" srcId="{CB00037A-689E-4284-ADE8-9E1E07F861D1}" destId="{D3FEF5AB-D9B1-4702-8A4D-AFDAC1FF1560}" srcOrd="0" destOrd="0" presId="urn:microsoft.com/office/officeart/2018/2/layout/IconVerticalSolidList"/>
    <dgm:cxn modelId="{74A4AAC8-713E-4BEF-8AE1-18FBB2B76A0C}" type="presParOf" srcId="{CB00037A-689E-4284-ADE8-9E1E07F861D1}" destId="{B6962BEA-D7EB-461D-9006-0EA16883CFBD}" srcOrd="1" destOrd="0" presId="urn:microsoft.com/office/officeart/2018/2/layout/IconVerticalSolidList"/>
    <dgm:cxn modelId="{70D27505-4F65-4F81-8ACA-33B7BCBD0D9B}" type="presParOf" srcId="{CB00037A-689E-4284-ADE8-9E1E07F861D1}" destId="{2846E358-885F-4132-8BAA-4045CCD7C596}" srcOrd="2" destOrd="0" presId="urn:microsoft.com/office/officeart/2018/2/layout/IconVerticalSolidList"/>
    <dgm:cxn modelId="{A3F0CF12-634E-4505-92C8-14EB3A6EACB0}" type="presParOf" srcId="{CB00037A-689E-4284-ADE8-9E1E07F861D1}" destId="{E1FCB0A4-F135-49FA-A769-67D6AC7D5D36}" srcOrd="3" destOrd="0" presId="urn:microsoft.com/office/officeart/2018/2/layout/IconVerticalSolidList"/>
    <dgm:cxn modelId="{92D6C4A3-2E97-4B8D-89F2-5E2FD2855C68}" type="presParOf" srcId="{2A7D7E20-A1A9-4297-94AD-C2D5563FBF42}" destId="{67F044F1-BFA3-4265-A34A-E72A7D196369}" srcOrd="9" destOrd="0" presId="urn:microsoft.com/office/officeart/2018/2/layout/IconVerticalSolidList"/>
    <dgm:cxn modelId="{7358397A-3F87-4E7B-9108-17EC1365A1BA}" type="presParOf" srcId="{2A7D7E20-A1A9-4297-94AD-C2D5563FBF42}" destId="{5982D1B7-F291-4B8E-B639-CCA5C37011EA}" srcOrd="10" destOrd="0" presId="urn:microsoft.com/office/officeart/2018/2/layout/IconVerticalSolidList"/>
    <dgm:cxn modelId="{83E99D73-F6AC-4340-83A0-E53375A46771}" type="presParOf" srcId="{5982D1B7-F291-4B8E-B639-CCA5C37011EA}" destId="{C2B06731-88F2-4E0C-9135-C9156D6FB4D8}" srcOrd="0" destOrd="0" presId="urn:microsoft.com/office/officeart/2018/2/layout/IconVerticalSolidList"/>
    <dgm:cxn modelId="{8430ECA5-FBDB-44A3-87D1-4B863947FBCB}" type="presParOf" srcId="{5982D1B7-F291-4B8E-B639-CCA5C37011EA}" destId="{DAC0F18C-001E-4D10-B73E-09EEDB214485}" srcOrd="1" destOrd="0" presId="urn:microsoft.com/office/officeart/2018/2/layout/IconVerticalSolidList"/>
    <dgm:cxn modelId="{EEC0CD30-B656-4361-A0AD-4183A02E69A9}" type="presParOf" srcId="{5982D1B7-F291-4B8E-B639-CCA5C37011EA}" destId="{3537BC10-18C4-42B5-8CFC-208851442D3E}" srcOrd="2" destOrd="0" presId="urn:microsoft.com/office/officeart/2018/2/layout/IconVerticalSolidList"/>
    <dgm:cxn modelId="{3B4E38E4-12A0-44A3-87AA-79F0303E5EF5}" type="presParOf" srcId="{5982D1B7-F291-4B8E-B639-CCA5C37011EA}" destId="{6FCB1DDD-4657-41E8-A5A2-F0A29FF45993}" srcOrd="3" destOrd="0" presId="urn:microsoft.com/office/officeart/2018/2/layout/IconVerticalSolidList"/>
    <dgm:cxn modelId="{1BD10290-93AF-4092-B24D-9147DA7C3584}" type="presParOf" srcId="{2A7D7E20-A1A9-4297-94AD-C2D5563FBF42}" destId="{A59999C3-F629-4E10-863E-04466AD87A99}" srcOrd="11" destOrd="0" presId="urn:microsoft.com/office/officeart/2018/2/layout/IconVerticalSolidList"/>
    <dgm:cxn modelId="{088AC37A-BC84-4012-B057-3EF1393A6727}" type="presParOf" srcId="{2A7D7E20-A1A9-4297-94AD-C2D5563FBF42}" destId="{6AE46BFC-BC34-47C0-899B-768DD7F49B19}" srcOrd="12" destOrd="0" presId="urn:microsoft.com/office/officeart/2018/2/layout/IconVerticalSolidList"/>
    <dgm:cxn modelId="{5B46299A-3FD2-4594-A29D-CF146EC1C654}" type="presParOf" srcId="{6AE46BFC-BC34-47C0-899B-768DD7F49B19}" destId="{7B257BA0-9744-4895-84CF-2B720A9EAC7F}" srcOrd="0" destOrd="0" presId="urn:microsoft.com/office/officeart/2018/2/layout/IconVerticalSolidList"/>
    <dgm:cxn modelId="{80279764-76BC-42C3-9CB2-B954E53C3C56}" type="presParOf" srcId="{6AE46BFC-BC34-47C0-899B-768DD7F49B19}" destId="{2A178085-C934-4A64-8A39-090B8B3A160F}" srcOrd="1" destOrd="0" presId="urn:microsoft.com/office/officeart/2018/2/layout/IconVerticalSolidList"/>
    <dgm:cxn modelId="{72C6667D-96DC-4D56-B856-662F2CC7AE8C}" type="presParOf" srcId="{6AE46BFC-BC34-47C0-899B-768DD7F49B19}" destId="{B90D1B74-7B2D-4163-BEA8-D59B05E6218B}" srcOrd="2" destOrd="0" presId="urn:microsoft.com/office/officeart/2018/2/layout/IconVerticalSolidList"/>
    <dgm:cxn modelId="{ED9B96BB-EEEB-4151-AE0B-9655874CEED1}" type="presParOf" srcId="{6AE46BFC-BC34-47C0-899B-768DD7F49B19}" destId="{B16383A1-899F-4CAD-B53D-F920D6F623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F236EE-623C-40C2-B9A2-AB6944ADB8EF}">
      <dsp:nvSpPr>
        <dsp:cNvPr id="0" name=""/>
        <dsp:cNvSpPr/>
      </dsp:nvSpPr>
      <dsp:spPr>
        <a:xfrm>
          <a:off x="0" y="462"/>
          <a:ext cx="5715000" cy="6363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05660B-BF5D-4C87-81F8-F4201F45732E}">
      <dsp:nvSpPr>
        <dsp:cNvPr id="0" name=""/>
        <dsp:cNvSpPr/>
      </dsp:nvSpPr>
      <dsp:spPr>
        <a:xfrm>
          <a:off x="192506" y="143648"/>
          <a:ext cx="350011" cy="3500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F071BE-F568-4BBE-B561-CB1DC6B2FBAB}">
      <dsp:nvSpPr>
        <dsp:cNvPr id="0" name=""/>
        <dsp:cNvSpPr/>
      </dsp:nvSpPr>
      <dsp:spPr>
        <a:xfrm>
          <a:off x="735025" y="462"/>
          <a:ext cx="4979974" cy="6363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351" tIns="67351" rIns="67351" bIns="6735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conclusion, communication is one of the most important skills in health and social care practice.</a:t>
          </a:r>
          <a:endParaRPr lang="en-US" sz="1600" kern="1200"/>
        </a:p>
      </dsp:txBody>
      <dsp:txXfrm>
        <a:off x="735025" y="462"/>
        <a:ext cx="4979974" cy="636385"/>
      </dsp:txXfrm>
    </dsp:sp>
    <dsp:sp modelId="{D898BC95-7D12-4178-BDDF-D355918F7ED5}">
      <dsp:nvSpPr>
        <dsp:cNvPr id="0" name=""/>
        <dsp:cNvSpPr/>
      </dsp:nvSpPr>
      <dsp:spPr>
        <a:xfrm>
          <a:off x="0" y="795943"/>
          <a:ext cx="5715000" cy="6363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72B3D7-B1E3-4256-A9C0-69F7F42D03BD}">
      <dsp:nvSpPr>
        <dsp:cNvPr id="0" name=""/>
        <dsp:cNvSpPr/>
      </dsp:nvSpPr>
      <dsp:spPr>
        <a:xfrm>
          <a:off x="192506" y="939130"/>
          <a:ext cx="350011" cy="3500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5F93D8-45BE-447B-81AE-5D4CE6163250}">
      <dsp:nvSpPr>
        <dsp:cNvPr id="0" name=""/>
        <dsp:cNvSpPr/>
      </dsp:nvSpPr>
      <dsp:spPr>
        <a:xfrm>
          <a:off x="735025" y="795943"/>
          <a:ext cx="4979974" cy="6363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351" tIns="67351" rIns="67351" bIns="6735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It ensures:</a:t>
          </a:r>
          <a:endParaRPr lang="en-US" sz="1600" kern="1200"/>
        </a:p>
      </dsp:txBody>
      <dsp:txXfrm>
        <a:off x="735025" y="795943"/>
        <a:ext cx="4979974" cy="636385"/>
      </dsp:txXfrm>
    </dsp:sp>
    <dsp:sp modelId="{4EEE1012-E09E-42DD-82FC-94A287EBBBA9}">
      <dsp:nvSpPr>
        <dsp:cNvPr id="0" name=""/>
        <dsp:cNvSpPr/>
      </dsp:nvSpPr>
      <dsp:spPr>
        <a:xfrm>
          <a:off x="0" y="1591425"/>
          <a:ext cx="5715000" cy="6363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979B22-2DA7-4159-AB92-BE75BA5FB490}">
      <dsp:nvSpPr>
        <dsp:cNvPr id="0" name=""/>
        <dsp:cNvSpPr/>
      </dsp:nvSpPr>
      <dsp:spPr>
        <a:xfrm>
          <a:off x="192506" y="1734612"/>
          <a:ext cx="350011" cy="3500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8F1224-7D05-4A3E-B9D9-E48C7C003D87}">
      <dsp:nvSpPr>
        <dsp:cNvPr id="0" name=""/>
        <dsp:cNvSpPr/>
      </dsp:nvSpPr>
      <dsp:spPr>
        <a:xfrm>
          <a:off x="735025" y="1591425"/>
          <a:ext cx="4979974" cy="6363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351" tIns="67351" rIns="67351" bIns="6735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Person-centred care</a:t>
          </a:r>
          <a:endParaRPr lang="en-US" sz="1600" kern="1200"/>
        </a:p>
      </dsp:txBody>
      <dsp:txXfrm>
        <a:off x="735025" y="1591425"/>
        <a:ext cx="4979974" cy="636385"/>
      </dsp:txXfrm>
    </dsp:sp>
    <dsp:sp modelId="{25EDFBFE-DB34-49E4-A25E-D5F0919DE537}">
      <dsp:nvSpPr>
        <dsp:cNvPr id="0" name=""/>
        <dsp:cNvSpPr/>
      </dsp:nvSpPr>
      <dsp:spPr>
        <a:xfrm>
          <a:off x="0" y="2386907"/>
          <a:ext cx="5715000" cy="6363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BBC591-9951-488A-84B5-1181332535DE}">
      <dsp:nvSpPr>
        <dsp:cNvPr id="0" name=""/>
        <dsp:cNvSpPr/>
      </dsp:nvSpPr>
      <dsp:spPr>
        <a:xfrm>
          <a:off x="192506" y="2530094"/>
          <a:ext cx="350011" cy="3500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39129C-C1B8-4DD2-BF83-3F2BDC9AC211}">
      <dsp:nvSpPr>
        <dsp:cNvPr id="0" name=""/>
        <dsp:cNvSpPr/>
      </dsp:nvSpPr>
      <dsp:spPr>
        <a:xfrm>
          <a:off x="735025" y="2386907"/>
          <a:ext cx="4979974" cy="6363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351" tIns="67351" rIns="67351" bIns="6735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Patient safety</a:t>
          </a:r>
          <a:endParaRPr lang="en-US" sz="1600" kern="1200"/>
        </a:p>
      </dsp:txBody>
      <dsp:txXfrm>
        <a:off x="735025" y="2386907"/>
        <a:ext cx="4979974" cy="636385"/>
      </dsp:txXfrm>
    </dsp:sp>
    <dsp:sp modelId="{D3FEF5AB-D9B1-4702-8A4D-AFDAC1FF1560}">
      <dsp:nvSpPr>
        <dsp:cNvPr id="0" name=""/>
        <dsp:cNvSpPr/>
      </dsp:nvSpPr>
      <dsp:spPr>
        <a:xfrm>
          <a:off x="0" y="3182389"/>
          <a:ext cx="5715000" cy="6363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962BEA-D7EB-461D-9006-0EA16883CFBD}">
      <dsp:nvSpPr>
        <dsp:cNvPr id="0" name=""/>
        <dsp:cNvSpPr/>
      </dsp:nvSpPr>
      <dsp:spPr>
        <a:xfrm>
          <a:off x="192506" y="3325575"/>
          <a:ext cx="350011" cy="35001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FCB0A4-F135-49FA-A769-67D6AC7D5D36}">
      <dsp:nvSpPr>
        <dsp:cNvPr id="0" name=""/>
        <dsp:cNvSpPr/>
      </dsp:nvSpPr>
      <dsp:spPr>
        <a:xfrm>
          <a:off x="735025" y="3182389"/>
          <a:ext cx="4979974" cy="6363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351" tIns="67351" rIns="67351" bIns="6735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Effective teamwork</a:t>
          </a:r>
          <a:endParaRPr lang="en-US" sz="1600" kern="1200"/>
        </a:p>
      </dsp:txBody>
      <dsp:txXfrm>
        <a:off x="735025" y="3182389"/>
        <a:ext cx="4979974" cy="636385"/>
      </dsp:txXfrm>
    </dsp:sp>
    <dsp:sp modelId="{C2B06731-88F2-4E0C-9135-C9156D6FB4D8}">
      <dsp:nvSpPr>
        <dsp:cNvPr id="0" name=""/>
        <dsp:cNvSpPr/>
      </dsp:nvSpPr>
      <dsp:spPr>
        <a:xfrm>
          <a:off x="0" y="3977870"/>
          <a:ext cx="5715000" cy="6363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C0F18C-001E-4D10-B73E-09EEDB214485}">
      <dsp:nvSpPr>
        <dsp:cNvPr id="0" name=""/>
        <dsp:cNvSpPr/>
      </dsp:nvSpPr>
      <dsp:spPr>
        <a:xfrm>
          <a:off x="192506" y="4121057"/>
          <a:ext cx="350011" cy="35001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CB1DDD-4657-41E8-A5A2-F0A29FF45993}">
      <dsp:nvSpPr>
        <dsp:cNvPr id="0" name=""/>
        <dsp:cNvSpPr/>
      </dsp:nvSpPr>
      <dsp:spPr>
        <a:xfrm>
          <a:off x="735025" y="3977870"/>
          <a:ext cx="4979974" cy="6363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351" tIns="67351" rIns="67351" bIns="6735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Safeguarding</a:t>
          </a:r>
          <a:endParaRPr lang="en-US" sz="1600" kern="1200"/>
        </a:p>
      </dsp:txBody>
      <dsp:txXfrm>
        <a:off x="735025" y="3977870"/>
        <a:ext cx="4979974" cy="636385"/>
      </dsp:txXfrm>
    </dsp:sp>
    <dsp:sp modelId="{7B257BA0-9744-4895-84CF-2B720A9EAC7F}">
      <dsp:nvSpPr>
        <dsp:cNvPr id="0" name=""/>
        <dsp:cNvSpPr/>
      </dsp:nvSpPr>
      <dsp:spPr>
        <a:xfrm>
          <a:off x="0" y="4773352"/>
          <a:ext cx="5715000" cy="6363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178085-C934-4A64-8A39-090B8B3A160F}">
      <dsp:nvSpPr>
        <dsp:cNvPr id="0" name=""/>
        <dsp:cNvSpPr/>
      </dsp:nvSpPr>
      <dsp:spPr>
        <a:xfrm>
          <a:off x="192506" y="4916539"/>
          <a:ext cx="350011" cy="35001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6383A1-899F-4CAD-B53D-F920D6F62303}">
      <dsp:nvSpPr>
        <dsp:cNvPr id="0" name=""/>
        <dsp:cNvSpPr/>
      </dsp:nvSpPr>
      <dsp:spPr>
        <a:xfrm>
          <a:off x="735025" y="4773352"/>
          <a:ext cx="4979974" cy="6363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351" tIns="67351" rIns="67351" bIns="6735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Professional accountability</a:t>
          </a:r>
          <a:endParaRPr lang="en-US" sz="1600" kern="1200"/>
        </a:p>
      </dsp:txBody>
      <dsp:txXfrm>
        <a:off x="735025" y="4773352"/>
        <a:ext cx="4979974" cy="6363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376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214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209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789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2/22/2026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0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2/22/2026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430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2/22/2026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315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975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370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106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859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1355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ormusing.blogspot.com/2012/05/parent-revolutions-two-petition.html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andcarelearning.wales/" TargetMode="External"/><Relationship Id="rId2" Type="http://schemas.openxmlformats.org/officeDocument/2006/relationships/hyperlink" Target="https://www.cqc.org.u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ngland.nhs.uk" TargetMode="External"/><Relationship Id="rId4" Type="http://schemas.openxmlformats.org/officeDocument/2006/relationships/hyperlink" Target="https://www.hcpc-uk.or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F520A101-3F2C-4607-9F07-51DF45B9F7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4088" y="840868"/>
            <a:ext cx="5036409" cy="2261366"/>
          </a:xfrm>
        </p:spPr>
        <p:txBody>
          <a:bodyPr anchor="t">
            <a:normAutofit/>
          </a:bodyPr>
          <a:lstStyle/>
          <a:p>
            <a:r>
              <a:rPr lang="en-GB" sz="4000" b="1">
                <a:solidFill>
                  <a:schemeClr val="bg1"/>
                </a:solidFill>
              </a:rPr>
              <a:t>Communication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4088" y="3695478"/>
            <a:ext cx="5029973" cy="2438622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Name: Onika Nembhard</a:t>
            </a:r>
          </a:p>
          <a:p>
            <a:pPr>
              <a:lnSpc>
                <a:spcPct val="100000"/>
              </a:lnSpc>
            </a:pPr>
            <a:r>
              <a:rPr lang="en-GB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Student number: 2432998</a:t>
            </a:r>
          </a:p>
          <a:p>
            <a:pPr>
              <a:lnSpc>
                <a:spcPct val="100000"/>
              </a:lnSpc>
            </a:pPr>
            <a:r>
              <a:rPr lang="en-GB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Module: LCHS4009</a:t>
            </a:r>
          </a:p>
          <a:p>
            <a:pPr>
              <a:lnSpc>
                <a:spcPct val="100000"/>
              </a:lnSpc>
            </a:pPr>
            <a:r>
              <a:rPr lang="en-GB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Due Date: 23/02/2026</a:t>
            </a:r>
          </a:p>
          <a:p>
            <a:pPr>
              <a:lnSpc>
                <a:spcPct val="100000"/>
              </a:lnSpc>
            </a:pPr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Lecturer: Bernice </a:t>
            </a:r>
            <a:r>
              <a:rPr lang="en-GB" b="1" dirty="0" err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Ejogu</a:t>
            </a:r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3" name="Picture 2" descr="A multidisciplinary team of healthcare providers working in ...">
            <a:extLst>
              <a:ext uri="{FF2B5EF4-FFF2-40B4-BE49-F238E27FC236}">
                <a16:creationId xmlns:a16="http://schemas.microsoft.com/office/drawing/2014/main" id="{8A804546-2E21-AF69-8A76-4C4602E327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78" r="9091" b="7213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D21F66AB-6D67-4C86-A415-0B6E4EEC5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23811" y="423809"/>
            <a:ext cx="6858002" cy="6010383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1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6A2BFA-3439-2D0F-BEE1-73A077088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786" y="908651"/>
            <a:ext cx="5230366" cy="40054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solidFill>
                  <a:schemeClr val="bg1"/>
                </a:solidFill>
              </a:rPr>
              <a:t>introduction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0B66F5E1-B07D-4718-F4B4-5FCE4B7E8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9006" y="727509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34941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5E3EBA-FF16-71CE-2548-91CA68002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What is communication?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2522BBB-6955-6BAC-A352-62BEBB9AC15D}"/>
              </a:ext>
            </a:extLst>
          </p:cNvPr>
          <p:cNvSpPr txBox="1"/>
          <p:nvPr/>
        </p:nvSpPr>
        <p:spPr>
          <a:xfrm>
            <a:off x="6861870" y="1397055"/>
            <a:ext cx="4619241" cy="101778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000" b="1">
                <a:latin typeface="Calibri"/>
                <a:ea typeface="Calibri"/>
                <a:cs typeface="Calibri"/>
              </a:rPr>
              <a:t>Communication</a:t>
            </a:r>
            <a:r>
              <a:rPr lang="en-US" sz="2000" b="1" dirty="0">
                <a:latin typeface="Calibri"/>
                <a:ea typeface="Calibri"/>
                <a:cs typeface="Calibri"/>
              </a:rPr>
              <a:t> is the process of sharing information, thoughts, or feelings with individuals.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5D713A-25A5-81A7-8262-3774F03C3191}"/>
              </a:ext>
            </a:extLst>
          </p:cNvPr>
          <p:cNvSpPr txBox="1"/>
          <p:nvPr/>
        </p:nvSpPr>
        <p:spPr>
          <a:xfrm>
            <a:off x="6860754" y="2777508"/>
            <a:ext cx="4625065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b="1" dirty="0">
                <a:latin typeface="Calibri"/>
                <a:ea typeface="Calibri"/>
                <a:cs typeface="Calibri"/>
              </a:rPr>
              <a:t>In health and social care, communication includes verbal and non-verbal such as body language and facial expressions, written communication such as care plans and reports, and digital </a:t>
            </a:r>
            <a:r>
              <a:rPr lang="en-GB" sz="2000" b="1">
                <a:latin typeface="Calibri"/>
                <a:ea typeface="Calibri"/>
                <a:cs typeface="Calibri"/>
              </a:rPr>
              <a:t>communication such as electronic records</a:t>
            </a:r>
            <a:r>
              <a:rPr lang="en-GB" sz="2000">
                <a:latin typeface="Calibri"/>
                <a:ea typeface="Calibri"/>
                <a:cs typeface="Calibri"/>
              </a:rPr>
              <a:t>.</a:t>
            </a:r>
            <a:endParaRPr lang="en-GB" sz="2000" dirty="0">
              <a:latin typeface="Calibri"/>
              <a:ea typeface="Calibri"/>
              <a:cs typeface="Calibri"/>
            </a:endParaRPr>
          </a:p>
        </p:txBody>
      </p:sp>
      <p:pic>
        <p:nvPicPr>
          <p:cNvPr id="8" name="Picture 7" descr="Turn-taking in communication may be more ancient than language ...">
            <a:extLst>
              <a:ext uri="{FF2B5EF4-FFF2-40B4-BE49-F238E27FC236}">
                <a16:creationId xmlns:a16="http://schemas.microsoft.com/office/drawing/2014/main" id="{DD728F88-A28E-FC83-4BF0-855A2477DD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2366" y="2567116"/>
            <a:ext cx="3901755" cy="3958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033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83B621-3F80-8498-30FF-57F8658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/>
              <a:t>Why Communication is important</a:t>
            </a:r>
          </a:p>
        </p:txBody>
      </p:sp>
      <p:pic>
        <p:nvPicPr>
          <p:cNvPr id="5" name="Picture 4" descr="Yellow and blue symbols">
            <a:extLst>
              <a:ext uri="{FF2B5EF4-FFF2-40B4-BE49-F238E27FC236}">
                <a16:creationId xmlns:a16="http://schemas.microsoft.com/office/drawing/2014/main" id="{33388C60-15F9-2943-9B82-D08411F3FB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026" r="29176" b="-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9E574-15AD-809E-1712-01FB5613A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5664" y="2210949"/>
            <a:ext cx="7555575" cy="38171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Calibri"/>
                <a:ea typeface="Calibri"/>
                <a:cs typeface="Calibri"/>
              </a:rPr>
              <a:t>Effective communication is crucial to delivering person-centred care</a:t>
            </a:r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 According to the </a:t>
            </a:r>
            <a:r>
              <a:rPr lang="en-GB" b="1" dirty="0">
                <a:latin typeface="Calibri"/>
                <a:ea typeface="Calibri"/>
                <a:cs typeface="Calibri"/>
              </a:rPr>
              <a:t>Health and Care Professions Council (HCPC, 2023) </a:t>
            </a:r>
            <a:r>
              <a:rPr lang="en-GB" dirty="0">
                <a:latin typeface="Calibri"/>
                <a:ea typeface="Calibri"/>
                <a:cs typeface="Calibri"/>
              </a:rPr>
              <a:t>professionals </a:t>
            </a:r>
            <a:r>
              <a:rPr lang="en-GB" err="1">
                <a:latin typeface="Calibri"/>
                <a:ea typeface="Calibri"/>
                <a:cs typeface="Calibri"/>
              </a:rPr>
              <a:t>mus</a:t>
            </a:r>
            <a:r>
              <a:rPr lang="en-GB">
                <a:latin typeface="Calibri"/>
                <a:ea typeface="Calibri"/>
                <a:cs typeface="Calibri"/>
              </a:rPr>
              <a:t>t communicate effectively with service </a:t>
            </a:r>
            <a:r>
              <a:rPr lang="en-GB" dirty="0">
                <a:latin typeface="Calibri"/>
                <a:ea typeface="Calibri"/>
                <a:cs typeface="Calibri"/>
              </a:rPr>
              <a:t>users and carers. </a:t>
            </a:r>
          </a:p>
          <a:p>
            <a:pPr marL="0" indent="0">
              <a:buNone/>
            </a:pPr>
            <a:r>
              <a:rPr lang="en-GB">
                <a:latin typeface="Calibri"/>
                <a:ea typeface="Calibri"/>
                <a:cs typeface="Calibri"/>
              </a:rPr>
              <a:t> Communication is linked to</a:t>
            </a:r>
            <a:r>
              <a:rPr lang="en-GB" dirty="0">
                <a:latin typeface="Calibri"/>
                <a:ea typeface="Calibri"/>
                <a:cs typeface="Calibri"/>
              </a:rPr>
              <a:t> patient safety</a:t>
            </a:r>
          </a:p>
          <a:p>
            <a:pPr marL="0" indent="0">
              <a:buNone/>
            </a:pPr>
            <a:r>
              <a:rPr lang="en-GB" b="1">
                <a:latin typeface="Calibri"/>
                <a:ea typeface="Calibri"/>
                <a:cs typeface="Calibri"/>
              </a:rPr>
              <a:t>The NHS England Patient Safety Strategy (2019)</a:t>
            </a:r>
            <a:r>
              <a:rPr lang="en-GB">
                <a:latin typeface="Calibri"/>
                <a:ea typeface="Calibri"/>
                <a:cs typeface="Calibri"/>
              </a:rPr>
              <a:t> highlights that clear communication between professionals reduce risk of errors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latin typeface="Calibri"/>
                <a:ea typeface="Calibri"/>
                <a:cs typeface="Calibri"/>
              </a:rPr>
              <a:t>Communication supports </a:t>
            </a:r>
            <a:r>
              <a:rPr lang="en-GB" b="1" dirty="0">
                <a:latin typeface="Calibri"/>
                <a:ea typeface="Calibri"/>
                <a:cs typeface="Calibri"/>
              </a:rPr>
              <a:t>safeguarding and duty of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b="1" dirty="0">
                <a:latin typeface="Calibri"/>
                <a:ea typeface="Calibri"/>
                <a:cs typeface="Calibri"/>
              </a:rPr>
              <a:t>care.</a:t>
            </a:r>
            <a:endParaRPr lang="en-GB" dirty="0">
              <a:latin typeface="Calibri"/>
              <a:ea typeface="Calibri"/>
              <a:cs typeface="Calibri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8962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D27372-D591-5BCD-CDD9-10BF422EC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823" y="2109493"/>
            <a:ext cx="4265763" cy="14417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Theoretical Understanding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48C105-B964-7A14-61E5-75D23D854A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2435" y="2107815"/>
            <a:ext cx="6742343" cy="35380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>
                <a:latin typeface="Calibri"/>
                <a:ea typeface="Calibri"/>
                <a:cs typeface="Calibri"/>
              </a:rPr>
              <a:t>The Transactional Model of communication describes communication as a dynamic two-way process where individuals simultaneously send and receive messages, and where other influences – Such as noise, distress, and language barriers affect how messages are exchanged and understood (City &amp; Guilds Level 5 Health and Social Care Specification, 2024) .</a:t>
            </a:r>
            <a:endParaRPr lang="en-US"/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78F0A063-5253-8DF5-3B7B-12FE09670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50816" y="3764346"/>
            <a:ext cx="402336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0F9DA637-7BC2-04B6-F14C-7FA229E92D05}"/>
              </a:ext>
            </a:extLst>
          </p:cNvPr>
          <p:cNvSpPr txBox="1"/>
          <p:nvPr/>
        </p:nvSpPr>
        <p:spPr>
          <a:xfrm>
            <a:off x="5537795" y="499918"/>
            <a:ext cx="624427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Communication theories also support its </a:t>
            </a:r>
            <a:r>
              <a:rPr lang="en-GB" sz="2000" b="1"/>
              <a:t>importance</a:t>
            </a:r>
            <a:endParaRPr lang="en-GB" sz="2000" b="1" dirty="0"/>
          </a:p>
        </p:txBody>
      </p:sp>
      <p:pic>
        <p:nvPicPr>
          <p:cNvPr id="5" name="Picture 4" descr="Animated Arrow - ClipArt Best">
            <a:extLst>
              <a:ext uri="{FF2B5EF4-FFF2-40B4-BE49-F238E27FC236}">
                <a16:creationId xmlns:a16="http://schemas.microsoft.com/office/drawing/2014/main" id="{5A8D3606-3598-D86F-55C8-235D555216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9506" y="1047750"/>
            <a:ext cx="993689" cy="787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743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C57267-DF5E-DCC5-1ED1-891A087E4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726662"/>
            <a:ext cx="7550647" cy="1495331"/>
          </a:xfrm>
        </p:spPr>
        <p:txBody>
          <a:bodyPr>
            <a:normAutofit/>
          </a:bodyPr>
          <a:lstStyle/>
          <a:p>
            <a:r>
              <a:rPr lang="en-GB" b="1"/>
              <a:t>Practical Example in Health and social care setting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658368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DC08286D-E2CA-2085-7464-CF5C031CE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21994"/>
            <a:ext cx="7318733" cy="402702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>
                <a:latin typeface="Calibri"/>
                <a:ea typeface="Calibri"/>
                <a:cs typeface="Calibri"/>
              </a:rPr>
              <a:t>Effective communication with an elderly resident with early-stage dementia who has become withdrawn and refusing medication.</a:t>
            </a:r>
          </a:p>
          <a:p>
            <a:pPr>
              <a:lnSpc>
                <a:spcPct val="100000"/>
              </a:lnSpc>
            </a:pPr>
            <a:r>
              <a:rPr lang="en-US">
                <a:latin typeface="Calibri"/>
                <a:ea typeface="Calibri"/>
                <a:cs typeface="Calibri"/>
              </a:rPr>
              <a:t>Sit at eye level to reduce power imbalance</a:t>
            </a:r>
          </a:p>
          <a:p>
            <a:pPr>
              <a:lnSpc>
                <a:spcPct val="100000"/>
              </a:lnSpc>
            </a:pPr>
            <a:r>
              <a:rPr lang="en-US">
                <a:latin typeface="Calibri"/>
                <a:ea typeface="Calibri"/>
                <a:cs typeface="Calibri"/>
              </a:rPr>
              <a:t>Use a calm tone and clear, simple language</a:t>
            </a:r>
          </a:p>
          <a:p>
            <a:pPr>
              <a:lnSpc>
                <a:spcPct val="100000"/>
              </a:lnSpc>
            </a:pPr>
            <a:r>
              <a:rPr lang="en-US">
                <a:latin typeface="Calibri"/>
                <a:ea typeface="Calibri"/>
                <a:cs typeface="Calibri"/>
              </a:rPr>
              <a:t>  Maintain eye contact</a:t>
            </a:r>
          </a:p>
          <a:p>
            <a:pPr>
              <a:lnSpc>
                <a:spcPct val="100000"/>
              </a:lnSpc>
            </a:pPr>
            <a:r>
              <a:rPr lang="en-US">
                <a:latin typeface="Calibri"/>
                <a:ea typeface="Calibri"/>
                <a:cs typeface="Calibri"/>
              </a:rPr>
              <a:t>Check understanding by asking open questions</a:t>
            </a:r>
          </a:p>
          <a:p>
            <a:pPr>
              <a:lnSpc>
                <a:spcPct val="100000"/>
              </a:lnSpc>
            </a:pPr>
            <a:r>
              <a:rPr lang="en-US">
                <a:latin typeface="Calibri"/>
                <a:ea typeface="Calibri"/>
                <a:cs typeface="Calibri"/>
              </a:rPr>
              <a:t>Allow extra time for response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Calibri"/>
                <a:ea typeface="Calibri"/>
                <a:cs typeface="Calibri"/>
              </a:rPr>
              <a:t>Effective communication enables </a:t>
            </a:r>
            <a:r>
              <a:rPr lang="en-US" dirty="0" err="1">
                <a:latin typeface="Calibri"/>
                <a:ea typeface="Calibri"/>
                <a:cs typeface="Calibri"/>
              </a:rPr>
              <a:t>undesrtanding</a:t>
            </a:r>
            <a:r>
              <a:rPr lang="en-US" dirty="0">
                <a:latin typeface="Calibri"/>
                <a:ea typeface="Calibri"/>
                <a:cs typeface="Calibri"/>
              </a:rPr>
              <a:t> of the reason for the medication refusal and respects dignity and promotes independence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CBA3C59D-8641-484F-A35C-361AD7E15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4768"/>
            <a:ext cx="658368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Nurse With Elderly Patient Cartoon , Free Transparent Clipart - ClipartKey">
            <a:extLst>
              <a:ext uri="{FF2B5EF4-FFF2-40B4-BE49-F238E27FC236}">
                <a16:creationId xmlns:a16="http://schemas.microsoft.com/office/drawing/2014/main" id="{6E3CC087-85EA-F900-9FC6-79DAF7EF46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820" r="11580"/>
          <a:stretch>
            <a:fillRect/>
          </a:stretch>
        </p:blipFill>
        <p:spPr>
          <a:xfrm>
            <a:off x="8380343" y="10"/>
            <a:ext cx="3811657" cy="6758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0765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2F20000-FD86-48F6-9363-FEC90C932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72AE332-6ACA-45BE-875F-91A291D4A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D1C107C-0589-0CF6-C956-9730A14E7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43" y="1089813"/>
            <a:ext cx="4121268" cy="34819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/>
              <a:t>Communication and professional standards</a:t>
            </a:r>
          </a:p>
        </p:txBody>
      </p:sp>
      <p:sp>
        <p:nvSpPr>
          <p:cNvPr id="37" name="Content Placeholder 5">
            <a:extLst>
              <a:ext uri="{FF2B5EF4-FFF2-40B4-BE49-F238E27FC236}">
                <a16:creationId xmlns:a16="http://schemas.microsoft.com/office/drawing/2014/main" id="{EDC849E8-D8B2-DDFE-BC70-AA68E12809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5952" y="1085904"/>
            <a:ext cx="6638462" cy="49462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Calibri"/>
                <a:ea typeface="Calibri"/>
                <a:cs typeface="Calibri"/>
              </a:rPr>
              <a:t>Effective communication is a key part of providing safe, effective,</a:t>
            </a:r>
            <a:r>
              <a:rPr lang="en-GB" dirty="0">
                <a:latin typeface="Calibri"/>
                <a:ea typeface="Calibri"/>
                <a:cs typeface="Calibri"/>
              </a:rPr>
              <a:t> and responsive services the Care Quality Commission (CQC, 2023).</a:t>
            </a:r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latin typeface="Calibri"/>
                <a:ea typeface="Calibri"/>
                <a:cs typeface="Calibri"/>
              </a:rPr>
              <a:t>The Health and Care Professions </a:t>
            </a:r>
            <a:r>
              <a:rPr lang="en-GB" dirty="0">
                <a:latin typeface="Calibri"/>
                <a:ea typeface="Calibri"/>
                <a:cs typeface="Calibri"/>
              </a:rPr>
              <a:t>Council (HCPC, 2023) Standards of Conduct, Performance and Ethics state that professionals must:</a:t>
            </a:r>
          </a:p>
          <a:p>
            <a:r>
              <a:rPr lang="en-GB" dirty="0">
                <a:latin typeface="Calibri"/>
                <a:ea typeface="Calibri"/>
                <a:cs typeface="Calibri"/>
              </a:rPr>
              <a:t>Communicate clearly and </a:t>
            </a:r>
            <a:r>
              <a:rPr lang="en-GB">
                <a:latin typeface="Calibri"/>
                <a:ea typeface="Calibri"/>
                <a:cs typeface="Calibri"/>
              </a:rPr>
              <a:t>effectively</a:t>
            </a:r>
            <a:endParaRPr lang="en-GB" dirty="0">
              <a:latin typeface="Calibri"/>
              <a:ea typeface="Calibri"/>
              <a:cs typeface="Calibri"/>
            </a:endParaRPr>
          </a:p>
          <a:p>
            <a:r>
              <a:rPr lang="en-GB" dirty="0">
                <a:latin typeface="Calibri"/>
                <a:ea typeface="Calibri"/>
                <a:cs typeface="Calibri"/>
              </a:rPr>
              <a:t>Work in partnership with </a:t>
            </a:r>
            <a:r>
              <a:rPr lang="en-GB">
                <a:latin typeface="Calibri"/>
                <a:ea typeface="Calibri"/>
                <a:cs typeface="Calibri"/>
              </a:rPr>
              <a:t>service users</a:t>
            </a:r>
            <a:endParaRPr lang="en-GB" dirty="0">
              <a:latin typeface="Calibri"/>
              <a:ea typeface="Calibri"/>
              <a:cs typeface="Calibri"/>
            </a:endParaRPr>
          </a:p>
          <a:p>
            <a:r>
              <a:rPr lang="en-GB" dirty="0">
                <a:latin typeface="Calibri"/>
                <a:ea typeface="Calibri"/>
                <a:cs typeface="Calibri"/>
              </a:rPr>
              <a:t>Keep accurate records</a:t>
            </a:r>
          </a:p>
          <a:p>
            <a:pPr marL="0" indent="0"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Failure to meet communication standards can result in </a:t>
            </a:r>
            <a:r>
              <a:rPr lang="en-GB">
                <a:latin typeface="Calibri"/>
                <a:ea typeface="Calibri"/>
                <a:cs typeface="Calibri"/>
              </a:rPr>
              <a:t>professional misconduct 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15438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71E0EB-74D5-CAAF-ED70-CFC41AF85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827260"/>
            <a:ext cx="9901880" cy="120461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/>
              <a:t>Consequences of poor communication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ontent Placeholder 20">
            <a:extLst>
              <a:ext uri="{FF2B5EF4-FFF2-40B4-BE49-F238E27FC236}">
                <a16:creationId xmlns:a16="http://schemas.microsoft.com/office/drawing/2014/main" id="{AFB5370B-9B42-8C49-3704-7718FF08E2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494" y="1707128"/>
            <a:ext cx="6874475" cy="43371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"/>
                <a:cs typeface="Calibri"/>
              </a:rPr>
              <a:t>Poor</a:t>
            </a:r>
            <a:r>
              <a:rPr lang="en-US" dirty="0">
                <a:latin typeface="Calibri"/>
                <a:ea typeface="Calibri"/>
                <a:cs typeface="Calibri"/>
              </a:rPr>
              <a:t> communication can result in:</a:t>
            </a:r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Misdiagnosis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Medication errors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Complaints</a:t>
            </a:r>
            <a:endParaRPr lang="en-US" dirty="0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Loss of trust</a:t>
            </a:r>
            <a:endParaRPr lang="en-US" dirty="0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Safeguarding failures</a:t>
            </a:r>
            <a:endParaRPr lang="en-US" dirty="0">
              <a:latin typeface="Calibri"/>
              <a:ea typeface="Calibri"/>
              <a:cs typeface="Calibri"/>
            </a:endParaRPr>
          </a:p>
          <a:p>
            <a:r>
              <a:rPr lang="en-US" dirty="0">
                <a:latin typeface="Calibri"/>
                <a:ea typeface="Calibri"/>
                <a:cs typeface="Calibri"/>
              </a:rPr>
              <a:t>Emotional </a:t>
            </a:r>
            <a:r>
              <a:rPr lang="en-US">
                <a:latin typeface="Calibri"/>
                <a:ea typeface="Calibri"/>
                <a:cs typeface="Calibri"/>
              </a:rPr>
              <a:t>distress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dirty="0">
                <a:latin typeface="Calibri"/>
                <a:ea typeface="Calibri"/>
                <a:cs typeface="Calibri"/>
              </a:rPr>
              <a:t>Research shows that communication breakdown is one of the leading causes of patient safety incidents within the NHS (NHS </a:t>
            </a:r>
            <a:r>
              <a:rPr lang="en-US">
                <a:latin typeface="Calibri"/>
                <a:ea typeface="Calibri"/>
                <a:cs typeface="Calibri"/>
              </a:rPr>
              <a:t>England, 2019)</a:t>
            </a:r>
          </a:p>
          <a:p>
            <a:endParaRPr lang="en-US" dirty="0">
              <a:latin typeface="Calibri"/>
              <a:ea typeface="Calibri"/>
              <a:cs typeface="Calibri"/>
            </a:endParaRPr>
          </a:p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pic>
        <p:nvPicPr>
          <p:cNvPr id="7" name="Content Placeholder 6" descr="A white person sitting on a red question mark&#10;&#10;AI-generated content may be incorrect.">
            <a:extLst>
              <a:ext uri="{FF2B5EF4-FFF2-40B4-BE49-F238E27FC236}">
                <a16:creationId xmlns:a16="http://schemas.microsoft.com/office/drawing/2014/main" id="{01441948-F479-56DA-14C2-FCD7EFE7F1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2" b="6691"/>
          <a:stretch>
            <a:fillRect/>
          </a:stretch>
        </p:blipFill>
        <p:spPr>
          <a:xfrm>
            <a:off x="8301406" y="1983998"/>
            <a:ext cx="3214062" cy="3445596"/>
          </a:xfrm>
          <a:prstGeom prst="rect">
            <a:avLst/>
          </a:prstGeom>
        </p:spPr>
      </p:pic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22706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85184E4-C93A-4E34-8365-1886AAC5D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52A955-7806-A423-3F19-033FD2729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54762"/>
            <a:ext cx="3623818" cy="4559890"/>
          </a:xfrm>
        </p:spPr>
        <p:txBody>
          <a:bodyPr>
            <a:normAutofit/>
          </a:bodyPr>
          <a:lstStyle/>
          <a:p>
            <a:r>
              <a:rPr lang="en-GB" b="1" dirty="0"/>
              <a:t>conclu</a:t>
            </a:r>
            <a:r>
              <a:rPr lang="en-GB" b="1"/>
              <a:t>sion</a:t>
            </a:r>
            <a:endParaRPr lang="en-GB" b="1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B0D40B-37F7-4F1F-B956-AFC12066A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68972" y="723901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91F3179F-93C6-03F2-CAE5-AF0F9F6EB8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4427992"/>
              </p:ext>
            </p:extLst>
          </p:nvPr>
        </p:nvGraphicFramePr>
        <p:xfrm>
          <a:off x="5344297" y="744495"/>
          <a:ext cx="57150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41736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C624A-EB2F-693A-E1B1-F6BD7CC5F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8F020-6946-62B9-9A5D-8FB3FEB4C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861587"/>
            <a:ext cx="10691265" cy="41003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Care Quality Commission (CQC) (2023) </a:t>
            </a:r>
            <a:r>
              <a:rPr lang="en-GB" i="1" dirty="0"/>
              <a:t>Regulation 12: Safe care and treatment.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https://www.cqc.org.uk</a:t>
            </a:r>
            <a:r>
              <a:rPr lang="en-GB"/>
              <a:t> (Accessed: 18 February 2026).</a:t>
            </a:r>
          </a:p>
          <a:p>
            <a:pPr marL="0" indent="0">
              <a:buNone/>
            </a:pPr>
            <a:r>
              <a:rPr lang="en-GB" dirty="0"/>
              <a:t>City &amp; Guilds Level 5 Leadership and Management in Health and Social Care: Practice Qualification Handbook (2024) </a:t>
            </a:r>
            <a:r>
              <a:rPr lang="en-GB" i="1" dirty="0"/>
              <a:t>Transactional model of communication in health and social care.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https://www.healthandcarelearning.wales/</a:t>
            </a:r>
            <a:r>
              <a:rPr lang="en-GB" dirty="0"/>
              <a:t> (Accessed: 19 Febru</a:t>
            </a:r>
            <a:r>
              <a:rPr lang="en-GB"/>
              <a:t>ary 2026).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Health and Care Professions Council (HCPC) (2023) </a:t>
            </a:r>
            <a:r>
              <a:rPr lang="en-GB" i="1" dirty="0"/>
              <a:t>Standards of conduct, performance and ethics. </a:t>
            </a:r>
            <a:r>
              <a:rPr lang="en-GB" dirty="0"/>
              <a:t>London: HCPC. Available at: </a:t>
            </a:r>
            <a:r>
              <a:rPr lang="en-GB" dirty="0">
                <a:hlinkClick r:id="rId4"/>
              </a:rPr>
              <a:t>https://www.hcpc-uk.org</a:t>
            </a:r>
            <a:r>
              <a:rPr lang="en-GB" dirty="0"/>
              <a:t> (Accessed: 18 February 2026).</a:t>
            </a:r>
          </a:p>
          <a:p>
            <a:pPr marL="0" indent="0">
              <a:buNone/>
            </a:pPr>
            <a:r>
              <a:rPr lang="en-GB" dirty="0"/>
              <a:t>NHS England (2019) The </a:t>
            </a:r>
            <a:r>
              <a:rPr lang="en-GB" i="1" dirty="0"/>
              <a:t>NHS Patient Safety Strategy: Safer culture, safer systems, safer patients. </a:t>
            </a:r>
            <a:r>
              <a:rPr lang="en-GB" dirty="0"/>
              <a:t>London: NHS England. Available at: </a:t>
            </a:r>
            <a:r>
              <a:rPr lang="en-GB" dirty="0">
                <a:hlinkClick r:id="rId5"/>
              </a:rPr>
              <a:t>https://www.england.nhs.uk</a:t>
            </a:r>
            <a:r>
              <a:rPr lang="en-GB" dirty="0"/>
              <a:t> (Accessed: 19 </a:t>
            </a:r>
            <a:r>
              <a:rPr lang="en-GB"/>
              <a:t>February 2026).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7210062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ChronicleVTI</vt:lpstr>
      <vt:lpstr>Communication in Health and social care</vt:lpstr>
      <vt:lpstr>introduction</vt:lpstr>
      <vt:lpstr>What is communication?</vt:lpstr>
      <vt:lpstr>Why Communication is important</vt:lpstr>
      <vt:lpstr>Theoretical Understanding</vt:lpstr>
      <vt:lpstr>Practical Example in Health and social care setting</vt:lpstr>
      <vt:lpstr>Communication and professional standards</vt:lpstr>
      <vt:lpstr>Consequences of poor communication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1058</cp:revision>
  <dcterms:created xsi:type="dcterms:W3CDTF">2026-02-19T10:15:28Z</dcterms:created>
  <dcterms:modified xsi:type="dcterms:W3CDTF">2026-02-22T19:52:21Z</dcterms:modified>
</cp:coreProperties>
</file>