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3"/>
  </p:notesMasterIdLst>
  <p:handoutMasterIdLst>
    <p:handoutMasterId r:id="rId14"/>
  </p:handoutMasterIdLst>
  <p:sldIdLst>
    <p:sldId id="286" r:id="rId2"/>
    <p:sldId id="270" r:id="rId3"/>
    <p:sldId id="297" r:id="rId4"/>
    <p:sldId id="296" r:id="rId5"/>
    <p:sldId id="263" r:id="rId6"/>
    <p:sldId id="298" r:id="rId7"/>
    <p:sldId id="275" r:id="rId8"/>
    <p:sldId id="300" r:id="rId9"/>
    <p:sldId id="299" r:id="rId10"/>
    <p:sldId id="294" r:id="rId11"/>
    <p:sldId id="264" r:id="rId12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97" d="100"/>
          <a:sy n="97" d="100"/>
        </p:scale>
        <p:origin x="756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18876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85736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6880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52468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0802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b="1" dirty="0">
                <a:solidFill>
                  <a:srgbClr val="FF0000"/>
                </a:solidFill>
              </a:rPr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FF0000"/>
                </a:solidFill>
              </a:rPr>
              <a:t>Title: </a:t>
            </a:r>
            <a:r>
              <a:rPr lang="en-GB" altLang="en-US" b="1" dirty="0">
                <a:solidFill>
                  <a:srgbClr val="FF0000"/>
                </a:solidFill>
              </a:rPr>
              <a:t>Boxing Academy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Alexandru Csaba Eros 2008584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FF0000"/>
                </a:solidFill>
              </a:rPr>
              <a:t>Lecturer  </a:t>
            </a:r>
            <a:r>
              <a:rPr lang="en-GB" altLang="en-US" dirty="0" err="1">
                <a:solidFill>
                  <a:srgbClr val="FF0000"/>
                </a:solidFill>
              </a:rPr>
              <a:t>Name:</a:t>
            </a:r>
            <a:r>
              <a:rPr lang="en-GB" altLang="en-US" b="1" dirty="0" err="1">
                <a:solidFill>
                  <a:srgbClr val="FF0000"/>
                </a:solidFill>
              </a:rPr>
              <a:t>Vasilios</a:t>
            </a:r>
            <a:r>
              <a:rPr lang="en-GB" altLang="en-US" b="1" dirty="0">
                <a:solidFill>
                  <a:srgbClr val="FF0000"/>
                </a:solidFill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</a:rPr>
              <a:t>Tavlaridis</a:t>
            </a:r>
            <a:endParaRPr lang="en-GB" altLang="en-US" b="1" dirty="0">
              <a:solidFill>
                <a:srgbClr val="FF0000"/>
              </a:solidFill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02A9FA45-7BC4-467A-A6AB-7E97DDAC54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0192" y="4150201"/>
            <a:ext cx="2843808" cy="270779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3B07335-0E4B-4830-9DA1-499DF5ED18FC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19/11/2021</a:t>
            </a:fld>
            <a:endParaRPr lang="en-GB" altLang="en-US" sz="9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rgbClr val="FF0000"/>
                </a:solidFill>
              </a:rPr>
              <a:t>Introduction of yourself</a:t>
            </a:r>
            <a:endParaRPr lang="en-GB" altLang="en-US" sz="3600" dirty="0">
              <a:solidFill>
                <a:srgbClr val="FF0000"/>
              </a:solidFill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FF0000"/>
                </a:solidFill>
              </a:rPr>
              <a:t>Alexandru Csaba Eros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FF0000"/>
                </a:solidFill>
              </a:rPr>
              <a:t>I am 28 years old.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FF0000"/>
                </a:solidFill>
              </a:rPr>
              <a:t>I’m from Romania and I have been  in the UK for 4 years.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FF0000"/>
                </a:solidFill>
              </a:rPr>
              <a:t>I want to start my own business but I would like to advance to manager position in the company I work.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Business/Company Overview </a:t>
            </a:r>
            <a:endParaRPr lang="en-GB" altLang="en-US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D509FE-2AF0-4A50-A573-981AB2F9C5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923" y="1078502"/>
            <a:ext cx="4325053" cy="2291905"/>
          </a:xfrm>
          <a:prstGeom prst="rect">
            <a:avLst/>
          </a:prstGeom>
          <a:noFill/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F9F810C-5656-45AD-8935-23768D3205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*Near City Centre in Worcester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*Boxing and fitness&gt;Lifting Weights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*Gym Shop *Cardio/Strength Equipment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*Boxing bags and Boxing ring.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42646B4-1ADF-47AE-B486-D5D6E23B0A98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19/11/2021</a:t>
            </a:fld>
            <a:endParaRPr lang="en-GB" altLang="en-US" sz="9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FFEDDD-A062-4CE4-935E-13B0C8AF91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23" y="3429000"/>
            <a:ext cx="4365533" cy="229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0641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Product or Service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solidFill>
                  <a:srgbClr val="FF0000"/>
                </a:solidFill>
              </a:rPr>
              <a:t>3 Levels of Boxing training </a:t>
            </a:r>
            <a:r>
              <a:rPr lang="en-GB" altLang="en-US" sz="2400" dirty="0" err="1">
                <a:solidFill>
                  <a:srgbClr val="FF0000"/>
                </a:solidFill>
              </a:rPr>
              <a:t>Challenge.Learn</a:t>
            </a:r>
            <a:r>
              <a:rPr lang="en-GB" altLang="en-US" sz="2400" dirty="0">
                <a:solidFill>
                  <a:srgbClr val="FF0000"/>
                </a:solidFill>
              </a:rPr>
              <a:t> the technique.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solidFill>
                  <a:srgbClr val="FF0000"/>
                </a:solidFill>
              </a:rPr>
              <a:t>Professional fitness and strength Building trainers.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solidFill>
                  <a:srgbClr val="FF0000"/>
                </a:solidFill>
              </a:rPr>
              <a:t>Personalized nutritional </a:t>
            </a:r>
            <a:r>
              <a:rPr lang="en-GB" altLang="en-US" sz="2400" dirty="0" err="1">
                <a:solidFill>
                  <a:srgbClr val="FF0000"/>
                </a:solidFill>
              </a:rPr>
              <a:t>plan.Keep</a:t>
            </a:r>
            <a:r>
              <a:rPr lang="en-GB" altLang="en-US" sz="2400" dirty="0">
                <a:solidFill>
                  <a:srgbClr val="FF0000"/>
                </a:solidFill>
              </a:rPr>
              <a:t> in shape.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solidFill>
                  <a:srgbClr val="FF0000"/>
                </a:solidFill>
              </a:rPr>
              <a:t>Sparring with the professional trainers in the boxing ring.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688114-C7CA-4E7F-9B1A-6E43F38451F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439" r="7188"/>
          <a:stretch/>
        </p:blipFill>
        <p:spPr>
          <a:xfrm>
            <a:off x="6228184" y="3951412"/>
            <a:ext cx="2826980" cy="279228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42646B4-1ADF-47AE-B486-D5D6E23B0A98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19/11/2021</a:t>
            </a:fld>
            <a:endParaRPr lang="en-GB" altLang="en-US" sz="900"/>
          </a:p>
        </p:txBody>
      </p:sp>
    </p:spTree>
    <p:extLst>
      <p:ext uri="{BB962C8B-B14F-4D97-AF65-F5344CB8AC3E}">
        <p14:creationId xmlns:p14="http://schemas.microsoft.com/office/powerpoint/2010/main" val="2113851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US" altLang="en-US" b="1" dirty="0">
                <a:solidFill>
                  <a:srgbClr val="FF0000"/>
                </a:solidFill>
              </a:rPr>
              <a:t>Market Research </a:t>
            </a:r>
            <a:endParaRPr lang="en-GB" altLang="en-US" b="1" dirty="0">
              <a:solidFill>
                <a:srgbClr val="FF0000"/>
              </a:solidFill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buNone/>
            </a:pPr>
            <a:r>
              <a:rPr lang="en-US" altLang="en-US" dirty="0"/>
              <a:t>     </a:t>
            </a:r>
          </a:p>
        </p:txBody>
      </p:sp>
      <p:sp>
        <p:nvSpPr>
          <p:cNvPr id="73" name="Content Placeholder 3">
            <a:extLst>
              <a:ext uri="{FF2B5EF4-FFF2-40B4-BE49-F238E27FC236}">
                <a16:creationId xmlns:a16="http://schemas.microsoft.com/office/drawing/2014/main" id="{1C968978-F87C-4AC9-A28E-E2692700C6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052737"/>
            <a:ext cx="4392488" cy="2592287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We are the cheapest in west midlands.</a:t>
            </a:r>
          </a:p>
          <a:p>
            <a:r>
              <a:rPr lang="en-US" dirty="0">
                <a:solidFill>
                  <a:srgbClr val="FF0000"/>
                </a:solidFill>
              </a:rPr>
              <a:t>Most complete service offer.</a:t>
            </a:r>
          </a:p>
          <a:p>
            <a:r>
              <a:rPr lang="en-US" dirty="0">
                <a:solidFill>
                  <a:srgbClr val="FF0000"/>
                </a:solidFill>
              </a:rPr>
              <a:t>Creative and interactive training sessions.</a:t>
            </a:r>
          </a:p>
          <a:p>
            <a:r>
              <a:rPr lang="en-US" dirty="0">
                <a:solidFill>
                  <a:srgbClr val="FF0000"/>
                </a:solidFill>
              </a:rPr>
              <a:t>We encourage anyone to </a:t>
            </a:r>
            <a:r>
              <a:rPr lang="en-US" dirty="0" err="1">
                <a:solidFill>
                  <a:srgbClr val="FF0000"/>
                </a:solidFill>
              </a:rPr>
              <a:t>join.Experienced</a:t>
            </a:r>
            <a:r>
              <a:rPr lang="en-US" dirty="0">
                <a:solidFill>
                  <a:srgbClr val="FF0000"/>
                </a:solidFill>
              </a:rPr>
              <a:t>/ unexperienced.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EA8610-70C2-48F7-AED7-5F19D16F3191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19/11/2021</a:t>
            </a:fld>
            <a:endParaRPr lang="en-GB" altLang="en-US" sz="900"/>
          </a:p>
        </p:txBody>
      </p:sp>
      <p:pic>
        <p:nvPicPr>
          <p:cNvPr id="1026" name="Picture 2" descr="Boxing Wallpapers - Top Free Boxing Backgrounds - WallpaperAccess">
            <a:extLst>
              <a:ext uri="{FF2B5EF4-FFF2-40B4-BE49-F238E27FC236}">
                <a16:creationId xmlns:a16="http://schemas.microsoft.com/office/drawing/2014/main" id="{AA3DC9E7-1B04-47AD-877B-63546C24D9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688" y="3977680"/>
            <a:ext cx="391331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US" altLang="en-US" b="1" dirty="0">
                <a:solidFill>
                  <a:srgbClr val="FF0000"/>
                </a:solidFill>
              </a:rPr>
              <a:t>Target Market</a:t>
            </a:r>
            <a:endParaRPr lang="en-GB" altLang="en-US" b="1" dirty="0">
              <a:solidFill>
                <a:srgbClr val="FF0000"/>
              </a:solidFill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buNone/>
            </a:pPr>
            <a:r>
              <a:rPr lang="en-US" altLang="en-US" dirty="0"/>
              <a:t>     </a:t>
            </a:r>
          </a:p>
        </p:txBody>
      </p:sp>
      <p:sp>
        <p:nvSpPr>
          <p:cNvPr id="73" name="Content Placeholder 3">
            <a:extLst>
              <a:ext uri="{FF2B5EF4-FFF2-40B4-BE49-F238E27FC236}">
                <a16:creationId xmlns:a16="http://schemas.microsoft.com/office/drawing/2014/main" id="{11BEBC13-DA9A-491D-97CB-0791A9E971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0825" y="1600201"/>
            <a:ext cx="8435975" cy="3989040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We think we can make anyone join no matter the </a:t>
            </a:r>
            <a:r>
              <a:rPr lang="en-US" dirty="0" err="1">
                <a:solidFill>
                  <a:srgbClr val="FF0000"/>
                </a:solidFill>
              </a:rPr>
              <a:t>age,physical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shape,experience</a:t>
            </a:r>
            <a:r>
              <a:rPr lang="en-US" dirty="0">
                <a:solidFill>
                  <a:srgbClr val="FF0000"/>
                </a:solidFill>
              </a:rPr>
              <a:t> or sex.</a:t>
            </a:r>
          </a:p>
          <a:p>
            <a:r>
              <a:rPr lang="en-US" dirty="0">
                <a:solidFill>
                  <a:srgbClr val="FF0000"/>
                </a:solidFill>
              </a:rPr>
              <a:t>Don’t be afraid we will teach you the technique.</a:t>
            </a:r>
          </a:p>
          <a:p>
            <a:r>
              <a:rPr lang="en-US" dirty="0">
                <a:solidFill>
                  <a:srgbClr val="FF0000"/>
                </a:solidFill>
              </a:rPr>
              <a:t>It is 100% </a:t>
            </a:r>
            <a:r>
              <a:rPr lang="en-US" dirty="0" err="1">
                <a:solidFill>
                  <a:srgbClr val="FF0000"/>
                </a:solidFill>
              </a:rPr>
              <a:t>safe!You</a:t>
            </a:r>
            <a:r>
              <a:rPr lang="en-US" dirty="0">
                <a:solidFill>
                  <a:srgbClr val="FF0000"/>
                </a:solidFill>
              </a:rPr>
              <a:t> won’t get Hurt!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EA8610-70C2-48F7-AED7-5F19D16F3191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19/11/2021</a:t>
            </a:fld>
            <a:endParaRPr lang="en-GB" altLang="en-US" sz="900"/>
          </a:p>
        </p:txBody>
      </p:sp>
    </p:spTree>
    <p:extLst>
      <p:ext uri="{BB962C8B-B14F-4D97-AF65-F5344CB8AC3E}">
        <p14:creationId xmlns:p14="http://schemas.microsoft.com/office/powerpoint/2010/main" val="414059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rgbClr val="FF0000"/>
                </a:solidFill>
              </a:rPr>
              <a:t>PESTEL Analysis 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9388"/>
            <a:ext cx="8229600" cy="4211860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2800" b="1" dirty="0" err="1">
                <a:solidFill>
                  <a:srgbClr val="C00000"/>
                </a:solidFill>
                <a:highlight>
                  <a:srgbClr val="C0C0C0"/>
                </a:highlight>
              </a:rPr>
              <a:t>Political</a:t>
            </a:r>
            <a:r>
              <a:rPr lang="en-GB" altLang="en-US" sz="2800" dirty="0" err="1">
                <a:solidFill>
                  <a:srgbClr val="C00000"/>
                </a:solidFill>
                <a:highlight>
                  <a:srgbClr val="C0C0C0"/>
                </a:highlight>
              </a:rPr>
              <a:t>:Regulatory</a:t>
            </a:r>
            <a:r>
              <a:rPr lang="en-GB" altLang="en-US" sz="2800" dirty="0">
                <a:solidFill>
                  <a:srgbClr val="C00000"/>
                </a:solidFill>
                <a:highlight>
                  <a:srgbClr val="C0C0C0"/>
                </a:highlight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highlight>
                  <a:srgbClr val="C0C0C0"/>
                </a:highlight>
              </a:rPr>
              <a:t>practices,Lockdown</a:t>
            </a:r>
            <a:r>
              <a:rPr lang="en-GB" altLang="en-US" sz="2800" dirty="0">
                <a:solidFill>
                  <a:srgbClr val="C00000"/>
                </a:solidFill>
                <a:highlight>
                  <a:srgbClr val="C0C0C0"/>
                </a:highlight>
              </a:rPr>
              <a:t> policies and </a:t>
            </a:r>
            <a:r>
              <a:rPr lang="en-GB" altLang="en-US" sz="2800" dirty="0" err="1">
                <a:solidFill>
                  <a:srgbClr val="C00000"/>
                </a:solidFill>
                <a:highlight>
                  <a:srgbClr val="C0C0C0"/>
                </a:highlight>
              </a:rPr>
              <a:t>restrictions,Intellectual</a:t>
            </a:r>
            <a:r>
              <a:rPr lang="en-GB" altLang="en-US" sz="2800" dirty="0">
                <a:solidFill>
                  <a:srgbClr val="C00000"/>
                </a:solidFill>
                <a:highlight>
                  <a:srgbClr val="C0C0C0"/>
                </a:highlight>
              </a:rPr>
              <a:t> property protection, Taxation.</a:t>
            </a:r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2800" b="1" dirty="0" err="1">
                <a:solidFill>
                  <a:srgbClr val="C00000"/>
                </a:solidFill>
                <a:highlight>
                  <a:srgbClr val="C0C0C0"/>
                </a:highlight>
              </a:rPr>
              <a:t>Economical</a:t>
            </a:r>
            <a:r>
              <a:rPr lang="en-GB" altLang="en-US" sz="2800" dirty="0" err="1">
                <a:solidFill>
                  <a:srgbClr val="C00000"/>
                </a:solidFill>
                <a:highlight>
                  <a:srgbClr val="C0C0C0"/>
                </a:highlight>
              </a:rPr>
              <a:t>:Employment</a:t>
            </a:r>
            <a:r>
              <a:rPr lang="en-GB" altLang="en-US" sz="2800" dirty="0">
                <a:solidFill>
                  <a:srgbClr val="C00000"/>
                </a:solidFill>
                <a:highlight>
                  <a:srgbClr val="C0C0C0"/>
                </a:highlight>
              </a:rPr>
              <a:t> rate,</a:t>
            </a:r>
            <a:r>
              <a:rPr lang="en-US" altLang="en-US" sz="2800" dirty="0">
                <a:solidFill>
                  <a:srgbClr val="C00000"/>
                </a:solidFill>
                <a:highlight>
                  <a:srgbClr val="C0C0C0"/>
                </a:highlight>
              </a:rPr>
              <a:t> Household income and saving rates, Economical </a:t>
            </a:r>
            <a:r>
              <a:rPr lang="en-US" altLang="en-US" sz="2800" dirty="0" err="1">
                <a:solidFill>
                  <a:srgbClr val="C00000"/>
                </a:solidFill>
                <a:highlight>
                  <a:srgbClr val="C0C0C0"/>
                </a:highlight>
              </a:rPr>
              <a:t>Crysis</a:t>
            </a:r>
            <a:r>
              <a:rPr lang="en-US" altLang="en-US" sz="2800" dirty="0">
                <a:solidFill>
                  <a:srgbClr val="C00000"/>
                </a:solidFill>
                <a:highlight>
                  <a:srgbClr val="C0C0C0"/>
                </a:highlight>
              </a:rPr>
              <a:t>.</a:t>
            </a:r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2800" b="1" dirty="0" err="1">
                <a:solidFill>
                  <a:srgbClr val="C00000"/>
                </a:solidFill>
                <a:highlight>
                  <a:srgbClr val="C0C0C0"/>
                </a:highlight>
              </a:rPr>
              <a:t>Social</a:t>
            </a:r>
            <a:r>
              <a:rPr lang="en-GB" altLang="en-US" sz="2800" dirty="0" err="1">
                <a:solidFill>
                  <a:srgbClr val="C00000"/>
                </a:solidFill>
                <a:highlight>
                  <a:srgbClr val="C0C0C0"/>
                </a:highlight>
              </a:rPr>
              <a:t>:Trends</a:t>
            </a:r>
            <a:r>
              <a:rPr lang="en-GB" altLang="en-US" sz="2800" dirty="0">
                <a:solidFill>
                  <a:srgbClr val="C00000"/>
                </a:solidFill>
                <a:highlight>
                  <a:srgbClr val="C0C0C0"/>
                </a:highlight>
              </a:rPr>
              <a:t>, Population Demographics, Gender Composition, Lifestyle Choices.</a:t>
            </a:r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2800" b="1" dirty="0">
                <a:solidFill>
                  <a:srgbClr val="C00000"/>
                </a:solidFill>
                <a:highlight>
                  <a:srgbClr val="C0C0C0"/>
                </a:highlight>
              </a:rPr>
              <a:t>Technology: </a:t>
            </a:r>
            <a:r>
              <a:rPr lang="en-GB" altLang="en-US" sz="2800" dirty="0">
                <a:solidFill>
                  <a:srgbClr val="C00000"/>
                </a:solidFill>
                <a:highlight>
                  <a:srgbClr val="C0C0C0"/>
                </a:highlight>
              </a:rPr>
              <a:t>Freelancer trainers, Website Learning.</a:t>
            </a:r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2800" b="1" dirty="0">
                <a:solidFill>
                  <a:srgbClr val="C00000"/>
                </a:solidFill>
                <a:highlight>
                  <a:srgbClr val="C0C0C0"/>
                </a:highlight>
              </a:rPr>
              <a:t>Legal:</a:t>
            </a:r>
            <a:r>
              <a:rPr lang="en-US" altLang="en-US" sz="2800" dirty="0">
                <a:solidFill>
                  <a:srgbClr val="C00000"/>
                </a:solidFill>
                <a:highlight>
                  <a:srgbClr val="C0C0C0"/>
                </a:highlight>
              </a:rPr>
              <a:t>Changes in legislation and health and safety regulations</a:t>
            </a:r>
            <a:endParaRPr lang="en-GB" altLang="en-US" sz="2800" dirty="0">
              <a:solidFill>
                <a:srgbClr val="C00000"/>
              </a:solidFill>
              <a:highlight>
                <a:srgbClr val="C0C0C0"/>
              </a:highlight>
            </a:endParaRPr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26A1262-6521-448F-94E5-AF85368C87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627784" cy="148478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rgbClr val="FF0000"/>
                </a:solidFill>
              </a:rPr>
              <a:t>SWOT Analysis 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9387"/>
            <a:ext cx="8229600" cy="3959225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sz="1800" b="1" dirty="0" err="1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Strengths:</a:t>
            </a:r>
            <a:r>
              <a:rPr lang="en-GB" sz="1800" dirty="0" err="1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A</a:t>
            </a:r>
            <a:r>
              <a:rPr lang="en-GB" sz="18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 strong and professional team, Verry good location , Easy to manage, High level of services, A wide range of services, High standard Facility(Cold drinks, Air conditioning, Music and showers).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endParaRPr lang="en-GB" sz="1800" b="1" dirty="0">
              <a:solidFill>
                <a:srgbClr val="FF0000"/>
              </a:solidFill>
              <a:effectLst/>
              <a:highlight>
                <a:srgbClr val="C0C0C0"/>
              </a:highlight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sz="1800" b="1" dirty="0" err="1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Weaknesses:</a:t>
            </a:r>
            <a:r>
              <a:rPr lang="en-GB" sz="1800" dirty="0" err="1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Low</a:t>
            </a:r>
            <a:r>
              <a:rPr lang="en-GB" sz="18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 Popularity, No Customers, No Website, No Mobile app.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endParaRPr lang="en-GB" sz="1800" b="1" dirty="0">
              <a:solidFill>
                <a:srgbClr val="FF0000"/>
              </a:solidFill>
              <a:effectLst/>
              <a:highlight>
                <a:srgbClr val="C0C0C0"/>
              </a:highlight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sz="1800" b="1" dirty="0" err="1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Opportunities:</a:t>
            </a:r>
            <a:r>
              <a:rPr lang="en-GB" sz="1800" dirty="0" err="1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Creating</a:t>
            </a:r>
            <a:r>
              <a:rPr lang="en-GB" sz="18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 a website, Looking for sponsors, Encouraging people that have passed their youth to come join in, Looking for youth that can later become professional boxers to promote our Academy, Providing more equipment.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endParaRPr lang="en-GB" sz="1800" dirty="0">
              <a:solidFill>
                <a:srgbClr val="FF0000"/>
              </a:solidFill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sz="1800" b="1" dirty="0" err="1">
                <a:solidFill>
                  <a:srgbClr val="FF0000"/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Threats:</a:t>
            </a:r>
            <a:r>
              <a:rPr lang="en-GB" sz="1800" dirty="0" err="1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Government</a:t>
            </a:r>
            <a:r>
              <a:rPr lang="en-GB" sz="18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</a:rPr>
              <a:t> regulations, Covid Pandemic and other similar problems,</a:t>
            </a:r>
            <a:r>
              <a:rPr lang="en-GB" sz="18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Interests for other martial arts.</a:t>
            </a:r>
            <a:endParaRPr lang="en-GB" sz="1800" dirty="0">
              <a:solidFill>
                <a:srgbClr val="FF0000"/>
              </a:solidFill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endParaRPr lang="en-GB" sz="18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497574-806D-48E8-ADAC-BD4F9CEC57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528" y="125822"/>
            <a:ext cx="1205682" cy="1205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7591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Marketing mix (4Ps)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687337-0125-4F81-B1B3-905655F578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980" y="1600201"/>
            <a:ext cx="3989040" cy="3989040"/>
          </a:xfrm>
          <a:prstGeom prst="rect">
            <a:avLst/>
          </a:prstGeom>
          <a:noFill/>
        </p:spPr>
      </p:pic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04048" y="1268760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sz="2000" b="1" dirty="0" err="1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Product</a:t>
            </a:r>
            <a:r>
              <a:rPr lang="en-GB" sz="2000" dirty="0" err="1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:Boxing</a:t>
            </a:r>
            <a:r>
              <a:rPr lang="en-GB" sz="2000" dirty="0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 And fitness.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2000" b="1" dirty="0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Price:</a:t>
            </a:r>
            <a:r>
              <a:rPr lang="en-GB" sz="2000" dirty="0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100£/month for a standard membership:3 flexible days/week.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2000" dirty="0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         120£/month for a premium membership:5 flexible days/week.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2000" b="1" dirty="0" err="1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Place</a:t>
            </a:r>
            <a:r>
              <a:rPr lang="en-GB" sz="2000" dirty="0" err="1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:</a:t>
            </a:r>
            <a:r>
              <a:rPr lang="en-GB" sz="2000" dirty="0" err="1">
                <a:solidFill>
                  <a:srgbClr val="FF0000"/>
                </a:solidFill>
                <a:highlight>
                  <a:srgbClr val="C0C0C0"/>
                </a:highlight>
              </a:rPr>
              <a:t>Social</a:t>
            </a:r>
            <a:r>
              <a:rPr lang="en-GB" sz="2000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C0C0C0"/>
                </a:highlight>
              </a:rPr>
              <a:t>Media.Flyers</a:t>
            </a:r>
            <a:r>
              <a:rPr lang="en-GB" sz="2000" dirty="0">
                <a:solidFill>
                  <a:srgbClr val="FF0000"/>
                </a:solidFill>
                <a:highlight>
                  <a:srgbClr val="C0C0C0"/>
                </a:highlight>
              </a:rPr>
              <a:t> in schools and universities.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2000" b="1" dirty="0" err="1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Promotion</a:t>
            </a:r>
            <a:r>
              <a:rPr lang="en-GB" sz="2000" dirty="0" err="1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:Discounts</a:t>
            </a:r>
            <a:r>
              <a:rPr lang="en-GB" sz="2000" dirty="0">
                <a:solidFill>
                  <a:srgbClr val="FF0000"/>
                </a:solidFill>
                <a:effectLst/>
                <a:highlight>
                  <a:srgbClr val="C0C0C0"/>
                </a:highlight>
              </a:rPr>
              <a:t> and promotions.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endParaRPr lang="en-GB" sz="2000" dirty="0">
              <a:effectLst/>
            </a:endParaRPr>
          </a:p>
          <a:p>
            <a:pPr marL="0" indent="0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47CF5F8D-6B2D-471D-B7DD-11AA335A9608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19/11/2021</a:t>
            </a:fld>
            <a:endParaRPr lang="en-GB" altLang="en-US" sz="900"/>
          </a:p>
        </p:txBody>
      </p:sp>
    </p:spTree>
    <p:extLst>
      <p:ext uri="{BB962C8B-B14F-4D97-AF65-F5344CB8AC3E}">
        <p14:creationId xmlns:p14="http://schemas.microsoft.com/office/powerpoint/2010/main" val="38505535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FF0000"/>
                </a:solidFill>
              </a:rPr>
              <a:t>Management Team and operations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  <a:highlight>
                  <a:srgbClr val="C0C0C0"/>
                </a:highlight>
              </a:rPr>
              <a:t>CEO:Alexandru</a:t>
            </a:r>
            <a:r>
              <a:rPr lang="en-GB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GB" dirty="0" err="1">
                <a:solidFill>
                  <a:srgbClr val="FF0000"/>
                </a:solidFill>
                <a:highlight>
                  <a:srgbClr val="C0C0C0"/>
                </a:highlight>
              </a:rPr>
              <a:t>Eros+Fitness</a:t>
            </a:r>
            <a:r>
              <a:rPr lang="en-GB" dirty="0">
                <a:solidFill>
                  <a:srgbClr val="FF0000"/>
                </a:solidFill>
                <a:highlight>
                  <a:srgbClr val="C0C0C0"/>
                </a:highlight>
              </a:rPr>
              <a:t> and Boxing instructor</a:t>
            </a:r>
          </a:p>
          <a:p>
            <a:r>
              <a:rPr lang="en-GB" dirty="0">
                <a:solidFill>
                  <a:srgbClr val="FF0000"/>
                </a:solidFill>
                <a:highlight>
                  <a:srgbClr val="C0C0C0"/>
                </a:highlight>
              </a:rPr>
              <a:t>1 Boxing Coach and fitness trainer.</a:t>
            </a:r>
          </a:p>
          <a:p>
            <a:r>
              <a:rPr lang="en-GB" dirty="0">
                <a:solidFill>
                  <a:srgbClr val="FF0000"/>
                </a:solidFill>
                <a:highlight>
                  <a:srgbClr val="C0C0C0"/>
                </a:highlight>
              </a:rPr>
              <a:t>Gym and fitness instructor</a:t>
            </a:r>
          </a:p>
          <a:p>
            <a:r>
              <a:rPr lang="en-GB" dirty="0">
                <a:solidFill>
                  <a:srgbClr val="FF0000"/>
                </a:solidFill>
                <a:highlight>
                  <a:srgbClr val="C0C0C0"/>
                </a:highlight>
              </a:rPr>
              <a:t>Membership and beverages </a:t>
            </a:r>
            <a:r>
              <a:rPr lang="en-GB" dirty="0" err="1">
                <a:solidFill>
                  <a:srgbClr val="FF0000"/>
                </a:solidFill>
                <a:highlight>
                  <a:srgbClr val="C0C0C0"/>
                </a:highlight>
              </a:rPr>
              <a:t>seller+Nutritional</a:t>
            </a:r>
            <a:r>
              <a:rPr lang="en-GB" dirty="0">
                <a:solidFill>
                  <a:srgbClr val="FF0000"/>
                </a:solidFill>
                <a:highlight>
                  <a:srgbClr val="C0C0C0"/>
                </a:highlight>
              </a:rPr>
              <a:t> plan 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rgbClr val="FF0000"/>
                </a:solidFill>
              </a:rPr>
              <a:t>Financial plan</a:t>
            </a:r>
            <a:endParaRPr lang="en-GB" altLang="en-US" sz="3600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16917A-EA87-4932-9F19-3CCA72FF04F0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2522538"/>
            <a:ext cx="3754437" cy="1812925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>
                <a:solidFill>
                  <a:srgbClr val="FF0000"/>
                </a:solidFill>
                <a:highlight>
                  <a:srgbClr val="C0C0C0"/>
                </a:highlight>
              </a:rPr>
              <a:t>Profit and Loss:7000£+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067944" y="2132856"/>
            <a:ext cx="4593456" cy="238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>
                <a:solidFill>
                  <a:srgbClr val="FF0000"/>
                </a:solidFill>
                <a:highlight>
                  <a:srgbClr val="C0C0C0"/>
                </a:highlight>
              </a:rPr>
              <a:t>Start-up Cost:12 000£/year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>
                <a:solidFill>
                  <a:srgbClr val="FF0000"/>
                </a:solidFill>
                <a:highlight>
                  <a:srgbClr val="C0C0C0"/>
                </a:highlight>
              </a:rPr>
              <a:t>Total Income:73 000£/year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>
                <a:solidFill>
                  <a:srgbClr val="FF0000"/>
                </a:solidFill>
                <a:highlight>
                  <a:srgbClr val="C0C0C0"/>
                </a:highlight>
              </a:rPr>
              <a:t>Total Expenses:57 000£/year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>
                <a:solidFill>
                  <a:srgbClr val="FF0000"/>
                </a:solidFill>
                <a:highlight>
                  <a:srgbClr val="C0C0C0"/>
                </a:highlight>
              </a:rPr>
              <a:t>Gross Profit:102 000£/year</a:t>
            </a:r>
            <a:br>
              <a:rPr lang="en-GB" altLang="en-US" sz="2400" dirty="0">
                <a:solidFill>
                  <a:srgbClr val="FF0000"/>
                </a:solidFill>
                <a:highlight>
                  <a:srgbClr val="C0C0C0"/>
                </a:highlight>
              </a:rPr>
            </a:br>
            <a:r>
              <a:rPr lang="en-GB" altLang="en-US" sz="2400" dirty="0">
                <a:solidFill>
                  <a:srgbClr val="FF0000"/>
                </a:solidFill>
                <a:highlight>
                  <a:srgbClr val="C0C0C0"/>
                </a:highlight>
              </a:rPr>
              <a:t>Net Profit:85 000£/year.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1172</TotalTime>
  <Words>546</Words>
  <Application>Microsoft Office PowerPoint</Application>
  <PresentationFormat>On-screen Show (4:3)</PresentationFormat>
  <Paragraphs>83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Wingdings</vt:lpstr>
      <vt:lpstr>20140311PresentationUWTSDTemplate</vt:lpstr>
      <vt:lpstr>BUSINESS PLAN</vt:lpstr>
      <vt:lpstr>Introduction of yourself</vt:lpstr>
      <vt:lpstr>Business/Company Overview </vt:lpstr>
      <vt:lpstr>Product or Service</vt:lpstr>
      <vt:lpstr>Market Research </vt:lpstr>
      <vt:lpstr>Target Market</vt:lpstr>
      <vt:lpstr>PESTEL Analysis </vt:lpstr>
      <vt:lpstr>SWOT Analysis </vt:lpstr>
      <vt:lpstr>Marketing mix (4Ps)</vt:lpstr>
      <vt:lpstr>Management Team and operations</vt:lpstr>
      <vt:lpstr>Financial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Alexandru Csaba Eros (2008584)</cp:lastModifiedBy>
  <cp:revision>93</cp:revision>
  <cp:lastPrinted>2018-03-20T16:28:46Z</cp:lastPrinted>
  <dcterms:created xsi:type="dcterms:W3CDTF">2004-11-12T17:24:38Z</dcterms:created>
  <dcterms:modified xsi:type="dcterms:W3CDTF">2021-11-19T13:31:39Z</dcterms:modified>
</cp:coreProperties>
</file>