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7" r:id="rId6"/>
    <p:sldId id="266" r:id="rId7"/>
    <p:sldId id="265" r:id="rId8"/>
    <p:sldId id="264" r:id="rId9"/>
    <p:sldId id="263" r:id="rId10"/>
    <p:sldId id="269" r:id="rId11"/>
    <p:sldId id="262" r:id="rId12"/>
    <p:sldId id="271" r:id="rId13"/>
    <p:sldId id="268" r:id="rId14"/>
    <p:sldId id="270" r:id="rId15"/>
    <p:sldId id="260"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vin dabhi" initials="kd" lastIdx="1" clrIdx="0">
    <p:extLst>
      <p:ext uri="{19B8F6BF-5375-455C-9EA6-DF929625EA0E}">
        <p15:presenceInfo xmlns:p15="http://schemas.microsoft.com/office/powerpoint/2012/main" userId="01f338cb03b338b1"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575" autoAdjust="0"/>
  </p:normalViewPr>
  <p:slideViewPr>
    <p:cSldViewPr snapToGrid="0">
      <p:cViewPr>
        <p:scale>
          <a:sx n="81" d="100"/>
          <a:sy n="81" d="100"/>
        </p:scale>
        <p:origin x="48" y="-3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9561D2-999C-4CDB-BB14-4DEA073667C9}" type="datetimeFigureOut">
              <a:rPr lang="en-IN" smtClean="0"/>
              <a:t>10/07/23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112C11-0932-4092-A0D5-11DC93A333D6}" type="slidenum">
              <a:rPr lang="en-IN" smtClean="0"/>
              <a:t>‹#›</a:t>
            </a:fld>
            <a:endParaRPr lang="en-IN"/>
          </a:p>
        </p:txBody>
      </p:sp>
    </p:spTree>
    <p:extLst>
      <p:ext uri="{BB962C8B-B14F-4D97-AF65-F5344CB8AC3E}">
        <p14:creationId xmlns:p14="http://schemas.microsoft.com/office/powerpoint/2010/main" val="3520039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The HR strategy is closely lined up with the organization's business strategy. This denotes that HR practices and initiatives should be planned to enable and support the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organisation's</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strategic goals achievement. Employee engagement also plays an important role in transforming HR strategy specifically into a competitive edge. Engaged workforce are more motivated, productive, and committed leading to improved performance and consequences.</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2</a:t>
            </a:fld>
            <a:endParaRPr lang="en-IN"/>
          </a:p>
        </p:txBody>
      </p:sp>
    </p:spTree>
    <p:extLst>
      <p:ext uri="{BB962C8B-B14F-4D97-AF65-F5344CB8AC3E}">
        <p14:creationId xmlns:p14="http://schemas.microsoft.com/office/powerpoint/2010/main" val="15792202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This company is greatly known mainly for the search engine, which has increasingly become the broadly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utilised</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search tool specifically online. It gives users the capability to find data or information, images, websites, videos, and also more things through the search algorithm. Thus, the search engine Google is also known for its significant speed as well as relevance, delivering appropriate outcomes in a short period of time or within seconds. The success of Google is widely attributed to the capability to leverage huge amounts of information, this company’s sophisticated algorithms as well as its concentration on customer or user experience. Moreover, the headquarters of Google are situated in California, Mountain View. The CEO of this company, Sundar Pichai has extended its offerings as well as currently gives a large range of services and products.</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3</a:t>
            </a:fld>
            <a:endParaRPr lang="en-IN"/>
          </a:p>
        </p:txBody>
      </p:sp>
    </p:spTree>
    <p:extLst>
      <p:ext uri="{BB962C8B-B14F-4D97-AF65-F5344CB8AC3E}">
        <p14:creationId xmlns:p14="http://schemas.microsoft.com/office/powerpoint/2010/main" val="36265920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This public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offers a large variety of services, involving primary care, emergency care, hospital care, mental health treatment or services, as well as </a:t>
            </a:r>
            <a:r>
              <a:rPr lang="en-US" sz="1800" b="0" i="0" u="none" strike="noStrike" dirty="0" err="1">
                <a:solidFill>
                  <a:srgbClr val="000000"/>
                </a:solidFill>
                <a:effectLst/>
                <a:latin typeface="Times New Roman" panose="02020603050405020304" pitchFamily="18" charset="0"/>
              </a:rPr>
              <a:t>specialised</a:t>
            </a:r>
            <a:r>
              <a:rPr lang="en-US" sz="1800" b="0" i="0" u="none" strike="noStrike" dirty="0">
                <a:solidFill>
                  <a:srgbClr val="000000"/>
                </a:solidFill>
                <a:effectLst/>
                <a:latin typeface="Times New Roman" panose="02020603050405020304" pitchFamily="18" charset="0"/>
              </a:rPr>
              <a:t> treatments. The NHS has dealt with different issues over the years, involving growing demand for different services, staffing shortages as well as financial constraints. Even so, it mainly remains an important institution of the UK, extremely regarded for giving universal healthcare services to the entire population. The NHS Hospital care involves multiple services like surgeries, inpatient treatments, outpatient clinics and emergency care. This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also gives mental healthcare or services, involving therapy, psychiatric care and counselling. In this context, primary care is generally the initial point of communication for patients or customers, and also it is given by GPs (General practitioners) who provide consultations, treatment and diagnosis for different medical conditions. This also refers them to </a:t>
            </a:r>
            <a:r>
              <a:rPr lang="en-US" sz="1800" b="0" i="0" u="none" strike="noStrike" dirty="0" err="1">
                <a:solidFill>
                  <a:srgbClr val="000000"/>
                </a:solidFill>
                <a:effectLst/>
                <a:latin typeface="Times New Roman" panose="02020603050405020304" pitchFamily="18" charset="0"/>
              </a:rPr>
              <a:t>specialised</a:t>
            </a:r>
            <a:r>
              <a:rPr lang="en-US" sz="1800" b="0" i="0" u="none" strike="noStrike" dirty="0">
                <a:solidFill>
                  <a:srgbClr val="000000"/>
                </a:solidFill>
                <a:effectLst/>
                <a:latin typeface="Times New Roman" panose="02020603050405020304" pitchFamily="18" charset="0"/>
              </a:rPr>
              <a:t> treatment if needed</a:t>
            </a:r>
            <a:endParaRPr lang="en-IN" dirty="0"/>
          </a:p>
        </p:txBody>
      </p:sp>
      <p:sp>
        <p:nvSpPr>
          <p:cNvPr id="4" name="Slide Number Placeholder 3"/>
          <p:cNvSpPr>
            <a:spLocks noGrp="1"/>
          </p:cNvSpPr>
          <p:nvPr>
            <p:ph type="sldNum" sz="quarter" idx="5"/>
          </p:nvPr>
        </p:nvSpPr>
        <p:spPr/>
        <p:txBody>
          <a:bodyPr/>
          <a:lstStyle/>
          <a:p>
            <a:fld id="{30112C11-0932-4092-A0D5-11DC93A333D6}" type="slidenum">
              <a:rPr lang="en-IN" smtClean="0"/>
              <a:t>4</a:t>
            </a:fld>
            <a:endParaRPr lang="en-IN"/>
          </a:p>
        </p:txBody>
      </p:sp>
    </p:spTree>
    <p:extLst>
      <p:ext uri="{BB962C8B-B14F-4D97-AF65-F5344CB8AC3E}">
        <p14:creationId xmlns:p14="http://schemas.microsoft.com/office/powerpoint/2010/main" val="1149058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Google puts a robust concentration and importance on employee work-life balance and well-being as a key part of the HR strategy. They also recognize that developing a supportive as well as healthy work ambience is essential for employee productivity, satisfaction, and also long-term success. This company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publicised</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diversity reports mainly to track improvement and also to hold itself responsible. Google provides various adjustable and flexible arrangements of work to help workers balance their personal and professional lives. This involves options like flexible working time or schedule, remote work options, and also part-time and decreased work schedules. Thus, these options enable workers to have high control mainly over their total work hours as well as location. Apart from this, Google also recognizes the significance of employees’ mental well-being as well as gives resources to mainly support the mental health of employees. Google provides counselling services, awareness programs related to mental health, and also access to professionals in mental health (</a:t>
            </a:r>
            <a:r>
              <a:rPr lang="en-US" sz="1800" b="0" i="0" u="none" strike="noStrike" dirty="0" err="1">
                <a:solidFill>
                  <a:srgbClr val="222222"/>
                </a:solidFill>
                <a:effectLst/>
                <a:latin typeface="Times New Roman" panose="02020603050405020304" pitchFamily="18" charset="0"/>
                <a:cs typeface="Times New Roman" panose="02020603050405020304" pitchFamily="18" charset="0"/>
              </a:rPr>
              <a:t>Gragnano</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a:t>
            </a:r>
            <a:r>
              <a:rPr lang="en-US" sz="1800" b="0" i="0" u="none" strike="noStrike" dirty="0" err="1">
                <a:solidFill>
                  <a:srgbClr val="222222"/>
                </a:solidFill>
                <a:effectLst/>
                <a:latin typeface="Times New Roman" panose="02020603050405020304" pitchFamily="18" charset="0"/>
                <a:cs typeface="Times New Roman" panose="02020603050405020304" pitchFamily="18" charset="0"/>
              </a:rPr>
              <a:t>Simbula</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and </a:t>
            </a:r>
            <a:r>
              <a:rPr lang="en-US" sz="1800" b="0" i="0" u="none" strike="noStrike" dirty="0" err="1">
                <a:solidFill>
                  <a:srgbClr val="222222"/>
                </a:solidFill>
                <a:effectLst/>
                <a:latin typeface="Times New Roman" panose="02020603050405020304" pitchFamily="18" charset="0"/>
                <a:cs typeface="Times New Roman" panose="02020603050405020304" pitchFamily="18" charset="0"/>
              </a:rPr>
              <a:t>Miglioretti</a:t>
            </a:r>
            <a:r>
              <a:rPr lang="en-US" sz="1800" b="0" i="0" u="none" strike="noStrike" dirty="0">
                <a:solidFill>
                  <a:srgbClr val="222222"/>
                </a:solidFill>
                <a:effectLst/>
                <a:latin typeface="Times New Roman" panose="02020603050405020304" pitchFamily="18" charset="0"/>
                <a:cs typeface="Times New Roman" panose="02020603050405020304" pitchFamily="18" charset="0"/>
              </a:rPr>
              <a:t>, 2020</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This business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also encourages an open culture and motivates workers to take breaks or leave when required to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prioritise</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their self-care.</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5</a:t>
            </a:fld>
            <a:endParaRPr lang="en-IN"/>
          </a:p>
        </p:txBody>
      </p:sp>
    </p:spTree>
    <p:extLst>
      <p:ext uri="{BB962C8B-B14F-4D97-AF65-F5344CB8AC3E}">
        <p14:creationId xmlns:p14="http://schemas.microsoft.com/office/powerpoint/2010/main" val="27697141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Workforce training and development allow healthcare experts to adjust to these transitions and obtain the skills needed to align developing healthcare requirements. It enables the NHS mainly to create capable as well as flexible employees that respond specifically to advanced treatment modalities, new diseases, and evolving patient expectations. By spending capital in this HR strategy, the NHS mainly targets to make sure that healthcare experts have the essential knowledge and capabilities to deliver effective and safe care to people. Ongoing training and development programs help healthcare experts or service providers stay updated remarkably with the current medical advancements, evidence-based guidelines and best practices, allowing them to provide quality care as well as improve patient results. On the other hand, the NHS struggles with several challenges associated with skills gaps in different healthcare areas as well as workforce shortages. Workforce training and development measures help them to address the key gaps by furnishing healthcare experts with the competence required to bridge critical roles.</a:t>
            </a:r>
            <a:r>
              <a:rPr lang="en-US" sz="1800" b="1" i="0" u="none" strike="noStrike" dirty="0">
                <a:solidFill>
                  <a:srgbClr val="000000"/>
                </a:solidFill>
                <a:effectLst/>
                <a:latin typeface="Times New Roman" panose="02020603050405020304" pitchFamily="18" charset="0"/>
                <a:cs typeface="Times New Roman" panose="02020603050405020304" pitchFamily="18" charset="0"/>
              </a:rPr>
              <a:t> </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6</a:t>
            </a:fld>
            <a:endParaRPr lang="en-IN"/>
          </a:p>
        </p:txBody>
      </p:sp>
    </p:spTree>
    <p:extLst>
      <p:ext uri="{BB962C8B-B14F-4D97-AF65-F5344CB8AC3E}">
        <p14:creationId xmlns:p14="http://schemas.microsoft.com/office/powerpoint/2010/main" val="5499210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When employees feel that their well-being is prioritized and their work-life balance is supported, it can lead to higher job satisfaction. This, in turn, can contribute to increased motivation, engagement, and loyalty among employees. By offering flexible work options, promoting work-life integration, and supporting mental health, Google's HR strategy can help reduce burnout and stress levels among employees. This can result in better mental and emotional well-being, improved productivity, and lower turnover rates.</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7</a:t>
            </a:fld>
            <a:endParaRPr lang="en-IN"/>
          </a:p>
        </p:txBody>
      </p:sp>
    </p:spTree>
    <p:extLst>
      <p:ext uri="{BB962C8B-B14F-4D97-AF65-F5344CB8AC3E}">
        <p14:creationId xmlns:p14="http://schemas.microsoft.com/office/powerpoint/2010/main" val="16044489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The company provides paid leave policies and generous vacation to make sure workers have the options to maintain as well as recharge a healthy or good work-life balance. They also have a culture or ambience that respects and supports employees' time off as well as foregrounds the significance of disconnecting from work in the time of vacations. Google includes exercise classes, on-site fitness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centres</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wellness challenges and health screenings. They also provide stress reduction and mindfulness programs to h support employees to manage their overall well-being. Google widely provides on-site services and amenities to make employees’ lives easier, like gyms, laundry facilities, recreational activities and childcare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centres</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This helps decrease the effort and time needed for personal work and better work-life balance. The resource groups concentrate on distinct aspects like inclusion, shared interests and diversity. They also guide to generate a supportive ambience where workers can connect, look for advice, as well as find a belonging sense.</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8</a:t>
            </a:fld>
            <a:endParaRPr lang="en-IN"/>
          </a:p>
        </p:txBody>
      </p:sp>
    </p:spTree>
    <p:extLst>
      <p:ext uri="{BB962C8B-B14F-4D97-AF65-F5344CB8AC3E}">
        <p14:creationId xmlns:p14="http://schemas.microsoft.com/office/powerpoint/2010/main" val="41326313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When the workforce feels supported as well as has a good and healthy work-life balance employees are more productive and engaged. The initiatives of Google are to encourage a positive culture of work, resulting in high-level employee motivation as well as satisfaction. This results in innovative thinking and increased productivity among employees. The HR strategy of Google contributes towards establishing a robust employer brand as well as a positive reputation (</a:t>
            </a:r>
            <a:r>
              <a:rPr lang="en-US" sz="1800" b="0" i="0" u="none" strike="noStrike" dirty="0" err="1">
                <a:solidFill>
                  <a:srgbClr val="222222"/>
                </a:solidFill>
                <a:effectLst/>
                <a:latin typeface="Times New Roman" panose="02020603050405020304" pitchFamily="18" charset="0"/>
              </a:rPr>
              <a:t>Leitão</a:t>
            </a:r>
            <a:r>
              <a:rPr lang="en-US" sz="1800" b="0" i="0" u="none" strike="noStrike" dirty="0">
                <a:solidFill>
                  <a:srgbClr val="222222"/>
                </a:solidFill>
                <a:effectLst/>
                <a:latin typeface="Times New Roman" panose="02020603050405020304" pitchFamily="18" charset="0"/>
              </a:rPr>
              <a:t>, Pereira and Gonçalves, 2019</a:t>
            </a:r>
            <a:r>
              <a:rPr lang="en-US" sz="1800" b="0" i="0" u="none" strike="noStrike" dirty="0">
                <a:solidFill>
                  <a:srgbClr val="000000"/>
                </a:solidFill>
                <a:effectLst/>
                <a:latin typeface="Times New Roman" panose="02020603050405020304" pitchFamily="18" charset="0"/>
              </a:rPr>
              <a:t>). Google's significance on its employee well-being shows a genuine dedication to establishing a positive environment or culture of work. This reverberates with customers, job seekers, and other collaborators, improving the </a:t>
            </a:r>
            <a:r>
              <a:rPr lang="en-US" sz="1800" b="0" i="0" u="none" strike="noStrike" dirty="0" err="1">
                <a:solidFill>
                  <a:srgbClr val="000000"/>
                </a:solidFill>
                <a:effectLst/>
                <a:latin typeface="Times New Roman" panose="02020603050405020304" pitchFamily="18" charset="0"/>
              </a:rPr>
              <a:t>organisation's</a:t>
            </a:r>
            <a:r>
              <a:rPr lang="en-US" sz="1800" b="0" i="0" u="none" strike="noStrike" dirty="0">
                <a:solidFill>
                  <a:srgbClr val="000000"/>
                </a:solidFill>
                <a:effectLst/>
                <a:latin typeface="Times New Roman" panose="02020603050405020304" pitchFamily="18" charset="0"/>
              </a:rPr>
              <a:t> overall reputation or image. By spending largely on employee well-being, this private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reduces turnover and absenteeism percentage. When workers feel valued and supported, they are likely to stay connected with the </a:t>
            </a:r>
            <a:r>
              <a:rPr lang="en-US" sz="1800" b="0" i="0" u="none" strike="noStrike" dirty="0" err="1">
                <a:solidFill>
                  <a:srgbClr val="000000"/>
                </a:solidFill>
                <a:effectLst/>
                <a:latin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rPr>
              <a:t> for the long term, decreasing training and recruitment costs related to the high turnover.</a:t>
            </a:r>
            <a:endParaRPr lang="en-IN" dirty="0"/>
          </a:p>
        </p:txBody>
      </p:sp>
      <p:sp>
        <p:nvSpPr>
          <p:cNvPr id="4" name="Slide Number Placeholder 3"/>
          <p:cNvSpPr>
            <a:spLocks noGrp="1"/>
          </p:cNvSpPr>
          <p:nvPr>
            <p:ph type="sldNum" sz="quarter" idx="5"/>
          </p:nvPr>
        </p:nvSpPr>
        <p:spPr/>
        <p:txBody>
          <a:bodyPr/>
          <a:lstStyle/>
          <a:p>
            <a:fld id="{30112C11-0932-4092-A0D5-11DC93A333D6}" type="slidenum">
              <a:rPr lang="en-IN" smtClean="0"/>
              <a:t>9</a:t>
            </a:fld>
            <a:endParaRPr lang="en-IN"/>
          </a:p>
        </p:txBody>
      </p:sp>
    </p:spTree>
    <p:extLst>
      <p:ext uri="{BB962C8B-B14F-4D97-AF65-F5344CB8AC3E}">
        <p14:creationId xmlns:p14="http://schemas.microsoft.com/office/powerpoint/2010/main" val="4927717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Workforce development and training, this particular HR strategy plays a vital part in aligning professional standards and regulatory requirements established by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organisations</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like the GMC (General Medical Council) and the NMC (Nursing and Midwifery Council). A well-trained and skilled workforce in the context of healthcare services like the NHS is important for the safety of patients. Training programs and development measures concentrate on areas like infection control, clinical skills, risk management and patient communication among others. Also, by upgrading the knowledge and skills of healthcare experts, this healthcare system aims to decrease errors, stop adverse events, as well as ensure a protective healthcare ambience for patients.</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10</a:t>
            </a:fld>
            <a:endParaRPr lang="en-IN"/>
          </a:p>
        </p:txBody>
      </p:sp>
    </p:spTree>
    <p:extLst>
      <p:ext uri="{BB962C8B-B14F-4D97-AF65-F5344CB8AC3E}">
        <p14:creationId xmlns:p14="http://schemas.microsoft.com/office/powerpoint/2010/main" val="6643639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The healthcare system recognizes the requirement for good leadership at every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level. It gives development and training options to cultivate skills of leadership among healthcare service providers, allowing them to guide teams,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organise</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resources, and also drive positive transitions within the respective responsibilities and roles. The workforce development and training strategy deployed in the HR strategy of the NHS in their healthcare system has a great effect on its comprehensive strategy of giving accessible as well as effective healthcare support to the people. By spending capital on the constant progression of its workforce, the NHS has an objective to upgrade the care quality and also patient outcomes. Moreover, skilled and well-trained healthcare experts can provide improved healthcare services, directing to increased patient satisfaction and also health results. Thus, this strategy in the NHS helps to address shortages in the workforce as well as ensures a qualified and competent healthcare professionals pipeline for the next process.</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11</a:t>
            </a:fld>
            <a:endParaRPr lang="en-IN"/>
          </a:p>
        </p:txBody>
      </p:sp>
    </p:spTree>
    <p:extLst>
      <p:ext uri="{BB962C8B-B14F-4D97-AF65-F5344CB8AC3E}">
        <p14:creationId xmlns:p14="http://schemas.microsoft.com/office/powerpoint/2010/main" val="15225072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Google applies the Conservation of resource theory that mainly supports work-life balance and well-being of employees like comprehensive benefits, programs related to employee assistance, and flexible arrangement of work. They also apply this Resource-based View model to determine the key resources and understand the distinct experience, skill, capability and knowledge of the employee that contributes towards the competitive advantage of the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This model by giving workers autonomy, options for personal development and growth, and also a sense of motive in their contribution or work. Thus, this also contributes towards overall well-being as well as the satisfaction of employees. </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12</a:t>
            </a:fld>
            <a:endParaRPr lang="en-IN"/>
          </a:p>
        </p:txBody>
      </p:sp>
    </p:spTree>
    <p:extLst>
      <p:ext uri="{BB962C8B-B14F-4D97-AF65-F5344CB8AC3E}">
        <p14:creationId xmlns:p14="http://schemas.microsoft.com/office/powerpoint/2010/main" val="35610641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1" i="0" u="none" strike="noStrike" dirty="0">
                <a:solidFill>
                  <a:srgbClr val="000000"/>
                </a:solidFill>
                <a:effectLst/>
                <a:latin typeface="Times New Roman" panose="02020603050405020304" pitchFamily="18" charset="0"/>
                <a:cs typeface="Times New Roman" panose="02020603050405020304" pitchFamily="18" charset="0"/>
              </a:rPr>
              <a:t> </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The NHS mainly recognizes that the workforce is the most valuable asset, as well as that spending in their evolution through education and training, leads to better performance and results. Using this theory in the context of the NHS concentrates on determining the certain competencies and skills required within the employees, giving pertinent training opportunities as well as supporting career development to enhance the potential of the human capital. It is also important to tailor employee training programs to align certain learning styles as well as a requirement of the healthcare expert. By integrating principles like self-directed learning, relevance to actual situations, and practical application, the NHS motivates effective learning and retention of knowledge among its mature or adult employees </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13</a:t>
            </a:fld>
            <a:endParaRPr lang="en-IN"/>
          </a:p>
        </p:txBody>
      </p:sp>
    </p:spTree>
    <p:extLst>
      <p:ext uri="{BB962C8B-B14F-4D97-AF65-F5344CB8AC3E}">
        <p14:creationId xmlns:p14="http://schemas.microsoft.com/office/powerpoint/2010/main" val="33332157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cs typeface="Times New Roman" panose="02020603050405020304" pitchFamily="18" charset="0"/>
              </a:rPr>
              <a:t>When workers feel highly valued and supported, it can encourage a sense of collaboration, teamwork and trust within the </a:t>
            </a:r>
            <a:r>
              <a:rPr lang="en-US" sz="1800" b="0" i="0" u="none" strike="noStrike" dirty="0" err="1">
                <a:solidFill>
                  <a:srgbClr val="000000"/>
                </a:solidFill>
                <a:effectLst/>
                <a:latin typeface="Times New Roman" panose="02020603050405020304" pitchFamily="18" charset="0"/>
                <a:cs typeface="Times New Roman" panose="02020603050405020304" pitchFamily="18" charset="0"/>
              </a:rPr>
              <a:t>organisation</a:t>
            </a:r>
            <a:r>
              <a:rPr lang="en-US" sz="1800" b="0" i="0" u="none" strike="noStrike" dirty="0">
                <a:solidFill>
                  <a:srgbClr val="000000"/>
                </a:solidFill>
                <a:effectLst/>
                <a:latin typeface="Times New Roman" panose="02020603050405020304" pitchFamily="18" charset="0"/>
                <a:cs typeface="Times New Roman" panose="02020603050405020304" pitchFamily="18" charset="0"/>
              </a:rPr>
              <a:t>. Thus results have a good effect on the entire work ambience and employee engagement. The key focus of the NHS is “workforce development and training” to continuously improve patient quality care by providing employees with different training, addressing transforming healthcare requirements, supporting career development, filling gaps in skills, advancing patient safety, as well as line up regulatory standards. The investment in this circumstance for NHS employees aims to provide compassionate as well as good healthcare facilities to the patients it serves.</a:t>
            </a:r>
            <a:endParaRPr lang="en-US" b="0" dirty="0">
              <a:effectLst/>
              <a:latin typeface="Times New Roman" panose="02020603050405020304" pitchFamily="18" charset="0"/>
              <a:cs typeface="Times New Roman" panose="02020603050405020304" pitchFamily="18" charset="0"/>
            </a:endParaRPr>
          </a:p>
          <a:p>
            <a:br>
              <a:rPr lang="en-US" dirty="0">
                <a:latin typeface="Times New Roman" panose="02020603050405020304" pitchFamily="18"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0112C11-0932-4092-A0D5-11DC93A333D6}" type="slidenum">
              <a:rPr lang="en-IN" smtClean="0"/>
              <a:t>14</a:t>
            </a:fld>
            <a:endParaRPr lang="en-IN"/>
          </a:p>
        </p:txBody>
      </p:sp>
    </p:spTree>
    <p:extLst>
      <p:ext uri="{BB962C8B-B14F-4D97-AF65-F5344CB8AC3E}">
        <p14:creationId xmlns:p14="http://schemas.microsoft.com/office/powerpoint/2010/main" val="2861225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F8E71-FDB5-FC6C-69C0-DBD597AB2D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8589B55C-614E-286C-3407-6F1AE57D0DE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7409D0DA-94BB-A65B-78A3-5DB02BDBC6EF}"/>
              </a:ext>
            </a:extLst>
          </p:cNvPr>
          <p:cNvSpPr>
            <a:spLocks noGrp="1"/>
          </p:cNvSpPr>
          <p:nvPr>
            <p:ph type="dt" sz="half" idx="10"/>
          </p:nvPr>
        </p:nvSpPr>
        <p:spPr/>
        <p:txBody>
          <a:bodyPr/>
          <a:lstStyle/>
          <a:p>
            <a:fld id="{4577C23D-E1F9-4C1C-BC7F-94553454D431}" type="datetimeFigureOut">
              <a:rPr lang="en-IN" smtClean="0"/>
              <a:t>10/07/23</a:t>
            </a:fld>
            <a:endParaRPr lang="en-IN"/>
          </a:p>
        </p:txBody>
      </p:sp>
      <p:sp>
        <p:nvSpPr>
          <p:cNvPr id="5" name="Footer Placeholder 4">
            <a:extLst>
              <a:ext uri="{FF2B5EF4-FFF2-40B4-BE49-F238E27FC236}">
                <a16:creationId xmlns:a16="http://schemas.microsoft.com/office/drawing/2014/main" id="{E3B9DB47-F8CE-DDED-25D0-DC5D909D24B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3723DCE-8BFD-7752-46CC-68C2051A8919}"/>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2077863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1F5E3-71C2-FCEB-2D95-29359DE0B10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77F774BE-5E43-0D61-D687-C5B98F499C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775306C-DC38-27ED-893D-15D7285D5DD7}"/>
              </a:ext>
            </a:extLst>
          </p:cNvPr>
          <p:cNvSpPr>
            <a:spLocks noGrp="1"/>
          </p:cNvSpPr>
          <p:nvPr>
            <p:ph type="dt" sz="half" idx="10"/>
          </p:nvPr>
        </p:nvSpPr>
        <p:spPr/>
        <p:txBody>
          <a:bodyPr/>
          <a:lstStyle/>
          <a:p>
            <a:fld id="{4577C23D-E1F9-4C1C-BC7F-94553454D431}" type="datetimeFigureOut">
              <a:rPr lang="en-IN" smtClean="0"/>
              <a:t>10/07/23</a:t>
            </a:fld>
            <a:endParaRPr lang="en-IN"/>
          </a:p>
        </p:txBody>
      </p:sp>
      <p:sp>
        <p:nvSpPr>
          <p:cNvPr id="5" name="Footer Placeholder 4">
            <a:extLst>
              <a:ext uri="{FF2B5EF4-FFF2-40B4-BE49-F238E27FC236}">
                <a16:creationId xmlns:a16="http://schemas.microsoft.com/office/drawing/2014/main" id="{60F0E1D5-72FC-049C-5B59-9656A002E65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323EF44-608B-2D50-9715-780876811C05}"/>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13556036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C3F29-5AFA-1BC3-AD2E-AC0742401E6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7ACADF82-FFC7-509B-6E35-3EDACFDCB3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2B182FC-2365-EE41-8CE5-80CD9F2AD5F7}"/>
              </a:ext>
            </a:extLst>
          </p:cNvPr>
          <p:cNvSpPr>
            <a:spLocks noGrp="1"/>
          </p:cNvSpPr>
          <p:nvPr>
            <p:ph type="dt" sz="half" idx="10"/>
          </p:nvPr>
        </p:nvSpPr>
        <p:spPr/>
        <p:txBody>
          <a:bodyPr/>
          <a:lstStyle/>
          <a:p>
            <a:fld id="{4577C23D-E1F9-4C1C-BC7F-94553454D431}" type="datetimeFigureOut">
              <a:rPr lang="en-IN" smtClean="0"/>
              <a:t>10/07/23</a:t>
            </a:fld>
            <a:endParaRPr lang="en-IN"/>
          </a:p>
        </p:txBody>
      </p:sp>
      <p:sp>
        <p:nvSpPr>
          <p:cNvPr id="5" name="Footer Placeholder 4">
            <a:extLst>
              <a:ext uri="{FF2B5EF4-FFF2-40B4-BE49-F238E27FC236}">
                <a16:creationId xmlns:a16="http://schemas.microsoft.com/office/drawing/2014/main" id="{C41D3B67-8149-64C2-02B4-2298CB0844A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2293360-934B-9F10-52CF-55B5DC760B76}"/>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3016500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7FB76-9E78-797E-0C31-2AFC24AED81A}"/>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470ECA8-2887-2273-3F3D-AD8FB2C969A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5641FE28-C001-1025-A1BB-66EE117F360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4995B293-BFDE-A7E9-AD4A-C94307442D73}"/>
              </a:ext>
            </a:extLst>
          </p:cNvPr>
          <p:cNvSpPr>
            <a:spLocks noGrp="1"/>
          </p:cNvSpPr>
          <p:nvPr>
            <p:ph type="dt" sz="half" idx="10"/>
          </p:nvPr>
        </p:nvSpPr>
        <p:spPr/>
        <p:txBody>
          <a:bodyPr/>
          <a:lstStyle/>
          <a:p>
            <a:fld id="{4577C23D-E1F9-4C1C-BC7F-94553454D431}" type="datetimeFigureOut">
              <a:rPr lang="en-IN" smtClean="0"/>
              <a:t>10/07/23</a:t>
            </a:fld>
            <a:endParaRPr lang="en-IN"/>
          </a:p>
        </p:txBody>
      </p:sp>
      <p:sp>
        <p:nvSpPr>
          <p:cNvPr id="6" name="Footer Placeholder 5">
            <a:extLst>
              <a:ext uri="{FF2B5EF4-FFF2-40B4-BE49-F238E27FC236}">
                <a16:creationId xmlns:a16="http://schemas.microsoft.com/office/drawing/2014/main" id="{D714DD77-BE82-32EC-EC54-48BDEDEE93D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75458DC8-CE13-BFB6-F5FB-12AEE3667FEB}"/>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2823894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5BC5B-58A5-1E26-6F27-897A67E0C204}"/>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36818D7-C597-BEEB-1180-4F3F6796EB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C2958C1-069E-4DCF-EB1A-62A930DCF9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DB2AB456-BF90-E90F-E6CB-DE2C6EC373B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0CB55BE-5564-E7AC-2281-F4873AA9CEA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D5162CC6-3604-DCAE-7576-9B264774F2E6}"/>
              </a:ext>
            </a:extLst>
          </p:cNvPr>
          <p:cNvSpPr>
            <a:spLocks noGrp="1"/>
          </p:cNvSpPr>
          <p:nvPr>
            <p:ph type="dt" sz="half" idx="10"/>
          </p:nvPr>
        </p:nvSpPr>
        <p:spPr/>
        <p:txBody>
          <a:bodyPr/>
          <a:lstStyle/>
          <a:p>
            <a:fld id="{4577C23D-E1F9-4C1C-BC7F-94553454D431}" type="datetimeFigureOut">
              <a:rPr lang="en-IN" smtClean="0"/>
              <a:t>10/07/23</a:t>
            </a:fld>
            <a:endParaRPr lang="en-IN"/>
          </a:p>
        </p:txBody>
      </p:sp>
      <p:sp>
        <p:nvSpPr>
          <p:cNvPr id="8" name="Footer Placeholder 7">
            <a:extLst>
              <a:ext uri="{FF2B5EF4-FFF2-40B4-BE49-F238E27FC236}">
                <a16:creationId xmlns:a16="http://schemas.microsoft.com/office/drawing/2014/main" id="{C9603706-0C51-240E-4591-8A42D92953CB}"/>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9BDD8A54-E4C6-4635-DA06-E1BBADFF95FB}"/>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900137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A5EB1-BEE8-3546-C119-19BB68D1F4D4}"/>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75A1E97D-A1BE-34AF-E41E-4AF7A3E3E409}"/>
              </a:ext>
            </a:extLst>
          </p:cNvPr>
          <p:cNvSpPr>
            <a:spLocks noGrp="1"/>
          </p:cNvSpPr>
          <p:nvPr>
            <p:ph type="dt" sz="half" idx="10"/>
          </p:nvPr>
        </p:nvSpPr>
        <p:spPr/>
        <p:txBody>
          <a:bodyPr/>
          <a:lstStyle/>
          <a:p>
            <a:fld id="{4577C23D-E1F9-4C1C-BC7F-94553454D431}" type="datetimeFigureOut">
              <a:rPr lang="en-IN" smtClean="0"/>
              <a:t>10/07/23</a:t>
            </a:fld>
            <a:endParaRPr lang="en-IN"/>
          </a:p>
        </p:txBody>
      </p:sp>
      <p:sp>
        <p:nvSpPr>
          <p:cNvPr id="4" name="Footer Placeholder 3">
            <a:extLst>
              <a:ext uri="{FF2B5EF4-FFF2-40B4-BE49-F238E27FC236}">
                <a16:creationId xmlns:a16="http://schemas.microsoft.com/office/drawing/2014/main" id="{BD5F0080-670D-1E31-DED6-DA67708A48D5}"/>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682F474E-8652-F8B8-85FA-A6A5B238ACD1}"/>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19206901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77BEE1-E4A4-7E8D-19DE-6EDC61DA0D36}"/>
              </a:ext>
            </a:extLst>
          </p:cNvPr>
          <p:cNvSpPr>
            <a:spLocks noGrp="1"/>
          </p:cNvSpPr>
          <p:nvPr>
            <p:ph type="dt" sz="half" idx="10"/>
          </p:nvPr>
        </p:nvSpPr>
        <p:spPr/>
        <p:txBody>
          <a:bodyPr/>
          <a:lstStyle/>
          <a:p>
            <a:fld id="{4577C23D-E1F9-4C1C-BC7F-94553454D431}" type="datetimeFigureOut">
              <a:rPr lang="en-IN" smtClean="0"/>
              <a:t>10/07/23</a:t>
            </a:fld>
            <a:endParaRPr lang="en-IN"/>
          </a:p>
        </p:txBody>
      </p:sp>
      <p:sp>
        <p:nvSpPr>
          <p:cNvPr id="3" name="Footer Placeholder 2">
            <a:extLst>
              <a:ext uri="{FF2B5EF4-FFF2-40B4-BE49-F238E27FC236}">
                <a16:creationId xmlns:a16="http://schemas.microsoft.com/office/drawing/2014/main" id="{36F96A04-56DC-758F-9CB1-124A88F47409}"/>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1907FA99-FDF5-C02C-94E4-5F95E12C4152}"/>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3195973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C73F0-65CA-F52B-93AE-1ACC43233D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297A5267-3D3B-1727-590E-E33C914DE6C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3024676D-C05C-A183-B854-03C3277FEA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6CE1F5-8ABA-F145-5165-19BE109E23B0}"/>
              </a:ext>
            </a:extLst>
          </p:cNvPr>
          <p:cNvSpPr>
            <a:spLocks noGrp="1"/>
          </p:cNvSpPr>
          <p:nvPr>
            <p:ph type="dt" sz="half" idx="10"/>
          </p:nvPr>
        </p:nvSpPr>
        <p:spPr/>
        <p:txBody>
          <a:bodyPr/>
          <a:lstStyle/>
          <a:p>
            <a:fld id="{4577C23D-E1F9-4C1C-BC7F-94553454D431}" type="datetimeFigureOut">
              <a:rPr lang="en-IN" smtClean="0"/>
              <a:t>10/07/23</a:t>
            </a:fld>
            <a:endParaRPr lang="en-IN"/>
          </a:p>
        </p:txBody>
      </p:sp>
      <p:sp>
        <p:nvSpPr>
          <p:cNvPr id="6" name="Footer Placeholder 5">
            <a:extLst>
              <a:ext uri="{FF2B5EF4-FFF2-40B4-BE49-F238E27FC236}">
                <a16:creationId xmlns:a16="http://schemas.microsoft.com/office/drawing/2014/main" id="{B3607849-9A54-7C03-5441-D1043BCCA4D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CDBCC140-31D0-E512-ABA6-797E44029593}"/>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36186712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BE38A-21E6-5FEE-7E51-3F8ED2E030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1022F3AF-6027-4D53-2374-B733463D21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59E91D45-D6E9-31F7-28D0-0B0E947FFA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D7573B-5095-2A83-F238-10A66339B6D9}"/>
              </a:ext>
            </a:extLst>
          </p:cNvPr>
          <p:cNvSpPr>
            <a:spLocks noGrp="1"/>
          </p:cNvSpPr>
          <p:nvPr>
            <p:ph type="dt" sz="half" idx="10"/>
          </p:nvPr>
        </p:nvSpPr>
        <p:spPr/>
        <p:txBody>
          <a:bodyPr/>
          <a:lstStyle/>
          <a:p>
            <a:fld id="{4577C23D-E1F9-4C1C-BC7F-94553454D431}" type="datetimeFigureOut">
              <a:rPr lang="en-IN" smtClean="0"/>
              <a:t>10/07/23</a:t>
            </a:fld>
            <a:endParaRPr lang="en-IN"/>
          </a:p>
        </p:txBody>
      </p:sp>
      <p:sp>
        <p:nvSpPr>
          <p:cNvPr id="6" name="Footer Placeholder 5">
            <a:extLst>
              <a:ext uri="{FF2B5EF4-FFF2-40B4-BE49-F238E27FC236}">
                <a16:creationId xmlns:a16="http://schemas.microsoft.com/office/drawing/2014/main" id="{D60D465D-2453-4720-1FA7-B6915680CF3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CEF25E4-4F39-3129-2680-EB9030C15B01}"/>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2660213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4163D-A46E-88A0-C9F5-D3CA8AE39573}"/>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754C3C1F-98ED-020A-79D2-0747519760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2E5CF8D-3F8F-1F28-20FD-970E80AF1DC5}"/>
              </a:ext>
            </a:extLst>
          </p:cNvPr>
          <p:cNvSpPr>
            <a:spLocks noGrp="1"/>
          </p:cNvSpPr>
          <p:nvPr>
            <p:ph type="dt" sz="half" idx="10"/>
          </p:nvPr>
        </p:nvSpPr>
        <p:spPr/>
        <p:txBody>
          <a:bodyPr/>
          <a:lstStyle/>
          <a:p>
            <a:fld id="{4577C23D-E1F9-4C1C-BC7F-94553454D431}" type="datetimeFigureOut">
              <a:rPr lang="en-IN" smtClean="0"/>
              <a:t>10/07/23</a:t>
            </a:fld>
            <a:endParaRPr lang="en-IN"/>
          </a:p>
        </p:txBody>
      </p:sp>
      <p:sp>
        <p:nvSpPr>
          <p:cNvPr id="5" name="Footer Placeholder 4">
            <a:extLst>
              <a:ext uri="{FF2B5EF4-FFF2-40B4-BE49-F238E27FC236}">
                <a16:creationId xmlns:a16="http://schemas.microsoft.com/office/drawing/2014/main" id="{BC02859C-AC52-12D9-86FC-B02FACB04B7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C7D4BE6-79E7-0DD6-4227-DD252F7D6AB8}"/>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40612342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94E9AF-9FFA-51AC-E040-5A4639FC2F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2EEBD2D-8519-4EA0-56A8-1420EFE64C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EB08668-DABA-D273-575E-35D693EE6196}"/>
              </a:ext>
            </a:extLst>
          </p:cNvPr>
          <p:cNvSpPr>
            <a:spLocks noGrp="1"/>
          </p:cNvSpPr>
          <p:nvPr>
            <p:ph type="dt" sz="half" idx="10"/>
          </p:nvPr>
        </p:nvSpPr>
        <p:spPr/>
        <p:txBody>
          <a:bodyPr/>
          <a:lstStyle/>
          <a:p>
            <a:fld id="{4577C23D-E1F9-4C1C-BC7F-94553454D431}" type="datetimeFigureOut">
              <a:rPr lang="en-IN" smtClean="0"/>
              <a:t>10/07/23</a:t>
            </a:fld>
            <a:endParaRPr lang="en-IN"/>
          </a:p>
        </p:txBody>
      </p:sp>
      <p:sp>
        <p:nvSpPr>
          <p:cNvPr id="5" name="Footer Placeholder 4">
            <a:extLst>
              <a:ext uri="{FF2B5EF4-FFF2-40B4-BE49-F238E27FC236}">
                <a16:creationId xmlns:a16="http://schemas.microsoft.com/office/drawing/2014/main" id="{546C997C-2228-18B4-038B-E22A6851FE8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EF1A021-503B-69E9-376C-AB9E92198D27}"/>
              </a:ext>
            </a:extLst>
          </p:cNvPr>
          <p:cNvSpPr>
            <a:spLocks noGrp="1"/>
          </p:cNvSpPr>
          <p:nvPr>
            <p:ph type="sldNum" sz="quarter" idx="12"/>
          </p:nvPr>
        </p:nvSpPr>
        <p:spPr/>
        <p:txBody>
          <a:bodyPr/>
          <a:lstStyle/>
          <a:p>
            <a:fld id="{763BA197-ACF7-4429-9BAE-15EC60114EA2}" type="slidenum">
              <a:rPr lang="en-IN" smtClean="0"/>
              <a:t>‹#›</a:t>
            </a:fld>
            <a:endParaRPr lang="en-IN"/>
          </a:p>
        </p:txBody>
      </p:sp>
    </p:spTree>
    <p:extLst>
      <p:ext uri="{BB962C8B-B14F-4D97-AF65-F5344CB8AC3E}">
        <p14:creationId xmlns:p14="http://schemas.microsoft.com/office/powerpoint/2010/main" val="38380813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A21743-DCAC-A068-32A8-79E7DD38971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6C9F43B-099A-FDDF-2283-B0E84232CB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7DA3AF6-86DA-C1CD-2CFB-D95C387B89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577C23D-E1F9-4C1C-BC7F-94553454D431}" type="datetimeFigureOut">
              <a:rPr lang="en-IN" smtClean="0"/>
              <a:t>10/07/23</a:t>
            </a:fld>
            <a:endParaRPr lang="en-IN"/>
          </a:p>
        </p:txBody>
      </p:sp>
      <p:sp>
        <p:nvSpPr>
          <p:cNvPr id="5" name="Footer Placeholder 4">
            <a:extLst>
              <a:ext uri="{FF2B5EF4-FFF2-40B4-BE49-F238E27FC236}">
                <a16:creationId xmlns:a16="http://schemas.microsoft.com/office/drawing/2014/main" id="{9BFBCA2D-C4E3-5A56-B1A1-AEAE13E942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C3D2C62A-D798-458A-FB36-B3B3B409C4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3BA197-ACF7-4429-9BAE-15EC60114EA2}" type="slidenum">
              <a:rPr lang="en-IN" smtClean="0"/>
              <a:t>‹#›</a:t>
            </a:fld>
            <a:endParaRPr lang="en-IN"/>
          </a:p>
        </p:txBody>
      </p:sp>
    </p:spTree>
    <p:extLst>
      <p:ext uri="{BB962C8B-B14F-4D97-AF65-F5344CB8AC3E}">
        <p14:creationId xmlns:p14="http://schemas.microsoft.com/office/powerpoint/2010/main" val="20338773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62937-E07B-4FBF-D4D3-9CC1168AA9C2}"/>
              </a:ext>
            </a:extLst>
          </p:cNvPr>
          <p:cNvSpPr>
            <a:spLocks noGrp="1"/>
          </p:cNvSpPr>
          <p:nvPr>
            <p:ph type="ctrTitle"/>
          </p:nvPr>
        </p:nvSpPr>
        <p:spPr/>
        <p:txBody>
          <a:bodyPr/>
          <a:lstStyle/>
          <a:p>
            <a:r>
              <a:rPr lang="en-IN" b="1" dirty="0">
                <a:solidFill>
                  <a:srgbClr val="C00000"/>
                </a:solidFill>
                <a:latin typeface="Times New Roman" panose="02020603050405020304" pitchFamily="18" charset="0"/>
                <a:cs typeface="Times New Roman" panose="02020603050405020304" pitchFamily="18" charset="0"/>
              </a:rPr>
              <a:t>HUMAN RESOURCE MANAGEMENT</a:t>
            </a:r>
          </a:p>
        </p:txBody>
      </p:sp>
      <p:sp>
        <p:nvSpPr>
          <p:cNvPr id="3" name="Text Placeholder 2">
            <a:extLst>
              <a:ext uri="{FF2B5EF4-FFF2-40B4-BE49-F238E27FC236}">
                <a16:creationId xmlns:a16="http://schemas.microsoft.com/office/drawing/2014/main" id="{5520092A-7336-DDB7-BA03-7B4CB5634C5A}"/>
              </a:ext>
            </a:extLst>
          </p:cNvPr>
          <p:cNvSpPr>
            <a:spLocks noGrp="1"/>
          </p:cNvSpPr>
          <p:nvPr>
            <p:ph type="subTitle" idx="1"/>
          </p:nvPr>
        </p:nvSpPr>
        <p:spPr>
          <a:xfrm>
            <a:off x="1096536" y="3509963"/>
            <a:ext cx="9144000" cy="1655762"/>
          </a:xfrm>
        </p:spPr>
        <p:txBody>
          <a:bodyPr>
            <a:normAutofit fontScale="77500" lnSpcReduction="20000"/>
          </a:bodyPr>
          <a:lstStyle/>
          <a:p>
            <a:endParaRPr lang="en-GB"/>
          </a:p>
          <a:p>
            <a:endParaRPr lang="en-GB"/>
          </a:p>
          <a:p>
            <a:r>
              <a:rPr lang="en-GB" b="1">
                <a:solidFill>
                  <a:srgbClr val="C00000"/>
                </a:solidFill>
              </a:rPr>
              <a:t>Submitted by: </a:t>
            </a:r>
          </a:p>
          <a:p>
            <a:r>
              <a:rPr lang="en-GB" b="1">
                <a:solidFill>
                  <a:srgbClr val="C00000"/>
                </a:solidFill>
              </a:rPr>
              <a:t>Kevin Dabhi</a:t>
            </a:r>
          </a:p>
          <a:p>
            <a:r>
              <a:rPr lang="en-GB" b="1">
                <a:solidFill>
                  <a:srgbClr val="C00000"/>
                </a:solidFill>
              </a:rPr>
              <a:t>(2241836)</a:t>
            </a:r>
            <a:endParaRPr lang="en-US" b="1">
              <a:solidFill>
                <a:srgbClr val="C00000"/>
              </a:solidFill>
            </a:endParaRPr>
          </a:p>
        </p:txBody>
      </p:sp>
    </p:spTree>
    <p:extLst>
      <p:ext uri="{BB962C8B-B14F-4D97-AF65-F5344CB8AC3E}">
        <p14:creationId xmlns:p14="http://schemas.microsoft.com/office/powerpoint/2010/main" val="16807332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0C68B1-8188-3B7E-AE8D-BBC91F14AF19}"/>
              </a:ext>
            </a:extLst>
          </p:cNvPr>
          <p:cNvSpPr>
            <a:spLocks noGrp="1"/>
          </p:cNvSpPr>
          <p:nvPr>
            <p:ph type="title"/>
          </p:nvPr>
        </p:nvSpPr>
        <p:spPr>
          <a:xfrm>
            <a:off x="838200" y="1200150"/>
            <a:ext cx="10515600" cy="247650"/>
          </a:xfrm>
        </p:spPr>
        <p:txBody>
          <a:bodyPr>
            <a:normAutofit fontScale="90000"/>
          </a:bodyPr>
          <a:lstStyle/>
          <a:p>
            <a:pPr algn="ctr" rtl="0">
              <a:spcBef>
                <a:spcPts val="0"/>
              </a:spcBef>
              <a:spcAft>
                <a:spcPts val="0"/>
              </a:spcAft>
            </a:pPr>
            <a:r>
              <a:rPr lang="en-IN" sz="1800" b="1" i="0" u="none" strike="noStrike" dirty="0">
                <a:solidFill>
                  <a:srgbClr val="000000"/>
                </a:solidFill>
                <a:effectLst/>
                <a:latin typeface="Times New Roman" panose="02020603050405020304" pitchFamily="18" charset="0"/>
              </a:rPr>
              <a:t> </a:t>
            </a:r>
            <a:r>
              <a:rPr lang="en-IN" sz="2700" b="1" i="0" u="none" strike="noStrike" dirty="0">
                <a:solidFill>
                  <a:srgbClr val="C00000"/>
                </a:solidFill>
                <a:effectLst/>
                <a:latin typeface="Times New Roman" panose="02020603050405020304" pitchFamily="18" charset="0"/>
                <a:cs typeface="Times New Roman" panose="02020603050405020304" pitchFamily="18" charset="0"/>
              </a:rPr>
              <a:t>INTRODUCTION</a:t>
            </a:r>
            <a:br>
              <a:rPr lang="en-IN" sz="2700" b="1" dirty="0">
                <a:solidFill>
                  <a:srgbClr val="C00000"/>
                </a:solidFill>
                <a:effectLst/>
                <a:latin typeface="Times New Roman" panose="02020603050405020304" pitchFamily="18" charset="0"/>
                <a:cs typeface="Times New Roman" panose="02020603050405020304" pitchFamily="18" charset="0"/>
              </a:rPr>
            </a:br>
            <a:br>
              <a:rPr lang="en-IN" dirty="0"/>
            </a:br>
            <a:endParaRPr lang="en-IN" dirty="0"/>
          </a:p>
        </p:txBody>
      </p:sp>
      <p:sp>
        <p:nvSpPr>
          <p:cNvPr id="5" name="Content Placeholder 4">
            <a:extLst>
              <a:ext uri="{FF2B5EF4-FFF2-40B4-BE49-F238E27FC236}">
                <a16:creationId xmlns:a16="http://schemas.microsoft.com/office/drawing/2014/main" id="{72B4DF5B-AB33-C709-2838-89B4C1443597}"/>
              </a:ext>
            </a:extLst>
          </p:cNvPr>
          <p:cNvSpPr>
            <a:spLocks noGrp="1"/>
          </p:cNvSpPr>
          <p:nvPr>
            <p:ph idx="1"/>
          </p:nvPr>
        </p:nvSpPr>
        <p:spPr>
          <a:xfrm>
            <a:off x="838199" y="1381125"/>
            <a:ext cx="6081075" cy="4795838"/>
          </a:xfrm>
        </p:spPr>
        <p:txBody>
          <a:bodyPr>
            <a:normAutofit/>
          </a:bodyPr>
          <a:lstStyle/>
          <a:p>
            <a:pPr algn="just" rtl="0" fontAlgn="base">
              <a:lnSpc>
                <a:spcPct val="150000"/>
              </a:lnSpc>
              <a:spcBef>
                <a:spcPts val="0"/>
              </a:spcBef>
              <a:spcAft>
                <a:spcPts val="0"/>
              </a:spcAft>
              <a:buFont typeface="Arial" panose="020B0604020202020204" pitchFamily="34" charset="0"/>
              <a:buChar char="•"/>
            </a:pPr>
            <a:r>
              <a:rPr lang="en-US" sz="1600" dirty="0">
                <a:solidFill>
                  <a:srgbClr val="000000"/>
                </a:solidFill>
                <a:latin typeface="Times New Roman" panose="02020603050405020304" pitchFamily="18" charset="0"/>
              </a:rPr>
              <a:t>T</a:t>
            </a:r>
            <a:r>
              <a:rPr lang="en-US" sz="1600" b="0" i="0" u="none" strike="noStrike" dirty="0">
                <a:solidFill>
                  <a:srgbClr val="000000"/>
                </a:solidFill>
                <a:effectLst/>
                <a:latin typeface="Times New Roman" panose="02020603050405020304" pitchFamily="18" charset="0"/>
              </a:rPr>
              <a:t>he study selected one private-sector company and one public-sector </a:t>
            </a:r>
            <a:r>
              <a:rPr lang="en-US" sz="1600" b="0" i="0" u="none" strike="noStrike" dirty="0" err="1">
                <a:solidFill>
                  <a:srgbClr val="000000"/>
                </a:solidFill>
                <a:effectLst/>
                <a:latin typeface="Times New Roman" panose="02020603050405020304" pitchFamily="18" charset="0"/>
              </a:rPr>
              <a:t>organisation</a:t>
            </a:r>
            <a:r>
              <a:rPr lang="en-US" sz="16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600" b="0" i="0" u="none" strike="noStrike" dirty="0">
                <a:solidFill>
                  <a:srgbClr val="000000"/>
                </a:solidFill>
                <a:effectLst/>
                <a:latin typeface="Times New Roman" panose="02020603050405020304" pitchFamily="18" charset="0"/>
              </a:rPr>
              <a:t>This </a:t>
            </a:r>
            <a:r>
              <a:rPr lang="en-US" sz="1600" b="0" i="0" u="none" strike="noStrike" dirty="0" err="1">
                <a:solidFill>
                  <a:srgbClr val="000000"/>
                </a:solidFill>
                <a:effectLst/>
                <a:latin typeface="Times New Roman" panose="02020603050405020304" pitchFamily="18" charset="0"/>
              </a:rPr>
              <a:t>organisation</a:t>
            </a:r>
            <a:r>
              <a:rPr lang="en-US" sz="1600" b="0" i="0" u="none" strike="noStrike" dirty="0">
                <a:solidFill>
                  <a:srgbClr val="000000"/>
                </a:solidFill>
                <a:effectLst/>
                <a:latin typeface="Times New Roman" panose="02020603050405020304" pitchFamily="18" charset="0"/>
              </a:rPr>
              <a:t> has been selected for highlighting the HR strategy used by each company.</a:t>
            </a:r>
          </a:p>
          <a:p>
            <a:pPr algn="just" rtl="0" fontAlgn="base">
              <a:lnSpc>
                <a:spcPct val="150000"/>
              </a:lnSpc>
              <a:spcBef>
                <a:spcPts val="0"/>
              </a:spcBef>
              <a:spcAft>
                <a:spcPts val="0"/>
              </a:spcAft>
              <a:buFont typeface="Arial" panose="020B0604020202020204" pitchFamily="34" charset="0"/>
              <a:buChar char="•"/>
            </a:pPr>
            <a:r>
              <a:rPr lang="en-US" sz="1600" b="0" i="0" u="none" strike="noStrike" dirty="0">
                <a:solidFill>
                  <a:srgbClr val="000000"/>
                </a:solidFill>
                <a:effectLst/>
                <a:latin typeface="Times New Roman" panose="02020603050405020304" pitchFamily="18" charset="0"/>
              </a:rPr>
              <a:t>This study also analyses the impact of both </a:t>
            </a:r>
            <a:r>
              <a:rPr lang="en-US" sz="1600" b="0" i="0" u="none" strike="noStrike" dirty="0" err="1">
                <a:solidFill>
                  <a:srgbClr val="000000"/>
                </a:solidFill>
                <a:effectLst/>
                <a:latin typeface="Times New Roman" panose="02020603050405020304" pitchFamily="18" charset="0"/>
              </a:rPr>
              <a:t>organisations'</a:t>
            </a:r>
            <a:r>
              <a:rPr lang="en-US" sz="1600" b="0" i="0" u="none" strike="noStrike" dirty="0">
                <a:solidFill>
                  <a:srgbClr val="000000"/>
                </a:solidFill>
                <a:effectLst/>
                <a:latin typeface="Times New Roman" panose="02020603050405020304" pitchFamily="18" charset="0"/>
              </a:rPr>
              <a:t> HR strategies on their overall strategy.</a:t>
            </a:r>
          </a:p>
          <a:p>
            <a:pPr algn="just" rtl="0" fontAlgn="base">
              <a:lnSpc>
                <a:spcPct val="150000"/>
              </a:lnSpc>
              <a:spcBef>
                <a:spcPts val="0"/>
              </a:spcBef>
              <a:spcAft>
                <a:spcPts val="0"/>
              </a:spcAft>
              <a:buFont typeface="Arial" panose="020B0604020202020204" pitchFamily="34" charset="0"/>
              <a:buChar char="•"/>
            </a:pPr>
            <a:r>
              <a:rPr lang="en-US" sz="1600" b="0" i="0" u="none" strike="noStrike" dirty="0">
                <a:solidFill>
                  <a:srgbClr val="000000"/>
                </a:solidFill>
                <a:effectLst/>
                <a:latin typeface="Times New Roman" panose="02020603050405020304" pitchFamily="18" charset="0"/>
              </a:rPr>
              <a:t>The study sheds light on how these HR strategies and practices support the public and private sector </a:t>
            </a:r>
            <a:r>
              <a:rPr lang="en-US" sz="1600" b="0" i="0" u="none" strike="noStrike" dirty="0" err="1">
                <a:solidFill>
                  <a:srgbClr val="000000"/>
                </a:solidFill>
                <a:effectLst/>
                <a:latin typeface="Times New Roman" panose="02020603050405020304" pitchFamily="18" charset="0"/>
              </a:rPr>
              <a:t>organisation's</a:t>
            </a:r>
            <a:r>
              <a:rPr lang="en-US" sz="1600" b="0" i="0" u="none" strike="noStrike" dirty="0">
                <a:solidFill>
                  <a:srgbClr val="000000"/>
                </a:solidFill>
                <a:effectLst/>
                <a:latin typeface="Times New Roman" panose="02020603050405020304" pitchFamily="18" charset="0"/>
              </a:rPr>
              <a:t> competitive edge.</a:t>
            </a:r>
          </a:p>
          <a:p>
            <a:pPr algn="just">
              <a:lnSpc>
                <a:spcPct val="150000"/>
              </a:lnSpc>
            </a:pPr>
            <a:endParaRPr lang="en-IN" sz="1600" dirty="0"/>
          </a:p>
        </p:txBody>
      </p:sp>
      <p:pic>
        <p:nvPicPr>
          <p:cNvPr id="7" name="Picture 6">
            <a:extLst>
              <a:ext uri="{FF2B5EF4-FFF2-40B4-BE49-F238E27FC236}">
                <a16:creationId xmlns:a16="http://schemas.microsoft.com/office/drawing/2014/main" id="{03D70FB9-8BC0-9E7B-3DD3-0338B29789E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71761" y="1473724"/>
            <a:ext cx="4647414" cy="3399934"/>
          </a:xfrm>
          <a:prstGeom prst="rect">
            <a:avLst/>
          </a:prstGeom>
        </p:spPr>
      </p:pic>
    </p:spTree>
    <p:extLst>
      <p:ext uri="{BB962C8B-B14F-4D97-AF65-F5344CB8AC3E}">
        <p14:creationId xmlns:p14="http://schemas.microsoft.com/office/powerpoint/2010/main" val="2835888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3E7281F-86E1-C50D-B54C-A6D15605A16F}"/>
              </a:ext>
            </a:extLst>
          </p:cNvPr>
          <p:cNvSpPr>
            <a:spLocks noGrp="1"/>
          </p:cNvSpPr>
          <p:nvPr>
            <p:ph type="title"/>
          </p:nvPr>
        </p:nvSpPr>
        <p:spPr>
          <a:xfrm>
            <a:off x="838200" y="1186544"/>
            <a:ext cx="10515600" cy="130628"/>
          </a:xfrm>
        </p:spPr>
        <p:txBody>
          <a:bodyPr>
            <a:normAutofit fontScale="90000"/>
          </a:bodyPr>
          <a:lstStyle/>
          <a:p>
            <a:pPr algn="ctr" rtl="0">
              <a:spcBef>
                <a:spcPts val="0"/>
              </a:spcBef>
              <a:spcAft>
                <a:spcPts val="0"/>
              </a:spcAft>
            </a:pPr>
            <a:r>
              <a:rPr lang="en-IN" sz="1800" b="1" i="0" u="none" strike="noStrike" dirty="0">
                <a:solidFill>
                  <a:srgbClr val="000000"/>
                </a:solidFill>
                <a:effectLst/>
                <a:latin typeface="Times New Roman" panose="02020603050405020304" pitchFamily="18" charset="0"/>
              </a:rPr>
              <a:t> </a:t>
            </a:r>
            <a:r>
              <a:rPr lang="en-IN" sz="2700" b="1" i="0" u="none" strike="noStrike" dirty="0">
                <a:solidFill>
                  <a:srgbClr val="C00000"/>
                </a:solidFill>
                <a:effectLst/>
                <a:latin typeface="Times New Roman" panose="02020603050405020304" pitchFamily="18" charset="0"/>
              </a:rPr>
              <a:t>PRIVATE SECTOR ORGANISATION- GOOGLE </a:t>
            </a:r>
            <a:br>
              <a:rPr lang="en-IN" b="0" dirty="0">
                <a:effectLst/>
              </a:rPr>
            </a:br>
            <a:br>
              <a:rPr lang="en-IN" dirty="0"/>
            </a:br>
            <a:endParaRPr lang="en-IN" dirty="0"/>
          </a:p>
        </p:txBody>
      </p:sp>
      <p:sp>
        <p:nvSpPr>
          <p:cNvPr id="5" name="Content Placeholder 4">
            <a:extLst>
              <a:ext uri="{FF2B5EF4-FFF2-40B4-BE49-F238E27FC236}">
                <a16:creationId xmlns:a16="http://schemas.microsoft.com/office/drawing/2014/main" id="{6819B62C-C848-4B93-D5E0-8471F3C02A12}"/>
              </a:ext>
            </a:extLst>
          </p:cNvPr>
          <p:cNvSpPr>
            <a:spLocks noGrp="1"/>
          </p:cNvSpPr>
          <p:nvPr>
            <p:ph idx="1"/>
          </p:nvPr>
        </p:nvSpPr>
        <p:spPr>
          <a:xfrm>
            <a:off x="838200" y="1186544"/>
            <a:ext cx="5932714" cy="4990419"/>
          </a:xfrm>
        </p:spPr>
        <p:txBody>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Google is one of the popular American multinational technology-based business </a:t>
            </a:r>
            <a:r>
              <a:rPr lang="en-US" sz="1800" b="0" i="0" u="none" strike="noStrike" dirty="0" err="1">
                <a:solidFill>
                  <a:srgbClr val="000000"/>
                </a:solidFill>
                <a:effectLst/>
                <a:latin typeface="Times New Roman" panose="02020603050405020304" pitchFamily="18" charset="0"/>
              </a:rPr>
              <a:t>organisations</a:t>
            </a:r>
            <a:r>
              <a:rPr lang="en-US" sz="18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This company </a:t>
            </a:r>
            <a:r>
              <a:rPr lang="en-US" sz="1800" b="0" i="0" u="none" strike="noStrike" dirty="0" err="1">
                <a:solidFill>
                  <a:srgbClr val="000000"/>
                </a:solidFill>
                <a:effectLst/>
                <a:latin typeface="Times New Roman" panose="02020603050405020304" pitchFamily="18" charset="0"/>
              </a:rPr>
              <a:t>specialises</a:t>
            </a:r>
            <a:r>
              <a:rPr lang="en-US" sz="1800" b="0" i="0" u="none" strike="noStrike" dirty="0">
                <a:solidFill>
                  <a:srgbClr val="000000"/>
                </a:solidFill>
                <a:effectLst/>
                <a:latin typeface="Times New Roman" panose="02020603050405020304" pitchFamily="18" charset="0"/>
              </a:rPr>
              <a:t> in internet-associated services or products.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In 1988, this company was established by Sergey Brin and Larry Page while both were students of Ph.D. courses at Stanford University. </a:t>
            </a:r>
          </a:p>
          <a:p>
            <a:pPr algn="just">
              <a:lnSpc>
                <a:spcPct val="150000"/>
              </a:lnSpc>
            </a:pPr>
            <a:r>
              <a:rPr lang="en-US" sz="1800" b="0" i="0" u="none" strike="noStrike" dirty="0">
                <a:solidFill>
                  <a:srgbClr val="000000"/>
                </a:solidFill>
                <a:effectLst/>
                <a:latin typeface="Times New Roman" panose="02020603050405020304" pitchFamily="18" charset="0"/>
              </a:rPr>
              <a:t>The mission of Google is to manage and arrange the information related to the whole world and also make it invariably useful and accessible (</a:t>
            </a:r>
            <a:r>
              <a:rPr lang="en-US" sz="1800" b="0" i="0" u="none" strike="noStrike" dirty="0">
                <a:solidFill>
                  <a:srgbClr val="222222"/>
                </a:solidFill>
                <a:effectLst/>
                <a:latin typeface="Times New Roman" panose="02020603050405020304" pitchFamily="18" charset="0"/>
              </a:rPr>
              <a:t>Adnan </a:t>
            </a:r>
            <a:r>
              <a:rPr lang="en-US" sz="1800" b="0" i="0" u="none" strike="noStrike" dirty="0" err="1">
                <a:solidFill>
                  <a:srgbClr val="222222"/>
                </a:solidFill>
                <a:effectLst/>
                <a:latin typeface="Times New Roman" panose="02020603050405020304" pitchFamily="18" charset="0"/>
              </a:rPr>
              <a:t>Bataineh</a:t>
            </a:r>
            <a:r>
              <a:rPr lang="en-US" sz="1800" b="0" i="0" u="none" strike="noStrike" dirty="0">
                <a:solidFill>
                  <a:srgbClr val="222222"/>
                </a:solidFill>
                <a:effectLst/>
                <a:latin typeface="Times New Roman" panose="02020603050405020304" pitchFamily="18" charset="0"/>
              </a:rPr>
              <a:t>,  2019</a:t>
            </a:r>
            <a:r>
              <a:rPr lang="en-US" sz="1800" b="0" i="0" u="none" strike="noStrike" dirty="0">
                <a:solidFill>
                  <a:srgbClr val="000000"/>
                </a:solidFill>
                <a:effectLst/>
                <a:latin typeface="Times New Roman" panose="02020603050405020304" pitchFamily="18" charset="0"/>
              </a:rPr>
              <a:t>).</a:t>
            </a:r>
            <a:endParaRPr lang="en-IN" dirty="0"/>
          </a:p>
        </p:txBody>
      </p:sp>
      <p:pic>
        <p:nvPicPr>
          <p:cNvPr id="7" name="Picture 6">
            <a:extLst>
              <a:ext uri="{FF2B5EF4-FFF2-40B4-BE49-F238E27FC236}">
                <a16:creationId xmlns:a16="http://schemas.microsoft.com/office/drawing/2014/main" id="{CDF8BD64-215C-D46F-724B-61A39CFF3E9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22969" y="1447800"/>
            <a:ext cx="5033914" cy="3482419"/>
          </a:xfrm>
          <a:prstGeom prst="rect">
            <a:avLst/>
          </a:prstGeom>
        </p:spPr>
      </p:pic>
    </p:spTree>
    <p:extLst>
      <p:ext uri="{BB962C8B-B14F-4D97-AF65-F5344CB8AC3E}">
        <p14:creationId xmlns:p14="http://schemas.microsoft.com/office/powerpoint/2010/main" val="2355416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4DC3433-CC31-4220-51A2-F3CD35C11240}"/>
              </a:ext>
            </a:extLst>
          </p:cNvPr>
          <p:cNvSpPr>
            <a:spLocks noGrp="1"/>
          </p:cNvSpPr>
          <p:nvPr>
            <p:ph type="title"/>
          </p:nvPr>
        </p:nvSpPr>
        <p:spPr>
          <a:xfrm>
            <a:off x="838200" y="681037"/>
            <a:ext cx="10515600" cy="679677"/>
          </a:xfrm>
        </p:spPr>
        <p:txBody>
          <a:bodyPr>
            <a:normAutofit fontScale="90000"/>
          </a:bodyPr>
          <a:lstStyle/>
          <a:p>
            <a:pPr algn="ctr" rtl="0">
              <a:spcBef>
                <a:spcPts val="0"/>
              </a:spcBef>
              <a:spcAft>
                <a:spcPts val="0"/>
              </a:spcAft>
            </a:pPr>
            <a:r>
              <a:rPr lang="en-IN" sz="2400" b="1" i="0" u="none" strike="noStrike" dirty="0">
                <a:solidFill>
                  <a:srgbClr val="C00000"/>
                </a:solidFill>
                <a:effectLst/>
                <a:latin typeface="Times New Roman" panose="02020603050405020304" pitchFamily="18" charset="0"/>
                <a:cs typeface="Times New Roman" panose="02020603050405020304" pitchFamily="18" charset="0"/>
              </a:rPr>
              <a:t>PUBLIC SECTOR ORGANISATION- NHS</a:t>
            </a:r>
            <a:br>
              <a:rPr lang="en-IN" sz="2400" b="1" dirty="0">
                <a:solidFill>
                  <a:srgbClr val="C00000"/>
                </a:solidFill>
                <a:effectLst/>
                <a:latin typeface="Times New Roman" panose="02020603050405020304" pitchFamily="18" charset="0"/>
                <a:cs typeface="Times New Roman" panose="02020603050405020304" pitchFamily="18" charset="0"/>
              </a:rPr>
            </a:br>
            <a:br>
              <a:rPr lang="en-IN" sz="2400" b="1" dirty="0">
                <a:solidFill>
                  <a:srgbClr val="C00000"/>
                </a:solidFill>
                <a:latin typeface="Times New Roman" panose="02020603050405020304" pitchFamily="18" charset="0"/>
                <a:cs typeface="Times New Roman" panose="02020603050405020304" pitchFamily="18" charset="0"/>
              </a:rPr>
            </a:br>
            <a:endParaRPr lang="en-IN" sz="2400" b="1" dirty="0">
              <a:solidFill>
                <a:srgbClr val="C00000"/>
              </a:solidFill>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C46588C5-308F-4B60-C730-65B2E76F31F1}"/>
              </a:ext>
            </a:extLst>
          </p:cNvPr>
          <p:cNvSpPr>
            <a:spLocks noGrp="1"/>
          </p:cNvSpPr>
          <p:nvPr>
            <p:ph idx="1"/>
          </p:nvPr>
        </p:nvSpPr>
        <p:spPr>
          <a:xfrm>
            <a:off x="838200" y="1360714"/>
            <a:ext cx="6672943" cy="4816249"/>
          </a:xfrm>
        </p:spPr>
        <p:txBody>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NHS (National Health Service) is one of the most popular United Kingdom’s publicly funded healthcare systems.</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In 1948, the NHS was established and it is also financed through the process of general taxation (</a:t>
            </a:r>
            <a:r>
              <a:rPr lang="en-US" sz="1800" b="0" i="0" u="none" strike="noStrike" dirty="0">
                <a:solidFill>
                  <a:srgbClr val="222222"/>
                </a:solidFill>
                <a:effectLst/>
                <a:latin typeface="Times New Roman" panose="02020603050405020304" pitchFamily="18" charset="0"/>
              </a:rPr>
              <a:t>Nightingale, et al.2021</a:t>
            </a:r>
            <a:r>
              <a:rPr lang="en-US" sz="18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NHS presents healthcare services mainly to every legitimate UK resident, nevertheless, capability to pay.</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This healthcare system is guided and directed by the essential of giving accessible, free and comprehensive healthcare to every person.</a:t>
            </a:r>
          </a:p>
          <a:p>
            <a:pPr marL="0" indent="0">
              <a:buNone/>
            </a:pPr>
            <a:endParaRPr lang="en-IN" dirty="0"/>
          </a:p>
        </p:txBody>
      </p:sp>
      <p:pic>
        <p:nvPicPr>
          <p:cNvPr id="7" name="Picture 6">
            <a:extLst>
              <a:ext uri="{FF2B5EF4-FFF2-40B4-BE49-F238E27FC236}">
                <a16:creationId xmlns:a16="http://schemas.microsoft.com/office/drawing/2014/main" id="{5F1DD118-5C3B-9FC4-31D7-E73D421A1B9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37368" y="1611984"/>
            <a:ext cx="4091233" cy="2969442"/>
          </a:xfrm>
          <a:prstGeom prst="rect">
            <a:avLst/>
          </a:prstGeom>
        </p:spPr>
      </p:pic>
    </p:spTree>
    <p:extLst>
      <p:ext uri="{BB962C8B-B14F-4D97-AF65-F5344CB8AC3E}">
        <p14:creationId xmlns:p14="http://schemas.microsoft.com/office/powerpoint/2010/main" val="3227050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0B1714C-CFB8-CD46-461C-C6BEA340CBC3}"/>
              </a:ext>
            </a:extLst>
          </p:cNvPr>
          <p:cNvSpPr>
            <a:spLocks noGrp="1"/>
          </p:cNvSpPr>
          <p:nvPr>
            <p:ph type="title"/>
          </p:nvPr>
        </p:nvSpPr>
        <p:spPr/>
        <p:txBody>
          <a:bodyPr>
            <a:normAutofit/>
          </a:bodyPr>
          <a:lstStyle/>
          <a:p>
            <a:pPr algn="ctr" rtl="0">
              <a:spcBef>
                <a:spcPts val="0"/>
              </a:spcBef>
              <a:spcAft>
                <a:spcPts val="0"/>
              </a:spcAft>
            </a:pPr>
            <a:r>
              <a:rPr lang="en-US" sz="2400" b="1" i="0" u="none" strike="noStrike" dirty="0">
                <a:solidFill>
                  <a:srgbClr val="C00000"/>
                </a:solidFill>
                <a:effectLst/>
                <a:latin typeface="Times New Roman" panose="02020603050405020304" pitchFamily="18" charset="0"/>
                <a:cs typeface="Times New Roman" panose="02020603050405020304" pitchFamily="18" charset="0"/>
              </a:rPr>
              <a:t>HR STRATEGY IN THE GOOGLE </a:t>
            </a:r>
            <a:br>
              <a:rPr lang="en-US" sz="2400" b="1" dirty="0">
                <a:solidFill>
                  <a:srgbClr val="C00000"/>
                </a:solidFill>
                <a:effectLst/>
                <a:latin typeface="Times New Roman" panose="02020603050405020304" pitchFamily="18" charset="0"/>
                <a:cs typeface="Times New Roman" panose="02020603050405020304" pitchFamily="18" charset="0"/>
              </a:rPr>
            </a:br>
            <a:br>
              <a:rPr lang="en-US" sz="2400" b="1" dirty="0">
                <a:solidFill>
                  <a:srgbClr val="C00000"/>
                </a:solidFill>
                <a:latin typeface="Times New Roman" panose="02020603050405020304" pitchFamily="18" charset="0"/>
                <a:cs typeface="Times New Roman" panose="02020603050405020304" pitchFamily="18" charset="0"/>
              </a:rPr>
            </a:br>
            <a:endParaRPr lang="en-IN" sz="2400" b="1" dirty="0">
              <a:solidFill>
                <a:srgbClr val="C00000"/>
              </a:solidFill>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993B7707-AB94-646B-48C6-B212B720B4D4}"/>
              </a:ext>
            </a:extLst>
          </p:cNvPr>
          <p:cNvSpPr>
            <a:spLocks noGrp="1"/>
          </p:cNvSpPr>
          <p:nvPr>
            <p:ph idx="1"/>
          </p:nvPr>
        </p:nvSpPr>
        <p:spPr>
          <a:xfrm>
            <a:off x="838200" y="1349829"/>
            <a:ext cx="5334001" cy="4805362"/>
          </a:xfrm>
        </p:spPr>
        <p:txBody>
          <a:bodyPr>
            <a:normAutofit fontScale="92500"/>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Google deployed the employee work-life balance and well-being as their HR strategy to improve the </a:t>
            </a:r>
            <a:r>
              <a:rPr lang="en-US" sz="1800" b="0" i="0" u="none" strike="noStrike" dirty="0" err="1">
                <a:solidFill>
                  <a:srgbClr val="000000"/>
                </a:solidFill>
                <a:effectLst/>
                <a:latin typeface="Times New Roman" panose="02020603050405020304" pitchFamily="18" charset="0"/>
              </a:rPr>
              <a:t>organisation’s</a:t>
            </a:r>
            <a:r>
              <a:rPr lang="en-US" sz="1800" b="0" i="0" u="none" strike="noStrike" dirty="0">
                <a:solidFill>
                  <a:srgbClr val="000000"/>
                </a:solidFill>
                <a:effectLst/>
                <a:latin typeface="Times New Roman" panose="02020603050405020304" pitchFamily="18" charset="0"/>
              </a:rPr>
              <a:t> overall performance.</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Google also deployed talent acquisition and recruitment strategies in the human resources management system (</a:t>
            </a:r>
            <a:r>
              <a:rPr lang="en-US" sz="1800" b="0" i="0" u="none" strike="noStrike" dirty="0" err="1">
                <a:solidFill>
                  <a:srgbClr val="222222"/>
                </a:solidFill>
                <a:effectLst/>
                <a:latin typeface="Times New Roman" panose="02020603050405020304" pitchFamily="18" charset="0"/>
              </a:rPr>
              <a:t>Irawanto</a:t>
            </a:r>
            <a:r>
              <a:rPr lang="en-US" sz="1800" b="0" i="0" u="none" strike="noStrike" dirty="0">
                <a:solidFill>
                  <a:srgbClr val="222222"/>
                </a:solidFill>
                <a:effectLst/>
                <a:latin typeface="Times New Roman" panose="02020603050405020304" pitchFamily="18" charset="0"/>
              </a:rPr>
              <a:t>,  </a:t>
            </a:r>
            <a:r>
              <a:rPr lang="en-US" sz="1800" b="0" i="0" u="none" strike="noStrike" dirty="0" err="1">
                <a:solidFill>
                  <a:srgbClr val="222222"/>
                </a:solidFill>
                <a:effectLst/>
                <a:latin typeface="Times New Roman" panose="02020603050405020304" pitchFamily="18" charset="0"/>
              </a:rPr>
              <a:t>Novianti</a:t>
            </a:r>
            <a:r>
              <a:rPr lang="en-US" sz="1800" b="0" i="0" u="none" strike="noStrike" dirty="0">
                <a:solidFill>
                  <a:srgbClr val="222222"/>
                </a:solidFill>
                <a:effectLst/>
                <a:latin typeface="Times New Roman" panose="02020603050405020304" pitchFamily="18" charset="0"/>
              </a:rPr>
              <a:t> and Roz, 2021</a:t>
            </a:r>
            <a:r>
              <a:rPr lang="en-US" sz="18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Google is mainly committed to encouraging an inclusive and diverse workforce.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Google has also implemented measures to enhance diversity, involving unintentional bias training, hiring programs related to diversity, and resource groups for employees (</a:t>
            </a:r>
            <a:r>
              <a:rPr lang="en-US" sz="1800" b="0" i="0" u="none" strike="noStrike" dirty="0" err="1">
                <a:solidFill>
                  <a:srgbClr val="222222"/>
                </a:solidFill>
                <a:effectLst/>
                <a:latin typeface="Times New Roman" panose="02020603050405020304" pitchFamily="18" charset="0"/>
              </a:rPr>
              <a:t>Wiradendi</a:t>
            </a:r>
            <a:r>
              <a:rPr lang="en-US" sz="1800" b="0" i="0" u="none" strike="noStrike" dirty="0">
                <a:solidFill>
                  <a:srgbClr val="222222"/>
                </a:solidFill>
                <a:effectLst/>
                <a:latin typeface="Times New Roman" panose="02020603050405020304" pitchFamily="18" charset="0"/>
              </a:rPr>
              <a:t> </a:t>
            </a:r>
            <a:r>
              <a:rPr lang="en-US" sz="1800" b="0" i="0" u="none" strike="noStrike" dirty="0" err="1">
                <a:solidFill>
                  <a:srgbClr val="222222"/>
                </a:solidFill>
                <a:effectLst/>
                <a:latin typeface="Times New Roman" panose="02020603050405020304" pitchFamily="18" charset="0"/>
              </a:rPr>
              <a:t>Wolor</a:t>
            </a:r>
            <a:r>
              <a:rPr lang="en-US" sz="1800" b="0" i="0" u="none" strike="noStrike" dirty="0">
                <a:solidFill>
                  <a:srgbClr val="222222"/>
                </a:solidFill>
                <a:effectLst/>
                <a:latin typeface="Times New Roman" panose="02020603050405020304" pitchFamily="18" charset="0"/>
              </a:rPr>
              <a:t>, et al. 2020</a:t>
            </a:r>
            <a:r>
              <a:rPr lang="en-US" sz="1800" b="0" i="0" u="none" strike="noStrike" dirty="0">
                <a:solidFill>
                  <a:srgbClr val="000000"/>
                </a:solidFill>
                <a:effectLst/>
                <a:latin typeface="Times New Roman" panose="02020603050405020304" pitchFamily="18" charset="0"/>
              </a:rPr>
              <a:t>).</a:t>
            </a:r>
          </a:p>
          <a:p>
            <a:pPr marL="0" indent="0">
              <a:lnSpc>
                <a:spcPct val="150000"/>
              </a:lnSpc>
              <a:buNone/>
            </a:pPr>
            <a:endParaRPr lang="en-IN" dirty="0"/>
          </a:p>
        </p:txBody>
      </p:sp>
      <p:pic>
        <p:nvPicPr>
          <p:cNvPr id="11" name="Picture 10">
            <a:extLst>
              <a:ext uri="{FF2B5EF4-FFF2-40B4-BE49-F238E27FC236}">
                <a16:creationId xmlns:a16="http://schemas.microsoft.com/office/drawing/2014/main" id="{20CC30F0-596A-E0A0-AA44-77F34D2ADA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64983" y="1562100"/>
            <a:ext cx="5520179" cy="3733800"/>
          </a:xfrm>
          <a:prstGeom prst="rect">
            <a:avLst/>
          </a:prstGeom>
        </p:spPr>
      </p:pic>
    </p:spTree>
    <p:extLst>
      <p:ext uri="{BB962C8B-B14F-4D97-AF65-F5344CB8AC3E}">
        <p14:creationId xmlns:p14="http://schemas.microsoft.com/office/powerpoint/2010/main" val="3358362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2AC97F1-0F4C-48F7-FB66-D18D62DEDF41}"/>
              </a:ext>
            </a:extLst>
          </p:cNvPr>
          <p:cNvSpPr>
            <a:spLocks noGrp="1"/>
          </p:cNvSpPr>
          <p:nvPr>
            <p:ph type="title"/>
          </p:nvPr>
        </p:nvSpPr>
        <p:spPr>
          <a:xfrm>
            <a:off x="838200" y="681036"/>
            <a:ext cx="10515600" cy="494621"/>
          </a:xfrm>
        </p:spPr>
        <p:txBody>
          <a:bodyPr>
            <a:normAutofit fontScale="90000"/>
          </a:bodyPr>
          <a:lstStyle/>
          <a:p>
            <a:pPr algn="ctr" rtl="0">
              <a:spcBef>
                <a:spcPts val="0"/>
              </a:spcBef>
              <a:spcAft>
                <a:spcPts val="0"/>
              </a:spcAft>
            </a:pPr>
            <a:r>
              <a:rPr lang="en-US" sz="2400" b="1" i="0" u="none" strike="noStrike" dirty="0">
                <a:solidFill>
                  <a:srgbClr val="C00000"/>
                </a:solidFill>
                <a:effectLst/>
                <a:latin typeface="Times New Roman" panose="02020603050405020304" pitchFamily="18" charset="0"/>
                <a:cs typeface="Times New Roman" panose="02020603050405020304" pitchFamily="18" charset="0"/>
              </a:rPr>
              <a:t> HR STRATEGY IN THE NHS </a:t>
            </a:r>
            <a:br>
              <a:rPr lang="en-US" sz="2400" b="1" dirty="0">
                <a:solidFill>
                  <a:srgbClr val="C00000"/>
                </a:solidFill>
                <a:effectLst/>
                <a:latin typeface="Times New Roman" panose="02020603050405020304" pitchFamily="18" charset="0"/>
                <a:cs typeface="Times New Roman" panose="02020603050405020304" pitchFamily="18" charset="0"/>
              </a:rPr>
            </a:br>
            <a:br>
              <a:rPr lang="en-US" sz="2400" b="1" dirty="0">
                <a:solidFill>
                  <a:srgbClr val="C00000"/>
                </a:solidFill>
                <a:latin typeface="Times New Roman" panose="02020603050405020304" pitchFamily="18" charset="0"/>
                <a:cs typeface="Times New Roman" panose="02020603050405020304" pitchFamily="18" charset="0"/>
              </a:rPr>
            </a:br>
            <a:endParaRPr lang="en-IN" sz="2400" b="1" dirty="0">
              <a:solidFill>
                <a:srgbClr val="C00000"/>
              </a:solidFill>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567256EF-BB8B-5BF5-15E4-90A62D2FCBA2}"/>
              </a:ext>
            </a:extLst>
          </p:cNvPr>
          <p:cNvSpPr>
            <a:spLocks noGrp="1"/>
          </p:cNvSpPr>
          <p:nvPr>
            <p:ph idx="1"/>
          </p:nvPr>
        </p:nvSpPr>
        <p:spPr>
          <a:xfrm>
            <a:off x="685801" y="1262743"/>
            <a:ext cx="6327742" cy="4573589"/>
          </a:xfrm>
        </p:spPr>
        <p:txBody>
          <a:bodyPr>
            <a:normAutofit/>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HR strategy deployed in the NHS is workforce training and development.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 A skilled and well-trained employee is important for providing high-quality treatment and healthcare services (</a:t>
            </a:r>
            <a:r>
              <a:rPr lang="en-US" sz="1800" b="0" i="0" u="none" strike="noStrike" dirty="0">
                <a:solidFill>
                  <a:srgbClr val="222222"/>
                </a:solidFill>
                <a:effectLst/>
                <a:latin typeface="Times New Roman" panose="02020603050405020304" pitchFamily="18" charset="0"/>
              </a:rPr>
              <a:t>Kline, 2019</a:t>
            </a:r>
            <a:r>
              <a:rPr lang="en-US" sz="18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healthcare environment is continuously developing with progress or development in technology, transition in the demographics of patients, and also emerging challenges in the healthcare landscape.</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Giving opportunities for training and development is important for employee motivation and engagement (</a:t>
            </a:r>
            <a:r>
              <a:rPr lang="en-US" sz="1800" b="0" i="0" u="none" strike="noStrike" dirty="0" err="1">
                <a:solidFill>
                  <a:srgbClr val="222222"/>
                </a:solidFill>
                <a:effectLst/>
                <a:latin typeface="Times New Roman" panose="02020603050405020304" pitchFamily="18" charset="0"/>
              </a:rPr>
              <a:t>Rhead</a:t>
            </a:r>
            <a:r>
              <a:rPr lang="en-US" sz="1800" b="0" i="0" u="none" strike="noStrike" dirty="0">
                <a:solidFill>
                  <a:srgbClr val="222222"/>
                </a:solidFill>
                <a:effectLst/>
                <a:latin typeface="Times New Roman" panose="02020603050405020304" pitchFamily="18" charset="0"/>
              </a:rPr>
              <a:t>, et al.  2021</a:t>
            </a:r>
            <a:r>
              <a:rPr lang="en-US" sz="1800" b="0" i="0" u="none" strike="noStrike" dirty="0">
                <a:solidFill>
                  <a:srgbClr val="000000"/>
                </a:solidFill>
                <a:effectLst/>
                <a:latin typeface="Times New Roman" panose="02020603050405020304" pitchFamily="18" charset="0"/>
              </a:rPr>
              <a:t>). </a:t>
            </a:r>
          </a:p>
          <a:p>
            <a:pPr marL="0" indent="0">
              <a:lnSpc>
                <a:spcPct val="150000"/>
              </a:lnSpc>
              <a:buNone/>
            </a:pPr>
            <a:endParaRPr lang="en-IN" sz="1800" dirty="0"/>
          </a:p>
        </p:txBody>
      </p:sp>
      <p:pic>
        <p:nvPicPr>
          <p:cNvPr id="7" name="Picture 6">
            <a:extLst>
              <a:ext uri="{FF2B5EF4-FFF2-40B4-BE49-F238E27FC236}">
                <a16:creationId xmlns:a16="http://schemas.microsoft.com/office/drawing/2014/main" id="{1C85F884-2A35-3EC7-16C5-4CEE0E72B1C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38331" y="1413471"/>
            <a:ext cx="4577150" cy="4422861"/>
          </a:xfrm>
          <a:prstGeom prst="rect">
            <a:avLst/>
          </a:prstGeom>
        </p:spPr>
      </p:pic>
    </p:spTree>
    <p:extLst>
      <p:ext uri="{BB962C8B-B14F-4D97-AF65-F5344CB8AC3E}">
        <p14:creationId xmlns:p14="http://schemas.microsoft.com/office/powerpoint/2010/main" val="1171029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F7B224-A68C-1CF6-8246-6E28A9503D14}"/>
              </a:ext>
            </a:extLst>
          </p:cNvPr>
          <p:cNvSpPr>
            <a:spLocks noGrp="1"/>
          </p:cNvSpPr>
          <p:nvPr>
            <p:ph type="title"/>
          </p:nvPr>
        </p:nvSpPr>
        <p:spPr>
          <a:xfrm>
            <a:off x="838200" y="681037"/>
            <a:ext cx="10515600" cy="461963"/>
          </a:xfrm>
        </p:spPr>
        <p:txBody>
          <a:bodyPr>
            <a:normAutofit fontScale="90000"/>
          </a:bodyPr>
          <a:lstStyle/>
          <a:p>
            <a:pPr algn="ctr" rtl="0">
              <a:spcBef>
                <a:spcPts val="0"/>
              </a:spcBef>
              <a:spcAft>
                <a:spcPts val="0"/>
              </a:spcAft>
            </a:pPr>
            <a:r>
              <a:rPr lang="en-US" sz="2400" b="1" i="0" u="none" strike="noStrike" dirty="0">
                <a:solidFill>
                  <a:srgbClr val="C00000"/>
                </a:solidFill>
                <a:effectLst/>
                <a:latin typeface="Times New Roman" panose="02020603050405020304" pitchFamily="18" charset="0"/>
                <a:cs typeface="Times New Roman" panose="02020603050405020304" pitchFamily="18" charset="0"/>
              </a:rPr>
              <a:t>IMPACT OF THE HR STRATEGY ON THE GOOGLE </a:t>
            </a:r>
            <a:br>
              <a:rPr lang="en-US" sz="2400" b="0" dirty="0">
                <a:solidFill>
                  <a:srgbClr val="C00000"/>
                </a:solidFill>
                <a:effectLst/>
                <a:latin typeface="Times New Roman" panose="02020603050405020304" pitchFamily="18" charset="0"/>
                <a:cs typeface="Times New Roman" panose="02020603050405020304" pitchFamily="18" charset="0"/>
              </a:rPr>
            </a:br>
            <a:br>
              <a:rPr lang="en-US" sz="2400" dirty="0">
                <a:solidFill>
                  <a:srgbClr val="C00000"/>
                </a:solidFill>
                <a:latin typeface="Times New Roman" panose="02020603050405020304" pitchFamily="18" charset="0"/>
                <a:cs typeface="Times New Roman" panose="02020603050405020304" pitchFamily="18" charset="0"/>
              </a:rPr>
            </a:br>
            <a:endParaRPr lang="en-IN" sz="2400" dirty="0">
              <a:solidFill>
                <a:srgbClr val="C00000"/>
              </a:solidFill>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F8E6C22C-A809-BE8A-6246-1D66F2F7E4D6}"/>
              </a:ext>
            </a:extLst>
          </p:cNvPr>
          <p:cNvSpPr>
            <a:spLocks noGrp="1"/>
          </p:cNvSpPr>
          <p:nvPr>
            <p:ph idx="1"/>
          </p:nvPr>
        </p:nvSpPr>
        <p:spPr>
          <a:xfrm>
            <a:off x="838200" y="1480457"/>
            <a:ext cx="6204857" cy="4696506"/>
          </a:xfrm>
        </p:spPr>
        <p:txBody>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 Google’s HR strategy improves employee satisfaction.</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It helps in reducing employees’ stress levels and burnout.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Its priority on work-life balance allows workers to have high control mainly over their priorities and time.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 Google‘s HR strategy has a positive effect on employee relationships and overall work ambience (</a:t>
            </a:r>
            <a:r>
              <a:rPr lang="en-US" sz="1800" b="0" i="0" u="none" strike="noStrike" dirty="0">
                <a:solidFill>
                  <a:srgbClr val="222222"/>
                </a:solidFill>
                <a:effectLst/>
                <a:latin typeface="Times New Roman" panose="02020603050405020304" pitchFamily="18" charset="0"/>
              </a:rPr>
              <a:t>Song and Gao,  2020</a:t>
            </a:r>
            <a:r>
              <a:rPr lang="en-US" sz="1800" b="0" i="0" u="none" strike="noStrike" dirty="0">
                <a:solidFill>
                  <a:srgbClr val="000000"/>
                </a:solidFill>
                <a:effectLst/>
                <a:latin typeface="Times New Roman" panose="02020603050405020304" pitchFamily="18" charset="0"/>
              </a:rPr>
              <a:t>).</a:t>
            </a:r>
          </a:p>
          <a:p>
            <a:pPr marL="0" indent="0">
              <a:buNone/>
            </a:pPr>
            <a:endParaRPr lang="en-IN" dirty="0"/>
          </a:p>
        </p:txBody>
      </p:sp>
      <p:pic>
        <p:nvPicPr>
          <p:cNvPr id="7" name="Picture 6">
            <a:extLst>
              <a:ext uri="{FF2B5EF4-FFF2-40B4-BE49-F238E27FC236}">
                <a16:creationId xmlns:a16="http://schemas.microsoft.com/office/drawing/2014/main" id="{D5775906-E469-9F57-B5E8-16D70C9D29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01699" y="1480457"/>
            <a:ext cx="4223208" cy="3129250"/>
          </a:xfrm>
          <a:prstGeom prst="rect">
            <a:avLst/>
          </a:prstGeom>
        </p:spPr>
      </p:pic>
    </p:spTree>
    <p:extLst>
      <p:ext uri="{BB962C8B-B14F-4D97-AF65-F5344CB8AC3E}">
        <p14:creationId xmlns:p14="http://schemas.microsoft.com/office/powerpoint/2010/main" val="3190780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576703C-3A80-1E5B-91F1-7885228C8D5A}"/>
              </a:ext>
            </a:extLst>
          </p:cNvPr>
          <p:cNvSpPr>
            <a:spLocks noGrp="1"/>
          </p:cNvSpPr>
          <p:nvPr>
            <p:ph type="title"/>
          </p:nvPr>
        </p:nvSpPr>
        <p:spPr>
          <a:xfrm>
            <a:off x="838200" y="365126"/>
            <a:ext cx="10515600" cy="952046"/>
          </a:xfrm>
        </p:spPr>
        <p:txBody>
          <a:bodyPr>
            <a:normAutofit/>
          </a:bodyPr>
          <a:lstStyle/>
          <a:p>
            <a:pPr algn="ctr"/>
            <a:r>
              <a:rPr lang="en-IN" sz="2400" b="1" i="0" u="none" strike="noStrike" dirty="0">
                <a:solidFill>
                  <a:srgbClr val="C00000"/>
                </a:solidFill>
                <a:effectLst/>
                <a:latin typeface="Times New Roman" panose="02020603050405020304" pitchFamily="18" charset="0"/>
              </a:rPr>
              <a:t>CONTINUATION</a:t>
            </a:r>
            <a:endParaRPr lang="en-IN" sz="2400" dirty="0">
              <a:solidFill>
                <a:srgbClr val="C00000"/>
              </a:solidFill>
            </a:endParaRPr>
          </a:p>
        </p:txBody>
      </p:sp>
      <p:sp>
        <p:nvSpPr>
          <p:cNvPr id="5" name="Content Placeholder 4">
            <a:extLst>
              <a:ext uri="{FF2B5EF4-FFF2-40B4-BE49-F238E27FC236}">
                <a16:creationId xmlns:a16="http://schemas.microsoft.com/office/drawing/2014/main" id="{D0F58DC2-D5D2-4333-61A9-95C6055CEB3A}"/>
              </a:ext>
            </a:extLst>
          </p:cNvPr>
          <p:cNvSpPr>
            <a:spLocks noGrp="1"/>
          </p:cNvSpPr>
          <p:nvPr>
            <p:ph idx="1"/>
          </p:nvPr>
        </p:nvSpPr>
        <p:spPr>
          <a:xfrm>
            <a:off x="468087" y="1317171"/>
            <a:ext cx="6733991" cy="4859792"/>
          </a:xfrm>
        </p:spPr>
        <p:txBody>
          <a:bodyPr>
            <a:normAutofit fontScale="92500" lnSpcReduction="10000"/>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Google recognizes that developing a healthy and pleasant work atmosphere is important for employee productivity, long-term success and also satisfaction.</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 Google has different resource groups of employees and also networks that give mentorship, support, and a perception of community (</a:t>
            </a:r>
            <a:r>
              <a:rPr lang="en-US" sz="1800" b="0" i="0" u="none" strike="noStrike" dirty="0">
                <a:solidFill>
                  <a:srgbClr val="222222"/>
                </a:solidFill>
                <a:effectLst/>
                <a:latin typeface="Times New Roman" panose="02020603050405020304" pitchFamily="18" charset="0"/>
              </a:rPr>
              <a:t>Anderson and </a:t>
            </a:r>
            <a:r>
              <a:rPr lang="en-US" sz="1800" b="0" i="0" u="none" strike="noStrike" dirty="0" err="1">
                <a:solidFill>
                  <a:srgbClr val="222222"/>
                </a:solidFill>
                <a:effectLst/>
                <a:latin typeface="Times New Roman" panose="02020603050405020304" pitchFamily="18" charset="0"/>
              </a:rPr>
              <a:t>Kelliher</a:t>
            </a:r>
            <a:r>
              <a:rPr lang="en-US" sz="1800" b="0" i="0" u="none" strike="noStrike" dirty="0">
                <a:solidFill>
                  <a:srgbClr val="222222"/>
                </a:solidFill>
                <a:effectLst/>
                <a:latin typeface="Times New Roman" panose="02020603050405020304" pitchFamily="18" charset="0"/>
              </a:rPr>
              <a:t>, 2020</a:t>
            </a:r>
            <a:r>
              <a:rPr lang="en-US" sz="18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Google inspires employees to mainly take leaves for rejuvenation and rest.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 Google presents a variety of wellness programs as well as measures to promote overall well-being and physical health (</a:t>
            </a:r>
            <a:r>
              <a:rPr lang="en-US" sz="1800" b="0" i="0" u="none" strike="noStrike" dirty="0" err="1">
                <a:solidFill>
                  <a:srgbClr val="222222"/>
                </a:solidFill>
                <a:effectLst/>
                <a:latin typeface="Times New Roman" panose="02020603050405020304" pitchFamily="18" charset="0"/>
              </a:rPr>
              <a:t>Kelliher</a:t>
            </a:r>
            <a:r>
              <a:rPr lang="en-US" sz="1800" b="0" i="0" u="none" strike="noStrike" dirty="0">
                <a:solidFill>
                  <a:srgbClr val="222222"/>
                </a:solidFill>
                <a:effectLst/>
                <a:latin typeface="Times New Roman" panose="02020603050405020304" pitchFamily="18" charset="0"/>
              </a:rPr>
              <a:t>,  Richardson  and </a:t>
            </a:r>
            <a:r>
              <a:rPr lang="en-US" sz="1800" b="0" i="0" u="none" strike="noStrike" dirty="0" err="1">
                <a:solidFill>
                  <a:srgbClr val="222222"/>
                </a:solidFill>
                <a:effectLst/>
                <a:latin typeface="Times New Roman" panose="02020603050405020304" pitchFamily="18" charset="0"/>
              </a:rPr>
              <a:t>Boiarintseva</a:t>
            </a:r>
            <a:r>
              <a:rPr lang="en-US" sz="1800" b="0" i="0" u="none" strike="noStrike" dirty="0">
                <a:solidFill>
                  <a:srgbClr val="222222"/>
                </a:solidFill>
                <a:effectLst/>
                <a:latin typeface="Times New Roman" panose="02020603050405020304" pitchFamily="18" charset="0"/>
              </a:rPr>
              <a:t>, 2019</a:t>
            </a:r>
            <a:r>
              <a:rPr lang="en-US" sz="1800" b="0" i="0" u="none" strike="noStrike" dirty="0">
                <a:solidFill>
                  <a:srgbClr val="000000"/>
                </a:solidFill>
                <a:effectLst/>
                <a:latin typeface="Times New Roman" panose="02020603050405020304" pitchFamily="18" charset="0"/>
              </a:rPr>
              <a:t>).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Google motivates a healthy incorporation of personal and professional life, instead of strict separation. </a:t>
            </a:r>
          </a:p>
          <a:p>
            <a:pPr marL="0" indent="0">
              <a:lnSpc>
                <a:spcPct val="150000"/>
              </a:lnSpc>
              <a:buNone/>
            </a:pPr>
            <a:endParaRPr lang="en-IN" dirty="0"/>
          </a:p>
        </p:txBody>
      </p:sp>
      <p:pic>
        <p:nvPicPr>
          <p:cNvPr id="9" name="Picture 8">
            <a:extLst>
              <a:ext uri="{FF2B5EF4-FFF2-40B4-BE49-F238E27FC236}">
                <a16:creationId xmlns:a16="http://schemas.microsoft.com/office/drawing/2014/main" id="{72B97489-082F-18BA-A0A7-CCECCAECA0E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69724" y="1576633"/>
            <a:ext cx="4364610" cy="3704734"/>
          </a:xfrm>
          <a:prstGeom prst="rect">
            <a:avLst/>
          </a:prstGeom>
        </p:spPr>
      </p:pic>
    </p:spTree>
    <p:extLst>
      <p:ext uri="{BB962C8B-B14F-4D97-AF65-F5344CB8AC3E}">
        <p14:creationId xmlns:p14="http://schemas.microsoft.com/office/powerpoint/2010/main" val="32951003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9E90EDF-C5E9-C390-1056-9BA847A47719}"/>
              </a:ext>
            </a:extLst>
          </p:cNvPr>
          <p:cNvSpPr>
            <a:spLocks noGrp="1"/>
          </p:cNvSpPr>
          <p:nvPr>
            <p:ph type="title"/>
          </p:nvPr>
        </p:nvSpPr>
        <p:spPr>
          <a:xfrm>
            <a:off x="838200" y="365126"/>
            <a:ext cx="10515600" cy="756104"/>
          </a:xfrm>
        </p:spPr>
        <p:txBody>
          <a:bodyPr>
            <a:normAutofit fontScale="90000"/>
          </a:bodyPr>
          <a:lstStyle/>
          <a:p>
            <a:pPr algn="ctr" rtl="0">
              <a:spcBef>
                <a:spcPts val="0"/>
              </a:spcBef>
              <a:spcAft>
                <a:spcPts val="0"/>
              </a:spcAft>
            </a:pPr>
            <a:r>
              <a:rPr lang="en-US" sz="2400" b="1" i="0" u="none" strike="noStrike" dirty="0">
                <a:solidFill>
                  <a:srgbClr val="C00000"/>
                </a:solidFill>
                <a:effectLst/>
                <a:latin typeface="Times New Roman" panose="02020603050405020304" pitchFamily="18" charset="0"/>
                <a:cs typeface="Times New Roman" panose="02020603050405020304" pitchFamily="18" charset="0"/>
              </a:rPr>
              <a:t>IMPACT ON THE OVERALL STRATEGY OF THE ORGANISATION </a:t>
            </a:r>
            <a:br>
              <a:rPr lang="en-US" sz="2400" b="0" dirty="0">
                <a:solidFill>
                  <a:srgbClr val="C00000"/>
                </a:solidFill>
                <a:effectLst/>
                <a:latin typeface="Times New Roman" panose="02020603050405020304" pitchFamily="18" charset="0"/>
                <a:cs typeface="Times New Roman" panose="02020603050405020304" pitchFamily="18" charset="0"/>
              </a:rPr>
            </a:br>
            <a:br>
              <a:rPr lang="en-US" sz="2400" dirty="0">
                <a:solidFill>
                  <a:srgbClr val="C00000"/>
                </a:solidFill>
                <a:latin typeface="Times New Roman" panose="02020603050405020304" pitchFamily="18" charset="0"/>
                <a:cs typeface="Times New Roman" panose="02020603050405020304" pitchFamily="18" charset="0"/>
              </a:rPr>
            </a:br>
            <a:endParaRPr lang="en-IN" sz="2400" dirty="0">
              <a:solidFill>
                <a:srgbClr val="C00000"/>
              </a:solidFill>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C043F983-3D66-9B03-36AB-BAC910F2765F}"/>
              </a:ext>
            </a:extLst>
          </p:cNvPr>
          <p:cNvSpPr>
            <a:spLocks noGrp="1"/>
          </p:cNvSpPr>
          <p:nvPr>
            <p:ph idx="1"/>
          </p:nvPr>
        </p:nvSpPr>
        <p:spPr>
          <a:xfrm>
            <a:off x="838200" y="1045029"/>
            <a:ext cx="6213049" cy="4914220"/>
          </a:xfrm>
        </p:spPr>
        <p:txBody>
          <a:bodyPr>
            <a:normAutofit/>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By </a:t>
            </a:r>
            <a:r>
              <a:rPr lang="en-US" sz="1800" b="0" i="0" u="none" strike="noStrike" dirty="0" err="1">
                <a:solidFill>
                  <a:srgbClr val="000000"/>
                </a:solidFill>
                <a:effectLst/>
                <a:latin typeface="Times New Roman" panose="02020603050405020304" pitchFamily="18" charset="0"/>
              </a:rPr>
              <a:t>prioritising</a:t>
            </a:r>
            <a:r>
              <a:rPr lang="en-US" sz="1800" b="0" i="0" u="none" strike="noStrike" dirty="0">
                <a:solidFill>
                  <a:srgbClr val="000000"/>
                </a:solidFill>
                <a:effectLst/>
                <a:latin typeface="Times New Roman" panose="02020603050405020304" pitchFamily="18" charset="0"/>
              </a:rPr>
              <a:t> the well-being of employees, Google becomes one of the best attractive employers in the world for top or highly skilled talent (</a:t>
            </a:r>
            <a:r>
              <a:rPr lang="en-US" sz="1800" b="0" i="0" u="none" strike="noStrike" dirty="0" err="1">
                <a:solidFill>
                  <a:srgbClr val="222222"/>
                </a:solidFill>
                <a:effectLst/>
                <a:latin typeface="Times New Roman" panose="02020603050405020304" pitchFamily="18" charset="0"/>
              </a:rPr>
              <a:t>Charalampous</a:t>
            </a:r>
            <a:r>
              <a:rPr lang="en-US" sz="1800" b="0" i="0" u="none" strike="noStrike" dirty="0">
                <a:solidFill>
                  <a:srgbClr val="222222"/>
                </a:solidFill>
                <a:effectLst/>
                <a:latin typeface="Times New Roman" panose="02020603050405020304" pitchFamily="18" charset="0"/>
              </a:rPr>
              <a:t>,  et al. 2019</a:t>
            </a:r>
            <a:r>
              <a:rPr lang="en-US" sz="18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Google-wide benefits package as well as dedication to work-life balance support in retaining as well as recruiting highly skilled individuals, providing them with a significant competitive advantage in the whole talent market.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 The total employee retention rate of Google is 90 percent.</a:t>
            </a:r>
          </a:p>
          <a:p>
            <a:pPr marL="0" indent="0">
              <a:lnSpc>
                <a:spcPct val="150000"/>
              </a:lnSpc>
              <a:buNone/>
            </a:pPr>
            <a:endParaRPr lang="en-IN" sz="1800" dirty="0"/>
          </a:p>
        </p:txBody>
      </p:sp>
      <p:pic>
        <p:nvPicPr>
          <p:cNvPr id="9" name="Picture 8">
            <a:extLst>
              <a:ext uri="{FF2B5EF4-FFF2-40B4-BE49-F238E27FC236}">
                <a16:creationId xmlns:a16="http://schemas.microsoft.com/office/drawing/2014/main" id="{ED117766-0A06-CE5F-3B5C-1902E7EEFC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26664" y="1284403"/>
            <a:ext cx="4958499" cy="3769873"/>
          </a:xfrm>
          <a:prstGeom prst="rect">
            <a:avLst/>
          </a:prstGeom>
        </p:spPr>
      </p:pic>
    </p:spTree>
    <p:extLst>
      <p:ext uri="{BB962C8B-B14F-4D97-AF65-F5344CB8AC3E}">
        <p14:creationId xmlns:p14="http://schemas.microsoft.com/office/powerpoint/2010/main" val="4084921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AF38E66-124D-7F0F-AAE1-0368E3A7E982}"/>
              </a:ext>
            </a:extLst>
          </p:cNvPr>
          <p:cNvSpPr>
            <a:spLocks noGrp="1"/>
          </p:cNvSpPr>
          <p:nvPr>
            <p:ph type="title"/>
          </p:nvPr>
        </p:nvSpPr>
        <p:spPr>
          <a:xfrm>
            <a:off x="838200" y="1031967"/>
            <a:ext cx="10515600" cy="45719"/>
          </a:xfrm>
        </p:spPr>
        <p:txBody>
          <a:bodyPr>
            <a:normAutofit fontScale="90000"/>
          </a:bodyPr>
          <a:lstStyle/>
          <a:p>
            <a:pPr algn="ctr" rtl="0">
              <a:spcBef>
                <a:spcPts val="0"/>
              </a:spcBef>
              <a:spcAft>
                <a:spcPts val="0"/>
              </a:spcAft>
            </a:pPr>
            <a:r>
              <a:rPr lang="en-US" sz="2700" b="1" i="0" u="none" strike="noStrike" dirty="0">
                <a:solidFill>
                  <a:srgbClr val="C00000"/>
                </a:solidFill>
                <a:effectLst/>
                <a:latin typeface="Times New Roman" panose="02020603050405020304" pitchFamily="18" charset="0"/>
              </a:rPr>
              <a:t>IMPACT OF THE HR STRATEGY ON THE NHS </a:t>
            </a:r>
            <a:br>
              <a:rPr lang="en-US" b="0" dirty="0">
                <a:effectLst/>
              </a:rPr>
            </a:br>
            <a:br>
              <a:rPr lang="en-US" dirty="0"/>
            </a:br>
            <a:endParaRPr lang="en-IN" dirty="0"/>
          </a:p>
        </p:txBody>
      </p:sp>
      <p:sp>
        <p:nvSpPr>
          <p:cNvPr id="5" name="Content Placeholder 4">
            <a:extLst>
              <a:ext uri="{FF2B5EF4-FFF2-40B4-BE49-F238E27FC236}">
                <a16:creationId xmlns:a16="http://schemas.microsoft.com/office/drawing/2014/main" id="{0285A6FD-18AB-C00C-9AB6-E5CE9DAC3FB2}"/>
              </a:ext>
            </a:extLst>
          </p:cNvPr>
          <p:cNvSpPr>
            <a:spLocks noGrp="1"/>
          </p:cNvSpPr>
          <p:nvPr>
            <p:ph idx="1"/>
          </p:nvPr>
        </p:nvSpPr>
        <p:spPr>
          <a:xfrm>
            <a:off x="838200" y="1077686"/>
            <a:ext cx="6215743" cy="5099277"/>
          </a:xfrm>
        </p:spPr>
        <p:txBody>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By spending capital on professional evolution, the NHS shows its commitment and dedication to the career progression and growth of its staff.</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This helps to retain and attract talented people within this healthcare landscape, promoting a dedicated and skilled workforce (</a:t>
            </a:r>
            <a:r>
              <a:rPr lang="en-US" sz="1800" b="0" i="0" u="none" strike="noStrike" dirty="0">
                <a:solidFill>
                  <a:srgbClr val="222222"/>
                </a:solidFill>
                <a:effectLst/>
                <a:latin typeface="Times New Roman" panose="02020603050405020304" pitchFamily="18" charset="0"/>
              </a:rPr>
              <a:t>England and Improvement, 2019</a:t>
            </a:r>
            <a:r>
              <a:rPr lang="en-US" sz="18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Training programs in the NHS help healthcare experts align the competencies and standards needed for their responsibilities, confirming compliance and managing professional accountability.</a:t>
            </a:r>
          </a:p>
          <a:p>
            <a:pPr marL="0" indent="0">
              <a:lnSpc>
                <a:spcPct val="150000"/>
              </a:lnSpc>
              <a:buNone/>
            </a:pPr>
            <a:endParaRPr lang="en-IN" dirty="0"/>
          </a:p>
        </p:txBody>
      </p:sp>
      <p:pic>
        <p:nvPicPr>
          <p:cNvPr id="7" name="Picture 6">
            <a:extLst>
              <a:ext uri="{FF2B5EF4-FFF2-40B4-BE49-F238E27FC236}">
                <a16:creationId xmlns:a16="http://schemas.microsoft.com/office/drawing/2014/main" id="{334D17E2-8C4F-001B-B798-3352539B76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75457" y="1223106"/>
            <a:ext cx="4458878" cy="3633113"/>
          </a:xfrm>
          <a:prstGeom prst="rect">
            <a:avLst/>
          </a:prstGeom>
        </p:spPr>
      </p:pic>
    </p:spTree>
    <p:extLst>
      <p:ext uri="{BB962C8B-B14F-4D97-AF65-F5344CB8AC3E}">
        <p14:creationId xmlns:p14="http://schemas.microsoft.com/office/powerpoint/2010/main" val="1156355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D85559F-91C3-BE96-D4B3-314DED949CFB}"/>
              </a:ext>
            </a:extLst>
          </p:cNvPr>
          <p:cNvSpPr>
            <a:spLocks noGrp="1"/>
          </p:cNvSpPr>
          <p:nvPr>
            <p:ph type="title"/>
          </p:nvPr>
        </p:nvSpPr>
        <p:spPr>
          <a:xfrm>
            <a:off x="838200" y="944881"/>
            <a:ext cx="10515600" cy="45719"/>
          </a:xfrm>
        </p:spPr>
        <p:txBody>
          <a:bodyPr>
            <a:normAutofit fontScale="90000"/>
          </a:bodyPr>
          <a:lstStyle/>
          <a:p>
            <a:pPr algn="ctr" rtl="0">
              <a:spcBef>
                <a:spcPts val="0"/>
              </a:spcBef>
              <a:spcAft>
                <a:spcPts val="0"/>
              </a:spcAft>
            </a:pPr>
            <a:r>
              <a:rPr lang="en-US" sz="2700" b="1" i="0" u="none" strike="noStrike" dirty="0">
                <a:solidFill>
                  <a:srgbClr val="C00000"/>
                </a:solidFill>
                <a:effectLst/>
                <a:latin typeface="Times New Roman" panose="02020603050405020304" pitchFamily="18" charset="0"/>
              </a:rPr>
              <a:t>IMPACT ON THE OVERALL STRATEGY OF THE ORGANISATION</a:t>
            </a:r>
            <a:br>
              <a:rPr lang="en-US" b="0" dirty="0">
                <a:effectLst/>
              </a:rPr>
            </a:br>
            <a:br>
              <a:rPr lang="en-US" dirty="0"/>
            </a:br>
            <a:endParaRPr lang="en-IN" dirty="0"/>
          </a:p>
        </p:txBody>
      </p:sp>
      <p:sp>
        <p:nvSpPr>
          <p:cNvPr id="5" name="Content Placeholder 4">
            <a:extLst>
              <a:ext uri="{FF2B5EF4-FFF2-40B4-BE49-F238E27FC236}">
                <a16:creationId xmlns:a16="http://schemas.microsoft.com/office/drawing/2014/main" id="{CDEE9904-3A85-EF17-DFF9-498E81293155}"/>
              </a:ext>
            </a:extLst>
          </p:cNvPr>
          <p:cNvSpPr>
            <a:spLocks noGrp="1"/>
          </p:cNvSpPr>
          <p:nvPr>
            <p:ph idx="1"/>
          </p:nvPr>
        </p:nvSpPr>
        <p:spPr>
          <a:xfrm>
            <a:off x="838200" y="944881"/>
            <a:ext cx="6183086" cy="5232082"/>
          </a:xfrm>
        </p:spPr>
        <p:txBody>
          <a:bodyPr>
            <a:normAutofit fontScale="92500" lnSpcReduction="20000"/>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NHS provides </a:t>
            </a:r>
            <a:r>
              <a:rPr lang="en-US" sz="1800" b="0" i="0" u="none" strike="noStrike" dirty="0" err="1">
                <a:solidFill>
                  <a:srgbClr val="000000"/>
                </a:solidFill>
                <a:effectLst/>
                <a:latin typeface="Times New Roman" panose="02020603050405020304" pitchFamily="18" charset="0"/>
              </a:rPr>
              <a:t>specialised</a:t>
            </a:r>
            <a:r>
              <a:rPr lang="en-US" sz="1800" b="0" i="0" u="none" strike="noStrike" dirty="0">
                <a:solidFill>
                  <a:srgbClr val="000000"/>
                </a:solidFill>
                <a:effectLst/>
                <a:latin typeface="Times New Roman" panose="02020603050405020304" pitchFamily="18" charset="0"/>
              </a:rPr>
              <a:t> training and development programs for professionals and staff pursuing careers mainly in certain areas like surgery, psychiatry, </a:t>
            </a:r>
            <a:r>
              <a:rPr lang="en-US" sz="1800" b="0" i="0" u="none" strike="noStrike" dirty="0" err="1">
                <a:solidFill>
                  <a:srgbClr val="000000"/>
                </a:solidFill>
                <a:effectLst/>
                <a:latin typeface="Times New Roman" panose="02020603050405020304" pitchFamily="18" charset="0"/>
              </a:rPr>
              <a:t>paediatrics</a:t>
            </a:r>
            <a:r>
              <a:rPr lang="en-US" sz="1800" b="0" i="0" u="none" strike="noStrike" dirty="0">
                <a:solidFill>
                  <a:srgbClr val="000000"/>
                </a:solidFill>
                <a:effectLst/>
                <a:latin typeface="Times New Roman" panose="02020603050405020304" pitchFamily="18" charset="0"/>
              </a:rPr>
              <a:t> and many more.</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These types of programs give structured and systematic mentorship and training to enhance knowledge in a certain field (</a:t>
            </a:r>
            <a:r>
              <a:rPr lang="en-US" sz="1800" b="0" i="0" u="none" strike="noStrike" dirty="0">
                <a:solidFill>
                  <a:srgbClr val="222222"/>
                </a:solidFill>
                <a:effectLst/>
                <a:latin typeface="Times New Roman" panose="02020603050405020304" pitchFamily="18" charset="0"/>
              </a:rPr>
              <a:t>Drennan,  2019</a:t>
            </a:r>
            <a:r>
              <a:rPr lang="en-US" sz="18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NHS fosters career development and gives support for employees to grow in their professions through opportunities like secondments, promotions, and also further education.</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They use online resources as well as e-learning platforms to give accessible and convenient training opportunities (</a:t>
            </a:r>
            <a:r>
              <a:rPr lang="en-US" sz="1800" b="0" i="0" u="none" strike="noStrike" dirty="0">
                <a:solidFill>
                  <a:srgbClr val="222222"/>
                </a:solidFill>
                <a:effectLst/>
                <a:latin typeface="Times New Roman" panose="02020603050405020304" pitchFamily="18" charset="0"/>
              </a:rPr>
              <a:t>Ross,  et al. 2020</a:t>
            </a:r>
            <a:r>
              <a:rPr lang="en-US" sz="1800" b="0" i="0" u="none" strike="noStrike" dirty="0">
                <a:solidFill>
                  <a:srgbClr val="000000"/>
                </a:solidFill>
                <a:effectLst/>
                <a:latin typeface="Times New Roman" panose="02020603050405020304" pitchFamily="18" charset="0"/>
              </a:rPr>
              <a:t>).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This enables employees to get training materials, resources and courses remotely, allowing flexibility in the development and learning process.</a:t>
            </a:r>
          </a:p>
          <a:p>
            <a:endParaRPr lang="en-IN" dirty="0"/>
          </a:p>
        </p:txBody>
      </p:sp>
      <p:pic>
        <p:nvPicPr>
          <p:cNvPr id="7" name="Picture 6">
            <a:extLst>
              <a:ext uri="{FF2B5EF4-FFF2-40B4-BE49-F238E27FC236}">
                <a16:creationId xmlns:a16="http://schemas.microsoft.com/office/drawing/2014/main" id="{837B58C5-97E1-1B3D-F0E1-86A9EFA18A9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76560" y="1649691"/>
            <a:ext cx="4836883" cy="3252247"/>
          </a:xfrm>
          <a:prstGeom prst="rect">
            <a:avLst/>
          </a:prstGeom>
        </p:spPr>
      </p:pic>
    </p:spTree>
    <p:extLst>
      <p:ext uri="{BB962C8B-B14F-4D97-AF65-F5344CB8AC3E}">
        <p14:creationId xmlns:p14="http://schemas.microsoft.com/office/powerpoint/2010/main" val="35563962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B5BFDD4-C00B-0801-155E-EA4683B26540}"/>
              </a:ext>
            </a:extLst>
          </p:cNvPr>
          <p:cNvSpPr>
            <a:spLocks noGrp="1"/>
          </p:cNvSpPr>
          <p:nvPr>
            <p:ph type="title"/>
          </p:nvPr>
        </p:nvSpPr>
        <p:spPr/>
        <p:txBody>
          <a:bodyPr>
            <a:noAutofit/>
          </a:bodyPr>
          <a:lstStyle/>
          <a:p>
            <a:pPr algn="ctr" rtl="0">
              <a:spcBef>
                <a:spcPts val="0"/>
              </a:spcBef>
              <a:spcAft>
                <a:spcPts val="0"/>
              </a:spcAft>
            </a:pPr>
            <a:r>
              <a:rPr lang="en-US" sz="2400" b="1" i="0" u="none" strike="noStrike" dirty="0">
                <a:solidFill>
                  <a:srgbClr val="C00000"/>
                </a:solidFill>
                <a:effectLst/>
                <a:latin typeface="Times New Roman" panose="02020603050405020304" pitchFamily="18" charset="0"/>
                <a:cs typeface="Times New Roman" panose="02020603050405020304" pitchFamily="18" charset="0"/>
              </a:rPr>
              <a:t> MODELS OR THEORIES FOR LINKING HR STRATEGIES TO COMPETITIVE IN  GOOGLE </a:t>
            </a:r>
            <a:br>
              <a:rPr lang="en-US" sz="2400" b="0" dirty="0">
                <a:solidFill>
                  <a:srgbClr val="C00000"/>
                </a:solidFill>
                <a:effectLst/>
                <a:latin typeface="Times New Roman" panose="02020603050405020304" pitchFamily="18" charset="0"/>
                <a:cs typeface="Times New Roman" panose="02020603050405020304" pitchFamily="18" charset="0"/>
              </a:rPr>
            </a:br>
            <a:br>
              <a:rPr lang="en-US" sz="2400" dirty="0">
                <a:solidFill>
                  <a:srgbClr val="C00000"/>
                </a:solidFill>
                <a:latin typeface="Times New Roman" panose="02020603050405020304" pitchFamily="18" charset="0"/>
                <a:cs typeface="Times New Roman" panose="02020603050405020304" pitchFamily="18" charset="0"/>
              </a:rPr>
            </a:br>
            <a:endParaRPr lang="en-IN" sz="2400" dirty="0">
              <a:solidFill>
                <a:srgbClr val="C00000"/>
              </a:solidFill>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17BCA0E0-2AB0-8474-1F86-3EAD2F84D501}"/>
              </a:ext>
            </a:extLst>
          </p:cNvPr>
          <p:cNvSpPr>
            <a:spLocks noGrp="1"/>
          </p:cNvSpPr>
          <p:nvPr>
            <p:ph idx="1"/>
          </p:nvPr>
        </p:nvSpPr>
        <p:spPr>
          <a:xfrm>
            <a:off x="838201" y="1197429"/>
            <a:ext cx="4942113" cy="4979534"/>
          </a:xfrm>
        </p:spPr>
        <p:txBody>
          <a:bodyPr>
            <a:normAutofit/>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Resource-based view model, mainly recommends that an </a:t>
            </a:r>
            <a:r>
              <a:rPr lang="en-US" sz="1800" b="0" i="0" u="none" strike="noStrike" dirty="0" err="1">
                <a:solidFill>
                  <a:srgbClr val="000000"/>
                </a:solidFill>
                <a:effectLst/>
                <a:latin typeface="Times New Roman" panose="02020603050405020304" pitchFamily="18" charset="0"/>
              </a:rPr>
              <a:t>organisation's</a:t>
            </a:r>
            <a:r>
              <a:rPr lang="en-US" sz="1800" b="0" i="0" u="none" strike="noStrike" dirty="0">
                <a:solidFill>
                  <a:srgbClr val="000000"/>
                </a:solidFill>
                <a:effectLst/>
                <a:latin typeface="Times New Roman" panose="02020603050405020304" pitchFamily="18" charset="0"/>
              </a:rPr>
              <a:t> competitive edge is generally derived from valuable capabilities (</a:t>
            </a:r>
            <a:r>
              <a:rPr lang="en-US" sz="1800" b="0" i="0" u="none" strike="noStrike" dirty="0">
                <a:solidFill>
                  <a:srgbClr val="222222"/>
                </a:solidFill>
                <a:effectLst/>
                <a:latin typeface="Times New Roman" panose="02020603050405020304" pitchFamily="18" charset="0"/>
              </a:rPr>
              <a:t>Collins, 2021</a:t>
            </a:r>
            <a:r>
              <a:rPr lang="en-US" sz="18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conservation of resource theory highlights the significance of resource acquisition, protection and maintenance of individuals (</a:t>
            </a:r>
            <a:r>
              <a:rPr lang="en-US" sz="1800" b="0" i="0" u="none" strike="noStrike" dirty="0">
                <a:solidFill>
                  <a:srgbClr val="222222"/>
                </a:solidFill>
                <a:effectLst/>
                <a:latin typeface="Times New Roman" panose="02020603050405020304" pitchFamily="18" charset="0"/>
              </a:rPr>
              <a:t>Fu, et al. 2023</a:t>
            </a:r>
            <a:r>
              <a:rPr lang="en-US" sz="1800" b="0" i="0" u="none" strike="noStrike" dirty="0">
                <a:solidFill>
                  <a:srgbClr val="000000"/>
                </a:solidFill>
                <a:effectLst/>
                <a:latin typeface="Times New Roman" panose="02020603050405020304" pitchFamily="18" charset="0"/>
              </a:rPr>
              <a:t>). </a:t>
            </a:r>
          </a:p>
          <a:p>
            <a:pPr marL="0" indent="0">
              <a:lnSpc>
                <a:spcPct val="150000"/>
              </a:lnSpc>
              <a:buNone/>
            </a:pPr>
            <a:endParaRPr lang="en-IN" sz="1800" dirty="0"/>
          </a:p>
        </p:txBody>
      </p:sp>
      <p:pic>
        <p:nvPicPr>
          <p:cNvPr id="11" name="Picture 10">
            <a:extLst>
              <a:ext uri="{FF2B5EF4-FFF2-40B4-BE49-F238E27FC236}">
                <a16:creationId xmlns:a16="http://schemas.microsoft.com/office/drawing/2014/main" id="{E6B25469-BB9C-FCA6-57E7-BB1930E3D2F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09122" y="1385742"/>
            <a:ext cx="5734638" cy="2733772"/>
          </a:xfrm>
          <a:prstGeom prst="rect">
            <a:avLst/>
          </a:prstGeom>
        </p:spPr>
      </p:pic>
    </p:spTree>
    <p:extLst>
      <p:ext uri="{BB962C8B-B14F-4D97-AF65-F5344CB8AC3E}">
        <p14:creationId xmlns:p14="http://schemas.microsoft.com/office/powerpoint/2010/main" val="42664906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36D988-817D-9A42-2B79-8BB53ACA54E2}"/>
              </a:ext>
            </a:extLst>
          </p:cNvPr>
          <p:cNvSpPr>
            <a:spLocks noGrp="1"/>
          </p:cNvSpPr>
          <p:nvPr>
            <p:ph type="title"/>
          </p:nvPr>
        </p:nvSpPr>
        <p:spPr>
          <a:xfrm>
            <a:off x="838200" y="365125"/>
            <a:ext cx="10515600" cy="1017361"/>
          </a:xfrm>
        </p:spPr>
        <p:txBody>
          <a:bodyPr>
            <a:noAutofit/>
          </a:bodyPr>
          <a:lstStyle/>
          <a:p>
            <a:pPr algn="ctr" rtl="0">
              <a:spcBef>
                <a:spcPts val="0"/>
              </a:spcBef>
              <a:spcAft>
                <a:spcPts val="0"/>
              </a:spcAft>
            </a:pPr>
            <a:r>
              <a:rPr lang="en-US" sz="2400" b="1" i="0" u="none" strike="noStrike" dirty="0">
                <a:solidFill>
                  <a:srgbClr val="C00000"/>
                </a:solidFill>
                <a:effectLst/>
                <a:latin typeface="Times New Roman" panose="02020603050405020304" pitchFamily="18" charset="0"/>
                <a:cs typeface="Times New Roman" panose="02020603050405020304" pitchFamily="18" charset="0"/>
              </a:rPr>
              <a:t> MODELS OR THEORIES FOR LINKING HR STRATEGIES TO COMPETITIVE IN NHS </a:t>
            </a:r>
            <a:br>
              <a:rPr lang="en-US" sz="2400" b="1" dirty="0">
                <a:solidFill>
                  <a:srgbClr val="C00000"/>
                </a:solidFill>
                <a:effectLst/>
                <a:latin typeface="Times New Roman" panose="02020603050405020304" pitchFamily="18" charset="0"/>
                <a:cs typeface="Times New Roman" panose="02020603050405020304" pitchFamily="18" charset="0"/>
              </a:rPr>
            </a:br>
            <a:br>
              <a:rPr lang="en-US" sz="2400" b="1" dirty="0">
                <a:solidFill>
                  <a:srgbClr val="C00000"/>
                </a:solidFill>
                <a:latin typeface="Times New Roman" panose="02020603050405020304" pitchFamily="18" charset="0"/>
                <a:cs typeface="Times New Roman" panose="02020603050405020304" pitchFamily="18" charset="0"/>
              </a:rPr>
            </a:br>
            <a:endParaRPr lang="en-IN" sz="2400" b="1" dirty="0">
              <a:solidFill>
                <a:srgbClr val="C00000"/>
              </a:solidFill>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657F8DA2-0A10-9FC0-7743-F51912104C60}"/>
              </a:ext>
            </a:extLst>
          </p:cNvPr>
          <p:cNvSpPr>
            <a:spLocks noGrp="1"/>
          </p:cNvSpPr>
          <p:nvPr>
            <p:ph idx="1"/>
          </p:nvPr>
        </p:nvSpPr>
        <p:spPr>
          <a:xfrm>
            <a:off x="838200" y="1382486"/>
            <a:ext cx="5834743" cy="4794477"/>
          </a:xfrm>
        </p:spPr>
        <p:txBody>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Adult Learning models highlight that adults or people have distinct learning preferences and needs, this model helps in linking HR strategy to NHS competitive advantage (</a:t>
            </a:r>
            <a:r>
              <a:rPr lang="en-US" sz="1800" b="0" i="0" u="none" strike="noStrike" dirty="0" err="1">
                <a:solidFill>
                  <a:srgbClr val="222222"/>
                </a:solidFill>
                <a:effectLst/>
                <a:latin typeface="Times New Roman" panose="02020603050405020304" pitchFamily="18" charset="0"/>
              </a:rPr>
              <a:t>Mukhalalati</a:t>
            </a:r>
            <a:r>
              <a:rPr lang="en-US" sz="1800" b="0" i="0" u="none" strike="noStrike" dirty="0">
                <a:solidFill>
                  <a:srgbClr val="222222"/>
                </a:solidFill>
                <a:effectLst/>
                <a:latin typeface="Times New Roman" panose="02020603050405020304" pitchFamily="18" charset="0"/>
              </a:rPr>
              <a:t>  and Taylor,, 2019</a:t>
            </a:r>
            <a:r>
              <a:rPr lang="en-US" sz="1800" b="0" i="0" u="none" strike="noStrike" dirty="0">
                <a:solidFill>
                  <a:srgbClr val="000000"/>
                </a:solidFill>
                <a:effectLst/>
                <a:latin typeface="Times New Roman" panose="02020603050405020304" pitchFamily="18" charset="0"/>
              </a:rPr>
              <a:t>).</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The Human Capital  model highlights the main value of spending on employees' skills, abilities and knowledge (</a:t>
            </a:r>
            <a:r>
              <a:rPr lang="en-US" sz="1800" b="0" i="0" u="none" strike="noStrike" dirty="0">
                <a:solidFill>
                  <a:srgbClr val="222222"/>
                </a:solidFill>
                <a:effectLst/>
                <a:latin typeface="Times New Roman" panose="02020603050405020304" pitchFamily="18" charset="0"/>
              </a:rPr>
              <a:t>McDonald III, 2021</a:t>
            </a:r>
            <a:r>
              <a:rPr lang="en-US" sz="1800" b="0" i="0" u="none" strike="noStrike" dirty="0">
                <a:solidFill>
                  <a:srgbClr val="000000"/>
                </a:solidFill>
                <a:effectLst/>
                <a:latin typeface="Times New Roman" panose="02020603050405020304" pitchFamily="18" charset="0"/>
              </a:rPr>
              <a:t>). </a:t>
            </a:r>
          </a:p>
          <a:p>
            <a:pPr marL="0" indent="0">
              <a:lnSpc>
                <a:spcPct val="150000"/>
              </a:lnSpc>
              <a:buNone/>
            </a:pPr>
            <a:endParaRPr lang="en-IN" dirty="0"/>
          </a:p>
        </p:txBody>
      </p:sp>
      <p:pic>
        <p:nvPicPr>
          <p:cNvPr id="7" name="Picture 6">
            <a:extLst>
              <a:ext uri="{FF2B5EF4-FFF2-40B4-BE49-F238E27FC236}">
                <a16:creationId xmlns:a16="http://schemas.microsoft.com/office/drawing/2014/main" id="{B55AEFD2-CA05-7F9A-2D3C-5A9154F3BB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05773" y="1611983"/>
            <a:ext cx="4656841" cy="2413261"/>
          </a:xfrm>
          <a:prstGeom prst="rect">
            <a:avLst/>
          </a:prstGeom>
        </p:spPr>
      </p:pic>
    </p:spTree>
    <p:extLst>
      <p:ext uri="{BB962C8B-B14F-4D97-AF65-F5344CB8AC3E}">
        <p14:creationId xmlns:p14="http://schemas.microsoft.com/office/powerpoint/2010/main" val="19789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2E2A20A-9E27-DBEC-D9C7-A7B5041B3C02}"/>
              </a:ext>
            </a:extLst>
          </p:cNvPr>
          <p:cNvSpPr>
            <a:spLocks noGrp="1"/>
          </p:cNvSpPr>
          <p:nvPr>
            <p:ph type="title"/>
          </p:nvPr>
        </p:nvSpPr>
        <p:spPr>
          <a:xfrm>
            <a:off x="914400" y="555171"/>
            <a:ext cx="10515600" cy="446315"/>
          </a:xfrm>
        </p:spPr>
        <p:txBody>
          <a:bodyPr>
            <a:normAutofit fontScale="90000"/>
          </a:bodyPr>
          <a:lstStyle/>
          <a:p>
            <a:pPr algn="ctr" rtl="0">
              <a:spcBef>
                <a:spcPts val="0"/>
              </a:spcBef>
              <a:spcAft>
                <a:spcPts val="0"/>
              </a:spcAft>
            </a:pPr>
            <a:r>
              <a:rPr lang="en-IN" sz="2400" b="1" i="0" u="none" strike="noStrike" dirty="0">
                <a:solidFill>
                  <a:srgbClr val="C00000"/>
                </a:solidFill>
                <a:effectLst/>
                <a:latin typeface="Times New Roman" panose="02020603050405020304" pitchFamily="18" charset="0"/>
                <a:cs typeface="Times New Roman" panose="02020603050405020304" pitchFamily="18" charset="0"/>
              </a:rPr>
              <a:t>CONCLUSION</a:t>
            </a:r>
            <a:br>
              <a:rPr lang="en-IN" sz="2400" b="1" dirty="0">
                <a:solidFill>
                  <a:srgbClr val="C00000"/>
                </a:solidFill>
                <a:effectLst/>
                <a:latin typeface="Times New Roman" panose="02020603050405020304" pitchFamily="18" charset="0"/>
                <a:cs typeface="Times New Roman" panose="02020603050405020304" pitchFamily="18" charset="0"/>
              </a:rPr>
            </a:br>
            <a:br>
              <a:rPr lang="en-IN" sz="2400" b="1" dirty="0">
                <a:solidFill>
                  <a:srgbClr val="C00000"/>
                </a:solidFill>
                <a:latin typeface="Times New Roman" panose="02020603050405020304" pitchFamily="18" charset="0"/>
                <a:cs typeface="Times New Roman" panose="02020603050405020304" pitchFamily="18" charset="0"/>
              </a:rPr>
            </a:br>
            <a:endParaRPr lang="en-IN" sz="2400" b="1" dirty="0">
              <a:solidFill>
                <a:srgbClr val="C00000"/>
              </a:solidFill>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927B2443-8784-4FEC-2222-390138066ECD}"/>
              </a:ext>
            </a:extLst>
          </p:cNvPr>
          <p:cNvSpPr>
            <a:spLocks noGrp="1"/>
          </p:cNvSpPr>
          <p:nvPr>
            <p:ph idx="1"/>
          </p:nvPr>
        </p:nvSpPr>
        <p:spPr>
          <a:xfrm>
            <a:off x="838201" y="1076900"/>
            <a:ext cx="5257800" cy="5100063"/>
          </a:xfrm>
        </p:spPr>
        <p:txBody>
          <a:bodyPr/>
          <a:lstStyle/>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A robust HR strategy concentrated on employee work-life balance as well as well-being can contribute towards a positive and healthy </a:t>
            </a:r>
            <a:r>
              <a:rPr lang="en-US" sz="1800" b="0" i="0" u="none" strike="noStrike" dirty="0" err="1">
                <a:solidFill>
                  <a:srgbClr val="000000"/>
                </a:solidFill>
                <a:effectLst/>
                <a:latin typeface="Times New Roman" panose="02020603050405020304" pitchFamily="18" charset="0"/>
              </a:rPr>
              <a:t>organisational</a:t>
            </a:r>
            <a:r>
              <a:rPr lang="en-US" sz="1800" b="0" i="0" u="none" strike="noStrike" dirty="0">
                <a:solidFill>
                  <a:srgbClr val="000000"/>
                </a:solidFill>
                <a:effectLst/>
                <a:latin typeface="Times New Roman" panose="02020603050405020304" pitchFamily="18" charset="0"/>
              </a:rPr>
              <a:t> culture. </a:t>
            </a:r>
          </a:p>
          <a:p>
            <a:pPr algn="just" rtl="0" fontAlgn="base">
              <a:lnSpc>
                <a:spcPct val="150000"/>
              </a:lnSpc>
              <a:spcBef>
                <a:spcPts val="0"/>
              </a:spcBef>
              <a:spcAft>
                <a:spcPts val="0"/>
              </a:spcAft>
              <a:buFont typeface="Arial" panose="020B0604020202020204" pitchFamily="34" charset="0"/>
              <a:buChar char="•"/>
            </a:pPr>
            <a:r>
              <a:rPr lang="en-US" sz="1800" b="0" i="0" u="none" strike="noStrike" dirty="0">
                <a:solidFill>
                  <a:srgbClr val="000000"/>
                </a:solidFill>
                <a:effectLst/>
                <a:latin typeface="Times New Roman" panose="02020603050405020304" pitchFamily="18" charset="0"/>
              </a:rPr>
              <a:t>Providing opportunities for employees' development and training is vital for their motivation and engagement.</a:t>
            </a:r>
          </a:p>
          <a:p>
            <a:pPr marL="0" indent="0">
              <a:lnSpc>
                <a:spcPct val="150000"/>
              </a:lnSpc>
              <a:buNone/>
            </a:pPr>
            <a:endParaRPr lang="en-IN" dirty="0"/>
          </a:p>
        </p:txBody>
      </p:sp>
      <p:pic>
        <p:nvPicPr>
          <p:cNvPr id="7" name="Picture 6">
            <a:extLst>
              <a:ext uri="{FF2B5EF4-FFF2-40B4-BE49-F238E27FC236}">
                <a16:creationId xmlns:a16="http://schemas.microsoft.com/office/drawing/2014/main" id="{58B4B355-58E7-F2BA-75A3-8B7E25C99E1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12609" y="1216058"/>
            <a:ext cx="4455737" cy="4406455"/>
          </a:xfrm>
          <a:prstGeom prst="rect">
            <a:avLst/>
          </a:prstGeom>
        </p:spPr>
      </p:pic>
    </p:spTree>
    <p:extLst>
      <p:ext uri="{BB962C8B-B14F-4D97-AF65-F5344CB8AC3E}">
        <p14:creationId xmlns:p14="http://schemas.microsoft.com/office/powerpoint/2010/main" val="32893182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DD24148-6C1A-F59C-661C-C919090B7816}"/>
              </a:ext>
            </a:extLst>
          </p:cNvPr>
          <p:cNvSpPr>
            <a:spLocks noGrp="1"/>
          </p:cNvSpPr>
          <p:nvPr>
            <p:ph type="title"/>
          </p:nvPr>
        </p:nvSpPr>
        <p:spPr>
          <a:xfrm>
            <a:off x="838200" y="0"/>
            <a:ext cx="10515600" cy="681038"/>
          </a:xfrm>
        </p:spPr>
        <p:txBody>
          <a:bodyPr>
            <a:normAutofit/>
          </a:bodyPr>
          <a:lstStyle/>
          <a:p>
            <a:pPr algn="ctr"/>
            <a:r>
              <a:rPr lang="en-US" sz="2400" b="1" dirty="0">
                <a:solidFill>
                  <a:srgbClr val="C00000"/>
                </a:solidFill>
                <a:latin typeface="Times New Roman" panose="02020603050405020304" pitchFamily="18" charset="0"/>
                <a:cs typeface="Times New Roman" panose="02020603050405020304" pitchFamily="18" charset="0"/>
              </a:rPr>
              <a:t>REFERENCES</a:t>
            </a:r>
            <a:endParaRPr lang="en-IN" sz="2400" b="1" dirty="0">
              <a:solidFill>
                <a:srgbClr val="C00000"/>
              </a:solidFill>
              <a:latin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768F1A1C-7E5B-20E1-900E-1780460E4141}"/>
              </a:ext>
            </a:extLst>
          </p:cNvPr>
          <p:cNvSpPr>
            <a:spLocks noGrp="1"/>
          </p:cNvSpPr>
          <p:nvPr>
            <p:ph idx="1"/>
          </p:nvPr>
        </p:nvSpPr>
        <p:spPr>
          <a:xfrm>
            <a:off x="130629" y="681038"/>
            <a:ext cx="11898085" cy="5861276"/>
          </a:xfrm>
        </p:spPr>
        <p:txBody>
          <a:bodyPr>
            <a:noAutofit/>
          </a:bodyPr>
          <a:lstStyle/>
          <a:p>
            <a:pPr algn="just">
              <a:lnSpc>
                <a:spcPct val="150000"/>
              </a:lnSpc>
              <a:spcAft>
                <a:spcPts val="800"/>
              </a:spcAft>
            </a:pP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Adnan </a:t>
            </a: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Bataineh</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K., 2019. Impact of work-life balance, happiness at work, on employee performance.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Business Research</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12</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(2), pp.99-112.</a:t>
            </a:r>
          </a:p>
          <a:p>
            <a:pPr algn="just">
              <a:lnSpc>
                <a:spcPct val="150000"/>
              </a:lnSpc>
              <a:spcAft>
                <a:spcPts val="800"/>
              </a:spcAft>
            </a:pP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Anderson, D. and </a:t>
            </a: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Kelliher</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2020. Enforced remote working and the work-life interface during lockdown.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Gender in Management: An International Journal</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35</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(7/8), pp.677-683.</a:t>
            </a:r>
          </a:p>
          <a:p>
            <a:pPr algn="just">
              <a:lnSpc>
                <a:spcPct val="150000"/>
              </a:lnSpc>
              <a:spcAft>
                <a:spcPts val="800"/>
              </a:spcAft>
            </a:pP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Angelici</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and </a:t>
            </a: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Profeta</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 2023. Smart working: work flexibility without constraints.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Management Science</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50000"/>
              </a:lnSpc>
              <a:spcAft>
                <a:spcPts val="800"/>
              </a:spcAft>
            </a:pP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Charalampous</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Grant, C.A., </a:t>
            </a: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Tramontano</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and </a:t>
            </a: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Michailidis</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 2019. Systematically reviewing remote e-workers’ well-being at work: A multidimensional approach.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European journal of work and organizational psychology</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28</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(1), pp.51-73.</a:t>
            </a:r>
          </a:p>
          <a:p>
            <a:pPr algn="just">
              <a:lnSpc>
                <a:spcPct val="150000"/>
              </a:lnSpc>
              <a:spcAft>
                <a:spcPts val="800"/>
              </a:spcAft>
            </a:pP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Collins, C.J., 2021. Expanding the resource based view model of strategic human resource management.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The International Journal of Human Resource Management</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32</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(2), pp.331-358.</a:t>
            </a:r>
          </a:p>
          <a:p>
            <a:pPr algn="just">
              <a:lnSpc>
                <a:spcPct val="150000"/>
              </a:lnSpc>
              <a:spcAft>
                <a:spcPts val="800"/>
              </a:spcAft>
            </a:pP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Drennan, V.M., 2019. More care out of hospital? A qualitative exploration of the factors influencing the development of the district nursing workforce in England.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Journal of health services research &amp; policy</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24</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(1), pp.11-18.</a:t>
            </a:r>
          </a:p>
          <a:p>
            <a:pPr algn="just">
              <a:lnSpc>
                <a:spcPct val="150000"/>
              </a:lnSpc>
              <a:spcAft>
                <a:spcPts val="800"/>
              </a:spcAft>
            </a:pP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England, N.H.S. and Improvement, N.H.S., 2019. The NHS patient safety strategy.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Safer culture, safer systems, safer patients</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algn="just">
              <a:lnSpc>
                <a:spcPct val="150000"/>
              </a:lnSpc>
              <a:spcAft>
                <a:spcPts val="800"/>
              </a:spcAft>
            </a:pP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Fu, S., Cai, Z., Lim, E., Liu, Y., Tan, C.W. and Lin, Y., 2023. </a:t>
            </a: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Unraveling</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the Effects of Mobile Application Usage on Users’ Health Status: Insights from Conservation of Resources Theory.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Journal of the Association for Information Systems</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24</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(2), pp.452-489.</a:t>
            </a:r>
          </a:p>
          <a:p>
            <a:pPr algn="just">
              <a:lnSpc>
                <a:spcPct val="150000"/>
              </a:lnSpc>
              <a:spcAft>
                <a:spcPts val="800"/>
              </a:spcAft>
            </a:pP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Gragnano</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Simbula</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and </a:t>
            </a: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Miglioretti</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2020. Work–life balance: weighing the importance of work–family and work–health balance.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environmental research and public health</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17</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(3), p.907.</a:t>
            </a:r>
          </a:p>
          <a:p>
            <a:pPr algn="just">
              <a:lnSpc>
                <a:spcPct val="150000"/>
              </a:lnSpc>
              <a:spcAft>
                <a:spcPts val="800"/>
              </a:spcAft>
            </a:pP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Irawanto</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D.W., </a:t>
            </a: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Novianti</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K.R. and Roz, K., 2021. Work from home: Measuring satisfaction between work–life balance and work stress during the COVID-19 pandemic in Indonesia.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Economies</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9</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(3), p.96.</a:t>
            </a:r>
          </a:p>
          <a:p>
            <a:pPr algn="just">
              <a:lnSpc>
                <a:spcPct val="150000"/>
              </a:lnSpc>
              <a:spcAft>
                <a:spcPts val="800"/>
              </a:spcAft>
            </a:pP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Kelliher</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Richardson, J. and </a:t>
            </a:r>
            <a:r>
              <a:rPr lang="en-IN" sz="10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Boiarintseva</a:t>
            </a:r>
            <a:r>
              <a:rPr lang="en-IN" sz="10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 2019. All of work? All of life? Reconceptualising work‐life balance for the 21st century.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Human resource management journal</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000" i="1" kern="100" dirty="0">
                <a:effectLst/>
                <a:latin typeface="Times New Roman" panose="02020603050405020304" pitchFamily="18" charset="0"/>
                <a:ea typeface="Calibri" panose="020F0502020204030204" pitchFamily="34" charset="0"/>
                <a:cs typeface="Times New Roman" panose="02020603050405020304" pitchFamily="18" charset="0"/>
              </a:rPr>
              <a:t>29</a:t>
            </a:r>
            <a:r>
              <a:rPr lang="en-IN" sz="1000" kern="100" dirty="0">
                <a:effectLst/>
                <a:latin typeface="Times New Roman" panose="02020603050405020304" pitchFamily="18" charset="0"/>
                <a:ea typeface="Calibri" panose="020F0502020204030204" pitchFamily="34" charset="0"/>
                <a:cs typeface="Times New Roman" panose="02020603050405020304" pitchFamily="18" charset="0"/>
              </a:rPr>
              <a:t>(2), pp.97-112.</a:t>
            </a:r>
          </a:p>
          <a:p>
            <a:pPr marL="0" indent="0">
              <a:lnSpc>
                <a:spcPct val="100000"/>
              </a:lnSpc>
              <a:buNone/>
            </a:pPr>
            <a:endParaRPr lang="en-IN"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096553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B0F0">
            <a:alpha val="74000"/>
          </a:srgbClr>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86368554-738C-4835-E5E6-90F1D8CA0675}"/>
              </a:ext>
            </a:extLst>
          </p:cNvPr>
          <p:cNvSpPr>
            <a:spLocks noGrp="1"/>
          </p:cNvSpPr>
          <p:nvPr>
            <p:ph idx="1"/>
          </p:nvPr>
        </p:nvSpPr>
        <p:spPr>
          <a:xfrm>
            <a:off x="838200" y="631371"/>
            <a:ext cx="10515600" cy="5545592"/>
          </a:xfrm>
        </p:spPr>
        <p:txBody>
          <a:bodyPr>
            <a:normAutofit fontScale="62500" lnSpcReduction="20000"/>
          </a:bodyPr>
          <a:lstStyle/>
          <a:p>
            <a:pPr algn="just">
              <a:lnSpc>
                <a:spcPct val="150000"/>
              </a:lnSpc>
              <a:spcAft>
                <a:spcPts val="800"/>
              </a:spcAft>
            </a:pP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Kline, R., 2019. Leadership in the NHS.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BMJ Leader</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pp.leader-2019.</a:t>
            </a:r>
          </a:p>
          <a:p>
            <a:pPr algn="just">
              <a:lnSpc>
                <a:spcPct val="150000"/>
              </a:lnSpc>
              <a:spcAft>
                <a:spcPts val="800"/>
              </a:spcAft>
            </a:pP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Leitão</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Pereira, D. and Gonçalves, Â., 2019. Quality of work life and organizational performance: Workers’ feelings of contributing, or not, to the organization’s productivity.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International journal of environmental research and public health</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16</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(20), p.3803.</a:t>
            </a:r>
          </a:p>
          <a:p>
            <a:pPr algn="just">
              <a:lnSpc>
                <a:spcPct val="150000"/>
              </a:lnSpc>
              <a:spcAft>
                <a:spcPts val="800"/>
              </a:spcAft>
            </a:pP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McDonald III, B.D., 2021. A human capital model of the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defense</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-growth relationship.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The Social Science Journal</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58</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(2), pp.247-261.</a:t>
            </a:r>
          </a:p>
          <a:p>
            <a:pPr algn="just">
              <a:lnSpc>
                <a:spcPct val="150000"/>
              </a:lnSpc>
              <a:spcAft>
                <a:spcPts val="800"/>
              </a:spcAft>
            </a:pP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Mukhalalati</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B.A. and Taylor, A., 2019. Adult learning theories in context: a quick guide for healthcare professional educators.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Journal of medical education and curricular development</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6</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p.2382120519840332.</a:t>
            </a:r>
          </a:p>
          <a:p>
            <a:pPr algn="just">
              <a:lnSpc>
                <a:spcPct val="150000"/>
              </a:lnSpc>
              <a:spcAft>
                <a:spcPts val="800"/>
              </a:spcAft>
            </a:pP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Nightingale, J., Burton, M., Appleyard, R., Sevens, T. and Campbell, S., 2021. Retention of radiographers: a qualitative exploration of factors influencing decisions to leave or remain within the NHS.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Radiography</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27</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(3), pp.795-802.</a:t>
            </a:r>
          </a:p>
          <a:p>
            <a:pPr algn="just">
              <a:lnSpc>
                <a:spcPct val="150000"/>
              </a:lnSpc>
              <a:spcAft>
                <a:spcPts val="800"/>
              </a:spcAft>
            </a:pP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Rhead</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R.D., Chui, Z.,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Bakolis</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I.,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Gazard</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 Harwood, H.,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MacCrimmon</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Woodhead, C. and Hatch, S.L., 2021. Impact of workplace discrimination and harassment among National Health Service staff working in London trusts: results from the TIDES study. </a:t>
            </a:r>
            <a:r>
              <a:rPr lang="en-IN" sz="1800" i="1" kern="100" dirty="0" err="1">
                <a:effectLst/>
                <a:latin typeface="Calibri" panose="020F0502020204030204" pitchFamily="34" charset="0"/>
                <a:ea typeface="Calibri" panose="020F0502020204030204" pitchFamily="34" charset="0"/>
                <a:cs typeface="Times New Roman" panose="02020603050405020304" pitchFamily="18" charset="0"/>
              </a:rPr>
              <a:t>BJPsych</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 Open</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7</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(1), p.e10.</a:t>
            </a:r>
          </a:p>
          <a:p>
            <a:pPr algn="just">
              <a:lnSpc>
                <a:spcPct val="150000"/>
              </a:lnSpc>
              <a:spcAft>
                <a:spcPts val="800"/>
              </a:spcAft>
            </a:pP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Ross, S.,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Jabbal</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Chauhan, K., Maguire, D., Randhawa, M. and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Dahir</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2020.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Workforce race inequalities and inclusion in NHS providers</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King's Fund.</a:t>
            </a:r>
          </a:p>
          <a:p>
            <a:pPr algn="just">
              <a:lnSpc>
                <a:spcPct val="150000"/>
              </a:lnSpc>
              <a:spcAft>
                <a:spcPts val="800"/>
              </a:spcAft>
            </a:pP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Song, Y. and Gao, J., 2020. Does telework stress employees out? A study on working at home and subjective well-being for wage/salary workers.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Journal of Happiness Studies</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21</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(7), pp.2649-2668.</a:t>
            </a:r>
          </a:p>
          <a:p>
            <a:pPr algn="just">
              <a:lnSpc>
                <a:spcPct val="150000"/>
              </a:lnSpc>
              <a:spcAft>
                <a:spcPts val="800"/>
              </a:spcAft>
            </a:pP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Wiradendi</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Wolor</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Solikhah</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S., </a:t>
            </a:r>
            <a:r>
              <a:rPr lang="en-IN" sz="1800" kern="1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Fidhyallah</a:t>
            </a:r>
            <a:r>
              <a:rPr lang="en-IN" sz="1800" kern="1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N.F. and Lestari, D.P., 2020. Effectiveness of e-training, e-leadership, and work life balance on employee performance during COVID-19.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Journal of Asian Finance, Economics and Business</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kern="100" dirty="0">
                <a:effectLst/>
                <a:latin typeface="Calibri" panose="020F0502020204030204" pitchFamily="34" charset="0"/>
                <a:ea typeface="Calibri" panose="020F0502020204030204" pitchFamily="34" charset="0"/>
                <a:cs typeface="Times New Roman" panose="02020603050405020304" pitchFamily="18" charset="0"/>
              </a:rPr>
              <a:t>7</a:t>
            </a:r>
            <a:r>
              <a:rPr lang="en-IN" sz="1800" kern="100" dirty="0">
                <a:effectLst/>
                <a:latin typeface="Calibri" panose="020F0502020204030204" pitchFamily="34" charset="0"/>
                <a:ea typeface="Calibri" panose="020F0502020204030204" pitchFamily="34" charset="0"/>
                <a:cs typeface="Times New Roman" panose="02020603050405020304" pitchFamily="18" charset="0"/>
              </a:rPr>
              <a:t>(10).</a:t>
            </a:r>
          </a:p>
          <a:p>
            <a:pPr marL="0" indent="0">
              <a:buNone/>
            </a:pPr>
            <a:endParaRPr lang="en-IN" dirty="0"/>
          </a:p>
        </p:txBody>
      </p:sp>
    </p:spTree>
    <p:extLst>
      <p:ext uri="{BB962C8B-B14F-4D97-AF65-F5344CB8AC3E}">
        <p14:creationId xmlns:p14="http://schemas.microsoft.com/office/powerpoint/2010/main" val="22865592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000" r="2000" b="4000"/>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9430513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276</TotalTime>
  <Words>3807</Words>
  <Application>Microsoft Office PowerPoint</Application>
  <PresentationFormat>Widescreen</PresentationFormat>
  <Paragraphs>118</Paragraphs>
  <Slides>17</Slides>
  <Notes>13</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HUMAN RESOURCE MANAGEMENT</vt:lpstr>
      <vt:lpstr> INTRODUCTION  </vt:lpstr>
      <vt:lpstr> PRIVATE SECTOR ORGANISATION- GOOGLE   </vt:lpstr>
      <vt:lpstr>PUBLIC SECTOR ORGANISATION- NHS  </vt:lpstr>
      <vt:lpstr>HR STRATEGY IN THE GOOGLE   </vt:lpstr>
      <vt:lpstr> HR STRATEGY IN THE NHS   </vt:lpstr>
      <vt:lpstr>IMPACT OF THE HR STRATEGY ON THE GOOGLE   </vt:lpstr>
      <vt:lpstr>CONTINUATION</vt:lpstr>
      <vt:lpstr>IMPACT ON THE OVERALL STRATEGY OF THE ORGANISATION   </vt:lpstr>
      <vt:lpstr>IMPACT OF THE HR STRATEGY ON THE NHS   </vt:lpstr>
      <vt:lpstr>IMPACT ON THE OVERALL STRATEGY OF THE ORGANISATION  </vt:lpstr>
      <vt:lpstr> MODELS OR THEORIES FOR LINKING HR STRATEGIES TO COMPETITIVE IN  GOOGLE   </vt:lpstr>
      <vt:lpstr> MODELS OR THEORIES FOR LINKING HR STRATEGIES TO COMPETITIVE IN NHS   </vt:lpstr>
      <vt:lpstr>CONCLUSION  </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Priyanka Singha Adhikary</dc:creator>
  <cp:lastModifiedBy>kevin dabhi</cp:lastModifiedBy>
  <cp:revision>2</cp:revision>
  <dcterms:created xsi:type="dcterms:W3CDTF">2023-06-21T09:37:55Z</dcterms:created>
  <dcterms:modified xsi:type="dcterms:W3CDTF">2023-07-10T10:18:15Z</dcterms:modified>
</cp:coreProperties>
</file>