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0" r:id="rId4"/>
  </p:sldMasterIdLst>
  <p:notesMasterIdLst>
    <p:notesMasterId r:id="rId19"/>
  </p:notesMasterIdLst>
  <p:sldIdLst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88" r:id="rId15"/>
    <p:sldId id="290" r:id="rId16"/>
    <p:sldId id="291" r:id="rId17"/>
    <p:sldId id="28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920" autoAdjust="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EA9E27-E173-4585-8ACC-E5CB45E2B5E8}" type="datetimeFigureOut">
              <a:rPr lang="en-IN" smtClean="0"/>
              <a:t>23-02-2026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DDB848-B5B8-43CA-828E-5833C7E0539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2538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0710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6729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52514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9143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13347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740621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953973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011405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37739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893070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357929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947937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27717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DB848-B5B8-43CA-828E-5833C7E05398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1312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184DA70-C731-4C70-880D-CCD4705E623C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283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261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669AF7-7BEB-44E4-9852-375E34362B5B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143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049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821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143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181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452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72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86178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74062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799178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8618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92338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65075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24632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66371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101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7064" y="639097"/>
            <a:ext cx="4316007" cy="4021680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Reducing Food Waste in the Hospitality Industry: Sustainability, Challenges, and Strategic Responses</a:t>
            </a:r>
          </a:p>
        </p:txBody>
      </p:sp>
      <p:pic>
        <p:nvPicPr>
          <p:cNvPr id="10244" name="Picture 4" descr="Visually search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16" y="1059509"/>
            <a:ext cx="5562424" cy="4258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E863D5-45C0-105A-AFB1-F7E72C550440}"/>
              </a:ext>
            </a:extLst>
          </p:cNvPr>
          <p:cNvSpPr txBox="1"/>
          <p:nvPr/>
        </p:nvSpPr>
        <p:spPr>
          <a:xfrm>
            <a:off x="7084381" y="4971495"/>
            <a:ext cx="4971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Iulia Maria Luca</a:t>
            </a:r>
          </a:p>
          <a:p>
            <a:r>
              <a:rPr lang="en-GB" dirty="0"/>
              <a:t>Student ID: 2239007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Introduction to the Contemporary Theme</a:t>
            </a:r>
            <a:endParaRPr lang="en-US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1193" y="1961003"/>
            <a:ext cx="6830244" cy="384499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Food waste is one of the major issues of global sustainability, which affects the ecological, economic, and social systems.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hospitality sector is very rewarding due to colossal food production and service designations (Gupta et al. 2024).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main need of the ethical operation in terms of resource sustainability and industry resilience in the long term is food waste reduction (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Ciccullo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et al. 2022).</a:t>
            </a:r>
          </a:p>
        </p:txBody>
      </p:sp>
      <p:pic>
        <p:nvPicPr>
          <p:cNvPr id="1028" name="Picture 4" descr="Visually search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64" y="2272050"/>
            <a:ext cx="4936341" cy="360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079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297" y="523302"/>
            <a:ext cx="10849009" cy="113473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Arial" panose="020B0604020202020204" pitchFamily="34" charset="0"/>
              </a:rPr>
              <a:t>Importance of Reducing Food Waste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14233" y="2109730"/>
            <a:ext cx="5311437" cy="4671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Food wastage reduces greenhouse gases and environmental footprint.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Reduction of wastes will improve the performance of the 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organisation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by the limitation of operation costs involved in food (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Arowosegbe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et al. 2024).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environmentally friendly practices would enhance corporate social responsibility and brand image of the business to the consumer who are environmentally conscious (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Jabeen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et al. 2023).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010" y="1944158"/>
            <a:ext cx="5280791" cy="4679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149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IN" sz="2800" b="1" dirty="0">
                <a:latin typeface="Times New Roman" panose="02020603050405020304" pitchFamily="18" charset="0"/>
                <a:cs typeface="Arial" panose="020B0604020202020204" pitchFamily="34" charset="0"/>
              </a:rPr>
              <a:t>Hospitality Industry Background.</a:t>
            </a:r>
            <a:endParaRPr lang="en-US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1961002"/>
            <a:ext cx="5311437" cy="4671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342900" lvl="0" indent="-342900" algn="just">
              <a:lnSpc>
                <a:spcPct val="200000"/>
              </a:lnSpc>
              <a:buFont typeface="Wingdings" panose="05000000000000000000" pitchFamily="2" charset="2"/>
              <a:buChar char="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huge production of food is crucial in the hospitality business as it is required to hit service expectations (Hudson and Hudson, 2025).</a:t>
            </a:r>
          </a:p>
          <a:p>
            <a:pPr marL="342900" lvl="0" indent="-342900" algn="just">
              <a:lnSpc>
                <a:spcPct val="200000"/>
              </a:lnSpc>
              <a:buFont typeface="Wingdings" panose="05000000000000000000" pitchFamily="2" charset="2"/>
              <a:buChar char="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mode inclusive and buffet will encourage excessive production in a way that satisfies the guests.</a:t>
            </a:r>
          </a:p>
          <a:p>
            <a:pPr marL="342900" lvl="0" indent="-342900" algn="just">
              <a:lnSpc>
                <a:spcPct val="200000"/>
              </a:lnSpc>
              <a:buFont typeface="Wingdings" panose="05000000000000000000" pitchFamily="2" charset="2"/>
              <a:buChar char="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threat of excess food waste is increased by uncertainty in demand, seasonality and high standards of quality.</a:t>
            </a:r>
          </a:p>
        </p:txBody>
      </p:sp>
      <p:pic>
        <p:nvPicPr>
          <p:cNvPr id="3074" name="Picture 2" descr="Visually search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63" y="2497848"/>
            <a:ext cx="5593253" cy="376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628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IN" sz="3200" b="1" kern="0" dirty="0">
                <a:latin typeface="Times New Roman" panose="02020603050405020304" pitchFamily="18" charset="0"/>
                <a:cs typeface="Arial" panose="020B0604020202020204" pitchFamily="34" charset="0"/>
              </a:rPr>
              <a:t>Literature Review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56632" y="2049779"/>
            <a:ext cx="5311437" cy="4671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academic literature claims that waste of food is mainly a managerial and 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behavioural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but not a technical problem.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Absence of correct prediction of demand, ineffective leadership that is geared towards sustainability and lack of staff development play a great role towards the high wastes (Monforte, 2025)</a:t>
            </a:r>
          </a:p>
        </p:txBody>
      </p:sp>
      <p:pic>
        <p:nvPicPr>
          <p:cNvPr id="4098" name="Picture 2" descr="Visually search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04" y="2188889"/>
            <a:ext cx="5975131" cy="358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485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2800" b="1" dirty="0">
                <a:latin typeface="Times New Roman" panose="02020603050405020304" pitchFamily="18" charset="0"/>
                <a:cs typeface="Arial" panose="020B0604020202020204" pitchFamily="34" charset="0"/>
              </a:rPr>
              <a:t>Method and Analytical Approach: PESTEL Overview</a:t>
            </a:r>
            <a:endParaRPr lang="en-US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1115" y="2388092"/>
            <a:ext cx="4398889" cy="316932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research takes the qualitative secondary research design using industry reports and academic journals.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Thematic analysis is used to establish meaningful patterns, impacts, and trends.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452" y="1961002"/>
            <a:ext cx="5083486" cy="4386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466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2800" b="1" dirty="0">
                <a:latin typeface="Times New Roman" panose="02020603050405020304" pitchFamily="18" charset="0"/>
                <a:cs typeface="Arial" panose="020B0604020202020204" pitchFamily="34" charset="0"/>
              </a:rPr>
              <a:t>Impact Analysis: Environmental and Economic Impacts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49375" y="2778711"/>
            <a:ext cx="5397623" cy="213064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wastes generated in the form of food also foster release of greenhouse gasses by landfills.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Resources like water, power and 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labour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which are priceless, are lost.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063" y="1961002"/>
            <a:ext cx="5845029" cy="4439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06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3200" b="1" kern="0" dirty="0">
                <a:latin typeface="Times New Roman" panose="02020603050405020304" pitchFamily="18" charset="0"/>
                <a:cs typeface="Arial" panose="020B0604020202020204" pitchFamily="34" charset="0"/>
              </a:rPr>
              <a:t>Industry Responses: Strengths and Limitations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1" y="3124940"/>
            <a:ext cx="5640636" cy="25123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decreasing overproduction occurs with smart inventory and forecast systems.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Eat-in redesign and portion control puts production on the same level with consumption 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Bendesa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et al. 2022).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181" y="1944665"/>
            <a:ext cx="5275372" cy="468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025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IN" sz="3200" b="1" dirty="0">
                <a:latin typeface="Times New Roman" panose="02020603050405020304" pitchFamily="18" charset="0"/>
                <a:cs typeface="Arial" panose="020B0604020202020204" pitchFamily="34" charset="0"/>
              </a:rPr>
              <a:t>Recommendations for the Industry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4773" y="2814221"/>
            <a:ext cx="5678300" cy="298289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 order to enhance sustainability knowledge and food waste 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minimisation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hospitality </a:t>
            </a:r>
            <a:r>
              <a:rPr lang="en-US" sz="1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organisations</a:t>
            </a: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ought to embark on the endless training of the employees.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management of food waste must be incorporated in the main business strategy as well as decision making.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18" y="2097298"/>
            <a:ext cx="5235189" cy="419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104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63" y="374573"/>
            <a:ext cx="10849009" cy="1377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IN" sz="3200" b="1" kern="0" dirty="0">
                <a:latin typeface="Times New Roman" panose="02020603050405020304" pitchFamily="18" charset="0"/>
                <a:cs typeface="Arial" panose="020B0604020202020204" pitchFamily="34" charset="0"/>
              </a:rPr>
              <a:t>Final Reflection and Conclusion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31635" y="1960236"/>
            <a:ext cx="5311437" cy="4671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Food waste is one of the contemporary areas of sustainability concern in hospitality industry.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necessity of collaboration and tactical intervention is enhanced by its effects on the environment and cost-effectiveness.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❖"/>
            </a:pPr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Scalable solutions to food waste management offer opportunities of developing sustainable value, increased efficiency and leadership in the food industry over the long run.</a:t>
            </a:r>
          </a:p>
        </p:txBody>
      </p:sp>
      <p:pic>
        <p:nvPicPr>
          <p:cNvPr id="9218" name="Picture 2" descr="Visually search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9" r="19167" b="-364"/>
          <a:stretch/>
        </p:blipFill>
        <p:spPr bwMode="auto">
          <a:xfrm>
            <a:off x="694063" y="2223599"/>
            <a:ext cx="4949992" cy="414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4741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42CCB5-E30D-3FBB-5B95-B88230C913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571501"/>
            <a:ext cx="9448800" cy="11303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4B9471-89F6-6DC4-5F57-2FE18AD662AB}"/>
              </a:ext>
            </a:extLst>
          </p:cNvPr>
          <p:cNvSpPr txBox="1"/>
          <p:nvPr/>
        </p:nvSpPr>
        <p:spPr>
          <a:xfrm>
            <a:off x="317500" y="2362199"/>
            <a:ext cx="11270155" cy="336284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Ciccullo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F.,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Fabbri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Abdelkafi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N. and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Pero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M., (2022). Exploring the potential of business models for sustainability and big data for food waste reduction. Journal of Cleaner Production, 340, p.130673.</a:t>
            </a:r>
          </a:p>
          <a:p>
            <a:pPr algn="just">
              <a:lnSpc>
                <a:spcPct val="150000"/>
              </a:lnSpc>
            </a:pP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Gupta, Y., Khan, F.M., Kumar, A.,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Luthra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S. and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Queiroz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M.M., (2024).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Mobilising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big data analytics capabilities to improve performance of tourism supply chains: the moderating role of dynamic capabilities. The International Journal of Logistics Management, 35(2), pp.649-679.</a:t>
            </a:r>
          </a:p>
          <a:p>
            <a:pPr algn="just">
              <a:lnSpc>
                <a:spcPct val="150000"/>
              </a:lnSpc>
            </a:pP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Arowosegbe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O.B.,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Ballali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C., Kofi, K.R.,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Adeshina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M.K.,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Agbelusi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J. and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Adeshina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M.A., (2024). Combating food waste in the agricultural supply chain: A systematic review of supply chain optimization strategies and their sustainability benefits. World Journal of Advanced Research and Reviews, 24(1), pp.122-140.</a:t>
            </a:r>
          </a:p>
          <a:p>
            <a:pPr algn="just">
              <a:lnSpc>
                <a:spcPct val="150000"/>
              </a:lnSpc>
            </a:pP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Jabeen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R., Khan, K.U., Zain, F. and Atlas, F., (2023). Buy green only: Interplay between green marketing, corporate social responsibility and green purchase intention; the mediating role of green brand image. Business Strategy &amp; Development, 6(3), pp.503-518.</a:t>
            </a:r>
          </a:p>
          <a:p>
            <a:pPr algn="just">
              <a:lnSpc>
                <a:spcPct val="150000"/>
              </a:lnSpc>
            </a:pP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Hudson, S. and Hudson, L., (2025). Customer service for hospitality and tourism.</a:t>
            </a:r>
          </a:p>
          <a:p>
            <a:pPr algn="just">
              <a:lnSpc>
                <a:spcPct val="150000"/>
              </a:lnSpc>
            </a:pP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Kumar, P. and </a:t>
            </a: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Ekka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P., (2025). Demand Forecasting for Ensuring Safety and Boosting Operational Efficiency in Hotel Hospitality Using ARIMA Model. Journal of Hospitality &amp; Tourism Education, pp.1-15.</a:t>
            </a:r>
          </a:p>
          <a:p>
            <a:pPr algn="just">
              <a:lnSpc>
                <a:spcPct val="150000"/>
              </a:lnSpc>
            </a:pP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Monforte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C.M.A.T., (2025). Food Waste Reduction Strategies for Buffet-Style Service.</a:t>
            </a:r>
          </a:p>
          <a:p>
            <a:pPr algn="just">
              <a:lnSpc>
                <a:spcPct val="150000"/>
              </a:lnSpc>
            </a:pPr>
            <a:r>
              <a:rPr lang="en-US" sz="11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Kaptan</a:t>
            </a:r>
            <a:r>
              <a:rPr lang="en-US" sz="11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G., 2023. Tools, best practices and recommendations to reduce consumer food waste-A compendium.</a:t>
            </a:r>
          </a:p>
        </p:txBody>
      </p:sp>
    </p:spTree>
    <p:extLst>
      <p:ext uri="{BB962C8B-B14F-4D97-AF65-F5344CB8AC3E}">
        <p14:creationId xmlns:p14="http://schemas.microsoft.com/office/powerpoint/2010/main" val="2708175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42CCB5-E30D-3FBB-5B95-B88230C913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571501"/>
            <a:ext cx="9448800" cy="11303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4B9471-89F6-6DC4-5F57-2FE18AD662AB}"/>
              </a:ext>
            </a:extLst>
          </p:cNvPr>
          <p:cNvSpPr txBox="1"/>
          <p:nvPr/>
        </p:nvSpPr>
        <p:spPr>
          <a:xfrm>
            <a:off x="317500" y="2362199"/>
            <a:ext cx="11270155" cy="36601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Omar, I.A.,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Hasan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H.R.,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Jayaraman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R., Salah, K. and Omar, M., (2024). Using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blockchain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technology to achieve sustainability in the hospitality industry by reducing food waste. Computers &amp; Industrial Engineering, 197, p.110586.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Sujood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Ali, R.,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Irfan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S. and Hamid, S., (2024). Emerging themes in food tourism: a systematic literature review and research agenda. British Food Journal, 126(1), pp.372-408.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Sohil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A. and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Kichloo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M.A., (2023). Sustainable solutions to animal waste: climate change mitigation and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bioproduct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harvest. In Climate Changes Mitigation and Sustainable Bioenergy Harvest Through Animal Waste: Sustainable Environmental Implications of Animal Waste (pp. 301-332). Cham: Springer Nature Switzerland.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Bendesa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A.O.,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Astuti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N.N.S.,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Astawa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I.K.,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Susanto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B. and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Sarjana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I.M.B., (2022). Optimizing food costs through menu engineering, portion control, supplier negotiations, waste reduction, and technology integration. Journal of Commerce, Management, and Tourism Studies, 1(1), pp.1-13.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Jia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J.,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Ning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X. and Liu, W., (2025). The consequences and theoretical explanation of workplace AI on employees: A systematic literature review. Journal of Digital Management, 1(1), p.14.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Adams, F., Mensah, A.,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Ullah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Quaye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J.,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Essel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B.K.C. and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Etuah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S., (2025). Sustainable Culinary Conservation: Pioneering Efforts to Minimize Food Waste in Ghana's Fast‐Food Industry. Sustainable Development, 33(3), pp.3348-3376.</a:t>
            </a:r>
          </a:p>
          <a:p>
            <a:pPr algn="just">
              <a:lnSpc>
                <a:spcPct val="150000"/>
              </a:lnSpc>
            </a:pP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Adewuyi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A.Y., Adebayo, K.B., Adebayo, D.,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Kalinzi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J.M.,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Ugiagbe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U.O., </a:t>
            </a:r>
            <a:r>
              <a:rPr lang="en-US" sz="1200" dirty="0" err="1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Ogunruku</a:t>
            </a:r>
            <a:r>
              <a:rPr lang="en-US" sz="1200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O.O., Samson, O.A. and Richard, O., (2024). Application of big data analytics to forecast future waste trends and inform sustainable planning. World Journal of Advanced Research and Reviews, 23(1), pp.2469-2479.</a:t>
            </a:r>
          </a:p>
        </p:txBody>
      </p:sp>
    </p:spTree>
    <p:extLst>
      <p:ext uri="{BB962C8B-B14F-4D97-AF65-F5344CB8AC3E}">
        <p14:creationId xmlns:p14="http://schemas.microsoft.com/office/powerpoint/2010/main" val="25380148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42CCB5-E30D-3FBB-5B95-B88230C913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571501"/>
            <a:ext cx="9448800" cy="11303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spcBef>
                <a:spcPts val="2000"/>
              </a:spcBef>
              <a:spcAft>
                <a:spcPts val="600"/>
              </a:spcAft>
            </a:pPr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Declaration</a:t>
            </a:r>
            <a:endParaRPr lang="en-IN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4B9471-89F6-6DC4-5F57-2FE18AD662AB}"/>
              </a:ext>
            </a:extLst>
          </p:cNvPr>
          <p:cNvSpPr txBox="1"/>
          <p:nvPr/>
        </p:nvSpPr>
        <p:spPr>
          <a:xfrm>
            <a:off x="317500" y="2362199"/>
            <a:ext cx="11270155" cy="258532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In this regard, I can state that this assignment was done on my own and in compliance with the principles of academic integrity in the course. I am assured that I did not use any artificial intelligence technologies, auto-writing software, or other forms of external assistance to come up with this submission. Every thought, reflection, and the written matter pertains to my original ideas, unless </a:t>
            </a:r>
            <a:r>
              <a:rPr lang="en-US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referenced.</a:t>
            </a:r>
            <a:endParaRPr lang="en-US" dirty="0"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I also know the impact of academic honesty and regard the responsibility of the work in this assignment as my full obligation.</a:t>
            </a:r>
          </a:p>
        </p:txBody>
      </p:sp>
    </p:spTree>
    <p:extLst>
      <p:ext uri="{BB962C8B-B14F-4D97-AF65-F5344CB8AC3E}">
        <p14:creationId xmlns:p14="http://schemas.microsoft.com/office/powerpoint/2010/main" val="1153884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5F01EA-6C1C-7A70-974A-C6C71CD466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" y="2643187"/>
            <a:ext cx="9829799" cy="3160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58931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474</TotalTime>
  <Words>1371</Words>
  <Application>Microsoft Office PowerPoint</Application>
  <PresentationFormat>Widescreen</PresentationFormat>
  <Paragraphs>68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Times New Roman</vt:lpstr>
      <vt:lpstr>Wingdings</vt:lpstr>
      <vt:lpstr>Vapor Trail</vt:lpstr>
      <vt:lpstr> Reducing Food Waste in the Hospitality Industry: Sustainability, Challenges, and Strategic Responses</vt:lpstr>
      <vt:lpstr>Introduction to the Contemporary Theme</vt:lpstr>
      <vt:lpstr>Importance of Reducing Food Waste</vt:lpstr>
      <vt:lpstr>Hospitality Industry Background.</vt:lpstr>
      <vt:lpstr>Literature Review</vt:lpstr>
      <vt:lpstr>Method and Analytical Approach: PESTEL Overview</vt:lpstr>
      <vt:lpstr>Impact Analysis: Environmental and Economic Impacts</vt:lpstr>
      <vt:lpstr>Industry Responses: Strengths and Limitations</vt:lpstr>
      <vt:lpstr>Recommendations for the Industry</vt:lpstr>
      <vt:lpstr>Final Reflection and Conclusion</vt:lpstr>
      <vt:lpstr>references</vt:lpstr>
      <vt:lpstr>references</vt:lpstr>
      <vt:lpstr>AI Declaration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Reducing Food Waste in the Hospitality Industry: Sustainability, Challenges, and Strategic Responses</dc:title>
  <dc:creator>.</dc:creator>
  <cp:lastModifiedBy>Iulia Maria Luca (2239007)</cp:lastModifiedBy>
  <cp:revision>13</cp:revision>
  <dcterms:created xsi:type="dcterms:W3CDTF">2024-08-05T18:58:53Z</dcterms:created>
  <dcterms:modified xsi:type="dcterms:W3CDTF">2026-02-23T22:18:49Z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