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4" r:id="rId8"/>
    <p:sldId id="262" r:id="rId9"/>
    <p:sldId id="26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2" autoAdjust="0"/>
    <p:restoredTop sz="94660"/>
  </p:normalViewPr>
  <p:slideViewPr>
    <p:cSldViewPr snapToGrid="0">
      <p:cViewPr varScale="1">
        <p:scale>
          <a:sx n="88" d="100"/>
          <a:sy n="88" d="100"/>
        </p:scale>
        <p:origin x="-120" y="-180"/>
      </p:cViewPr>
      <p:guideLst>
        <p:guide orient="horz" pos="2160"/>
        <p:guide pos="3840"/>
      </p:guideLst>
    </p:cSldViewPr>
  </p:slideViewPr>
  <p:notesTextViewPr>
    <p:cViewPr>
      <p:scale>
        <a:sx n="1" d="1"/>
        <a:sy n="1" d="1"/>
      </p:scale>
      <p:origin x="0" y="0"/>
    </p:cViewPr>
  </p:notesTextViewPr>
  <p:notesViewPr>
    <p:cSldViewPr snapToGrid="0">
      <p:cViewPr varScale="1">
        <p:scale>
          <a:sx n="74" d="100"/>
          <a:sy n="74" d="100"/>
        </p:scale>
        <p:origin x="2670" y="6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8D3E80-C089-4F0E-B63D-9C77A6704162}" type="datetimeFigureOut">
              <a:rPr lang="en-GB" smtClean="0"/>
              <a:pPr/>
              <a:t>04/10/2020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FE4DAB-4FD6-4565-BAA0-9B14C3729071}" type="slidenum">
              <a:rPr lang="en-GB" smtClean="0"/>
              <a:pPr/>
              <a:t>‹#›</a:t>
            </a:fld>
            <a:endParaRPr lang="en-GB"/>
          </a:p>
        </p:txBody>
      </p:sp>
    </p:spTree>
    <p:extLst>
      <p:ext uri="{BB962C8B-B14F-4D97-AF65-F5344CB8AC3E}">
        <p14:creationId xmlns="" xmlns:p14="http://schemas.microsoft.com/office/powerpoint/2010/main" val="3743618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moodle.uwtsd.ac.uk/mod/turnitintooltwo/view.php?id=144055"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will be required to complete a PowerPoint presentation and a 1000 word essay on the concept of ‘boundaries’ and its significance to the understanding of the academic discipline of your choice. You can address the theme relating to an accepted discipline, such as History, Anthropology or Philosophy. If your interest is in areas not traditionally seen as a ‘discipline’, please feel free to include such areas. The content will be fully explored throughout the module.</a:t>
            </a:r>
          </a:p>
          <a:p>
            <a:r>
              <a:rPr lang="en-GB" dirty="0" smtClean="0"/>
              <a:t> The assessment is designed to let you explore any concept of boundary you wish, it could be physical boundaries, social boundaries, conceptual or definitional ones. Part of the course will be dedicated to discussing, in detail, the requirements of both the Essay and Presentation components of the assignment, and how best to approach each of these tasks. Advice will be given on essay writing and presentation, as well as how to create and deliver an effective </a:t>
            </a:r>
            <a:r>
              <a:rPr lang="en-GB" dirty="0" smtClean="0">
                <a:hlinkClick r:id="rId3" tooltip="Power point presentation"/>
              </a:rPr>
              <a:t>power point presentation</a:t>
            </a:r>
            <a:r>
              <a:rPr lang="en-GB" dirty="0" smtClean="0"/>
              <a:t>.</a:t>
            </a:r>
          </a:p>
          <a:p>
            <a:endParaRPr lang="en-GB" dirty="0"/>
          </a:p>
        </p:txBody>
      </p:sp>
      <p:sp>
        <p:nvSpPr>
          <p:cNvPr id="4" name="Slide Number Placeholder 3"/>
          <p:cNvSpPr>
            <a:spLocks noGrp="1"/>
          </p:cNvSpPr>
          <p:nvPr>
            <p:ph type="sldNum" sz="quarter" idx="10"/>
          </p:nvPr>
        </p:nvSpPr>
        <p:spPr/>
        <p:txBody>
          <a:bodyPr/>
          <a:lstStyle/>
          <a:p>
            <a:fld id="{6DFE4DAB-4FD6-4565-BAA0-9B14C3729071}" type="slidenum">
              <a:rPr lang="en-GB" smtClean="0"/>
              <a:pPr/>
              <a:t>3</a:t>
            </a:fld>
            <a:endParaRPr lang="en-GB"/>
          </a:p>
        </p:txBody>
      </p:sp>
    </p:spTree>
    <p:extLst>
      <p:ext uri="{BB962C8B-B14F-4D97-AF65-F5344CB8AC3E}">
        <p14:creationId xmlns="" xmlns:p14="http://schemas.microsoft.com/office/powerpoint/2010/main" val="3271552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1784542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984645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724429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3647017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4293954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1103682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3249607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1135041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1602916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3545277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2FD3358-776D-4212-8F88-EDAE57B58DBA}" type="datetimeFigureOut">
              <a:rPr lang="en-GB" smtClean="0"/>
              <a:pPr/>
              <a:t>04/10/2020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3803889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FD3358-776D-4212-8F88-EDAE57B58DBA}" type="datetimeFigureOut">
              <a:rPr lang="en-GB" smtClean="0"/>
              <a:pPr/>
              <a:t>04/10/2020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9985AE-6CC7-4F5A-AD64-46E92A55C707}" type="slidenum">
              <a:rPr lang="en-GB" smtClean="0"/>
              <a:pPr/>
              <a:t>‹#›</a:t>
            </a:fld>
            <a:endParaRPr lang="en-GB"/>
          </a:p>
        </p:txBody>
      </p:sp>
    </p:spTree>
    <p:extLst>
      <p:ext uri="{BB962C8B-B14F-4D97-AF65-F5344CB8AC3E}">
        <p14:creationId xmlns="" xmlns:p14="http://schemas.microsoft.com/office/powerpoint/2010/main" val="263002317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Introduction to the Humanities</a:t>
            </a:r>
            <a:endParaRPr lang="en-GB" dirty="0"/>
          </a:p>
        </p:txBody>
      </p:sp>
      <p:sp>
        <p:nvSpPr>
          <p:cNvPr id="3" name="Subtitle 2"/>
          <p:cNvSpPr>
            <a:spLocks noGrp="1"/>
          </p:cNvSpPr>
          <p:nvPr>
            <p:ph type="subTitle" idx="1"/>
          </p:nvPr>
        </p:nvSpPr>
        <p:spPr/>
        <p:txBody>
          <a:bodyPr/>
          <a:lstStyle/>
          <a:p>
            <a:r>
              <a:rPr lang="en-GB" dirty="0" smtClean="0"/>
              <a:t>HPFY3011</a:t>
            </a:r>
            <a:endParaRPr lang="en-GB" dirty="0"/>
          </a:p>
        </p:txBody>
      </p:sp>
    </p:spTree>
    <p:extLst>
      <p:ext uri="{BB962C8B-B14F-4D97-AF65-F5344CB8AC3E}">
        <p14:creationId xmlns="" xmlns:p14="http://schemas.microsoft.com/office/powerpoint/2010/main" val="552448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C000"/>
                </a:solidFill>
              </a:rPr>
              <a:t>What’s going to happen…..</a:t>
            </a:r>
            <a:endParaRPr lang="en-GB" dirty="0">
              <a:solidFill>
                <a:srgbClr val="FFC000"/>
              </a:solidFill>
            </a:endParaRPr>
          </a:p>
        </p:txBody>
      </p:sp>
      <p:sp>
        <p:nvSpPr>
          <p:cNvPr id="3" name="Content Placeholder 2"/>
          <p:cNvSpPr>
            <a:spLocks noGrp="1"/>
          </p:cNvSpPr>
          <p:nvPr>
            <p:ph idx="1"/>
          </p:nvPr>
        </p:nvSpPr>
        <p:spPr>
          <a:xfrm>
            <a:off x="283030" y="1668462"/>
            <a:ext cx="7293427" cy="4351338"/>
          </a:xfrm>
        </p:spPr>
        <p:txBody>
          <a:bodyPr/>
          <a:lstStyle/>
          <a:p>
            <a:r>
              <a:rPr lang="en-GB" dirty="0" smtClean="0"/>
              <a:t>Lecture </a:t>
            </a:r>
            <a:r>
              <a:rPr lang="en-GB" dirty="0" smtClean="0"/>
              <a:t>and seminar based</a:t>
            </a:r>
            <a:r>
              <a:rPr lang="en-GB" dirty="0" smtClean="0"/>
              <a:t>, supported with ‘case’ studies</a:t>
            </a:r>
          </a:p>
          <a:p>
            <a:r>
              <a:rPr lang="en-GB" dirty="0" smtClean="0"/>
              <a:t>Introduce you to the Humanities</a:t>
            </a:r>
          </a:p>
          <a:p>
            <a:pPr lvl="1"/>
            <a:r>
              <a:rPr lang="en-GB" dirty="0" smtClean="0"/>
              <a:t>The history</a:t>
            </a:r>
          </a:p>
          <a:p>
            <a:pPr lvl="1"/>
            <a:r>
              <a:rPr lang="en-GB" dirty="0" smtClean="0"/>
              <a:t>The disciplines</a:t>
            </a:r>
          </a:p>
          <a:p>
            <a:pPr lvl="1"/>
            <a:r>
              <a:rPr lang="en-GB" dirty="0" smtClean="0"/>
              <a:t>The wider picture</a:t>
            </a:r>
          </a:p>
          <a:p>
            <a:pPr marL="457200" lvl="1" indent="0">
              <a:buNone/>
            </a:pPr>
            <a:endParaRPr lang="en-GB" dirty="0"/>
          </a:p>
          <a:p>
            <a:r>
              <a:rPr lang="en-GB" dirty="0" smtClean="0"/>
              <a:t>Assessment is linked to the module </a:t>
            </a:r>
          </a:p>
          <a:p>
            <a:r>
              <a:rPr lang="en-GB" dirty="0" smtClean="0"/>
              <a:t>You can choose any case study/example you like</a:t>
            </a:r>
            <a:endParaRPr lang="en-GB" dirty="0"/>
          </a:p>
        </p:txBody>
      </p:sp>
      <p:pic>
        <p:nvPicPr>
          <p:cNvPr id="4" name="Picture 3"/>
          <p:cNvPicPr>
            <a:picLocks noChangeAspect="1"/>
          </p:cNvPicPr>
          <p:nvPr/>
        </p:nvPicPr>
        <p:blipFill>
          <a:blip r:embed="rId2" cstate="print"/>
          <a:stretch>
            <a:fillRect/>
          </a:stretch>
        </p:blipFill>
        <p:spPr>
          <a:xfrm>
            <a:off x="7691075" y="1027906"/>
            <a:ext cx="4370295" cy="5094515"/>
          </a:xfrm>
          <a:prstGeom prst="rect">
            <a:avLst/>
          </a:prstGeom>
        </p:spPr>
      </p:pic>
    </p:spTree>
    <p:extLst>
      <p:ext uri="{BB962C8B-B14F-4D97-AF65-F5344CB8AC3E}">
        <p14:creationId xmlns="" xmlns:p14="http://schemas.microsoft.com/office/powerpoint/2010/main" val="4118757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smtClean="0"/>
              <a:t/>
            </a:r>
            <a:br>
              <a:rPr lang="en-GB" b="1" dirty="0" smtClean="0"/>
            </a:br>
            <a:r>
              <a:rPr lang="en-GB" b="1" dirty="0" smtClean="0">
                <a:solidFill>
                  <a:srgbClr val="FFC000"/>
                </a:solidFill>
              </a:rPr>
              <a:t>Portfolio</a:t>
            </a:r>
            <a:r>
              <a:rPr lang="en-GB" b="1" dirty="0">
                <a:solidFill>
                  <a:srgbClr val="FFC000"/>
                </a:solidFill>
              </a:rPr>
              <a:t>: Brief</a:t>
            </a:r>
            <a:r>
              <a:rPr lang="en-GB" dirty="0"/>
              <a:t/>
            </a:r>
            <a:br>
              <a:rPr lang="en-GB" dirty="0"/>
            </a:br>
            <a:endParaRPr lang="en-GB" dirty="0"/>
          </a:p>
        </p:txBody>
      </p:sp>
      <p:sp>
        <p:nvSpPr>
          <p:cNvPr id="3" name="Content Placeholder 2"/>
          <p:cNvSpPr>
            <a:spLocks noGrp="1"/>
          </p:cNvSpPr>
          <p:nvPr>
            <p:ph idx="1"/>
          </p:nvPr>
        </p:nvSpPr>
        <p:spPr/>
        <p:txBody>
          <a:bodyPr>
            <a:normAutofit/>
          </a:bodyPr>
          <a:lstStyle/>
          <a:p>
            <a:r>
              <a:rPr lang="en-GB" b="1" dirty="0"/>
              <a:t/>
            </a:r>
            <a:br>
              <a:rPr lang="en-GB" b="1" dirty="0"/>
            </a:br>
            <a:r>
              <a:rPr lang="en-GB" dirty="0" smtClean="0"/>
              <a:t>The </a:t>
            </a:r>
            <a:r>
              <a:rPr lang="en-GB" dirty="0"/>
              <a:t>assignment for this module will consist of </a:t>
            </a:r>
            <a:r>
              <a:rPr lang="en-GB" dirty="0" smtClean="0"/>
              <a:t>four</a:t>
            </a:r>
            <a:r>
              <a:rPr lang="en-GB" dirty="0" smtClean="0"/>
              <a:t> </a:t>
            </a:r>
            <a:r>
              <a:rPr lang="en-GB" dirty="0"/>
              <a:t>interrelated components designed to address the core module theme of </a:t>
            </a:r>
            <a:r>
              <a:rPr lang="en-GB" dirty="0" smtClean="0"/>
              <a:t>the Humanities. </a:t>
            </a:r>
            <a:endParaRPr lang="en-GB" dirty="0" smtClean="0"/>
          </a:p>
          <a:p>
            <a:r>
              <a:rPr lang="en-GB" dirty="0" smtClean="0"/>
              <a:t>a </a:t>
            </a:r>
            <a:r>
              <a:rPr lang="en-GB" dirty="0" smtClean="0"/>
              <a:t>mind map (500 words), an image analysis (1000 words), an essay plan (500 words) and an essay (1000 words)</a:t>
            </a:r>
            <a:endParaRPr lang="en-GB" dirty="0" smtClean="0"/>
          </a:p>
          <a:p>
            <a:r>
              <a:rPr lang="en-GB" dirty="0" smtClean="0"/>
              <a:t>The </a:t>
            </a:r>
            <a:r>
              <a:rPr lang="en-GB" dirty="0" smtClean="0"/>
              <a:t>sub-theme </a:t>
            </a:r>
            <a:r>
              <a:rPr lang="en-GB" dirty="0" smtClean="0">
                <a:solidFill>
                  <a:srgbClr val="FFC000"/>
                </a:solidFill>
              </a:rPr>
              <a:t>‘Food’ </a:t>
            </a:r>
            <a:r>
              <a:rPr lang="en-GB" dirty="0" smtClean="0"/>
              <a:t>for the mind map and image analysis. </a:t>
            </a:r>
            <a:endParaRPr lang="en-GB" dirty="0" smtClean="0"/>
          </a:p>
          <a:p>
            <a:r>
              <a:rPr lang="en-GB" dirty="0" smtClean="0"/>
              <a:t> </a:t>
            </a:r>
            <a:r>
              <a:rPr lang="en-GB" dirty="0"/>
              <a:t>The content will be fully explored throughout the module.</a:t>
            </a:r>
          </a:p>
          <a:p>
            <a:endParaRPr lang="en-GB" dirty="0"/>
          </a:p>
        </p:txBody>
      </p:sp>
    </p:spTree>
    <p:extLst>
      <p:ext uri="{BB962C8B-B14F-4D97-AF65-F5344CB8AC3E}">
        <p14:creationId xmlns="" xmlns:p14="http://schemas.microsoft.com/office/powerpoint/2010/main" val="3722974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C000"/>
                </a:solidFill>
              </a:rPr>
              <a:t>The sub-theme ‘Food’</a:t>
            </a:r>
            <a:endParaRPr lang="en-GB" dirty="0">
              <a:solidFill>
                <a:srgbClr val="FFC000"/>
              </a:solidFill>
            </a:endParaRPr>
          </a:p>
        </p:txBody>
      </p:sp>
      <p:sp>
        <p:nvSpPr>
          <p:cNvPr id="3" name="Content Placeholder 2"/>
          <p:cNvSpPr>
            <a:spLocks noGrp="1"/>
          </p:cNvSpPr>
          <p:nvPr>
            <p:ph idx="1"/>
          </p:nvPr>
        </p:nvSpPr>
        <p:spPr/>
        <p:txBody>
          <a:bodyPr/>
          <a:lstStyle/>
          <a:p>
            <a:pPr marL="0" indent="0">
              <a:buNone/>
            </a:pPr>
            <a:r>
              <a:rPr lang="en-GB" dirty="0"/>
              <a:t>The </a:t>
            </a:r>
            <a:r>
              <a:rPr lang="en-GB" dirty="0" smtClean="0"/>
              <a:t>first two assessments are designed </a:t>
            </a:r>
            <a:r>
              <a:rPr lang="en-GB" dirty="0"/>
              <a:t>to let you explore any concept of </a:t>
            </a:r>
            <a:r>
              <a:rPr lang="en-GB" dirty="0" smtClean="0"/>
              <a:t>food </a:t>
            </a:r>
            <a:r>
              <a:rPr lang="en-GB" dirty="0"/>
              <a:t>you wish, it could be physical </a:t>
            </a:r>
            <a:r>
              <a:rPr lang="en-GB" dirty="0" smtClean="0"/>
              <a:t>food, </a:t>
            </a:r>
            <a:r>
              <a:rPr lang="en-GB" dirty="0"/>
              <a:t>social </a:t>
            </a:r>
            <a:r>
              <a:rPr lang="en-GB" dirty="0" smtClean="0"/>
              <a:t>attitudes to food, </a:t>
            </a:r>
            <a:r>
              <a:rPr lang="en-GB" dirty="0"/>
              <a:t>conceptual or definitional ones. Part of the course will be dedicated to discussing, in detail, the requirements of both the </a:t>
            </a:r>
            <a:r>
              <a:rPr lang="en-GB" dirty="0" smtClean="0"/>
              <a:t>mind map </a:t>
            </a:r>
            <a:r>
              <a:rPr lang="en-GB" dirty="0"/>
              <a:t>and </a:t>
            </a:r>
            <a:r>
              <a:rPr lang="en-GB" dirty="0" smtClean="0"/>
              <a:t>image analysis components </a:t>
            </a:r>
            <a:r>
              <a:rPr lang="en-GB" dirty="0"/>
              <a:t>of the assignment, and how best to approach each of these tasks. </a:t>
            </a:r>
            <a:endParaRPr lang="en-GB" dirty="0" smtClean="0"/>
          </a:p>
          <a:p>
            <a:pPr marL="0" indent="0">
              <a:buNone/>
            </a:pPr>
            <a:r>
              <a:rPr lang="en-GB" dirty="0" smtClean="0"/>
              <a:t>Advice </a:t>
            </a:r>
            <a:r>
              <a:rPr lang="en-GB" dirty="0"/>
              <a:t>will be given on essay writing and </a:t>
            </a:r>
            <a:r>
              <a:rPr lang="en-GB" dirty="0" smtClean="0"/>
              <a:t>presentation.</a:t>
            </a:r>
            <a:endParaRPr lang="en-GB" dirty="0"/>
          </a:p>
          <a:p>
            <a:endParaRPr lang="en-GB" dirty="0"/>
          </a:p>
        </p:txBody>
      </p:sp>
    </p:spTree>
    <p:extLst>
      <p:ext uri="{BB962C8B-B14F-4D97-AF65-F5344CB8AC3E}">
        <p14:creationId xmlns="" xmlns:p14="http://schemas.microsoft.com/office/powerpoint/2010/main" val="952593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857" y="419554"/>
            <a:ext cx="10515600" cy="1325563"/>
          </a:xfrm>
        </p:spPr>
        <p:txBody>
          <a:bodyPr>
            <a:normAutofit fontScale="90000"/>
          </a:bodyPr>
          <a:lstStyle/>
          <a:p>
            <a:r>
              <a:rPr lang="en-GB" b="1" dirty="0" smtClean="0">
                <a:solidFill>
                  <a:srgbClr val="FFC000"/>
                </a:solidFill>
              </a:rPr>
              <a:t>Don’t worry, the </a:t>
            </a:r>
            <a:r>
              <a:rPr lang="en-GB" b="1" dirty="0" smtClean="0">
                <a:solidFill>
                  <a:srgbClr val="FFC000"/>
                </a:solidFill>
              </a:rPr>
              <a:t>other </a:t>
            </a:r>
            <a:r>
              <a:rPr lang="en-GB" b="1" dirty="0" smtClean="0">
                <a:solidFill>
                  <a:srgbClr val="FFC000"/>
                </a:solidFill>
              </a:rPr>
              <a:t>modules:</a:t>
            </a:r>
            <a:r>
              <a:rPr lang="en-GB" dirty="0" smtClean="0">
                <a:solidFill>
                  <a:srgbClr val="FFC000"/>
                </a:solidFill>
              </a:rPr>
              <a:t/>
            </a:r>
            <a:br>
              <a:rPr lang="en-GB" dirty="0" smtClean="0">
                <a:solidFill>
                  <a:srgbClr val="FFC000"/>
                </a:solidFill>
              </a:rPr>
            </a:br>
            <a:r>
              <a:rPr lang="en-GB" sz="3600" dirty="0" smtClean="0">
                <a:solidFill>
                  <a:srgbClr val="FFC000"/>
                </a:solidFill>
              </a:rPr>
              <a:t>HPFY3010 </a:t>
            </a:r>
            <a:r>
              <a:rPr lang="en-GB" sz="3600" i="1" dirty="0" smtClean="0">
                <a:solidFill>
                  <a:srgbClr val="FFC000"/>
                </a:solidFill>
              </a:rPr>
              <a:t>Academic Skills</a:t>
            </a:r>
            <a:r>
              <a:rPr lang="en-GB" sz="3600" dirty="0" smtClean="0">
                <a:solidFill>
                  <a:srgbClr val="FFC000"/>
                </a:solidFill>
              </a:rPr>
              <a:t/>
            </a:r>
            <a:br>
              <a:rPr lang="en-GB" sz="3600" dirty="0" smtClean="0">
                <a:solidFill>
                  <a:srgbClr val="FFC000"/>
                </a:solidFill>
              </a:rPr>
            </a:br>
            <a:r>
              <a:rPr lang="en-GB" sz="3600" dirty="0" smtClean="0">
                <a:solidFill>
                  <a:srgbClr val="FFC000"/>
                </a:solidFill>
              </a:rPr>
              <a:t>HPFY3012 </a:t>
            </a:r>
            <a:r>
              <a:rPr lang="en-GB" sz="3600" i="1" dirty="0" smtClean="0">
                <a:solidFill>
                  <a:srgbClr val="FFC000"/>
                </a:solidFill>
              </a:rPr>
              <a:t>Writing for University</a:t>
            </a:r>
            <a:endParaRPr lang="en-GB" sz="3600" i="1" dirty="0">
              <a:solidFill>
                <a:srgbClr val="FFC000"/>
              </a:solidFill>
            </a:endParaRPr>
          </a:p>
        </p:txBody>
      </p:sp>
      <p:sp>
        <p:nvSpPr>
          <p:cNvPr id="3" name="Content Placeholder 2"/>
          <p:cNvSpPr>
            <a:spLocks noGrp="1"/>
          </p:cNvSpPr>
          <p:nvPr>
            <p:ph idx="1"/>
          </p:nvPr>
        </p:nvSpPr>
        <p:spPr>
          <a:xfrm>
            <a:off x="587829" y="2675164"/>
            <a:ext cx="4659086" cy="2996293"/>
          </a:xfrm>
        </p:spPr>
        <p:txBody>
          <a:bodyPr>
            <a:normAutofit fontScale="85000" lnSpcReduction="20000"/>
          </a:bodyPr>
          <a:lstStyle/>
          <a:p>
            <a:pPr marL="0" indent="0">
              <a:buNone/>
            </a:pPr>
            <a:r>
              <a:rPr lang="en-GB" dirty="0" smtClean="0"/>
              <a:t>....w</a:t>
            </a:r>
            <a:r>
              <a:rPr lang="en-GB" dirty="0" smtClean="0"/>
              <a:t>ill </a:t>
            </a:r>
            <a:r>
              <a:rPr lang="en-GB" dirty="0" smtClean="0"/>
              <a:t>cover the mechanics</a:t>
            </a:r>
          </a:p>
          <a:p>
            <a:r>
              <a:rPr lang="en-GB" dirty="0"/>
              <a:t> </a:t>
            </a:r>
            <a:r>
              <a:rPr lang="en-GB" dirty="0" smtClean="0"/>
              <a:t>what is an introduction</a:t>
            </a:r>
          </a:p>
          <a:p>
            <a:r>
              <a:rPr lang="en-GB" dirty="0"/>
              <a:t>w</a:t>
            </a:r>
            <a:r>
              <a:rPr lang="en-GB" dirty="0" smtClean="0"/>
              <a:t>hat is a reference list</a:t>
            </a:r>
          </a:p>
          <a:p>
            <a:r>
              <a:rPr lang="en-GB" dirty="0" smtClean="0"/>
              <a:t>what are sources </a:t>
            </a:r>
          </a:p>
          <a:p>
            <a:r>
              <a:rPr lang="en-GB" dirty="0"/>
              <a:t>w</a:t>
            </a:r>
            <a:r>
              <a:rPr lang="en-GB" dirty="0" smtClean="0"/>
              <a:t>hat is a conclusion etc</a:t>
            </a:r>
            <a:r>
              <a:rPr lang="en-GB" dirty="0" smtClean="0"/>
              <a:t>.</a:t>
            </a:r>
          </a:p>
          <a:p>
            <a:endParaRPr lang="en-GB" dirty="0" smtClean="0"/>
          </a:p>
          <a:p>
            <a:r>
              <a:rPr lang="en-GB" dirty="0" smtClean="0"/>
              <a:t>....though we will be touching on these in this module.</a:t>
            </a:r>
            <a:endParaRPr lang="en-GB" dirty="0"/>
          </a:p>
        </p:txBody>
      </p:sp>
      <p:pic>
        <p:nvPicPr>
          <p:cNvPr id="4" name="Picture 3"/>
          <p:cNvPicPr>
            <a:picLocks noChangeAspect="1"/>
          </p:cNvPicPr>
          <p:nvPr/>
        </p:nvPicPr>
        <p:blipFill>
          <a:blip r:embed="rId2" cstate="print"/>
          <a:stretch>
            <a:fillRect/>
          </a:stretch>
        </p:blipFill>
        <p:spPr>
          <a:xfrm>
            <a:off x="5705474" y="2141764"/>
            <a:ext cx="5795409" cy="3257550"/>
          </a:xfrm>
          <a:prstGeom prst="rect">
            <a:avLst/>
          </a:prstGeom>
        </p:spPr>
      </p:pic>
    </p:spTree>
    <p:extLst>
      <p:ext uri="{BB962C8B-B14F-4D97-AF65-F5344CB8AC3E}">
        <p14:creationId xmlns="" xmlns:p14="http://schemas.microsoft.com/office/powerpoint/2010/main" val="3192325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C000"/>
                </a:solidFill>
              </a:rPr>
              <a:t>Assessment 1: </a:t>
            </a:r>
            <a:r>
              <a:rPr lang="en-GB" b="1" dirty="0" smtClean="0">
                <a:solidFill>
                  <a:srgbClr val="FFC000"/>
                </a:solidFill>
              </a:rPr>
              <a:t>‘mind map’</a:t>
            </a:r>
            <a:r>
              <a:rPr lang="en-GB" dirty="0" smtClean="0">
                <a:solidFill>
                  <a:srgbClr val="FFC000"/>
                </a:solidFill>
              </a:rPr>
              <a:t>: </a:t>
            </a:r>
            <a:endParaRPr lang="en-GB" dirty="0">
              <a:solidFill>
                <a:srgbClr val="FFC000"/>
              </a:solidFill>
            </a:endParaRPr>
          </a:p>
        </p:txBody>
      </p:sp>
      <p:sp>
        <p:nvSpPr>
          <p:cNvPr id="3" name="Content Placeholder 2"/>
          <p:cNvSpPr>
            <a:spLocks noGrp="1"/>
          </p:cNvSpPr>
          <p:nvPr>
            <p:ph idx="1"/>
          </p:nvPr>
        </p:nvSpPr>
        <p:spPr/>
        <p:txBody>
          <a:bodyPr/>
          <a:lstStyle/>
          <a:p>
            <a:r>
              <a:rPr lang="en-GB" dirty="0" smtClean="0"/>
              <a:t>Due Sunday 1</a:t>
            </a:r>
            <a:r>
              <a:rPr lang="en-GB" baseline="30000" dirty="0" smtClean="0"/>
              <a:t>st</a:t>
            </a:r>
            <a:r>
              <a:rPr lang="en-GB" dirty="0" smtClean="0"/>
              <a:t> November 23:59hrs</a:t>
            </a:r>
            <a:endParaRPr lang="en-GB" dirty="0"/>
          </a:p>
          <a:p>
            <a:r>
              <a:rPr lang="en-GB" dirty="0"/>
              <a:t>One </a:t>
            </a:r>
            <a:r>
              <a:rPr lang="en-GB" dirty="0" smtClean="0"/>
              <a:t>mind map</a:t>
            </a:r>
            <a:r>
              <a:rPr lang="en-GB" dirty="0"/>
              <a:t> on your chosen topic relating to </a:t>
            </a:r>
            <a:r>
              <a:rPr lang="en-GB" dirty="0" smtClean="0"/>
              <a:t>‘food’. </a:t>
            </a:r>
            <a:endParaRPr lang="en-GB" dirty="0" smtClean="0"/>
          </a:p>
          <a:p>
            <a:r>
              <a:rPr lang="en-GB" dirty="0" smtClean="0"/>
              <a:t>The </a:t>
            </a:r>
            <a:r>
              <a:rPr lang="en-GB" dirty="0" smtClean="0"/>
              <a:t>mind map </a:t>
            </a:r>
            <a:r>
              <a:rPr lang="en-GB" dirty="0"/>
              <a:t>should consist of </a:t>
            </a:r>
            <a:r>
              <a:rPr lang="en-GB" dirty="0" smtClean="0"/>
              <a:t>around 500 words.</a:t>
            </a:r>
            <a:endParaRPr lang="en-GB" dirty="0" smtClean="0"/>
          </a:p>
          <a:p>
            <a:r>
              <a:rPr lang="en-GB" dirty="0" smtClean="0"/>
              <a:t>You may also include images and colour coding.</a:t>
            </a:r>
            <a:endParaRPr lang="en-GB" dirty="0"/>
          </a:p>
        </p:txBody>
      </p:sp>
    </p:spTree>
    <p:extLst>
      <p:ext uri="{BB962C8B-B14F-4D97-AF65-F5344CB8AC3E}">
        <p14:creationId xmlns="" xmlns:p14="http://schemas.microsoft.com/office/powerpoint/2010/main" val="76177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C000"/>
                </a:solidFill>
              </a:rPr>
              <a:t>Assessment </a:t>
            </a:r>
            <a:r>
              <a:rPr lang="en-GB" b="1" dirty="0" smtClean="0">
                <a:solidFill>
                  <a:srgbClr val="FFC000"/>
                </a:solidFill>
              </a:rPr>
              <a:t>2: image deconstruction:</a:t>
            </a:r>
            <a:endParaRPr lang="en-GB" dirty="0">
              <a:solidFill>
                <a:srgbClr val="FFC000"/>
              </a:solidFill>
            </a:endParaRPr>
          </a:p>
        </p:txBody>
      </p:sp>
      <p:sp>
        <p:nvSpPr>
          <p:cNvPr id="3" name="Content Placeholder 2"/>
          <p:cNvSpPr>
            <a:spLocks noGrp="1"/>
          </p:cNvSpPr>
          <p:nvPr>
            <p:ph idx="1"/>
          </p:nvPr>
        </p:nvSpPr>
        <p:spPr/>
        <p:txBody>
          <a:bodyPr/>
          <a:lstStyle/>
          <a:p>
            <a:r>
              <a:rPr lang="en-GB" dirty="0" smtClean="0"/>
              <a:t>Due Sunday 8</a:t>
            </a:r>
            <a:r>
              <a:rPr lang="en-GB" baseline="30000" dirty="0" smtClean="0"/>
              <a:t>th</a:t>
            </a:r>
            <a:r>
              <a:rPr lang="en-GB" dirty="0" smtClean="0"/>
              <a:t> November 23:59hrs</a:t>
            </a:r>
            <a:endParaRPr lang="en-GB" dirty="0"/>
          </a:p>
          <a:p>
            <a:r>
              <a:rPr lang="en-GB" dirty="0"/>
              <a:t>One </a:t>
            </a:r>
            <a:r>
              <a:rPr lang="en-GB" dirty="0" smtClean="0"/>
              <a:t>deconstruction and analysis on the given image</a:t>
            </a:r>
            <a:endParaRPr lang="en-GB" dirty="0" smtClean="0"/>
          </a:p>
          <a:p>
            <a:r>
              <a:rPr lang="en-GB" dirty="0" smtClean="0"/>
              <a:t>The </a:t>
            </a:r>
            <a:r>
              <a:rPr lang="en-GB" dirty="0" smtClean="0"/>
              <a:t>assignment should </a:t>
            </a:r>
            <a:r>
              <a:rPr lang="en-GB" dirty="0"/>
              <a:t>consist of </a:t>
            </a:r>
            <a:r>
              <a:rPr lang="en-GB" dirty="0" smtClean="0"/>
              <a:t>around 1000 words.</a:t>
            </a:r>
            <a:endParaRPr lang="en-GB" dirty="0" smtClean="0"/>
          </a:p>
          <a:p>
            <a:r>
              <a:rPr lang="en-GB" dirty="0" smtClean="0"/>
              <a:t>You may also include images and colour coding.</a:t>
            </a:r>
            <a:endParaRPr lang="en-GB" dirty="0"/>
          </a:p>
        </p:txBody>
      </p:sp>
    </p:spTree>
    <p:extLst>
      <p:ext uri="{BB962C8B-B14F-4D97-AF65-F5344CB8AC3E}">
        <p14:creationId xmlns="" xmlns:p14="http://schemas.microsoft.com/office/powerpoint/2010/main" val="76177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C000"/>
                </a:solidFill>
              </a:rPr>
              <a:t>Assessment </a:t>
            </a:r>
            <a:r>
              <a:rPr lang="en-GB" b="1" dirty="0" smtClean="0">
                <a:solidFill>
                  <a:srgbClr val="FFC000"/>
                </a:solidFill>
              </a:rPr>
              <a:t>3</a:t>
            </a:r>
            <a:r>
              <a:rPr lang="en-GB" b="1" dirty="0" smtClean="0">
                <a:solidFill>
                  <a:srgbClr val="FFC000"/>
                </a:solidFill>
              </a:rPr>
              <a:t>: Essay plan:</a:t>
            </a:r>
            <a:endParaRPr lang="en-GB" dirty="0">
              <a:solidFill>
                <a:srgbClr val="FFC000"/>
              </a:solidFill>
            </a:endParaRPr>
          </a:p>
        </p:txBody>
      </p:sp>
      <p:sp>
        <p:nvSpPr>
          <p:cNvPr id="3" name="Content Placeholder 2"/>
          <p:cNvSpPr>
            <a:spLocks noGrp="1"/>
          </p:cNvSpPr>
          <p:nvPr>
            <p:ph idx="1"/>
          </p:nvPr>
        </p:nvSpPr>
        <p:spPr/>
        <p:txBody>
          <a:bodyPr>
            <a:normAutofit/>
          </a:bodyPr>
          <a:lstStyle/>
          <a:p>
            <a:r>
              <a:rPr lang="en-GB" dirty="0" smtClean="0"/>
              <a:t>Due Sunday 29</a:t>
            </a:r>
            <a:r>
              <a:rPr lang="en-GB" baseline="30000" dirty="0" smtClean="0"/>
              <a:t>th</a:t>
            </a:r>
            <a:r>
              <a:rPr lang="en-GB" dirty="0" smtClean="0"/>
              <a:t> November 23:59hrs</a:t>
            </a:r>
            <a:endParaRPr lang="en-GB" dirty="0" smtClean="0"/>
          </a:p>
          <a:p>
            <a:endParaRPr lang="en-GB" dirty="0"/>
          </a:p>
          <a:p>
            <a:r>
              <a:rPr lang="en-GB" dirty="0"/>
              <a:t>One essay </a:t>
            </a:r>
            <a:r>
              <a:rPr lang="en-GB" dirty="0" smtClean="0"/>
              <a:t>plan of 500 </a:t>
            </a:r>
            <a:r>
              <a:rPr lang="en-GB" dirty="0"/>
              <a:t>words on your chosen </a:t>
            </a:r>
            <a:r>
              <a:rPr lang="en-GB" dirty="0" smtClean="0"/>
              <a:t>Humanities discipline.</a:t>
            </a:r>
            <a:endParaRPr lang="en-GB" dirty="0" smtClean="0"/>
          </a:p>
          <a:p>
            <a:endParaRPr lang="en-GB" dirty="0"/>
          </a:p>
          <a:p>
            <a:r>
              <a:rPr lang="en-GB" dirty="0"/>
              <a:t>It will be left to you to give the </a:t>
            </a:r>
            <a:r>
              <a:rPr lang="en-GB" dirty="0" smtClean="0"/>
              <a:t>essay plan </a:t>
            </a:r>
            <a:r>
              <a:rPr lang="en-GB" dirty="0"/>
              <a:t>a formal heading. </a:t>
            </a:r>
            <a:endParaRPr lang="en-GB" dirty="0" smtClean="0"/>
          </a:p>
          <a:p>
            <a:endParaRPr lang="en-GB" dirty="0" smtClean="0"/>
          </a:p>
          <a:p>
            <a:pPr>
              <a:buNone/>
            </a:pPr>
            <a:endParaRPr lang="en-GB" dirty="0"/>
          </a:p>
          <a:p>
            <a:pPr>
              <a:buNone/>
            </a:pPr>
            <a:endParaRPr lang="en-GB" dirty="0"/>
          </a:p>
        </p:txBody>
      </p:sp>
    </p:spTree>
    <p:extLst>
      <p:ext uri="{BB962C8B-B14F-4D97-AF65-F5344CB8AC3E}">
        <p14:creationId xmlns="" xmlns:p14="http://schemas.microsoft.com/office/powerpoint/2010/main" val="901916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C000"/>
                </a:solidFill>
              </a:rPr>
              <a:t>Assessment </a:t>
            </a:r>
            <a:r>
              <a:rPr lang="en-GB" b="1" dirty="0" smtClean="0">
                <a:solidFill>
                  <a:srgbClr val="FFC000"/>
                </a:solidFill>
              </a:rPr>
              <a:t>4: </a:t>
            </a:r>
            <a:r>
              <a:rPr lang="en-GB" b="1" dirty="0">
                <a:solidFill>
                  <a:srgbClr val="FFC000"/>
                </a:solidFill>
              </a:rPr>
              <a:t>Essay:</a:t>
            </a:r>
            <a:endParaRPr lang="en-GB" dirty="0">
              <a:solidFill>
                <a:srgbClr val="FFC000"/>
              </a:solidFill>
            </a:endParaRPr>
          </a:p>
        </p:txBody>
      </p:sp>
      <p:sp>
        <p:nvSpPr>
          <p:cNvPr id="3" name="Content Placeholder 2"/>
          <p:cNvSpPr>
            <a:spLocks noGrp="1"/>
          </p:cNvSpPr>
          <p:nvPr>
            <p:ph idx="1"/>
          </p:nvPr>
        </p:nvSpPr>
        <p:spPr/>
        <p:txBody>
          <a:bodyPr>
            <a:normAutofit/>
          </a:bodyPr>
          <a:lstStyle/>
          <a:p>
            <a:r>
              <a:rPr lang="en-GB" dirty="0" smtClean="0"/>
              <a:t>Due Sunday 13</a:t>
            </a:r>
            <a:r>
              <a:rPr lang="en-GB" baseline="30000" dirty="0" smtClean="0"/>
              <a:t>th</a:t>
            </a:r>
            <a:r>
              <a:rPr lang="en-GB" dirty="0" smtClean="0"/>
              <a:t> December 23:59hrs</a:t>
            </a:r>
            <a:endParaRPr lang="en-GB" dirty="0" smtClean="0"/>
          </a:p>
          <a:p>
            <a:endParaRPr lang="en-GB" dirty="0"/>
          </a:p>
          <a:p>
            <a:r>
              <a:rPr lang="en-GB" dirty="0"/>
              <a:t>One essay of 1000 words on your chosen </a:t>
            </a:r>
            <a:r>
              <a:rPr lang="en-GB" dirty="0" smtClean="0"/>
              <a:t>Humanities discipline.</a:t>
            </a:r>
            <a:endParaRPr lang="en-GB" dirty="0" smtClean="0"/>
          </a:p>
          <a:p>
            <a:endParaRPr lang="en-GB" dirty="0"/>
          </a:p>
          <a:p>
            <a:r>
              <a:rPr lang="en-GB" dirty="0"/>
              <a:t>It will be left to you to give the essay a formal heading. </a:t>
            </a:r>
            <a:endParaRPr lang="en-GB" dirty="0" smtClean="0"/>
          </a:p>
          <a:p>
            <a:endParaRPr lang="en-GB" dirty="0" smtClean="0"/>
          </a:p>
          <a:p>
            <a:r>
              <a:rPr lang="en-GB" dirty="0" smtClean="0"/>
              <a:t>Please </a:t>
            </a:r>
            <a:r>
              <a:rPr lang="en-GB" dirty="0"/>
              <a:t>be aware of academic norms and </a:t>
            </a:r>
            <a:r>
              <a:rPr lang="en-GB" dirty="0" smtClean="0"/>
              <a:t>scholarship (the other module). </a:t>
            </a:r>
          </a:p>
          <a:p>
            <a:endParaRPr lang="en-GB" dirty="0"/>
          </a:p>
          <a:p>
            <a:pPr>
              <a:buNone/>
            </a:pPr>
            <a:endParaRPr lang="en-GB" dirty="0"/>
          </a:p>
        </p:txBody>
      </p:sp>
    </p:spTree>
    <p:extLst>
      <p:ext uri="{BB962C8B-B14F-4D97-AF65-F5344CB8AC3E}">
        <p14:creationId xmlns="" xmlns:p14="http://schemas.microsoft.com/office/powerpoint/2010/main" val="9019161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90</TotalTime>
  <Words>374</Words>
  <Application>Microsoft Office PowerPoint</Application>
  <PresentationFormat>Custom</PresentationFormat>
  <Paragraphs>55</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Introduction to the Humanities</vt:lpstr>
      <vt:lpstr>What’s going to happen…..</vt:lpstr>
      <vt:lpstr> Portfolio: Brief </vt:lpstr>
      <vt:lpstr>The sub-theme ‘Food’</vt:lpstr>
      <vt:lpstr>Don’t worry, the other modules: HPFY3010 Academic Skills HPFY3012 Writing for University</vt:lpstr>
      <vt:lpstr>Assessment 1: ‘mind map’: </vt:lpstr>
      <vt:lpstr>Assessment 2: image deconstruction:</vt:lpstr>
      <vt:lpstr>Assessment 3: Essay plan:</vt:lpstr>
      <vt:lpstr>Assessment 4: Essay:</vt:lpstr>
    </vt:vector>
  </TitlesOfParts>
  <Company>University of Wales Trinity Saint David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the Humanities</dc:title>
  <dc:creator>Ros Coard</dc:creator>
  <cp:lastModifiedBy>Quentin</cp:lastModifiedBy>
  <cp:revision>11</cp:revision>
  <dcterms:created xsi:type="dcterms:W3CDTF">2019-10-21T12:01:32Z</dcterms:created>
  <dcterms:modified xsi:type="dcterms:W3CDTF">2020-10-04T16:12:17Z</dcterms:modified>
</cp:coreProperties>
</file>