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5" r:id="rId4"/>
  </p:sldMasterIdLst>
  <p:notesMasterIdLst>
    <p:notesMasterId r:id="rId24"/>
  </p:notesMasterIdLst>
  <p:handoutMasterIdLst>
    <p:handoutMasterId r:id="rId25"/>
  </p:handoutMasterIdLst>
  <p:sldIdLst>
    <p:sldId id="256" r:id="rId5"/>
    <p:sldId id="275" r:id="rId6"/>
    <p:sldId id="299" r:id="rId7"/>
    <p:sldId id="300" r:id="rId8"/>
    <p:sldId id="301" r:id="rId9"/>
    <p:sldId id="303" r:id="rId10"/>
    <p:sldId id="304" r:id="rId11"/>
    <p:sldId id="305" r:id="rId12"/>
    <p:sldId id="306" r:id="rId13"/>
    <p:sldId id="308" r:id="rId14"/>
    <p:sldId id="307" r:id="rId15"/>
    <p:sldId id="315" r:id="rId16"/>
    <p:sldId id="309" r:id="rId17"/>
    <p:sldId id="310" r:id="rId18"/>
    <p:sldId id="311" r:id="rId19"/>
    <p:sldId id="312" r:id="rId20"/>
    <p:sldId id="313" r:id="rId21"/>
    <p:sldId id="314" r:id="rId22"/>
    <p:sldId id="296"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95959"/>
    <a:srgbClr val="7F7F7F"/>
    <a:srgbClr val="A6A6A6"/>
    <a:srgbClr val="BFBFBF"/>
    <a:srgbClr val="465359"/>
    <a:srgbClr val="757575"/>
    <a:srgbClr val="8B8B8B"/>
    <a:srgbClr val="B0B0B0"/>
    <a:srgbClr val="D3D3D3"/>
    <a:srgbClr val="EBEBE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34" autoAdjust="0"/>
  </p:normalViewPr>
  <p:slideViewPr>
    <p:cSldViewPr snapToGrid="0">
      <p:cViewPr varScale="1">
        <p:scale>
          <a:sx n="97" d="100"/>
          <a:sy n="97" d="100"/>
        </p:scale>
        <p:origin x="96" y="106"/>
      </p:cViewPr>
      <p:guideLst/>
    </p:cSldViewPr>
  </p:slideViewPr>
  <p:notesTextViewPr>
    <p:cViewPr>
      <p:scale>
        <a:sx n="1" d="1"/>
        <a:sy n="1" d="1"/>
      </p:scale>
      <p:origin x="0" y="0"/>
    </p:cViewPr>
  </p:notesTextViewPr>
  <p:notesViewPr>
    <p:cSldViewPr snapToGrid="0">
      <p:cViewPr varScale="1">
        <p:scale>
          <a:sx n="60" d="100"/>
          <a:sy n="60" d="100"/>
        </p:scale>
        <p:origin x="3187" y="3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AFEFA11-D36E-438C-8D3D-FCB9F14A1F59}" type="doc">
      <dgm:prSet loTypeId="urn:microsoft.com/office/officeart/2005/8/layout/default" loCatId="list" qsTypeId="urn:microsoft.com/office/officeart/2005/8/quickstyle/simple5" qsCatId="simple" csTypeId="urn:microsoft.com/office/officeart/2005/8/colors/accent3_2" csCatId="accent3" phldr="1"/>
      <dgm:spPr/>
      <dgm:t>
        <a:bodyPr/>
        <a:lstStyle/>
        <a:p>
          <a:endParaRPr lang="en-US"/>
        </a:p>
      </dgm:t>
    </dgm:pt>
    <dgm:pt modelId="{5D1BF9A2-6A32-4D95-A630-D4BA5B6AE808}">
      <dgm:prSet/>
      <dgm:spPr/>
      <dgm:t>
        <a:bodyPr/>
        <a:lstStyle/>
        <a:p>
          <a:r>
            <a:rPr lang="en-GB" dirty="0"/>
            <a:t>How the workspace is organised</a:t>
          </a:r>
          <a:endParaRPr lang="en-US" dirty="0"/>
        </a:p>
      </dgm:t>
    </dgm:pt>
    <dgm:pt modelId="{C0E1B95B-3D1E-48BA-90DB-9225B183C1DD}" type="parTrans" cxnId="{DD7CBDD4-F380-4C80-A813-CA95AEB75A34}">
      <dgm:prSet/>
      <dgm:spPr/>
      <dgm:t>
        <a:bodyPr/>
        <a:lstStyle/>
        <a:p>
          <a:endParaRPr lang="en-US"/>
        </a:p>
      </dgm:t>
    </dgm:pt>
    <dgm:pt modelId="{0C3DAC78-A42C-4AC7-BCE5-43080B85DBDC}" type="sibTrans" cxnId="{DD7CBDD4-F380-4C80-A813-CA95AEB75A34}">
      <dgm:prSet/>
      <dgm:spPr/>
      <dgm:t>
        <a:bodyPr/>
        <a:lstStyle/>
        <a:p>
          <a:endParaRPr lang="en-US"/>
        </a:p>
      </dgm:t>
    </dgm:pt>
    <dgm:pt modelId="{8B209350-BABC-4FF9-8C00-E05EC8AF153B}">
      <dgm:prSet/>
      <dgm:spPr/>
      <dgm:t>
        <a:bodyPr/>
        <a:lstStyle/>
        <a:p>
          <a:r>
            <a:rPr lang="en-GB"/>
            <a:t>How long employees stay within an organisation</a:t>
          </a:r>
          <a:endParaRPr lang="en-US"/>
        </a:p>
      </dgm:t>
    </dgm:pt>
    <dgm:pt modelId="{51ACB20E-DD21-4BEC-9D02-E208A039483C}" type="parTrans" cxnId="{733AE753-D56F-4FE4-BC39-A33422E76660}">
      <dgm:prSet/>
      <dgm:spPr/>
      <dgm:t>
        <a:bodyPr/>
        <a:lstStyle/>
        <a:p>
          <a:endParaRPr lang="en-US"/>
        </a:p>
      </dgm:t>
    </dgm:pt>
    <dgm:pt modelId="{4F05A1FF-1F9E-46B7-B9CC-EE78BC86F309}" type="sibTrans" cxnId="{733AE753-D56F-4FE4-BC39-A33422E76660}">
      <dgm:prSet/>
      <dgm:spPr/>
      <dgm:t>
        <a:bodyPr/>
        <a:lstStyle/>
        <a:p>
          <a:endParaRPr lang="en-US"/>
        </a:p>
      </dgm:t>
    </dgm:pt>
    <dgm:pt modelId="{CCEF28E9-0F7C-4F2F-8276-8FCA87B75134}">
      <dgm:prSet/>
      <dgm:spPr/>
      <dgm:t>
        <a:bodyPr/>
        <a:lstStyle/>
        <a:p>
          <a:r>
            <a:rPr lang="en-GB"/>
            <a:t>Method of communication</a:t>
          </a:r>
          <a:endParaRPr lang="en-US"/>
        </a:p>
      </dgm:t>
    </dgm:pt>
    <dgm:pt modelId="{C0696FF6-5C57-433D-A940-C820DB4BBB89}" type="parTrans" cxnId="{EB16334F-D7F0-43D7-8A7B-F32000562460}">
      <dgm:prSet/>
      <dgm:spPr/>
      <dgm:t>
        <a:bodyPr/>
        <a:lstStyle/>
        <a:p>
          <a:endParaRPr lang="en-US"/>
        </a:p>
      </dgm:t>
    </dgm:pt>
    <dgm:pt modelId="{96AE7BBA-A998-43F8-A009-80D3DD0AD063}" type="sibTrans" cxnId="{EB16334F-D7F0-43D7-8A7B-F32000562460}">
      <dgm:prSet/>
      <dgm:spPr/>
      <dgm:t>
        <a:bodyPr/>
        <a:lstStyle/>
        <a:p>
          <a:endParaRPr lang="en-US"/>
        </a:p>
      </dgm:t>
    </dgm:pt>
    <dgm:pt modelId="{FA7B35BC-5792-4B3E-B774-A46C8FD4DFE7}">
      <dgm:prSet/>
      <dgm:spPr/>
      <dgm:t>
        <a:bodyPr/>
        <a:lstStyle/>
        <a:p>
          <a:r>
            <a:rPr lang="en-GB"/>
            <a:t>Number of layers in the Hierarchy</a:t>
          </a:r>
          <a:endParaRPr lang="en-US"/>
        </a:p>
      </dgm:t>
    </dgm:pt>
    <dgm:pt modelId="{32E3E5AB-8B38-4684-B8CE-77A1AD7FE18D}" type="parTrans" cxnId="{E9AADE54-6D97-47FE-AC13-B2B8F11E5089}">
      <dgm:prSet/>
      <dgm:spPr/>
      <dgm:t>
        <a:bodyPr/>
        <a:lstStyle/>
        <a:p>
          <a:endParaRPr lang="en-US"/>
        </a:p>
      </dgm:t>
    </dgm:pt>
    <dgm:pt modelId="{A98FA194-43D7-403E-8C1F-F31D162B884F}" type="sibTrans" cxnId="{E9AADE54-6D97-47FE-AC13-B2B8F11E5089}">
      <dgm:prSet/>
      <dgm:spPr/>
      <dgm:t>
        <a:bodyPr/>
        <a:lstStyle/>
        <a:p>
          <a:endParaRPr lang="en-US"/>
        </a:p>
      </dgm:t>
    </dgm:pt>
    <dgm:pt modelId="{F3E8FDB4-3A62-445D-948F-FE84D3A1004A}">
      <dgm:prSet/>
      <dgm:spPr/>
      <dgm:t>
        <a:bodyPr/>
        <a:lstStyle/>
        <a:p>
          <a:r>
            <a:rPr lang="en-GB"/>
            <a:t>The history of the organisation</a:t>
          </a:r>
          <a:endParaRPr lang="en-US"/>
        </a:p>
      </dgm:t>
    </dgm:pt>
    <dgm:pt modelId="{789242D8-752B-4EE4-B5D2-28AF32B63869}" type="parTrans" cxnId="{D54A317C-EA0B-4964-AB82-69ADA5E3F152}">
      <dgm:prSet/>
      <dgm:spPr/>
      <dgm:t>
        <a:bodyPr/>
        <a:lstStyle/>
        <a:p>
          <a:endParaRPr lang="en-US"/>
        </a:p>
      </dgm:t>
    </dgm:pt>
    <dgm:pt modelId="{653F3BE7-0A09-47F3-A069-88ED074FD4D9}" type="sibTrans" cxnId="{D54A317C-EA0B-4964-AB82-69ADA5E3F152}">
      <dgm:prSet/>
      <dgm:spPr/>
      <dgm:t>
        <a:bodyPr/>
        <a:lstStyle/>
        <a:p>
          <a:endParaRPr lang="en-US"/>
        </a:p>
      </dgm:t>
    </dgm:pt>
    <dgm:pt modelId="{8531B2D5-E999-4953-83A0-867523DC7E93}" type="pres">
      <dgm:prSet presAssocID="{9AFEFA11-D36E-438C-8D3D-FCB9F14A1F59}" presName="diagram" presStyleCnt="0">
        <dgm:presLayoutVars>
          <dgm:dir/>
          <dgm:resizeHandles val="exact"/>
        </dgm:presLayoutVars>
      </dgm:prSet>
      <dgm:spPr/>
    </dgm:pt>
    <dgm:pt modelId="{63D04D09-5A76-42A3-94B9-FBCFCC86001E}" type="pres">
      <dgm:prSet presAssocID="{5D1BF9A2-6A32-4D95-A630-D4BA5B6AE808}" presName="node" presStyleLbl="node1" presStyleIdx="0" presStyleCnt="5">
        <dgm:presLayoutVars>
          <dgm:bulletEnabled val="1"/>
        </dgm:presLayoutVars>
      </dgm:prSet>
      <dgm:spPr/>
    </dgm:pt>
    <dgm:pt modelId="{DB1F5DC0-07FA-4E84-96DA-31B22D193372}" type="pres">
      <dgm:prSet presAssocID="{0C3DAC78-A42C-4AC7-BCE5-43080B85DBDC}" presName="sibTrans" presStyleCnt="0"/>
      <dgm:spPr/>
    </dgm:pt>
    <dgm:pt modelId="{42AFF6F2-2475-4305-8BF0-183D95DEA23E}" type="pres">
      <dgm:prSet presAssocID="{8B209350-BABC-4FF9-8C00-E05EC8AF153B}" presName="node" presStyleLbl="node1" presStyleIdx="1" presStyleCnt="5">
        <dgm:presLayoutVars>
          <dgm:bulletEnabled val="1"/>
        </dgm:presLayoutVars>
      </dgm:prSet>
      <dgm:spPr/>
    </dgm:pt>
    <dgm:pt modelId="{A06BD3F9-6448-47C6-A385-BB4DFE27B401}" type="pres">
      <dgm:prSet presAssocID="{4F05A1FF-1F9E-46B7-B9CC-EE78BC86F309}" presName="sibTrans" presStyleCnt="0"/>
      <dgm:spPr/>
    </dgm:pt>
    <dgm:pt modelId="{0A1C7CC2-30AE-493F-A621-AA0077B032DA}" type="pres">
      <dgm:prSet presAssocID="{CCEF28E9-0F7C-4F2F-8276-8FCA87B75134}" presName="node" presStyleLbl="node1" presStyleIdx="2" presStyleCnt="5">
        <dgm:presLayoutVars>
          <dgm:bulletEnabled val="1"/>
        </dgm:presLayoutVars>
      </dgm:prSet>
      <dgm:spPr/>
    </dgm:pt>
    <dgm:pt modelId="{5BD087C5-75C7-429B-B21A-F004C9E19810}" type="pres">
      <dgm:prSet presAssocID="{96AE7BBA-A998-43F8-A009-80D3DD0AD063}" presName="sibTrans" presStyleCnt="0"/>
      <dgm:spPr/>
    </dgm:pt>
    <dgm:pt modelId="{FC581B64-5E7D-4706-8121-1A0F86091D97}" type="pres">
      <dgm:prSet presAssocID="{FA7B35BC-5792-4B3E-B774-A46C8FD4DFE7}" presName="node" presStyleLbl="node1" presStyleIdx="3" presStyleCnt="5">
        <dgm:presLayoutVars>
          <dgm:bulletEnabled val="1"/>
        </dgm:presLayoutVars>
      </dgm:prSet>
      <dgm:spPr/>
    </dgm:pt>
    <dgm:pt modelId="{830A3D7A-9553-46D3-91E3-3634FE18F55F}" type="pres">
      <dgm:prSet presAssocID="{A98FA194-43D7-403E-8C1F-F31D162B884F}" presName="sibTrans" presStyleCnt="0"/>
      <dgm:spPr/>
    </dgm:pt>
    <dgm:pt modelId="{95BA209E-97B5-41A8-8715-DE48E5C51435}" type="pres">
      <dgm:prSet presAssocID="{F3E8FDB4-3A62-445D-948F-FE84D3A1004A}" presName="node" presStyleLbl="node1" presStyleIdx="4" presStyleCnt="5">
        <dgm:presLayoutVars>
          <dgm:bulletEnabled val="1"/>
        </dgm:presLayoutVars>
      </dgm:prSet>
      <dgm:spPr/>
    </dgm:pt>
  </dgm:ptLst>
  <dgm:cxnLst>
    <dgm:cxn modelId="{ABB92505-7B73-4A61-A61A-11075318971B}" type="presOf" srcId="{9AFEFA11-D36E-438C-8D3D-FCB9F14A1F59}" destId="{8531B2D5-E999-4953-83A0-867523DC7E93}" srcOrd="0" destOrd="0" presId="urn:microsoft.com/office/officeart/2005/8/layout/default"/>
    <dgm:cxn modelId="{1019B60D-5AFA-4B16-B585-A98413355F9F}" type="presOf" srcId="{8B209350-BABC-4FF9-8C00-E05EC8AF153B}" destId="{42AFF6F2-2475-4305-8BF0-183D95DEA23E}" srcOrd="0" destOrd="0" presId="urn:microsoft.com/office/officeart/2005/8/layout/default"/>
    <dgm:cxn modelId="{1B9AFE20-38D8-44BE-BAB9-A249C604623B}" type="presOf" srcId="{5D1BF9A2-6A32-4D95-A630-D4BA5B6AE808}" destId="{63D04D09-5A76-42A3-94B9-FBCFCC86001E}" srcOrd="0" destOrd="0" presId="urn:microsoft.com/office/officeart/2005/8/layout/default"/>
    <dgm:cxn modelId="{EB16334F-D7F0-43D7-8A7B-F32000562460}" srcId="{9AFEFA11-D36E-438C-8D3D-FCB9F14A1F59}" destId="{CCEF28E9-0F7C-4F2F-8276-8FCA87B75134}" srcOrd="2" destOrd="0" parTransId="{C0696FF6-5C57-433D-A940-C820DB4BBB89}" sibTransId="{96AE7BBA-A998-43F8-A009-80D3DD0AD063}"/>
    <dgm:cxn modelId="{733AE753-D56F-4FE4-BC39-A33422E76660}" srcId="{9AFEFA11-D36E-438C-8D3D-FCB9F14A1F59}" destId="{8B209350-BABC-4FF9-8C00-E05EC8AF153B}" srcOrd="1" destOrd="0" parTransId="{51ACB20E-DD21-4BEC-9D02-E208A039483C}" sibTransId="{4F05A1FF-1F9E-46B7-B9CC-EE78BC86F309}"/>
    <dgm:cxn modelId="{E9AADE54-6D97-47FE-AC13-B2B8F11E5089}" srcId="{9AFEFA11-D36E-438C-8D3D-FCB9F14A1F59}" destId="{FA7B35BC-5792-4B3E-B774-A46C8FD4DFE7}" srcOrd="3" destOrd="0" parTransId="{32E3E5AB-8B38-4684-B8CE-77A1AD7FE18D}" sibTransId="{A98FA194-43D7-403E-8C1F-F31D162B884F}"/>
    <dgm:cxn modelId="{3635C658-D783-4E87-B3CC-A2BE0F364B05}" type="presOf" srcId="{F3E8FDB4-3A62-445D-948F-FE84D3A1004A}" destId="{95BA209E-97B5-41A8-8715-DE48E5C51435}" srcOrd="0" destOrd="0" presId="urn:microsoft.com/office/officeart/2005/8/layout/default"/>
    <dgm:cxn modelId="{D54A317C-EA0B-4964-AB82-69ADA5E3F152}" srcId="{9AFEFA11-D36E-438C-8D3D-FCB9F14A1F59}" destId="{F3E8FDB4-3A62-445D-948F-FE84D3A1004A}" srcOrd="4" destOrd="0" parTransId="{789242D8-752B-4EE4-B5D2-28AF32B63869}" sibTransId="{653F3BE7-0A09-47F3-A069-88ED074FD4D9}"/>
    <dgm:cxn modelId="{1E21458E-9D88-429B-85F7-EB23040AC05A}" type="presOf" srcId="{FA7B35BC-5792-4B3E-B774-A46C8FD4DFE7}" destId="{FC581B64-5E7D-4706-8121-1A0F86091D97}" srcOrd="0" destOrd="0" presId="urn:microsoft.com/office/officeart/2005/8/layout/default"/>
    <dgm:cxn modelId="{DC5896C8-E16F-4843-882B-D7D427A824AE}" type="presOf" srcId="{CCEF28E9-0F7C-4F2F-8276-8FCA87B75134}" destId="{0A1C7CC2-30AE-493F-A621-AA0077B032DA}" srcOrd="0" destOrd="0" presId="urn:microsoft.com/office/officeart/2005/8/layout/default"/>
    <dgm:cxn modelId="{DD7CBDD4-F380-4C80-A813-CA95AEB75A34}" srcId="{9AFEFA11-D36E-438C-8D3D-FCB9F14A1F59}" destId="{5D1BF9A2-6A32-4D95-A630-D4BA5B6AE808}" srcOrd="0" destOrd="0" parTransId="{C0E1B95B-3D1E-48BA-90DB-9225B183C1DD}" sibTransId="{0C3DAC78-A42C-4AC7-BCE5-43080B85DBDC}"/>
    <dgm:cxn modelId="{C4F9D07E-BECC-4CAC-A3BE-105E2B1FFDCF}" type="presParOf" srcId="{8531B2D5-E999-4953-83A0-867523DC7E93}" destId="{63D04D09-5A76-42A3-94B9-FBCFCC86001E}" srcOrd="0" destOrd="0" presId="urn:microsoft.com/office/officeart/2005/8/layout/default"/>
    <dgm:cxn modelId="{A7F141D1-3E31-4E8E-8B09-AF25EB5C7704}" type="presParOf" srcId="{8531B2D5-E999-4953-83A0-867523DC7E93}" destId="{DB1F5DC0-07FA-4E84-96DA-31B22D193372}" srcOrd="1" destOrd="0" presId="urn:microsoft.com/office/officeart/2005/8/layout/default"/>
    <dgm:cxn modelId="{0EEB5E38-2F64-4635-9748-C2E7FFDC360B}" type="presParOf" srcId="{8531B2D5-E999-4953-83A0-867523DC7E93}" destId="{42AFF6F2-2475-4305-8BF0-183D95DEA23E}" srcOrd="2" destOrd="0" presId="urn:microsoft.com/office/officeart/2005/8/layout/default"/>
    <dgm:cxn modelId="{322B22DD-4B83-4D54-BC21-12753512D3F5}" type="presParOf" srcId="{8531B2D5-E999-4953-83A0-867523DC7E93}" destId="{A06BD3F9-6448-47C6-A385-BB4DFE27B401}" srcOrd="3" destOrd="0" presId="urn:microsoft.com/office/officeart/2005/8/layout/default"/>
    <dgm:cxn modelId="{F028AE86-588B-419D-925E-F0612E951DE2}" type="presParOf" srcId="{8531B2D5-E999-4953-83A0-867523DC7E93}" destId="{0A1C7CC2-30AE-493F-A621-AA0077B032DA}" srcOrd="4" destOrd="0" presId="urn:microsoft.com/office/officeart/2005/8/layout/default"/>
    <dgm:cxn modelId="{13A83776-DD9C-42F9-88A7-DB9A236CB618}" type="presParOf" srcId="{8531B2D5-E999-4953-83A0-867523DC7E93}" destId="{5BD087C5-75C7-429B-B21A-F004C9E19810}" srcOrd="5" destOrd="0" presId="urn:microsoft.com/office/officeart/2005/8/layout/default"/>
    <dgm:cxn modelId="{68111E74-1E7D-4894-9BCB-036A19FDCAA6}" type="presParOf" srcId="{8531B2D5-E999-4953-83A0-867523DC7E93}" destId="{FC581B64-5E7D-4706-8121-1A0F86091D97}" srcOrd="6" destOrd="0" presId="urn:microsoft.com/office/officeart/2005/8/layout/default"/>
    <dgm:cxn modelId="{7E505CB3-B3D3-4AD5-AA9A-CA8E348C4ABA}" type="presParOf" srcId="{8531B2D5-E999-4953-83A0-867523DC7E93}" destId="{830A3D7A-9553-46D3-91E3-3634FE18F55F}" srcOrd="7" destOrd="0" presId="urn:microsoft.com/office/officeart/2005/8/layout/default"/>
    <dgm:cxn modelId="{9AA7A65E-0502-4BD5-909C-E1534BCF19A5}" type="presParOf" srcId="{8531B2D5-E999-4953-83A0-867523DC7E93}" destId="{95BA209E-97B5-41A8-8715-DE48E5C51435}"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AE07659-AC4D-46ED-8B0C-2C27ECF86CCE}" type="doc">
      <dgm:prSet loTypeId="urn:microsoft.com/office/officeart/2005/8/layout/process4" loCatId="process" qsTypeId="urn:microsoft.com/office/officeart/2005/8/quickstyle/simple2" qsCatId="simple" csTypeId="urn:microsoft.com/office/officeart/2005/8/colors/accent1_2" csCatId="accent1"/>
      <dgm:spPr/>
      <dgm:t>
        <a:bodyPr/>
        <a:lstStyle/>
        <a:p>
          <a:endParaRPr lang="en-US"/>
        </a:p>
      </dgm:t>
    </dgm:pt>
    <dgm:pt modelId="{D2CFB24B-7266-4294-8CAE-ADB84D1DF062}">
      <dgm:prSet/>
      <dgm:spPr/>
      <dgm:t>
        <a:bodyPr/>
        <a:lstStyle/>
        <a:p>
          <a:r>
            <a:rPr lang="en-GB" b="0" i="0" dirty="0"/>
            <a:t>“Compatibility of an individual’s needs and expectations with the culture of an organisation is probably the most important factor of motivation and job satisfaction” </a:t>
          </a:r>
          <a:endParaRPr lang="en-US" b="0" i="0" dirty="0"/>
        </a:p>
      </dgm:t>
    </dgm:pt>
    <dgm:pt modelId="{B24A4BFB-2CEA-4DEE-9620-ABED5FB45489}" type="parTrans" cxnId="{152B8543-C393-4250-B580-CCBACE671462}">
      <dgm:prSet/>
      <dgm:spPr/>
      <dgm:t>
        <a:bodyPr/>
        <a:lstStyle/>
        <a:p>
          <a:endParaRPr lang="en-US"/>
        </a:p>
      </dgm:t>
    </dgm:pt>
    <dgm:pt modelId="{27100C1F-56A3-4202-AFC5-2FE91B8EDB4A}" type="sibTrans" cxnId="{152B8543-C393-4250-B580-CCBACE671462}">
      <dgm:prSet/>
      <dgm:spPr/>
      <dgm:t>
        <a:bodyPr/>
        <a:lstStyle/>
        <a:p>
          <a:endParaRPr lang="en-US"/>
        </a:p>
      </dgm:t>
    </dgm:pt>
    <dgm:pt modelId="{F4B3EE07-1ED4-46CA-8581-C208E6B2B5F5}">
      <dgm:prSet/>
      <dgm:spPr/>
      <dgm:t>
        <a:bodyPr/>
        <a:lstStyle/>
        <a:p>
          <a:r>
            <a:rPr lang="en-GB" dirty="0"/>
            <a:t>To what extent would </a:t>
          </a:r>
          <a:r>
            <a:rPr lang="en-GB" i="1" dirty="0"/>
            <a:t>YOU</a:t>
          </a:r>
          <a:r>
            <a:rPr lang="en-GB" dirty="0"/>
            <a:t> agree with this belief?</a:t>
          </a:r>
          <a:endParaRPr lang="en-US" dirty="0"/>
        </a:p>
      </dgm:t>
    </dgm:pt>
    <dgm:pt modelId="{28DE0A35-B79E-4EE9-B864-8363914404ED}" type="parTrans" cxnId="{84AA5401-A28D-4212-A253-A079AA9BD7FC}">
      <dgm:prSet/>
      <dgm:spPr/>
      <dgm:t>
        <a:bodyPr/>
        <a:lstStyle/>
        <a:p>
          <a:endParaRPr lang="en-US"/>
        </a:p>
      </dgm:t>
    </dgm:pt>
    <dgm:pt modelId="{4F54703B-405E-4AC4-B403-FA61F74152C0}" type="sibTrans" cxnId="{84AA5401-A28D-4212-A253-A079AA9BD7FC}">
      <dgm:prSet/>
      <dgm:spPr/>
      <dgm:t>
        <a:bodyPr/>
        <a:lstStyle/>
        <a:p>
          <a:endParaRPr lang="en-US"/>
        </a:p>
      </dgm:t>
    </dgm:pt>
    <dgm:pt modelId="{269D9601-8B9E-4D7C-9E15-86AC03ECC7D3}" type="pres">
      <dgm:prSet presAssocID="{6AE07659-AC4D-46ED-8B0C-2C27ECF86CCE}" presName="Name0" presStyleCnt="0">
        <dgm:presLayoutVars>
          <dgm:dir/>
          <dgm:animLvl val="lvl"/>
          <dgm:resizeHandles val="exact"/>
        </dgm:presLayoutVars>
      </dgm:prSet>
      <dgm:spPr/>
    </dgm:pt>
    <dgm:pt modelId="{7D683A2B-BF82-4416-AE7D-D7D5007799B8}" type="pres">
      <dgm:prSet presAssocID="{F4B3EE07-1ED4-46CA-8581-C208E6B2B5F5}" presName="boxAndChildren" presStyleCnt="0"/>
      <dgm:spPr/>
    </dgm:pt>
    <dgm:pt modelId="{EB895D6C-B5CF-455F-9C7F-94FF914360CF}" type="pres">
      <dgm:prSet presAssocID="{F4B3EE07-1ED4-46CA-8581-C208E6B2B5F5}" presName="parentTextBox" presStyleLbl="node1" presStyleIdx="0" presStyleCnt="2"/>
      <dgm:spPr/>
    </dgm:pt>
    <dgm:pt modelId="{05755177-771A-4C45-A598-0E47A5786621}" type="pres">
      <dgm:prSet presAssocID="{27100C1F-56A3-4202-AFC5-2FE91B8EDB4A}" presName="sp" presStyleCnt="0"/>
      <dgm:spPr/>
    </dgm:pt>
    <dgm:pt modelId="{20F3F8A0-EA94-42A5-B2F2-D853102F4521}" type="pres">
      <dgm:prSet presAssocID="{D2CFB24B-7266-4294-8CAE-ADB84D1DF062}" presName="arrowAndChildren" presStyleCnt="0"/>
      <dgm:spPr/>
    </dgm:pt>
    <dgm:pt modelId="{FEDA9284-0B1F-429A-A827-0359A3DDDE1C}" type="pres">
      <dgm:prSet presAssocID="{D2CFB24B-7266-4294-8CAE-ADB84D1DF062}" presName="parentTextArrow" presStyleLbl="node1" presStyleIdx="1" presStyleCnt="2"/>
      <dgm:spPr/>
    </dgm:pt>
  </dgm:ptLst>
  <dgm:cxnLst>
    <dgm:cxn modelId="{84AA5401-A28D-4212-A253-A079AA9BD7FC}" srcId="{6AE07659-AC4D-46ED-8B0C-2C27ECF86CCE}" destId="{F4B3EE07-1ED4-46CA-8581-C208E6B2B5F5}" srcOrd="1" destOrd="0" parTransId="{28DE0A35-B79E-4EE9-B864-8363914404ED}" sibTransId="{4F54703B-405E-4AC4-B403-FA61F74152C0}"/>
    <dgm:cxn modelId="{6935891E-E6FE-4D61-8AFD-13C21260F381}" type="presOf" srcId="{D2CFB24B-7266-4294-8CAE-ADB84D1DF062}" destId="{FEDA9284-0B1F-429A-A827-0359A3DDDE1C}" srcOrd="0" destOrd="0" presId="urn:microsoft.com/office/officeart/2005/8/layout/process4"/>
    <dgm:cxn modelId="{8EC1E031-4E65-4FB4-8F08-B3062E3BF9B2}" type="presOf" srcId="{6AE07659-AC4D-46ED-8B0C-2C27ECF86CCE}" destId="{269D9601-8B9E-4D7C-9E15-86AC03ECC7D3}" srcOrd="0" destOrd="0" presId="urn:microsoft.com/office/officeart/2005/8/layout/process4"/>
    <dgm:cxn modelId="{25EBE83F-0966-4878-A68E-7D4141684208}" type="presOf" srcId="{F4B3EE07-1ED4-46CA-8581-C208E6B2B5F5}" destId="{EB895D6C-B5CF-455F-9C7F-94FF914360CF}" srcOrd="0" destOrd="0" presId="urn:microsoft.com/office/officeart/2005/8/layout/process4"/>
    <dgm:cxn modelId="{152B8543-C393-4250-B580-CCBACE671462}" srcId="{6AE07659-AC4D-46ED-8B0C-2C27ECF86CCE}" destId="{D2CFB24B-7266-4294-8CAE-ADB84D1DF062}" srcOrd="0" destOrd="0" parTransId="{B24A4BFB-2CEA-4DEE-9620-ABED5FB45489}" sibTransId="{27100C1F-56A3-4202-AFC5-2FE91B8EDB4A}"/>
    <dgm:cxn modelId="{3E86E1D8-EEDD-4CBF-A23A-F602E820BB96}" type="presParOf" srcId="{269D9601-8B9E-4D7C-9E15-86AC03ECC7D3}" destId="{7D683A2B-BF82-4416-AE7D-D7D5007799B8}" srcOrd="0" destOrd="0" presId="urn:microsoft.com/office/officeart/2005/8/layout/process4"/>
    <dgm:cxn modelId="{4981AF9B-4DC4-4D65-8385-83A82B73F5DA}" type="presParOf" srcId="{7D683A2B-BF82-4416-AE7D-D7D5007799B8}" destId="{EB895D6C-B5CF-455F-9C7F-94FF914360CF}" srcOrd="0" destOrd="0" presId="urn:microsoft.com/office/officeart/2005/8/layout/process4"/>
    <dgm:cxn modelId="{B2220E20-BC3E-46A5-B8CA-822315AA9DFF}" type="presParOf" srcId="{269D9601-8B9E-4D7C-9E15-86AC03ECC7D3}" destId="{05755177-771A-4C45-A598-0E47A5786621}" srcOrd="1" destOrd="0" presId="urn:microsoft.com/office/officeart/2005/8/layout/process4"/>
    <dgm:cxn modelId="{0828472D-8524-474B-BC13-7BE745DDA6F8}" type="presParOf" srcId="{269D9601-8B9E-4D7C-9E15-86AC03ECC7D3}" destId="{20F3F8A0-EA94-42A5-B2F2-D853102F4521}" srcOrd="2" destOrd="0" presId="urn:microsoft.com/office/officeart/2005/8/layout/process4"/>
    <dgm:cxn modelId="{F9A16F38-9A6E-4B3C-B2F1-B7F7FA98C89E}" type="presParOf" srcId="{20F3F8A0-EA94-42A5-B2F2-D853102F4521}" destId="{FEDA9284-0B1F-429A-A827-0359A3DDDE1C}"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AE07659-AC4D-46ED-8B0C-2C27ECF86CCE}" type="doc">
      <dgm:prSet loTypeId="urn:microsoft.com/office/officeart/2005/8/layout/process4" loCatId="process" qsTypeId="urn:microsoft.com/office/officeart/2005/8/quickstyle/simple2" qsCatId="simple" csTypeId="urn:microsoft.com/office/officeart/2005/8/colors/accent1_2" csCatId="accent1" phldr="1"/>
      <dgm:spPr/>
      <dgm:t>
        <a:bodyPr/>
        <a:lstStyle/>
        <a:p>
          <a:endParaRPr lang="en-US"/>
        </a:p>
      </dgm:t>
    </dgm:pt>
    <dgm:pt modelId="{D2CFB24B-7266-4294-8CAE-ADB84D1DF062}">
      <dgm:prSet/>
      <dgm:spPr/>
      <dgm:t>
        <a:bodyPr/>
        <a:lstStyle/>
        <a:p>
          <a:r>
            <a:rPr lang="en-GB" b="0" i="0" dirty="0"/>
            <a:t>“The idea that culture is a form of management control over the behaviour of individuals, is far too insubstantial.  It all depends on the personality and actions of immediate supervisors and / or senior managers” </a:t>
          </a:r>
          <a:endParaRPr lang="en-US" b="0" i="0" dirty="0"/>
        </a:p>
      </dgm:t>
    </dgm:pt>
    <dgm:pt modelId="{B24A4BFB-2CEA-4DEE-9620-ABED5FB45489}" type="parTrans" cxnId="{152B8543-C393-4250-B580-CCBACE671462}">
      <dgm:prSet/>
      <dgm:spPr/>
      <dgm:t>
        <a:bodyPr/>
        <a:lstStyle/>
        <a:p>
          <a:endParaRPr lang="en-US"/>
        </a:p>
      </dgm:t>
    </dgm:pt>
    <dgm:pt modelId="{27100C1F-56A3-4202-AFC5-2FE91B8EDB4A}" type="sibTrans" cxnId="{152B8543-C393-4250-B580-CCBACE671462}">
      <dgm:prSet/>
      <dgm:spPr/>
      <dgm:t>
        <a:bodyPr/>
        <a:lstStyle/>
        <a:p>
          <a:endParaRPr lang="en-US"/>
        </a:p>
      </dgm:t>
    </dgm:pt>
    <dgm:pt modelId="{F4B3EE07-1ED4-46CA-8581-C208E6B2B5F5}">
      <dgm:prSet/>
      <dgm:spPr/>
      <dgm:t>
        <a:bodyPr/>
        <a:lstStyle/>
        <a:p>
          <a:r>
            <a:rPr lang="en-GB" noProof="0" dirty="0"/>
            <a:t>What is YOUR Considered Opinion?</a:t>
          </a:r>
        </a:p>
        <a:p>
          <a:r>
            <a:rPr lang="en-GB" noProof="0" dirty="0"/>
            <a:t>To what extent do YOU believe that the culture of an organisation asserts control over YOUR behaviour? </a:t>
          </a:r>
        </a:p>
      </dgm:t>
    </dgm:pt>
    <dgm:pt modelId="{28DE0A35-B79E-4EE9-B864-8363914404ED}" type="parTrans" cxnId="{84AA5401-A28D-4212-A253-A079AA9BD7FC}">
      <dgm:prSet/>
      <dgm:spPr/>
      <dgm:t>
        <a:bodyPr/>
        <a:lstStyle/>
        <a:p>
          <a:endParaRPr lang="en-US"/>
        </a:p>
      </dgm:t>
    </dgm:pt>
    <dgm:pt modelId="{4F54703B-405E-4AC4-B403-FA61F74152C0}" type="sibTrans" cxnId="{84AA5401-A28D-4212-A253-A079AA9BD7FC}">
      <dgm:prSet/>
      <dgm:spPr/>
      <dgm:t>
        <a:bodyPr/>
        <a:lstStyle/>
        <a:p>
          <a:endParaRPr lang="en-US"/>
        </a:p>
      </dgm:t>
    </dgm:pt>
    <dgm:pt modelId="{269D9601-8B9E-4D7C-9E15-86AC03ECC7D3}" type="pres">
      <dgm:prSet presAssocID="{6AE07659-AC4D-46ED-8B0C-2C27ECF86CCE}" presName="Name0" presStyleCnt="0">
        <dgm:presLayoutVars>
          <dgm:dir/>
          <dgm:animLvl val="lvl"/>
          <dgm:resizeHandles val="exact"/>
        </dgm:presLayoutVars>
      </dgm:prSet>
      <dgm:spPr/>
    </dgm:pt>
    <dgm:pt modelId="{7D683A2B-BF82-4416-AE7D-D7D5007799B8}" type="pres">
      <dgm:prSet presAssocID="{F4B3EE07-1ED4-46CA-8581-C208E6B2B5F5}" presName="boxAndChildren" presStyleCnt="0"/>
      <dgm:spPr/>
    </dgm:pt>
    <dgm:pt modelId="{EB895D6C-B5CF-455F-9C7F-94FF914360CF}" type="pres">
      <dgm:prSet presAssocID="{F4B3EE07-1ED4-46CA-8581-C208E6B2B5F5}" presName="parentTextBox" presStyleLbl="node1" presStyleIdx="0" presStyleCnt="2" custLinFactNeighborX="42163" custLinFactNeighborY="9800"/>
      <dgm:spPr/>
    </dgm:pt>
    <dgm:pt modelId="{05755177-771A-4C45-A598-0E47A5786621}" type="pres">
      <dgm:prSet presAssocID="{27100C1F-56A3-4202-AFC5-2FE91B8EDB4A}" presName="sp" presStyleCnt="0"/>
      <dgm:spPr/>
    </dgm:pt>
    <dgm:pt modelId="{20F3F8A0-EA94-42A5-B2F2-D853102F4521}" type="pres">
      <dgm:prSet presAssocID="{D2CFB24B-7266-4294-8CAE-ADB84D1DF062}" presName="arrowAndChildren" presStyleCnt="0"/>
      <dgm:spPr/>
    </dgm:pt>
    <dgm:pt modelId="{FEDA9284-0B1F-429A-A827-0359A3DDDE1C}" type="pres">
      <dgm:prSet presAssocID="{D2CFB24B-7266-4294-8CAE-ADB84D1DF062}" presName="parentTextArrow" presStyleLbl="node1" presStyleIdx="1" presStyleCnt="2"/>
      <dgm:spPr/>
    </dgm:pt>
  </dgm:ptLst>
  <dgm:cxnLst>
    <dgm:cxn modelId="{84AA5401-A28D-4212-A253-A079AA9BD7FC}" srcId="{6AE07659-AC4D-46ED-8B0C-2C27ECF86CCE}" destId="{F4B3EE07-1ED4-46CA-8581-C208E6B2B5F5}" srcOrd="1" destOrd="0" parTransId="{28DE0A35-B79E-4EE9-B864-8363914404ED}" sibTransId="{4F54703B-405E-4AC4-B403-FA61F74152C0}"/>
    <dgm:cxn modelId="{6935891E-E6FE-4D61-8AFD-13C21260F381}" type="presOf" srcId="{D2CFB24B-7266-4294-8CAE-ADB84D1DF062}" destId="{FEDA9284-0B1F-429A-A827-0359A3DDDE1C}" srcOrd="0" destOrd="0" presId="urn:microsoft.com/office/officeart/2005/8/layout/process4"/>
    <dgm:cxn modelId="{8EC1E031-4E65-4FB4-8F08-B3062E3BF9B2}" type="presOf" srcId="{6AE07659-AC4D-46ED-8B0C-2C27ECF86CCE}" destId="{269D9601-8B9E-4D7C-9E15-86AC03ECC7D3}" srcOrd="0" destOrd="0" presId="urn:microsoft.com/office/officeart/2005/8/layout/process4"/>
    <dgm:cxn modelId="{25EBE83F-0966-4878-A68E-7D4141684208}" type="presOf" srcId="{F4B3EE07-1ED4-46CA-8581-C208E6B2B5F5}" destId="{EB895D6C-B5CF-455F-9C7F-94FF914360CF}" srcOrd="0" destOrd="0" presId="urn:microsoft.com/office/officeart/2005/8/layout/process4"/>
    <dgm:cxn modelId="{152B8543-C393-4250-B580-CCBACE671462}" srcId="{6AE07659-AC4D-46ED-8B0C-2C27ECF86CCE}" destId="{D2CFB24B-7266-4294-8CAE-ADB84D1DF062}" srcOrd="0" destOrd="0" parTransId="{B24A4BFB-2CEA-4DEE-9620-ABED5FB45489}" sibTransId="{27100C1F-56A3-4202-AFC5-2FE91B8EDB4A}"/>
    <dgm:cxn modelId="{3E86E1D8-EEDD-4CBF-A23A-F602E820BB96}" type="presParOf" srcId="{269D9601-8B9E-4D7C-9E15-86AC03ECC7D3}" destId="{7D683A2B-BF82-4416-AE7D-D7D5007799B8}" srcOrd="0" destOrd="0" presId="urn:microsoft.com/office/officeart/2005/8/layout/process4"/>
    <dgm:cxn modelId="{4981AF9B-4DC4-4D65-8385-83A82B73F5DA}" type="presParOf" srcId="{7D683A2B-BF82-4416-AE7D-D7D5007799B8}" destId="{EB895D6C-B5CF-455F-9C7F-94FF914360CF}" srcOrd="0" destOrd="0" presId="urn:microsoft.com/office/officeart/2005/8/layout/process4"/>
    <dgm:cxn modelId="{B2220E20-BC3E-46A5-B8CA-822315AA9DFF}" type="presParOf" srcId="{269D9601-8B9E-4D7C-9E15-86AC03ECC7D3}" destId="{05755177-771A-4C45-A598-0E47A5786621}" srcOrd="1" destOrd="0" presId="urn:microsoft.com/office/officeart/2005/8/layout/process4"/>
    <dgm:cxn modelId="{0828472D-8524-474B-BC13-7BE745DDA6F8}" type="presParOf" srcId="{269D9601-8B9E-4D7C-9E15-86AC03ECC7D3}" destId="{20F3F8A0-EA94-42A5-B2F2-D853102F4521}" srcOrd="2" destOrd="0" presId="urn:microsoft.com/office/officeart/2005/8/layout/process4"/>
    <dgm:cxn modelId="{F9A16F38-9A6E-4B3C-B2F1-B7F7FA98C89E}" type="presParOf" srcId="{20F3F8A0-EA94-42A5-B2F2-D853102F4521}" destId="{FEDA9284-0B1F-429A-A827-0359A3DDDE1C}"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D04D09-5A76-42A3-94B9-FBCFCC86001E}">
      <dsp:nvSpPr>
        <dsp:cNvPr id="0" name=""/>
        <dsp:cNvSpPr/>
      </dsp:nvSpPr>
      <dsp:spPr>
        <a:xfrm>
          <a:off x="1042643" y="426"/>
          <a:ext cx="2795102" cy="1677061"/>
        </a:xfrm>
        <a:prstGeom prst="rect">
          <a:avLst/>
        </a:prstGeom>
        <a:gradFill rotWithShape="0">
          <a:gsLst>
            <a:gs pos="0">
              <a:schemeClr val="accent3">
                <a:hueOff val="0"/>
                <a:satOff val="0"/>
                <a:lumOff val="0"/>
                <a:alphaOff val="0"/>
                <a:tint val="98000"/>
                <a:lumMod val="110000"/>
              </a:schemeClr>
            </a:gs>
            <a:gs pos="84000">
              <a:schemeClr val="accent3">
                <a:hueOff val="0"/>
                <a:satOff val="0"/>
                <a:lumOff val="0"/>
                <a:alphaOff val="0"/>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How the workspace is organised</a:t>
          </a:r>
          <a:endParaRPr lang="en-US" sz="2700" kern="1200" dirty="0"/>
        </a:p>
      </dsp:txBody>
      <dsp:txXfrm>
        <a:off x="1042643" y="426"/>
        <a:ext cx="2795102" cy="1677061"/>
      </dsp:txXfrm>
    </dsp:sp>
    <dsp:sp modelId="{42AFF6F2-2475-4305-8BF0-183D95DEA23E}">
      <dsp:nvSpPr>
        <dsp:cNvPr id="0" name=""/>
        <dsp:cNvSpPr/>
      </dsp:nvSpPr>
      <dsp:spPr>
        <a:xfrm>
          <a:off x="4117256" y="426"/>
          <a:ext cx="2795102" cy="1677061"/>
        </a:xfrm>
        <a:prstGeom prst="rect">
          <a:avLst/>
        </a:prstGeom>
        <a:gradFill rotWithShape="0">
          <a:gsLst>
            <a:gs pos="0">
              <a:schemeClr val="accent3">
                <a:hueOff val="0"/>
                <a:satOff val="0"/>
                <a:lumOff val="0"/>
                <a:alphaOff val="0"/>
                <a:tint val="98000"/>
                <a:lumMod val="110000"/>
              </a:schemeClr>
            </a:gs>
            <a:gs pos="84000">
              <a:schemeClr val="accent3">
                <a:hueOff val="0"/>
                <a:satOff val="0"/>
                <a:lumOff val="0"/>
                <a:alphaOff val="0"/>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How long employees stay within an organisation</a:t>
          </a:r>
          <a:endParaRPr lang="en-US" sz="2700" kern="1200"/>
        </a:p>
      </dsp:txBody>
      <dsp:txXfrm>
        <a:off x="4117256" y="426"/>
        <a:ext cx="2795102" cy="1677061"/>
      </dsp:txXfrm>
    </dsp:sp>
    <dsp:sp modelId="{0A1C7CC2-30AE-493F-A621-AA0077B032DA}">
      <dsp:nvSpPr>
        <dsp:cNvPr id="0" name=""/>
        <dsp:cNvSpPr/>
      </dsp:nvSpPr>
      <dsp:spPr>
        <a:xfrm>
          <a:off x="7191869" y="426"/>
          <a:ext cx="2795102" cy="1677061"/>
        </a:xfrm>
        <a:prstGeom prst="rect">
          <a:avLst/>
        </a:prstGeom>
        <a:gradFill rotWithShape="0">
          <a:gsLst>
            <a:gs pos="0">
              <a:schemeClr val="accent3">
                <a:hueOff val="0"/>
                <a:satOff val="0"/>
                <a:lumOff val="0"/>
                <a:alphaOff val="0"/>
                <a:tint val="98000"/>
                <a:lumMod val="110000"/>
              </a:schemeClr>
            </a:gs>
            <a:gs pos="84000">
              <a:schemeClr val="accent3">
                <a:hueOff val="0"/>
                <a:satOff val="0"/>
                <a:lumOff val="0"/>
                <a:alphaOff val="0"/>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Method of communication</a:t>
          </a:r>
          <a:endParaRPr lang="en-US" sz="2700" kern="1200"/>
        </a:p>
      </dsp:txBody>
      <dsp:txXfrm>
        <a:off x="7191869" y="426"/>
        <a:ext cx="2795102" cy="1677061"/>
      </dsp:txXfrm>
    </dsp:sp>
    <dsp:sp modelId="{FC581B64-5E7D-4706-8121-1A0F86091D97}">
      <dsp:nvSpPr>
        <dsp:cNvPr id="0" name=""/>
        <dsp:cNvSpPr/>
      </dsp:nvSpPr>
      <dsp:spPr>
        <a:xfrm>
          <a:off x="2579949" y="1956998"/>
          <a:ext cx="2795102" cy="1677061"/>
        </a:xfrm>
        <a:prstGeom prst="rect">
          <a:avLst/>
        </a:prstGeom>
        <a:gradFill rotWithShape="0">
          <a:gsLst>
            <a:gs pos="0">
              <a:schemeClr val="accent3">
                <a:hueOff val="0"/>
                <a:satOff val="0"/>
                <a:lumOff val="0"/>
                <a:alphaOff val="0"/>
                <a:tint val="98000"/>
                <a:lumMod val="110000"/>
              </a:schemeClr>
            </a:gs>
            <a:gs pos="84000">
              <a:schemeClr val="accent3">
                <a:hueOff val="0"/>
                <a:satOff val="0"/>
                <a:lumOff val="0"/>
                <a:alphaOff val="0"/>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Number of layers in the Hierarchy</a:t>
          </a:r>
          <a:endParaRPr lang="en-US" sz="2700" kern="1200"/>
        </a:p>
      </dsp:txBody>
      <dsp:txXfrm>
        <a:off x="2579949" y="1956998"/>
        <a:ext cx="2795102" cy="1677061"/>
      </dsp:txXfrm>
    </dsp:sp>
    <dsp:sp modelId="{95BA209E-97B5-41A8-8715-DE48E5C51435}">
      <dsp:nvSpPr>
        <dsp:cNvPr id="0" name=""/>
        <dsp:cNvSpPr/>
      </dsp:nvSpPr>
      <dsp:spPr>
        <a:xfrm>
          <a:off x="5654562" y="1956998"/>
          <a:ext cx="2795102" cy="1677061"/>
        </a:xfrm>
        <a:prstGeom prst="rect">
          <a:avLst/>
        </a:prstGeom>
        <a:gradFill rotWithShape="0">
          <a:gsLst>
            <a:gs pos="0">
              <a:schemeClr val="accent3">
                <a:hueOff val="0"/>
                <a:satOff val="0"/>
                <a:lumOff val="0"/>
                <a:alphaOff val="0"/>
                <a:tint val="98000"/>
                <a:lumMod val="110000"/>
              </a:schemeClr>
            </a:gs>
            <a:gs pos="84000">
              <a:schemeClr val="accent3">
                <a:hueOff val="0"/>
                <a:satOff val="0"/>
                <a:lumOff val="0"/>
                <a:alphaOff val="0"/>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The history of the organisation</a:t>
          </a:r>
          <a:endParaRPr lang="en-US" sz="2700" kern="1200"/>
        </a:p>
      </dsp:txBody>
      <dsp:txXfrm>
        <a:off x="5654562" y="1956998"/>
        <a:ext cx="2795102" cy="167706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895D6C-B5CF-455F-9C7F-94FF914360CF}">
      <dsp:nvSpPr>
        <dsp:cNvPr id="0" name=""/>
        <dsp:cNvSpPr/>
      </dsp:nvSpPr>
      <dsp:spPr>
        <a:xfrm>
          <a:off x="0" y="3392344"/>
          <a:ext cx="6904139" cy="2225745"/>
        </a:xfrm>
        <a:prstGeom prst="rect">
          <a:avLst/>
        </a:prstGeom>
        <a:solidFill>
          <a:schemeClr val="accent1">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GB" sz="2800" kern="1200" dirty="0"/>
            <a:t>To what extent would </a:t>
          </a:r>
          <a:r>
            <a:rPr lang="en-GB" sz="2800" i="1" kern="1200" dirty="0"/>
            <a:t>YOU</a:t>
          </a:r>
          <a:r>
            <a:rPr lang="en-GB" sz="2800" kern="1200" dirty="0"/>
            <a:t> agree with this belief?</a:t>
          </a:r>
          <a:endParaRPr lang="en-US" sz="2800" kern="1200" dirty="0"/>
        </a:p>
      </dsp:txBody>
      <dsp:txXfrm>
        <a:off x="0" y="3392344"/>
        <a:ext cx="6904139" cy="2225745"/>
      </dsp:txXfrm>
    </dsp:sp>
    <dsp:sp modelId="{FEDA9284-0B1F-429A-A827-0359A3DDDE1C}">
      <dsp:nvSpPr>
        <dsp:cNvPr id="0" name=""/>
        <dsp:cNvSpPr/>
      </dsp:nvSpPr>
      <dsp:spPr>
        <a:xfrm rot="10800000">
          <a:off x="0" y="2534"/>
          <a:ext cx="6904139" cy="3423196"/>
        </a:xfrm>
        <a:prstGeom prst="upArrowCallout">
          <a:avLst/>
        </a:prstGeom>
        <a:solidFill>
          <a:schemeClr val="accent1">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GB" sz="2800" b="0" i="0" kern="1200" dirty="0"/>
            <a:t>“Compatibility of an individual’s needs and expectations with the culture of an organisation is probably the most important factor of motivation and job satisfaction” </a:t>
          </a:r>
          <a:endParaRPr lang="en-US" sz="2800" b="0" i="0" kern="1200" dirty="0"/>
        </a:p>
      </dsp:txBody>
      <dsp:txXfrm rot="10800000">
        <a:off x="0" y="2534"/>
        <a:ext cx="6904139" cy="222429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895D6C-B5CF-455F-9C7F-94FF914360CF}">
      <dsp:nvSpPr>
        <dsp:cNvPr id="0" name=""/>
        <dsp:cNvSpPr/>
      </dsp:nvSpPr>
      <dsp:spPr>
        <a:xfrm>
          <a:off x="0" y="3394878"/>
          <a:ext cx="6904139" cy="2225745"/>
        </a:xfrm>
        <a:prstGeom prst="rect">
          <a:avLst/>
        </a:prstGeom>
        <a:solidFill>
          <a:schemeClr val="accent1">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84912" tIns="184912" rIns="184912" bIns="184912" numCol="1" spcCol="1270" anchor="ctr" anchorCtr="0">
          <a:noAutofit/>
        </a:bodyPr>
        <a:lstStyle/>
        <a:p>
          <a:pPr marL="0" lvl="0" indent="0" algn="ctr" defTabSz="1155700">
            <a:lnSpc>
              <a:spcPct val="90000"/>
            </a:lnSpc>
            <a:spcBef>
              <a:spcPct val="0"/>
            </a:spcBef>
            <a:spcAft>
              <a:spcPct val="35000"/>
            </a:spcAft>
            <a:buNone/>
          </a:pPr>
          <a:r>
            <a:rPr lang="en-GB" sz="2600" kern="1200" noProof="0" dirty="0"/>
            <a:t>What is YOUR Considered Opinion?</a:t>
          </a:r>
        </a:p>
        <a:p>
          <a:pPr marL="0" lvl="0" indent="0" algn="ctr" defTabSz="1155700">
            <a:lnSpc>
              <a:spcPct val="90000"/>
            </a:lnSpc>
            <a:spcBef>
              <a:spcPct val="0"/>
            </a:spcBef>
            <a:spcAft>
              <a:spcPct val="35000"/>
            </a:spcAft>
            <a:buNone/>
          </a:pPr>
          <a:r>
            <a:rPr lang="en-GB" sz="2600" kern="1200" noProof="0" dirty="0"/>
            <a:t>To what extent do YOU believe that the culture of an organisation asserts control over YOUR behaviour? </a:t>
          </a:r>
        </a:p>
      </dsp:txBody>
      <dsp:txXfrm>
        <a:off x="0" y="3394878"/>
        <a:ext cx="6904139" cy="2225745"/>
      </dsp:txXfrm>
    </dsp:sp>
    <dsp:sp modelId="{FEDA9284-0B1F-429A-A827-0359A3DDDE1C}">
      <dsp:nvSpPr>
        <dsp:cNvPr id="0" name=""/>
        <dsp:cNvSpPr/>
      </dsp:nvSpPr>
      <dsp:spPr>
        <a:xfrm rot="10800000">
          <a:off x="0" y="2534"/>
          <a:ext cx="6904139" cy="3423196"/>
        </a:xfrm>
        <a:prstGeom prst="upArrowCallout">
          <a:avLst/>
        </a:prstGeom>
        <a:solidFill>
          <a:schemeClr val="accent1">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84912" tIns="184912" rIns="184912" bIns="184912" numCol="1" spcCol="1270" anchor="ctr" anchorCtr="0">
          <a:noAutofit/>
        </a:bodyPr>
        <a:lstStyle/>
        <a:p>
          <a:pPr marL="0" lvl="0" indent="0" algn="ctr" defTabSz="1155700">
            <a:lnSpc>
              <a:spcPct val="90000"/>
            </a:lnSpc>
            <a:spcBef>
              <a:spcPct val="0"/>
            </a:spcBef>
            <a:spcAft>
              <a:spcPct val="35000"/>
            </a:spcAft>
            <a:buNone/>
          </a:pPr>
          <a:r>
            <a:rPr lang="en-GB" sz="2600" b="0" i="0" kern="1200" dirty="0"/>
            <a:t>“The idea that culture is a form of management control over the behaviour of individuals, is far too insubstantial.  It all depends on the personality and actions of immediate supervisors and / or senior managers” </a:t>
          </a:r>
          <a:endParaRPr lang="en-US" sz="2600" b="0" i="0" kern="1200" dirty="0"/>
        </a:p>
      </dsp:txBody>
      <dsp:txXfrm rot="10800000">
        <a:off x="0" y="2534"/>
        <a:ext cx="6904139" cy="222429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4366289-7251-4248-8185-9FEDE67FEBD0}"/>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FA911AAB-DA95-4CED-94BD-874BA4394ED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CE2D0D4-6341-4059-9D73-098573890B8F}" type="datetimeFigureOut">
              <a:rPr lang="en-US" smtClean="0"/>
              <a:t>10/14/2021</a:t>
            </a:fld>
            <a:endParaRPr lang="en-US" dirty="0"/>
          </a:p>
        </p:txBody>
      </p:sp>
      <p:sp>
        <p:nvSpPr>
          <p:cNvPr id="4" name="Footer Placeholder 3">
            <a:extLst>
              <a:ext uri="{FF2B5EF4-FFF2-40B4-BE49-F238E27FC236}">
                <a16:creationId xmlns:a16="http://schemas.microsoft.com/office/drawing/2014/main" id="{796222C7-E745-4972-ADB2-26864641F2B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8F0AA558-CC6A-4543-8082-2ECED10B3D0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E6FEEF11-4551-44CC-8138-2C9C44119EA2}" type="slidenum">
              <a:rPr lang="en-US" smtClean="0"/>
              <a:t>‹#›</a:t>
            </a:fld>
            <a:endParaRPr lang="en-US" dirty="0"/>
          </a:p>
        </p:txBody>
      </p:sp>
    </p:spTree>
    <p:extLst>
      <p:ext uri="{BB962C8B-B14F-4D97-AF65-F5344CB8AC3E}">
        <p14:creationId xmlns:p14="http://schemas.microsoft.com/office/powerpoint/2010/main" val="25847647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0A64C05-FCBF-48B1-ABC9-9F817F02AAEB}" type="datetimeFigureOut">
              <a:rPr lang="en-US" smtClean="0"/>
              <a:t>10/14/2021</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4C8E5D6-E240-4AB4-B03F-F45C58F87E64}" type="slidenum">
              <a:rPr lang="en-US" smtClean="0"/>
              <a:t>‹#›</a:t>
            </a:fld>
            <a:endParaRPr lang="en-US" dirty="0"/>
          </a:p>
        </p:txBody>
      </p:sp>
    </p:spTree>
    <p:extLst>
      <p:ext uri="{BB962C8B-B14F-4D97-AF65-F5344CB8AC3E}">
        <p14:creationId xmlns:p14="http://schemas.microsoft.com/office/powerpoint/2010/main" val="41203065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4C8E5D6-E240-4AB4-B03F-F45C58F87E64}" type="slidenum">
              <a:rPr lang="en-US" smtClean="0"/>
              <a:t>1</a:t>
            </a:fld>
            <a:endParaRPr lang="en-US" dirty="0"/>
          </a:p>
        </p:txBody>
      </p:sp>
    </p:spTree>
    <p:extLst>
      <p:ext uri="{BB962C8B-B14F-4D97-AF65-F5344CB8AC3E}">
        <p14:creationId xmlns:p14="http://schemas.microsoft.com/office/powerpoint/2010/main" val="35915488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4C8E5D6-E240-4AB4-B03F-F45C58F87E64}" type="slidenum">
              <a:rPr lang="en-US" smtClean="0"/>
              <a:t>2</a:t>
            </a:fld>
            <a:endParaRPr lang="en-US" dirty="0"/>
          </a:p>
        </p:txBody>
      </p:sp>
    </p:spTree>
    <p:extLst>
      <p:ext uri="{BB962C8B-B14F-4D97-AF65-F5344CB8AC3E}">
        <p14:creationId xmlns:p14="http://schemas.microsoft.com/office/powerpoint/2010/main" val="13433291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4C8E5D6-E240-4AB4-B03F-F45C58F87E64}" type="slidenum">
              <a:rPr lang="en-US" smtClean="0"/>
              <a:t>19</a:t>
            </a:fld>
            <a:endParaRPr lang="en-US" dirty="0"/>
          </a:p>
        </p:txBody>
      </p:sp>
    </p:spTree>
    <p:extLst>
      <p:ext uri="{BB962C8B-B14F-4D97-AF65-F5344CB8AC3E}">
        <p14:creationId xmlns:p14="http://schemas.microsoft.com/office/powerpoint/2010/main" val="7897675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10/14/2021</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080410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1_Title Slide">
    <p:spTree>
      <p:nvGrpSpPr>
        <p:cNvPr id="1" name=""/>
        <p:cNvGrpSpPr/>
        <p:nvPr/>
      </p:nvGrpSpPr>
      <p:grpSpPr>
        <a:xfrm>
          <a:off x="0" y="0"/>
          <a:ext cx="0" cy="0"/>
          <a:chOff x="0" y="0"/>
          <a:chExt cx="0" cy="0"/>
        </a:xfrm>
      </p:grpSpPr>
      <p:sp>
        <p:nvSpPr>
          <p:cNvPr id="5" name="Picture Placeholder 4"/>
          <p:cNvSpPr>
            <a:spLocks noGrp="1"/>
          </p:cNvSpPr>
          <p:nvPr>
            <p:ph type="pic" sz="quarter" idx="13"/>
          </p:nvPr>
        </p:nvSpPr>
        <p:spPr>
          <a:xfrm>
            <a:off x="0" y="0"/>
            <a:ext cx="12192000" cy="6858000"/>
          </a:xfrm>
        </p:spPr>
        <p:txBody>
          <a:bodyPr/>
          <a:lstStyle>
            <a:lvl1pPr algn="ctr">
              <a:defRPr/>
            </a:lvl1pPr>
          </a:lstStyle>
          <a:p>
            <a:r>
              <a:rPr lang="en-US"/>
              <a:t>Click icon to add picture</a:t>
            </a:r>
            <a:endParaRPr lang="en-US" dirty="0"/>
          </a:p>
        </p:txBody>
      </p:sp>
      <p:sp>
        <p:nvSpPr>
          <p:cNvPr id="11" name="Rectangle 10"/>
          <p:cNvSpPr/>
          <p:nvPr userDrawn="1"/>
        </p:nvSpPr>
        <p:spPr>
          <a:xfrm>
            <a:off x="446534" y="4284627"/>
            <a:ext cx="11292840" cy="2011678"/>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 name="Subtitle 2"/>
          <p:cNvSpPr>
            <a:spLocks noGrp="1"/>
          </p:cNvSpPr>
          <p:nvPr>
            <p:ph type="subTitle" idx="1"/>
          </p:nvPr>
        </p:nvSpPr>
        <p:spPr>
          <a:xfrm>
            <a:off x="581194" y="5695849"/>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12" name="Rectangle 11"/>
          <p:cNvSpPr/>
          <p:nvPr userDrawn="1"/>
        </p:nvSpPr>
        <p:spPr>
          <a:xfrm>
            <a:off x="446534" y="4114808"/>
            <a:ext cx="1129284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4220835"/>
            <a:ext cx="10993549" cy="1475013"/>
          </a:xfrm>
          <a:effectLst/>
        </p:spPr>
        <p:txBody>
          <a:bodyPr anchor="b">
            <a:normAutofit/>
          </a:bodyPr>
          <a:lstStyle>
            <a:lvl1pPr>
              <a:defRPr sz="3600">
                <a:solidFill>
                  <a:schemeClr val="bg1"/>
                </a:solidFill>
              </a:defRPr>
            </a:lvl1pPr>
          </a:lstStyle>
          <a:p>
            <a:r>
              <a:rPr lang="en-US"/>
              <a:t>Click to edit Master title style</a:t>
            </a:r>
            <a:endParaRPr lang="en-US" dirty="0"/>
          </a:p>
        </p:txBody>
      </p:sp>
    </p:spTree>
    <p:extLst>
      <p:ext uri="{BB962C8B-B14F-4D97-AF65-F5344CB8AC3E}">
        <p14:creationId xmlns:p14="http://schemas.microsoft.com/office/powerpoint/2010/main" val="42833421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10/14/2021</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9616483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10/14/2021</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614391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10/14/2021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016606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905648"/>
            <a:ext cx="5194769" cy="557784"/>
          </a:xfrm>
        </p:spPr>
        <p:txBody>
          <a:bodyPr anchor="ctr">
            <a:noAutofit/>
          </a:bodyPr>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3580809"/>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905649"/>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3580809"/>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10/14/2021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082551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10/14/2021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701036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3_Title Only">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B94070D-8484-4B7B-ADE0-4CCDD6380285}"/>
              </a:ext>
              <a:ext uri="{C183D7F6-B498-43B3-948B-1728B52AA6E4}">
                <adec:decorative xmlns:adec="http://schemas.microsoft.com/office/drawing/2017/decorative" val="1"/>
              </a:ext>
            </a:extLst>
          </p:cNvPr>
          <p:cNvSpPr/>
          <p:nvPr userDrawn="1"/>
        </p:nvSpPr>
        <p:spPr>
          <a:xfrm>
            <a:off x="-8626" y="5120639"/>
            <a:ext cx="12200626" cy="173260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rial" panose="020B0604020202020204" pitchFamily="34" charset="0"/>
              <a:cs typeface="Arial" panose="020B0604020202020204" pitchFamily="34" charset="0"/>
            </a:endParaRPr>
          </a:p>
        </p:txBody>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25" name="Text Placeholder 2"/>
          <p:cNvSpPr>
            <a:spLocks noGrp="1"/>
          </p:cNvSpPr>
          <p:nvPr>
            <p:ph type="body" idx="1" hasCustomPrompt="1"/>
          </p:nvPr>
        </p:nvSpPr>
        <p:spPr>
          <a:xfrm>
            <a:off x="759402" y="5330449"/>
            <a:ext cx="1938528" cy="557784"/>
          </a:xfrm>
        </p:spPr>
        <p:txBody>
          <a:bodyPr anchor="ctr">
            <a:noAutofit/>
          </a:bodyPr>
          <a:lstStyle>
            <a:lvl1pPr marL="0" indent="0" algn="ctr" defTabSz="914400" rtl="0" eaLnBrk="1" latinLnBrk="0" hangingPunct="1">
              <a:buNone/>
              <a:defRPr lang="en-US" sz="4000" b="1" kern="1200" dirty="0">
                <a:solidFill>
                  <a:srgbClr val="465359"/>
                </a:solidFill>
                <a:latin typeface="+mn-lt"/>
                <a:ea typeface="+mn-ea"/>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00%</a:t>
            </a:r>
          </a:p>
        </p:txBody>
      </p:sp>
      <p:sp>
        <p:nvSpPr>
          <p:cNvPr id="26" name="Content Placeholder 3"/>
          <p:cNvSpPr>
            <a:spLocks noGrp="1"/>
          </p:cNvSpPr>
          <p:nvPr>
            <p:ph sz="half" idx="2" hasCustomPrompt="1"/>
          </p:nvPr>
        </p:nvSpPr>
        <p:spPr>
          <a:xfrm>
            <a:off x="759405" y="5958718"/>
            <a:ext cx="1938528" cy="633065"/>
          </a:xfrm>
        </p:spPr>
        <p:txBody>
          <a:bodyPr anchor="t">
            <a:normAutofit/>
          </a:bodyPr>
          <a:lstStyle>
            <a:lvl1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1pPr>
            <a:lvl2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2pPr>
            <a:lvl3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3pPr>
            <a:lvl4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4pPr>
            <a:lvl5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5pPr>
          </a:lstStyle>
          <a:p>
            <a:pPr lvl="0"/>
            <a:r>
              <a:rPr lang="en-US" dirty="0"/>
              <a:t>Click to edit Master text styles</a:t>
            </a:r>
          </a:p>
        </p:txBody>
      </p:sp>
      <p:sp>
        <p:nvSpPr>
          <p:cNvPr id="27" name="Text Placeholder 2"/>
          <p:cNvSpPr>
            <a:spLocks noGrp="1"/>
          </p:cNvSpPr>
          <p:nvPr>
            <p:ph type="body" idx="10" hasCustomPrompt="1"/>
          </p:nvPr>
        </p:nvSpPr>
        <p:spPr>
          <a:xfrm>
            <a:off x="3642897" y="5330449"/>
            <a:ext cx="1938528" cy="557784"/>
          </a:xfrm>
        </p:spPr>
        <p:txBody>
          <a:bodyPr anchor="ctr">
            <a:noAutofit/>
          </a:bodyPr>
          <a:lstStyle>
            <a:lvl1pPr marL="0" indent="0" algn="ctr" defTabSz="914400" rtl="0" eaLnBrk="1" latinLnBrk="0" hangingPunct="1">
              <a:buNone/>
              <a:defRPr lang="en-US" sz="4000" b="1" kern="1200" dirty="0">
                <a:solidFill>
                  <a:schemeClr val="accent1"/>
                </a:solidFill>
                <a:latin typeface="+mn-lt"/>
                <a:ea typeface="+mn-ea"/>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00%</a:t>
            </a:r>
          </a:p>
        </p:txBody>
      </p:sp>
      <p:sp>
        <p:nvSpPr>
          <p:cNvPr id="28" name="Content Placeholder 3"/>
          <p:cNvSpPr>
            <a:spLocks noGrp="1"/>
          </p:cNvSpPr>
          <p:nvPr>
            <p:ph sz="half" idx="11" hasCustomPrompt="1"/>
          </p:nvPr>
        </p:nvSpPr>
        <p:spPr>
          <a:xfrm>
            <a:off x="3642900" y="5958718"/>
            <a:ext cx="1938528" cy="633065"/>
          </a:xfrm>
        </p:spPr>
        <p:txBody>
          <a:bodyPr anchor="t">
            <a:normAutofit/>
          </a:bodyPr>
          <a:lstStyle>
            <a:lvl1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1pPr>
            <a:lvl2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2pPr>
            <a:lvl3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3pPr>
            <a:lvl4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4pPr>
            <a:lvl5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5pPr>
          </a:lstStyle>
          <a:p>
            <a:pPr lvl="0"/>
            <a:r>
              <a:rPr lang="en-US" dirty="0"/>
              <a:t>Click to edit Master text styles</a:t>
            </a:r>
          </a:p>
        </p:txBody>
      </p:sp>
      <p:sp>
        <p:nvSpPr>
          <p:cNvPr id="29" name="Text Placeholder 2"/>
          <p:cNvSpPr>
            <a:spLocks noGrp="1"/>
          </p:cNvSpPr>
          <p:nvPr>
            <p:ph type="body" idx="12" hasCustomPrompt="1"/>
          </p:nvPr>
        </p:nvSpPr>
        <p:spPr>
          <a:xfrm>
            <a:off x="6526392" y="5330449"/>
            <a:ext cx="1938528" cy="557784"/>
          </a:xfrm>
        </p:spPr>
        <p:txBody>
          <a:bodyPr anchor="ctr">
            <a:noAutofit/>
          </a:bodyPr>
          <a:lstStyle>
            <a:lvl1pPr marL="0" indent="0" algn="ctr" defTabSz="914400" rtl="0" eaLnBrk="1" latinLnBrk="0" hangingPunct="1">
              <a:buNone/>
              <a:defRPr lang="en-US" sz="4000" b="1" kern="1200" dirty="0">
                <a:solidFill>
                  <a:schemeClr val="accent2"/>
                </a:solidFill>
                <a:latin typeface="+mn-lt"/>
                <a:ea typeface="+mn-ea"/>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00%</a:t>
            </a:r>
          </a:p>
        </p:txBody>
      </p:sp>
      <p:sp>
        <p:nvSpPr>
          <p:cNvPr id="30" name="Content Placeholder 3"/>
          <p:cNvSpPr>
            <a:spLocks noGrp="1"/>
          </p:cNvSpPr>
          <p:nvPr>
            <p:ph sz="half" idx="13" hasCustomPrompt="1"/>
          </p:nvPr>
        </p:nvSpPr>
        <p:spPr>
          <a:xfrm>
            <a:off x="6526395" y="5958718"/>
            <a:ext cx="1938528" cy="633065"/>
          </a:xfrm>
        </p:spPr>
        <p:txBody>
          <a:bodyPr anchor="t">
            <a:normAutofit/>
          </a:bodyPr>
          <a:lstStyle>
            <a:lvl1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1pPr>
            <a:lvl2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2pPr>
            <a:lvl3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3pPr>
            <a:lvl4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4pPr>
            <a:lvl5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5pPr>
          </a:lstStyle>
          <a:p>
            <a:pPr lvl="0"/>
            <a:r>
              <a:rPr lang="en-US" dirty="0"/>
              <a:t>Click to edit Master text styles</a:t>
            </a:r>
          </a:p>
        </p:txBody>
      </p:sp>
      <p:sp>
        <p:nvSpPr>
          <p:cNvPr id="31" name="Text Placeholder 2"/>
          <p:cNvSpPr>
            <a:spLocks noGrp="1"/>
          </p:cNvSpPr>
          <p:nvPr>
            <p:ph type="body" idx="14" hasCustomPrompt="1"/>
          </p:nvPr>
        </p:nvSpPr>
        <p:spPr>
          <a:xfrm>
            <a:off x="9409888" y="5330449"/>
            <a:ext cx="1938528" cy="557784"/>
          </a:xfrm>
        </p:spPr>
        <p:txBody>
          <a:bodyPr anchor="ctr">
            <a:noAutofit/>
          </a:bodyPr>
          <a:lstStyle>
            <a:lvl1pPr marL="0" indent="0" algn="ctr" defTabSz="914400" rtl="0" eaLnBrk="1" latinLnBrk="0" hangingPunct="1">
              <a:buNone/>
              <a:defRPr lang="en-US" sz="4000" b="1" kern="1200" dirty="0">
                <a:solidFill>
                  <a:schemeClr val="accent2"/>
                </a:solidFill>
                <a:latin typeface="+mn-lt"/>
                <a:ea typeface="+mn-ea"/>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00%</a:t>
            </a:r>
          </a:p>
        </p:txBody>
      </p:sp>
      <p:sp>
        <p:nvSpPr>
          <p:cNvPr id="32" name="Content Placeholder 3"/>
          <p:cNvSpPr>
            <a:spLocks noGrp="1"/>
          </p:cNvSpPr>
          <p:nvPr>
            <p:ph sz="half" idx="15" hasCustomPrompt="1"/>
          </p:nvPr>
        </p:nvSpPr>
        <p:spPr>
          <a:xfrm>
            <a:off x="9409891" y="5958718"/>
            <a:ext cx="1938528" cy="633065"/>
          </a:xfrm>
        </p:spPr>
        <p:txBody>
          <a:bodyPr anchor="t">
            <a:normAutofit/>
          </a:bodyPr>
          <a:lstStyle>
            <a:lvl1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1pPr>
            <a:lvl2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2pPr>
            <a:lvl3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3pPr>
            <a:lvl4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4pPr>
            <a:lvl5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5pPr>
          </a:lstStyle>
          <a:p>
            <a:pPr lvl="0"/>
            <a:r>
              <a:rPr lang="en-US" dirty="0"/>
              <a:t>Click to edit Master text styles</a:t>
            </a:r>
          </a:p>
        </p:txBody>
      </p:sp>
    </p:spTree>
    <p:extLst>
      <p:ext uri="{BB962C8B-B14F-4D97-AF65-F5344CB8AC3E}">
        <p14:creationId xmlns:p14="http://schemas.microsoft.com/office/powerpoint/2010/main" val="24255327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6" name="Rectangle 5"/>
          <p:cNvSpPr>
            <a:spLocks noChangeAspect="1"/>
          </p:cNvSpPr>
          <p:nvPr userDrawn="1"/>
        </p:nvSpPr>
        <p:spPr>
          <a:xfrm>
            <a:off x="1" y="0"/>
            <a:ext cx="1219200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lvl1pPr>
              <a:defRPr>
                <a:solidFill>
                  <a:schemeClr val="bg1"/>
                </a:solidFill>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lvl1pPr>
              <a:defRPr>
                <a:solidFill>
                  <a:schemeClr val="bg2"/>
                </a:solidFill>
              </a:defRPr>
            </a:lvl1pPr>
          </a:lstStyle>
          <a:p>
            <a:fld id="{5DB4ED54-5B5E-4A04-93D3-5772E3CE3818}" type="datetime1">
              <a:rPr lang="en-US" smtClean="0"/>
              <a:pPr/>
              <a:t>10/14/2021</a:t>
            </a:fld>
            <a:endParaRPr lang="en-US" dirty="0"/>
          </a:p>
        </p:txBody>
      </p:sp>
      <p:sp>
        <p:nvSpPr>
          <p:cNvPr id="4" name="Footer Placeholder 3"/>
          <p:cNvSpPr>
            <a:spLocks noGrp="1"/>
          </p:cNvSpPr>
          <p:nvPr>
            <p:ph type="ftr" sz="quarter" idx="11"/>
          </p:nvPr>
        </p:nvSpPr>
        <p:spPr/>
        <p:txBody>
          <a:bodyPr/>
          <a:lstStyle>
            <a:lvl1pPr>
              <a:defRPr>
                <a:solidFill>
                  <a:schemeClr val="bg2"/>
                </a:solidFill>
              </a:defRPr>
            </a:lvl1pPr>
          </a:lstStyle>
          <a:p>
            <a:endParaRPr lang="en-US" dirty="0"/>
          </a:p>
        </p:txBody>
      </p:sp>
      <p:sp>
        <p:nvSpPr>
          <p:cNvPr id="5" name="Slide Number Placeholder 4"/>
          <p:cNvSpPr>
            <a:spLocks noGrp="1"/>
          </p:cNvSpPr>
          <p:nvPr>
            <p:ph type="sldNum" sz="quarter" idx="12"/>
          </p:nvPr>
        </p:nvSpPr>
        <p:spPr/>
        <p:txBody>
          <a:bodyPr/>
          <a:lstStyle>
            <a:lvl1pPr>
              <a:defRPr>
                <a:solidFill>
                  <a:schemeClr val="bg2"/>
                </a:solidFill>
              </a:defRPr>
            </a:lvl1pPr>
          </a:lstStyle>
          <a:p>
            <a:fld id="{3A98EE3D-8CD1-4C3F-BD1C-C98C9596463C}" type="slidenum">
              <a:rPr lang="en-US" smtClean="0"/>
              <a:pPr/>
              <a:t>‹#›</a:t>
            </a:fld>
            <a:endParaRPr lang="en-US" dirty="0"/>
          </a:p>
        </p:txBody>
      </p:sp>
      <p:sp>
        <p:nvSpPr>
          <p:cNvPr id="9" name="Picture Placeholder 5"/>
          <p:cNvSpPr>
            <a:spLocks noGrp="1"/>
          </p:cNvSpPr>
          <p:nvPr>
            <p:ph type="pic" sz="quarter" idx="13"/>
          </p:nvPr>
        </p:nvSpPr>
        <p:spPr>
          <a:xfrm>
            <a:off x="0" y="5245130"/>
            <a:ext cx="12192000" cy="1612870"/>
          </a:xfrm>
        </p:spPr>
        <p:txBody>
          <a:bodyPr/>
          <a:lstStyle/>
          <a:p>
            <a:r>
              <a:rPr lang="en-US"/>
              <a:t>Click icon to add picture</a:t>
            </a:r>
            <a:endParaRPr lang="en-US" dirty="0"/>
          </a:p>
        </p:txBody>
      </p:sp>
      <p:sp>
        <p:nvSpPr>
          <p:cNvPr id="10" name="Rectangle 9"/>
          <p:cNvSpPr/>
          <p:nvPr userDrawn="1"/>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userDrawn="1"/>
        </p:nvSpPr>
        <p:spPr>
          <a:xfrm>
            <a:off x="8042147" y="453643"/>
            <a:ext cx="3703320" cy="98554"/>
          </a:xfrm>
          <a:prstGeom prst="rect">
            <a:avLst/>
          </a:prstGeom>
          <a:solidFill>
            <a:schemeClr val="tx2">
              <a:lumMod val="40000"/>
              <a:lumOff val="6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p:cNvSpPr/>
          <p:nvPr userDrawn="1"/>
        </p:nvSpPr>
        <p:spPr>
          <a:xfrm>
            <a:off x="4241830" y="457200"/>
            <a:ext cx="3703320" cy="9144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6952955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2_Title Only">
    <p:spTree>
      <p:nvGrpSpPr>
        <p:cNvPr id="1" name=""/>
        <p:cNvGrpSpPr/>
        <p:nvPr/>
      </p:nvGrpSpPr>
      <p:grpSpPr>
        <a:xfrm>
          <a:off x="0" y="0"/>
          <a:ext cx="0" cy="0"/>
          <a:chOff x="0" y="0"/>
          <a:chExt cx="0" cy="0"/>
        </a:xfrm>
      </p:grpSpPr>
      <p:sp>
        <p:nvSpPr>
          <p:cNvPr id="6" name="Rectangle 5"/>
          <p:cNvSpPr>
            <a:spLocks noChangeAspect="1"/>
          </p:cNvSpPr>
          <p:nvPr userDrawn="1"/>
        </p:nvSpPr>
        <p:spPr>
          <a:xfrm>
            <a:off x="1" y="0"/>
            <a:ext cx="1219200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lvl1pPr>
              <a:defRPr>
                <a:solidFill>
                  <a:schemeClr val="bg1"/>
                </a:solidFill>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lvl1pPr>
              <a:defRPr>
                <a:solidFill>
                  <a:schemeClr val="bg2"/>
                </a:solidFill>
              </a:defRPr>
            </a:lvl1pPr>
          </a:lstStyle>
          <a:p>
            <a:fld id="{5DB4ED54-5B5E-4A04-93D3-5772E3CE3818}" type="datetime1">
              <a:rPr lang="en-US" smtClean="0"/>
              <a:pPr/>
              <a:t>10/14/2021</a:t>
            </a:fld>
            <a:endParaRPr lang="en-US" dirty="0"/>
          </a:p>
        </p:txBody>
      </p:sp>
      <p:sp>
        <p:nvSpPr>
          <p:cNvPr id="4" name="Footer Placeholder 3"/>
          <p:cNvSpPr>
            <a:spLocks noGrp="1"/>
          </p:cNvSpPr>
          <p:nvPr>
            <p:ph type="ftr" sz="quarter" idx="11"/>
          </p:nvPr>
        </p:nvSpPr>
        <p:spPr/>
        <p:txBody>
          <a:bodyPr/>
          <a:lstStyle>
            <a:lvl1pPr>
              <a:defRPr>
                <a:solidFill>
                  <a:schemeClr val="bg2"/>
                </a:solidFill>
              </a:defRPr>
            </a:lvl1pPr>
          </a:lstStyle>
          <a:p>
            <a:endParaRPr lang="en-US" dirty="0"/>
          </a:p>
        </p:txBody>
      </p:sp>
      <p:sp>
        <p:nvSpPr>
          <p:cNvPr id="5" name="Slide Number Placeholder 4"/>
          <p:cNvSpPr>
            <a:spLocks noGrp="1"/>
          </p:cNvSpPr>
          <p:nvPr>
            <p:ph type="sldNum" sz="quarter" idx="12"/>
          </p:nvPr>
        </p:nvSpPr>
        <p:spPr/>
        <p:txBody>
          <a:bodyPr/>
          <a:lstStyle>
            <a:lvl1pPr>
              <a:defRPr>
                <a:solidFill>
                  <a:schemeClr val="bg2"/>
                </a:solidFill>
              </a:defRPr>
            </a:lvl1pPr>
          </a:lstStyle>
          <a:p>
            <a:fld id="{3A98EE3D-8CD1-4C3F-BD1C-C98C9596463C}" type="slidenum">
              <a:rPr lang="en-US" smtClean="0"/>
              <a:pPr/>
              <a:t>‹#›</a:t>
            </a:fld>
            <a:endParaRPr lang="en-US" dirty="0"/>
          </a:p>
        </p:txBody>
      </p:sp>
      <p:sp>
        <p:nvSpPr>
          <p:cNvPr id="9" name="Picture Placeholder 5"/>
          <p:cNvSpPr>
            <a:spLocks noGrp="1"/>
          </p:cNvSpPr>
          <p:nvPr>
            <p:ph type="pic" sz="quarter" idx="13"/>
          </p:nvPr>
        </p:nvSpPr>
        <p:spPr>
          <a:xfrm>
            <a:off x="0" y="5245130"/>
            <a:ext cx="12192000" cy="1612870"/>
          </a:xfrm>
        </p:spPr>
        <p:txBody>
          <a:bodyPr/>
          <a:lstStyle/>
          <a:p>
            <a:r>
              <a:rPr lang="en-US"/>
              <a:t>Click icon to add picture</a:t>
            </a:r>
            <a:endParaRPr lang="en-US" dirty="0"/>
          </a:p>
        </p:txBody>
      </p:sp>
      <p:sp>
        <p:nvSpPr>
          <p:cNvPr id="2" name="Rectangle 1"/>
          <p:cNvSpPr/>
          <p:nvPr userDrawn="1"/>
        </p:nvSpPr>
        <p:spPr>
          <a:xfrm>
            <a:off x="575894" y="1972490"/>
            <a:ext cx="2467752" cy="327263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p:cNvSpPr/>
          <p:nvPr userDrawn="1"/>
        </p:nvSpPr>
        <p:spPr>
          <a:xfrm>
            <a:off x="3429849" y="1972490"/>
            <a:ext cx="2467752" cy="327263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p:cNvSpPr/>
          <p:nvPr userDrawn="1"/>
        </p:nvSpPr>
        <p:spPr>
          <a:xfrm>
            <a:off x="6283804" y="1972490"/>
            <a:ext cx="2467752" cy="327263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p:cNvSpPr/>
          <p:nvPr userDrawn="1"/>
        </p:nvSpPr>
        <p:spPr>
          <a:xfrm>
            <a:off x="9137758" y="1972490"/>
            <a:ext cx="2467752" cy="327263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Text Placeholder 2"/>
          <p:cNvSpPr>
            <a:spLocks noGrp="1"/>
          </p:cNvSpPr>
          <p:nvPr>
            <p:ph type="body" idx="1"/>
          </p:nvPr>
        </p:nvSpPr>
        <p:spPr>
          <a:xfrm>
            <a:off x="581192" y="2988377"/>
            <a:ext cx="2492830" cy="557784"/>
          </a:xfrm>
        </p:spPr>
        <p:txBody>
          <a:bodyPr anchor="ctr">
            <a:noAutofit/>
          </a:bodyPr>
          <a:lstStyle>
            <a:lvl1pPr marL="0" indent="0" algn="ctr">
              <a:buNone/>
              <a:defRPr sz="20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4" name="Content Placeholder 3"/>
          <p:cNvSpPr>
            <a:spLocks noGrp="1"/>
          </p:cNvSpPr>
          <p:nvPr>
            <p:ph sz="half" idx="2"/>
          </p:nvPr>
        </p:nvSpPr>
        <p:spPr>
          <a:xfrm>
            <a:off x="581194" y="3584516"/>
            <a:ext cx="2492828" cy="1656203"/>
          </a:xfrm>
        </p:spPr>
        <p:txBody>
          <a:bodyPr anchor="t">
            <a:normAutofit/>
          </a:bodyPr>
          <a:lstStyle>
            <a:lvl1pPr marL="0" indent="0" algn="ctr">
              <a:buNone/>
              <a:defRPr sz="1200"/>
            </a:lvl1pPr>
            <a:lvl2pPr marL="324000" indent="0" algn="ctr">
              <a:buNone/>
              <a:defRPr sz="1200"/>
            </a:lvl2pPr>
            <a:lvl3pPr marL="630000" indent="0" algn="ctr">
              <a:buNone/>
              <a:defRPr sz="1200"/>
            </a:lvl3pPr>
            <a:lvl4pPr marL="1008000" indent="0" algn="ctr">
              <a:buNone/>
              <a:defRPr sz="1200"/>
            </a:lvl4pPr>
            <a:lvl5pPr marL="1368000" indent="0" algn="ctr">
              <a:buNone/>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5" name="Text Placeholder 4"/>
          <p:cNvSpPr>
            <a:spLocks noGrp="1"/>
          </p:cNvSpPr>
          <p:nvPr>
            <p:ph type="body" sz="quarter" idx="3"/>
          </p:nvPr>
        </p:nvSpPr>
        <p:spPr>
          <a:xfrm>
            <a:off x="6298472" y="2988377"/>
            <a:ext cx="2492830" cy="553373"/>
          </a:xfrm>
        </p:spPr>
        <p:txBody>
          <a:bodyPr anchor="ctr">
            <a:noAutofit/>
          </a:bodyPr>
          <a:lstStyle>
            <a:lvl1pPr marL="0" marR="0" indent="0" algn="ctr"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16" name="Content Placeholder 5"/>
          <p:cNvSpPr>
            <a:spLocks noGrp="1"/>
          </p:cNvSpPr>
          <p:nvPr>
            <p:ph sz="quarter" idx="4"/>
          </p:nvPr>
        </p:nvSpPr>
        <p:spPr>
          <a:xfrm>
            <a:off x="6298471" y="3584516"/>
            <a:ext cx="2492830" cy="1656203"/>
          </a:xfrm>
        </p:spPr>
        <p:txBody>
          <a:bodyPr anchor="t">
            <a:normAutofit/>
          </a:bodyPr>
          <a:lstStyle>
            <a:lvl1pPr marL="0" indent="0" algn="ctr">
              <a:buNone/>
              <a:defRPr sz="1200"/>
            </a:lvl1pPr>
            <a:lvl2pPr marL="324000" indent="0" algn="ctr">
              <a:buNone/>
              <a:defRPr sz="1200"/>
            </a:lvl2pPr>
            <a:lvl3pPr marL="630000" indent="0" algn="ctr">
              <a:buNone/>
              <a:defRPr sz="1200"/>
            </a:lvl3pPr>
            <a:lvl4pPr marL="1008000" indent="0" algn="ctr">
              <a:buNone/>
              <a:defRPr sz="1200"/>
            </a:lvl4pPr>
            <a:lvl5pPr marL="1368000" indent="0" algn="ctr">
              <a:buNone/>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7" name="Text Placeholder 2"/>
          <p:cNvSpPr>
            <a:spLocks noGrp="1"/>
          </p:cNvSpPr>
          <p:nvPr>
            <p:ph type="body" idx="14"/>
          </p:nvPr>
        </p:nvSpPr>
        <p:spPr>
          <a:xfrm>
            <a:off x="3444517" y="2988377"/>
            <a:ext cx="2492830" cy="557784"/>
          </a:xfrm>
        </p:spPr>
        <p:txBody>
          <a:bodyPr anchor="ctr">
            <a:noAutofit/>
          </a:bodyPr>
          <a:lstStyle>
            <a:lvl1pPr marL="0" indent="0" algn="ctr">
              <a:buNone/>
              <a:defRPr sz="20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8" name="Content Placeholder 3"/>
          <p:cNvSpPr>
            <a:spLocks noGrp="1"/>
          </p:cNvSpPr>
          <p:nvPr>
            <p:ph sz="half" idx="15"/>
          </p:nvPr>
        </p:nvSpPr>
        <p:spPr>
          <a:xfrm>
            <a:off x="3444519" y="3584516"/>
            <a:ext cx="2492828" cy="1656203"/>
          </a:xfrm>
        </p:spPr>
        <p:txBody>
          <a:bodyPr anchor="t">
            <a:normAutofit/>
          </a:bodyPr>
          <a:lstStyle>
            <a:lvl1pPr marL="0" indent="0" algn="ctr">
              <a:buNone/>
              <a:defRPr sz="1200"/>
            </a:lvl1pPr>
            <a:lvl2pPr marL="324000" indent="0" algn="ctr">
              <a:buNone/>
              <a:defRPr sz="1200"/>
            </a:lvl2pPr>
            <a:lvl3pPr marL="630000" indent="0" algn="ctr">
              <a:buNone/>
              <a:defRPr sz="1200"/>
            </a:lvl3pPr>
            <a:lvl4pPr marL="1008000" indent="0" algn="ctr">
              <a:buNone/>
              <a:defRPr sz="1200"/>
            </a:lvl4pPr>
            <a:lvl5pPr marL="1368000" indent="0" algn="ctr">
              <a:buNone/>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9" name="Text Placeholder 4"/>
          <p:cNvSpPr>
            <a:spLocks noGrp="1"/>
          </p:cNvSpPr>
          <p:nvPr>
            <p:ph type="body" sz="quarter" idx="16"/>
          </p:nvPr>
        </p:nvSpPr>
        <p:spPr>
          <a:xfrm>
            <a:off x="9138807" y="2988377"/>
            <a:ext cx="2492830" cy="553373"/>
          </a:xfrm>
        </p:spPr>
        <p:txBody>
          <a:bodyPr anchor="ctr">
            <a:noAutofit/>
          </a:bodyPr>
          <a:lstStyle>
            <a:lvl1pPr marL="0" marR="0" indent="0" algn="ctr"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20" name="Content Placeholder 5"/>
          <p:cNvSpPr>
            <a:spLocks noGrp="1"/>
          </p:cNvSpPr>
          <p:nvPr>
            <p:ph sz="quarter" idx="17"/>
          </p:nvPr>
        </p:nvSpPr>
        <p:spPr>
          <a:xfrm>
            <a:off x="9138806" y="3584516"/>
            <a:ext cx="2492830" cy="1656203"/>
          </a:xfrm>
        </p:spPr>
        <p:txBody>
          <a:bodyPr anchor="t">
            <a:normAutofit/>
          </a:bodyPr>
          <a:lstStyle>
            <a:lvl1pPr marL="0" indent="0" algn="ctr">
              <a:buNone/>
              <a:defRPr sz="1200"/>
            </a:lvl1pPr>
            <a:lvl2pPr marL="324000" indent="0" algn="ctr">
              <a:buNone/>
              <a:defRPr sz="1200"/>
            </a:lvl2pPr>
            <a:lvl3pPr marL="630000" indent="0" algn="ctr">
              <a:buNone/>
              <a:defRPr sz="1200"/>
            </a:lvl3pPr>
            <a:lvl4pPr marL="1008000" indent="0" algn="ctr">
              <a:buNone/>
              <a:defRPr sz="1200"/>
            </a:lvl4pPr>
            <a:lvl5pPr marL="1368000" indent="0" algn="ctr">
              <a:buNone/>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1" name="Rectangle 20"/>
          <p:cNvSpPr/>
          <p:nvPr userDrawn="1"/>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1"/>
          <p:cNvSpPr/>
          <p:nvPr userDrawn="1"/>
        </p:nvSpPr>
        <p:spPr>
          <a:xfrm>
            <a:off x="8042147" y="453643"/>
            <a:ext cx="3703320" cy="98554"/>
          </a:xfrm>
          <a:prstGeom prst="rect">
            <a:avLst/>
          </a:prstGeom>
          <a:solidFill>
            <a:schemeClr val="tx2">
              <a:lumMod val="40000"/>
              <a:lumOff val="6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2"/>
          <p:cNvSpPr/>
          <p:nvPr userDrawn="1"/>
        </p:nvSpPr>
        <p:spPr>
          <a:xfrm>
            <a:off x="4241830" y="457200"/>
            <a:ext cx="3703320" cy="9144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41258135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10/14/2021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0145084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10/14/2021</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78919551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2_Content with Caption">
    <p:spTree>
      <p:nvGrpSpPr>
        <p:cNvPr id="1" name=""/>
        <p:cNvGrpSpPr/>
        <p:nvPr/>
      </p:nvGrpSpPr>
      <p:grpSpPr>
        <a:xfrm>
          <a:off x="0" y="0"/>
          <a:ext cx="0" cy="0"/>
          <a:chOff x="0" y="0"/>
          <a:chExt cx="0" cy="0"/>
        </a:xfrm>
      </p:grpSpPr>
      <p:sp>
        <p:nvSpPr>
          <p:cNvPr id="6" name="Picture Placeholder 5"/>
          <p:cNvSpPr>
            <a:spLocks noGrp="1"/>
          </p:cNvSpPr>
          <p:nvPr>
            <p:ph type="pic" sz="quarter" idx="13"/>
          </p:nvPr>
        </p:nvSpPr>
        <p:spPr>
          <a:xfrm>
            <a:off x="0" y="0"/>
            <a:ext cx="4232275" cy="6858000"/>
          </a:xfrm>
        </p:spPr>
        <p:txBody>
          <a:bodyPr/>
          <a:lstStyle/>
          <a:p>
            <a:r>
              <a:rPr lang="en-US"/>
              <a:t>Click icon to add picture</a:t>
            </a:r>
            <a:endParaRPr lang="en-US" dirty="0"/>
          </a:p>
        </p:txBody>
      </p:sp>
      <p:sp>
        <p:nvSpPr>
          <p:cNvPr id="2" name="Title 1"/>
          <p:cNvSpPr>
            <a:spLocks noGrp="1"/>
          </p:cNvSpPr>
          <p:nvPr>
            <p:ph type="title"/>
          </p:nvPr>
        </p:nvSpPr>
        <p:spPr>
          <a:xfrm>
            <a:off x="4900927" y="709565"/>
            <a:ext cx="6650991" cy="699407"/>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632857"/>
            <a:ext cx="6650991" cy="4205188"/>
          </a:xfrm>
        </p:spPr>
        <p:txBody>
          <a:bodyPr anchor="t">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10/14/2021</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36570152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Content with Caption">
    <p:bg>
      <p:bgPr>
        <a:solidFill>
          <a:schemeClr val="bg2"/>
        </a:solidFill>
        <a:effectLst/>
      </p:bgPr>
    </p:bg>
    <p:spTree>
      <p:nvGrpSpPr>
        <p:cNvPr id="1" name=""/>
        <p:cNvGrpSpPr/>
        <p:nvPr/>
      </p:nvGrpSpPr>
      <p:grpSpPr>
        <a:xfrm>
          <a:off x="0" y="0"/>
          <a:ext cx="0" cy="0"/>
          <a:chOff x="0" y="0"/>
          <a:chExt cx="0" cy="0"/>
        </a:xfrm>
      </p:grpSpPr>
      <p:sp>
        <p:nvSpPr>
          <p:cNvPr id="14" name="Picture Placeholder 4"/>
          <p:cNvSpPr>
            <a:spLocks noGrp="1"/>
          </p:cNvSpPr>
          <p:nvPr>
            <p:ph type="pic" sz="quarter" idx="14" hasCustomPrompt="1"/>
          </p:nvPr>
        </p:nvSpPr>
        <p:spPr>
          <a:xfrm>
            <a:off x="8622917" y="3322281"/>
            <a:ext cx="3367862" cy="3367862"/>
          </a:xfrm>
        </p:spPr>
        <p:txBody>
          <a:bodyPr/>
          <a:lstStyle>
            <a:lvl1pPr marL="0" indent="0" algn="ctr">
              <a:buNone/>
              <a:defRPr>
                <a:solidFill>
                  <a:schemeClr val="tx1"/>
                </a:solidFill>
              </a:defRPr>
            </a:lvl1pPr>
          </a:lstStyle>
          <a:p>
            <a:r>
              <a:rPr lang="en-US" dirty="0"/>
              <a:t>Icon Watermark</a:t>
            </a:r>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5" name="Picture Placeholder 4"/>
          <p:cNvSpPr>
            <a:spLocks noGrp="1"/>
          </p:cNvSpPr>
          <p:nvPr>
            <p:ph type="pic" sz="quarter" idx="13" hasCustomPrompt="1"/>
          </p:nvPr>
        </p:nvSpPr>
        <p:spPr>
          <a:xfrm>
            <a:off x="768350" y="2312987"/>
            <a:ext cx="731520" cy="731520"/>
          </a:xfrm>
        </p:spPr>
        <p:txBody>
          <a:bodyPr/>
          <a:lstStyle>
            <a:lvl1pPr marL="0" indent="0">
              <a:buNone/>
              <a:defRPr>
                <a:solidFill>
                  <a:schemeClr val="bg1"/>
                </a:solidFill>
              </a:defRPr>
            </a:lvl1pPr>
          </a:lstStyle>
          <a:p>
            <a:r>
              <a:rPr lang="en-US" dirty="0"/>
              <a:t>Icon</a:t>
            </a:r>
          </a:p>
        </p:txBody>
      </p:sp>
      <p:sp>
        <p:nvSpPr>
          <p:cNvPr id="2" name="Title 1"/>
          <p:cNvSpPr>
            <a:spLocks noGrp="1"/>
          </p:cNvSpPr>
          <p:nvPr>
            <p:ph type="title"/>
          </p:nvPr>
        </p:nvSpPr>
        <p:spPr>
          <a:xfrm>
            <a:off x="767857" y="2647728"/>
            <a:ext cx="3031852" cy="1722419"/>
          </a:xfrm>
        </p:spPr>
        <p:txBody>
          <a:bodyPr anchor="ctr">
            <a:normAutofit/>
          </a:bodyPr>
          <a:lstStyle>
            <a:lvl1pPr algn="l">
              <a:defRPr sz="2400" b="0">
                <a:solidFill>
                  <a:srgbClr val="FFFFFF"/>
                </a:solidFill>
              </a:defRPr>
            </a:lvl1pPr>
          </a:lstStyle>
          <a:p>
            <a:r>
              <a:rPr lang="en-US"/>
              <a:t>Click to edit Master title style</a:t>
            </a:r>
            <a:endParaRPr lang="en-US" dirty="0"/>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10/14/2021</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41241791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3_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1" y="0"/>
            <a:ext cx="12192000" cy="685800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2647728"/>
            <a:ext cx="3031852" cy="1722419"/>
          </a:xfrm>
        </p:spPr>
        <p:txBody>
          <a:bodyPr anchor="ctr">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lvl1pPr>
              <a:defRPr>
                <a:solidFill>
                  <a:schemeClr val="bg2"/>
                </a:solidFill>
              </a:defRPr>
            </a:lvl1pPr>
          </a:lstStyle>
          <a:p>
            <a:fld id="{D82884F1-FFEA-405F-9602-3DCA865EDA4E}" type="datetime1">
              <a:rPr lang="en-US" smtClean="0"/>
              <a:pPr/>
              <a:t>10/14/2021</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lvl1pPr>
              <a:defRPr>
                <a:solidFill>
                  <a:schemeClr val="bg2"/>
                </a:solidFill>
              </a:defRPr>
            </a:lvl1p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lvl1pPr>
              <a:defRPr>
                <a:solidFill>
                  <a:schemeClr val="bg2"/>
                </a:solidFill>
              </a:defRPr>
            </a:lvl1pPr>
          </a:lstStyle>
          <a:p>
            <a:fld id="{3A98EE3D-8CD1-4C3F-BD1C-C98C9596463C}" type="slidenum">
              <a:rPr lang="en-US" smtClean="0"/>
              <a:pPr/>
              <a:t>‹#›</a:t>
            </a:fld>
            <a:endParaRPr lang="en-US" dirty="0"/>
          </a:p>
        </p:txBody>
      </p:sp>
      <p:sp>
        <p:nvSpPr>
          <p:cNvPr id="12" name="Rectangle 11"/>
          <p:cNvSpPr/>
          <p:nvPr userDrawn="1"/>
        </p:nvSpPr>
        <p:spPr>
          <a:xfrm rot="5400000">
            <a:off x="1415595" y="3435840"/>
            <a:ext cx="57607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0459554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10/14/2021</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963490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10/14/2021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559142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10/14/2021</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868441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ED291B17-9318-49DB-B28B-6E5994AE9581}" type="datetime1">
              <a:rPr lang="en-US" smtClean="0"/>
              <a:t>10/14/2021</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24448909"/>
      </p:ext>
    </p:extLst>
  </p:cSld>
  <p:clrMap bg1="lt1" tx1="dk1" bg2="lt2" tx2="dk2" accent1="accent1" accent2="accent2" accent3="accent3" accent4="accent4" accent5="accent5" accent6="accent6" hlink="hlink" folHlink="folHlink"/>
  <p:sldLayoutIdLst>
    <p:sldLayoutId id="2147483674" r:id="rId1"/>
    <p:sldLayoutId id="2147483687" r:id="rId2"/>
    <p:sldLayoutId id="2147483675" r:id="rId3"/>
    <p:sldLayoutId id="2147483676" r:id="rId4"/>
    <p:sldLayoutId id="2147483677" r:id="rId5"/>
    <p:sldLayoutId id="2147483684" r:id="rId6"/>
    <p:sldLayoutId id="2147483678" r:id="rId7"/>
    <p:sldLayoutId id="2147483692" r:id="rId8"/>
    <p:sldLayoutId id="2147483690" r:id="rId9"/>
    <p:sldLayoutId id="2147483691" r:id="rId10"/>
    <p:sldLayoutId id="2147483679" r:id="rId11"/>
    <p:sldLayoutId id="2147483680" r:id="rId12"/>
    <p:sldLayoutId id="2147483688" r:id="rId13"/>
    <p:sldLayoutId id="2147483686" r:id="rId14"/>
    <p:sldLayoutId id="2147483689" r:id="rId15"/>
    <p:sldLayoutId id="2147483683" r:id="rId16"/>
    <p:sldLayoutId id="2147483681" r:id="rId17"/>
    <p:sldLayoutId id="2147483682" r:id="rId18"/>
  </p:sldLayoutIdLst>
  <p:hf sldNum="0" hdr="0" ftr="0" dt="0"/>
  <p:txStyles>
    <p:titleStyle>
      <a:lvl1pPr algn="l" defTabSz="457200" rtl="0" eaLnBrk="1" latinLnBrk="0" hangingPunct="1">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8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6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s://www.youtube.com/watch?v=2aiJY4xfeZc" TargetMode="Externa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image" Target="../media/image5.gif"/><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5.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iframe%20width=%22560%22%20height=%22315%22%20src=%22https:/www.youtube.com/embed/kRIc0W48qYY%22%20frameborder=%220%22%20allow=%22accelerometer;%20autoplay;%20clipboard-write;%20encrypted-media;%20gyroscope;%20picture-in-picture%22%20allowfullscreen%3e%3c/iframe" TargetMode="Externa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5.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17">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1">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24" name="Rectangle 23">
            <a:extLst>
              <a:ext uri="{FF2B5EF4-FFF2-40B4-BE49-F238E27FC236}">
                <a16:creationId xmlns:a16="http://schemas.microsoft.com/office/drawing/2014/main" id="{C1FA8F66-3B85-411D-A2A6-A50DF3026D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Placeholder 10" descr="group of employees collaborating"/>
          <p:cNvPicPr>
            <a:picLocks noGrp="1" noChangeAspect="1"/>
          </p:cNvPicPr>
          <p:nvPr>
            <p:ph type="pic" sz="quarter" idx="13"/>
          </p:nvPr>
        </p:nvPicPr>
        <p:blipFill rotWithShape="1">
          <a:blip r:embed="rId3" cstate="print">
            <a:extLst>
              <a:ext uri="{28A0092B-C50C-407E-A947-70E740481C1C}">
                <a14:useLocalDpi xmlns:a14="http://schemas.microsoft.com/office/drawing/2010/main" val="0"/>
              </a:ext>
            </a:extLst>
          </a:blip>
          <a:srcRect/>
          <a:stretch/>
        </p:blipFill>
        <p:spPr>
          <a:xfrm>
            <a:off x="0" y="0"/>
            <a:ext cx="12192000" cy="6858000"/>
          </a:xfrm>
          <a:prstGeom prst="rect">
            <a:avLst/>
          </a:prstGeom>
          <a:solidFill>
            <a:schemeClr val="tx1"/>
          </a:solidFill>
        </p:spPr>
      </p:pic>
      <p:sp>
        <p:nvSpPr>
          <p:cNvPr id="26" name="Rectangle 25">
            <a:extLst>
              <a:ext uri="{FF2B5EF4-FFF2-40B4-BE49-F238E27FC236}">
                <a16:creationId xmlns:a16="http://schemas.microsoft.com/office/drawing/2014/main" id="{4179E790-E691-4202-B7FA-62924FC8D1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234" y="4219240"/>
            <a:ext cx="11301984" cy="94997"/>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a:extLst>
              <a:ext uri="{FF2B5EF4-FFF2-40B4-BE49-F238E27FC236}">
                <a16:creationId xmlns:a16="http://schemas.microsoft.com/office/drawing/2014/main" id="{065EE0A0-4DA6-4AA2-A475-14DB03C55A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234" y="4376057"/>
            <a:ext cx="11303626" cy="2034709"/>
          </a:xfrm>
          <a:prstGeom prst="rect">
            <a:avLst/>
          </a:prstGeom>
          <a:solidFill>
            <a:schemeClr val="bg1"/>
          </a:solidFill>
          <a:ln w="6350" cmpd="sng">
            <a:noFill/>
          </a:ln>
          <a:effectLst/>
        </p:spPr>
        <p:style>
          <a:lnRef idx="1">
            <a:schemeClr val="accent1"/>
          </a:lnRef>
          <a:fillRef idx="3">
            <a:schemeClr val="accent1"/>
          </a:fillRef>
          <a:effectRef idx="2">
            <a:schemeClr val="accent1"/>
          </a:effectRef>
          <a:fontRef idx="minor">
            <a:schemeClr val="lt1"/>
          </a:fontRef>
        </p:style>
      </p:sp>
      <p:sp>
        <p:nvSpPr>
          <p:cNvPr id="8" name="Title 7"/>
          <p:cNvSpPr>
            <a:spLocks noGrp="1"/>
          </p:cNvSpPr>
          <p:nvPr>
            <p:ph type="ctrTitle"/>
          </p:nvPr>
        </p:nvSpPr>
        <p:spPr>
          <a:xfrm>
            <a:off x="609599" y="4572000"/>
            <a:ext cx="10965141" cy="895244"/>
          </a:xfrm>
        </p:spPr>
        <p:txBody>
          <a:bodyPr vert="horz" lIns="91440" tIns="45720" rIns="91440" bIns="45720" rtlCol="0" anchor="b">
            <a:normAutofit/>
          </a:bodyPr>
          <a:lstStyle/>
          <a:p>
            <a:r>
              <a:rPr lang="en-US" sz="4000" dirty="0">
                <a:solidFill>
                  <a:schemeClr val="tx1"/>
                </a:solidFill>
              </a:rPr>
              <a:t>People and </a:t>
            </a:r>
            <a:r>
              <a:rPr lang="en-GB" sz="4000" dirty="0">
                <a:solidFill>
                  <a:schemeClr val="tx1"/>
                </a:solidFill>
              </a:rPr>
              <a:t>Organisations</a:t>
            </a:r>
          </a:p>
        </p:txBody>
      </p:sp>
      <p:sp>
        <p:nvSpPr>
          <p:cNvPr id="9" name="Subtitle 8"/>
          <p:cNvSpPr>
            <a:spLocks noGrp="1"/>
          </p:cNvSpPr>
          <p:nvPr>
            <p:ph type="subTitle" idx="1"/>
          </p:nvPr>
        </p:nvSpPr>
        <p:spPr>
          <a:xfrm>
            <a:off x="609598" y="5504576"/>
            <a:ext cx="10965142" cy="447491"/>
          </a:xfrm>
        </p:spPr>
        <p:txBody>
          <a:bodyPr vert="horz" lIns="91440" tIns="45720" rIns="91440" bIns="45720" rtlCol="0" anchor="t">
            <a:normAutofit/>
          </a:bodyPr>
          <a:lstStyle/>
          <a:p>
            <a:r>
              <a:rPr lang="en-GB"/>
              <a:t>Organisational culture </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767857" y="809875"/>
            <a:ext cx="3031852" cy="894181"/>
          </a:xfrm>
        </p:spPr>
        <p:txBody>
          <a:bodyPr anchor="b">
            <a:normAutofit/>
          </a:bodyPr>
          <a:lstStyle/>
          <a:p>
            <a:pPr algn="ctr"/>
            <a:r>
              <a:rPr lang="en-US" b="1" dirty="0"/>
              <a:t>Session Objectives </a:t>
            </a:r>
          </a:p>
        </p:txBody>
      </p:sp>
      <p:pic>
        <p:nvPicPr>
          <p:cNvPr id="7" name="Picture Placeholder 6" descr="two people collaborating at computer screen"/>
          <p:cNvPicPr>
            <a:picLocks noGrp="1" noChangeAspect="1"/>
          </p:cNvPicPr>
          <p:nvPr>
            <p:ph idx="1"/>
          </p:nvPr>
        </p:nvPicPr>
        <p:blipFill rotWithShape="1">
          <a:blip r:embed="rId3" cstate="print">
            <a:extLst>
              <a:ext uri="{28A0092B-C50C-407E-A947-70E740481C1C}">
                <a14:useLocalDpi xmlns:a14="http://schemas.microsoft.com/office/drawing/2010/main" val="0"/>
              </a:ext>
            </a:extLst>
          </a:blip>
          <a:srcRect t="17251" b="39501"/>
          <a:stretch/>
        </p:blipFill>
        <p:spPr>
          <a:xfrm>
            <a:off x="4900928" y="1179829"/>
            <a:ext cx="6650991" cy="4658216"/>
          </a:xfrm>
          <a:noFill/>
        </p:spPr>
      </p:pic>
      <p:sp>
        <p:nvSpPr>
          <p:cNvPr id="6" name="Content Placeholder 5"/>
          <p:cNvSpPr>
            <a:spLocks noGrp="1"/>
          </p:cNvSpPr>
          <p:nvPr>
            <p:ph type="body" sz="half" idx="2"/>
          </p:nvPr>
        </p:nvSpPr>
        <p:spPr>
          <a:xfrm>
            <a:off x="559837" y="2031249"/>
            <a:ext cx="3517641" cy="3986995"/>
          </a:xfrm>
        </p:spPr>
        <p:txBody>
          <a:bodyPr anchor="t">
            <a:noAutofit/>
          </a:bodyPr>
          <a:lstStyle/>
          <a:p>
            <a:pPr marL="0" indent="0">
              <a:buNone/>
            </a:pPr>
            <a:r>
              <a:rPr lang="en-US" sz="2000" b="1" dirty="0"/>
              <a:t>The purpose of this session is to:</a:t>
            </a:r>
          </a:p>
          <a:p>
            <a:pPr>
              <a:buFont typeface="Wingdings" panose="05000000000000000000" pitchFamily="2" charset="2"/>
              <a:buChar char="§"/>
            </a:pPr>
            <a:r>
              <a:rPr lang="en-US" sz="2000" dirty="0"/>
              <a:t>Introduce you to the concept of </a:t>
            </a:r>
            <a:r>
              <a:rPr lang="en-US" sz="2000" dirty="0" err="1"/>
              <a:t>Organisational</a:t>
            </a:r>
            <a:r>
              <a:rPr lang="en-US" sz="2000" dirty="0"/>
              <a:t> Culture</a:t>
            </a:r>
          </a:p>
          <a:p>
            <a:pPr>
              <a:buFont typeface="Wingdings" panose="05000000000000000000" pitchFamily="2" charset="2"/>
              <a:buChar char="§"/>
            </a:pPr>
            <a:r>
              <a:rPr lang="en-US" sz="2000" dirty="0"/>
              <a:t>Be able to define </a:t>
            </a:r>
            <a:r>
              <a:rPr lang="en-US" sz="2000" dirty="0" err="1"/>
              <a:t>Oranisational</a:t>
            </a:r>
            <a:r>
              <a:rPr lang="en-US" sz="2000" dirty="0"/>
              <a:t> Culture</a:t>
            </a:r>
          </a:p>
          <a:p>
            <a:pPr>
              <a:buFont typeface="Wingdings" panose="05000000000000000000" pitchFamily="2" charset="2"/>
              <a:buChar char="§"/>
            </a:pPr>
            <a:r>
              <a:rPr lang="en-US" sz="2000" dirty="0"/>
              <a:t>Be able to identify different types of culture</a:t>
            </a:r>
          </a:p>
          <a:p>
            <a:pPr>
              <a:buFont typeface="Wingdings" panose="05000000000000000000" pitchFamily="2" charset="2"/>
              <a:buChar char="§"/>
            </a:pPr>
            <a:r>
              <a:rPr lang="en-US" sz="2000" dirty="0"/>
              <a:t>Introduce you to different writers of </a:t>
            </a:r>
            <a:r>
              <a:rPr lang="en-US" sz="2000" dirty="0" err="1"/>
              <a:t>Organisational</a:t>
            </a:r>
            <a:r>
              <a:rPr lang="en-US" sz="2000" dirty="0"/>
              <a:t> Culture. </a:t>
            </a:r>
          </a:p>
          <a:p>
            <a:pPr>
              <a:buFont typeface="Wingdings" panose="05000000000000000000" pitchFamily="2" charset="2"/>
              <a:buChar char="§"/>
            </a:pPr>
            <a:endParaRPr lang="en-US" sz="2000" dirty="0"/>
          </a:p>
          <a:p>
            <a:pPr marL="0" indent="0">
              <a:buNone/>
            </a:pPr>
            <a:endParaRPr lang="en-US" sz="2000" dirty="0"/>
          </a:p>
          <a:p>
            <a:pPr marL="457200" indent="-457200">
              <a:buFont typeface="+mj-lt"/>
              <a:buAutoNum type="arabicPeriod"/>
            </a:pPr>
            <a:endParaRPr lang="en-US" sz="2000" dirty="0"/>
          </a:p>
        </p:txBody>
      </p:sp>
    </p:spTree>
    <p:extLst>
      <p:ext uri="{BB962C8B-B14F-4D97-AF65-F5344CB8AC3E}">
        <p14:creationId xmlns:p14="http://schemas.microsoft.com/office/powerpoint/2010/main" val="13806743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91B323-A5EE-46C3-B4F5-7E295B6E7612}"/>
              </a:ext>
            </a:extLst>
          </p:cNvPr>
          <p:cNvSpPr>
            <a:spLocks noGrp="1"/>
          </p:cNvSpPr>
          <p:nvPr>
            <p:ph type="title"/>
          </p:nvPr>
        </p:nvSpPr>
        <p:spPr>
          <a:xfrm>
            <a:off x="581192" y="450219"/>
            <a:ext cx="11029616" cy="1188720"/>
          </a:xfrm>
        </p:spPr>
        <p:txBody>
          <a:bodyPr>
            <a:normAutofit/>
          </a:bodyPr>
          <a:lstStyle/>
          <a:p>
            <a:r>
              <a:rPr lang="en-GB" sz="3500" b="1" dirty="0">
                <a:solidFill>
                  <a:schemeClr val="accent1"/>
                </a:solidFill>
              </a:rPr>
              <a:t>What is organisational culture? </a:t>
            </a:r>
          </a:p>
        </p:txBody>
      </p:sp>
      <p:sp>
        <p:nvSpPr>
          <p:cNvPr id="6" name="Speech Bubble: Oval 5">
            <a:extLst>
              <a:ext uri="{FF2B5EF4-FFF2-40B4-BE49-F238E27FC236}">
                <a16:creationId xmlns:a16="http://schemas.microsoft.com/office/drawing/2014/main" id="{888A085F-4E57-463D-8BEC-67E5EADC35BC}"/>
              </a:ext>
            </a:extLst>
          </p:cNvPr>
          <p:cNvSpPr/>
          <p:nvPr/>
        </p:nvSpPr>
        <p:spPr>
          <a:xfrm>
            <a:off x="7286369" y="1784372"/>
            <a:ext cx="4324439" cy="3508311"/>
          </a:xfrm>
          <a:prstGeom prst="wedgeEllipseCallout">
            <a:avLst>
              <a:gd name="adj1" fmla="val -106745"/>
              <a:gd name="adj2" fmla="val 66958"/>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b="1" i="0" dirty="0">
                <a:solidFill>
                  <a:srgbClr val="011010"/>
                </a:solidFill>
                <a:effectLst/>
                <a:latin typeface="ClearSans"/>
              </a:rPr>
              <a:t>Handy (1999)</a:t>
            </a:r>
          </a:p>
          <a:p>
            <a:pPr algn="ctr"/>
            <a:r>
              <a:rPr lang="en-GB" sz="3500" b="1" i="0" dirty="0">
                <a:solidFill>
                  <a:srgbClr val="011010"/>
                </a:solidFill>
                <a:effectLst/>
                <a:latin typeface="ClearSans"/>
              </a:rPr>
              <a:t>"The way we do things around here"</a:t>
            </a:r>
            <a:endParaRPr lang="en-GB" sz="3500" dirty="0"/>
          </a:p>
        </p:txBody>
      </p:sp>
      <p:sp>
        <p:nvSpPr>
          <p:cNvPr id="7" name="Rectangle: Rounded Corners 6">
            <a:extLst>
              <a:ext uri="{FF2B5EF4-FFF2-40B4-BE49-F238E27FC236}">
                <a16:creationId xmlns:a16="http://schemas.microsoft.com/office/drawing/2014/main" id="{58C7A4C3-2FDE-4B6D-BBA0-C8334F598485}"/>
              </a:ext>
            </a:extLst>
          </p:cNvPr>
          <p:cNvSpPr/>
          <p:nvPr/>
        </p:nvSpPr>
        <p:spPr>
          <a:xfrm>
            <a:off x="581192" y="3800213"/>
            <a:ext cx="3272477" cy="2676252"/>
          </a:xfrm>
          <a:prstGeom prst="roundRect">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sz="3000" b="1" dirty="0"/>
              <a:t>What does the term Organisational Culture</a:t>
            </a:r>
          </a:p>
          <a:p>
            <a:pPr algn="ctr"/>
            <a:r>
              <a:rPr lang="en-GB" sz="3000" b="1" dirty="0"/>
              <a:t>Mean to you?</a:t>
            </a:r>
          </a:p>
        </p:txBody>
      </p:sp>
    </p:spTree>
    <p:extLst>
      <p:ext uri="{BB962C8B-B14F-4D97-AF65-F5344CB8AC3E}">
        <p14:creationId xmlns:p14="http://schemas.microsoft.com/office/powerpoint/2010/main" val="13194254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How to create a company culture that your team will love">
            <a:hlinkClick r:id="rId2"/>
            <a:extLst>
              <a:ext uri="{FF2B5EF4-FFF2-40B4-BE49-F238E27FC236}">
                <a16:creationId xmlns:a16="http://schemas.microsoft.com/office/drawing/2014/main" id="{FA2F9251-7AAB-4127-9437-E6AF56804A1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51" r="9660"/>
          <a:stretch/>
        </p:blipFill>
        <p:spPr bwMode="auto">
          <a:xfrm>
            <a:off x="20" y="10"/>
            <a:ext cx="12191980" cy="6857990"/>
          </a:xfrm>
          <a:prstGeom prst="rect">
            <a:avLst/>
          </a:prstGeom>
          <a:solidFill>
            <a:srgbClr val="FFFFFF"/>
          </a:solidFill>
        </p:spPr>
      </p:pic>
    </p:spTree>
    <p:extLst>
      <p:ext uri="{BB962C8B-B14F-4D97-AF65-F5344CB8AC3E}">
        <p14:creationId xmlns:p14="http://schemas.microsoft.com/office/powerpoint/2010/main" val="37176086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D521AE-9123-4C99-8377-DEE2F072E94B}"/>
              </a:ext>
            </a:extLst>
          </p:cNvPr>
          <p:cNvSpPr>
            <a:spLocks noGrp="1"/>
          </p:cNvSpPr>
          <p:nvPr>
            <p:ph type="title"/>
          </p:nvPr>
        </p:nvSpPr>
        <p:spPr>
          <a:xfrm>
            <a:off x="581192" y="232372"/>
            <a:ext cx="11029616" cy="1188720"/>
          </a:xfrm>
        </p:spPr>
        <p:txBody>
          <a:bodyPr>
            <a:normAutofit/>
          </a:bodyPr>
          <a:lstStyle/>
          <a:p>
            <a:r>
              <a:rPr lang="en-GB" sz="3500" b="1" dirty="0">
                <a:solidFill>
                  <a:schemeClr val="accent1"/>
                </a:solidFill>
              </a:rPr>
              <a:t>Definition </a:t>
            </a:r>
          </a:p>
        </p:txBody>
      </p:sp>
      <p:sp>
        <p:nvSpPr>
          <p:cNvPr id="3" name="Content Placeholder 2">
            <a:extLst>
              <a:ext uri="{FF2B5EF4-FFF2-40B4-BE49-F238E27FC236}">
                <a16:creationId xmlns:a16="http://schemas.microsoft.com/office/drawing/2014/main" id="{0C5AF8BB-EC2A-4DC2-94D1-4622944FFF1F}"/>
              </a:ext>
            </a:extLst>
          </p:cNvPr>
          <p:cNvSpPr>
            <a:spLocks noGrp="1"/>
          </p:cNvSpPr>
          <p:nvPr>
            <p:ph idx="1"/>
          </p:nvPr>
        </p:nvSpPr>
        <p:spPr>
          <a:xfrm>
            <a:off x="581192" y="1686522"/>
            <a:ext cx="11029615" cy="4345161"/>
          </a:xfrm>
        </p:spPr>
        <p:txBody>
          <a:bodyPr>
            <a:normAutofit/>
          </a:bodyPr>
          <a:lstStyle/>
          <a:p>
            <a:r>
              <a:rPr lang="en-GB" sz="2500" dirty="0"/>
              <a:t>McLean &amp; Marshall (1993)</a:t>
            </a:r>
          </a:p>
          <a:p>
            <a:pPr marL="0" indent="0" algn="ctr">
              <a:buNone/>
            </a:pPr>
            <a:r>
              <a:rPr lang="en-GB" sz="2500" dirty="0"/>
              <a:t>	</a:t>
            </a:r>
            <a:r>
              <a:rPr lang="en-GB" sz="2500" b="1" i="1" dirty="0"/>
              <a:t>“The Collection of  traditions, values, policies, beliefs and attitudes that constitute a pervasive context for everything we do and think in an organisation”</a:t>
            </a:r>
          </a:p>
          <a:p>
            <a:pPr marL="0" indent="0" algn="ctr">
              <a:buNone/>
            </a:pPr>
            <a:endParaRPr lang="en-GB" sz="2500" b="1" i="1" dirty="0"/>
          </a:p>
          <a:p>
            <a:pPr marL="0" indent="0" algn="ctr">
              <a:buNone/>
            </a:pPr>
            <a:r>
              <a:rPr lang="en-GB" sz="2500" dirty="0">
                <a:solidFill>
                  <a:schemeClr val="accent1"/>
                </a:solidFill>
              </a:rPr>
              <a:t>Q) What are the Key Factors from this definition? </a:t>
            </a:r>
          </a:p>
        </p:txBody>
      </p:sp>
    </p:spTree>
    <p:extLst>
      <p:ext uri="{BB962C8B-B14F-4D97-AF65-F5344CB8AC3E}">
        <p14:creationId xmlns:p14="http://schemas.microsoft.com/office/powerpoint/2010/main" val="15832447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D447C3E-CA50-44E5-954B-BCAD59754AF9}"/>
              </a:ext>
            </a:extLst>
          </p:cNvPr>
          <p:cNvSpPr>
            <a:spLocks noGrp="1"/>
          </p:cNvSpPr>
          <p:nvPr>
            <p:ph type="title"/>
          </p:nvPr>
        </p:nvSpPr>
        <p:spPr>
          <a:xfrm>
            <a:off x="581192" y="433708"/>
            <a:ext cx="11029616" cy="1188720"/>
          </a:xfrm>
        </p:spPr>
        <p:txBody>
          <a:bodyPr anchor="b">
            <a:normAutofit/>
          </a:bodyPr>
          <a:lstStyle/>
          <a:p>
            <a:r>
              <a:rPr lang="en-GB" sz="3500" b="1" dirty="0">
                <a:solidFill>
                  <a:schemeClr val="accent1"/>
                </a:solidFill>
              </a:rPr>
              <a:t>How is culture Reflected? </a:t>
            </a:r>
          </a:p>
        </p:txBody>
      </p:sp>
      <p:graphicFrame>
        <p:nvGraphicFramePr>
          <p:cNvPr id="6" name="Content Placeholder 3">
            <a:extLst>
              <a:ext uri="{FF2B5EF4-FFF2-40B4-BE49-F238E27FC236}">
                <a16:creationId xmlns:a16="http://schemas.microsoft.com/office/drawing/2014/main" id="{83D52E61-9A39-4A49-A3D4-9EA764CD2ED5}"/>
              </a:ext>
            </a:extLst>
          </p:cNvPr>
          <p:cNvGraphicFramePr>
            <a:graphicFrameLocks noGrp="1"/>
          </p:cNvGraphicFramePr>
          <p:nvPr>
            <p:ph idx="1"/>
            <p:extLst>
              <p:ext uri="{D42A27DB-BD31-4B8C-83A1-F6EECF244321}">
                <p14:modId xmlns:p14="http://schemas.microsoft.com/office/powerpoint/2010/main" val="119027858"/>
              </p:ext>
            </p:extLst>
          </p:nvPr>
        </p:nvGraphicFramePr>
        <p:xfrm>
          <a:off x="581192" y="2340864"/>
          <a:ext cx="11029615" cy="36344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795820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9C3C16-EA42-49DF-8784-B98A78447AF4}"/>
              </a:ext>
            </a:extLst>
          </p:cNvPr>
          <p:cNvSpPr>
            <a:spLocks noGrp="1"/>
          </p:cNvSpPr>
          <p:nvPr>
            <p:ph type="title"/>
          </p:nvPr>
        </p:nvSpPr>
        <p:spPr>
          <a:xfrm>
            <a:off x="581192" y="157634"/>
            <a:ext cx="11029616" cy="988332"/>
          </a:xfrm>
        </p:spPr>
        <p:txBody>
          <a:bodyPr>
            <a:normAutofit/>
          </a:bodyPr>
          <a:lstStyle/>
          <a:p>
            <a:r>
              <a:rPr lang="en-GB" sz="3500" b="1" dirty="0">
                <a:solidFill>
                  <a:schemeClr val="accent1"/>
                </a:solidFill>
              </a:rPr>
              <a:t>Strong ‘v’ weak culture</a:t>
            </a:r>
          </a:p>
        </p:txBody>
      </p:sp>
      <p:sp>
        <p:nvSpPr>
          <p:cNvPr id="5" name="Text Placeholder 4">
            <a:extLst>
              <a:ext uri="{FF2B5EF4-FFF2-40B4-BE49-F238E27FC236}">
                <a16:creationId xmlns:a16="http://schemas.microsoft.com/office/drawing/2014/main" id="{860121A3-1BF5-4D2F-A41F-58F771BC432A}"/>
              </a:ext>
            </a:extLst>
          </p:cNvPr>
          <p:cNvSpPr>
            <a:spLocks noGrp="1"/>
          </p:cNvSpPr>
          <p:nvPr>
            <p:ph type="body" idx="1"/>
          </p:nvPr>
        </p:nvSpPr>
        <p:spPr>
          <a:xfrm>
            <a:off x="581191" y="1367405"/>
            <a:ext cx="11029616" cy="1676577"/>
          </a:xfrm>
        </p:spPr>
        <p:style>
          <a:lnRef idx="2">
            <a:schemeClr val="accent1"/>
          </a:lnRef>
          <a:fillRef idx="1">
            <a:schemeClr val="lt1"/>
          </a:fillRef>
          <a:effectRef idx="0">
            <a:schemeClr val="accent1"/>
          </a:effectRef>
          <a:fontRef idx="minor">
            <a:schemeClr val="dk1"/>
          </a:fontRef>
        </p:style>
        <p:txBody>
          <a:bodyPr/>
          <a:lstStyle/>
          <a:p>
            <a:pPr algn="ctr"/>
            <a:r>
              <a:rPr lang="en-GB" i="0" dirty="0">
                <a:solidFill>
                  <a:srgbClr val="011010"/>
                </a:solidFill>
                <a:effectLst/>
                <a:latin typeface="ClearSans"/>
              </a:rPr>
              <a:t>When you visit a business, you soon get a sense of the strength of the business culture. If a culture can be measured, how might this show itself?</a:t>
            </a:r>
            <a:endParaRPr lang="en-GB" dirty="0"/>
          </a:p>
        </p:txBody>
      </p:sp>
      <p:sp>
        <p:nvSpPr>
          <p:cNvPr id="6" name="Content Placeholder 5">
            <a:extLst>
              <a:ext uri="{FF2B5EF4-FFF2-40B4-BE49-F238E27FC236}">
                <a16:creationId xmlns:a16="http://schemas.microsoft.com/office/drawing/2014/main" id="{49D5F71D-078E-46CA-842E-E9630080034A}"/>
              </a:ext>
            </a:extLst>
          </p:cNvPr>
          <p:cNvSpPr>
            <a:spLocks noGrp="1"/>
          </p:cNvSpPr>
          <p:nvPr>
            <p:ph sz="half" idx="2"/>
          </p:nvPr>
        </p:nvSpPr>
        <p:spPr/>
        <p:style>
          <a:lnRef idx="2">
            <a:schemeClr val="accent1"/>
          </a:lnRef>
          <a:fillRef idx="1">
            <a:schemeClr val="lt1"/>
          </a:fillRef>
          <a:effectRef idx="0">
            <a:schemeClr val="accent1"/>
          </a:effectRef>
          <a:fontRef idx="minor">
            <a:schemeClr val="dk1"/>
          </a:fontRef>
        </p:style>
        <p:txBody>
          <a:bodyPr/>
          <a:lstStyle/>
          <a:p>
            <a:pPr marL="0" indent="0" algn="ctr">
              <a:buNone/>
            </a:pPr>
            <a:r>
              <a:rPr lang="en-GB" b="1" dirty="0"/>
              <a:t>Signs of a STRONG Culture</a:t>
            </a:r>
          </a:p>
          <a:p>
            <a:pPr algn="l">
              <a:buFont typeface="Arial" panose="020B0604020202020204" pitchFamily="34" charset="0"/>
              <a:buChar char="•"/>
            </a:pPr>
            <a:r>
              <a:rPr lang="en-GB" b="0" i="0" dirty="0">
                <a:solidFill>
                  <a:srgbClr val="011010"/>
                </a:solidFill>
                <a:effectLst/>
                <a:latin typeface="ClearSans"/>
              </a:rPr>
              <a:t>Staff understand and respond to culture</a:t>
            </a:r>
          </a:p>
          <a:p>
            <a:pPr algn="l">
              <a:buFont typeface="Arial" panose="020B0604020202020204" pitchFamily="34" charset="0"/>
              <a:buChar char="•"/>
            </a:pPr>
            <a:r>
              <a:rPr lang="en-GB" b="0" i="0" dirty="0">
                <a:solidFill>
                  <a:srgbClr val="011010"/>
                </a:solidFill>
                <a:effectLst/>
                <a:latin typeface="ClearSans"/>
              </a:rPr>
              <a:t>Little need for policies and procedures</a:t>
            </a:r>
          </a:p>
          <a:p>
            <a:pPr algn="l">
              <a:buFont typeface="Arial" panose="020B0604020202020204" pitchFamily="34" charset="0"/>
              <a:buChar char="•"/>
            </a:pPr>
            <a:r>
              <a:rPr lang="en-GB" b="0" i="0" dirty="0">
                <a:solidFill>
                  <a:srgbClr val="011010"/>
                </a:solidFill>
                <a:effectLst/>
                <a:latin typeface="ClearSans"/>
              </a:rPr>
              <a:t>Consistent behaviour</a:t>
            </a:r>
          </a:p>
          <a:p>
            <a:pPr algn="l">
              <a:buFont typeface="Arial" panose="020B0604020202020204" pitchFamily="34" charset="0"/>
              <a:buChar char="•"/>
            </a:pPr>
            <a:r>
              <a:rPr lang="en-GB" b="0" i="0" dirty="0">
                <a:solidFill>
                  <a:srgbClr val="011010"/>
                </a:solidFill>
                <a:effectLst/>
                <a:latin typeface="ClearSans"/>
              </a:rPr>
              <a:t>Culture is embedded</a:t>
            </a:r>
          </a:p>
          <a:p>
            <a:pPr marL="0" indent="0" algn="ctr">
              <a:buNone/>
            </a:pPr>
            <a:endParaRPr lang="en-GB" b="1" dirty="0"/>
          </a:p>
          <a:p>
            <a:endParaRPr lang="en-GB" dirty="0"/>
          </a:p>
        </p:txBody>
      </p:sp>
      <p:sp>
        <p:nvSpPr>
          <p:cNvPr id="8" name="Content Placeholder 7">
            <a:extLst>
              <a:ext uri="{FF2B5EF4-FFF2-40B4-BE49-F238E27FC236}">
                <a16:creationId xmlns:a16="http://schemas.microsoft.com/office/drawing/2014/main" id="{43DA0F0E-65D5-4022-A7D1-DB6478ED7111}"/>
              </a:ext>
            </a:extLst>
          </p:cNvPr>
          <p:cNvSpPr>
            <a:spLocks noGrp="1"/>
          </p:cNvSpPr>
          <p:nvPr>
            <p:ph sz="quarter" idx="4"/>
          </p:nvPr>
        </p:nvSpPr>
        <p:spPr/>
        <p:style>
          <a:lnRef idx="2">
            <a:schemeClr val="accent1"/>
          </a:lnRef>
          <a:fillRef idx="1">
            <a:schemeClr val="lt1"/>
          </a:fillRef>
          <a:effectRef idx="0">
            <a:schemeClr val="accent1"/>
          </a:effectRef>
          <a:fontRef idx="minor">
            <a:schemeClr val="dk1"/>
          </a:fontRef>
        </p:style>
        <p:txBody>
          <a:bodyPr/>
          <a:lstStyle/>
          <a:p>
            <a:pPr marL="0" indent="0" algn="ctr">
              <a:buNone/>
            </a:pPr>
            <a:r>
              <a:rPr lang="en-GB" b="1" dirty="0"/>
              <a:t>Signs of a Weak Culture</a:t>
            </a:r>
          </a:p>
          <a:p>
            <a:pPr algn="l">
              <a:buFont typeface="Arial" panose="020B0604020202020204" pitchFamily="34" charset="0"/>
              <a:buChar char="•"/>
            </a:pPr>
            <a:r>
              <a:rPr lang="en-GB" b="0" i="0" dirty="0">
                <a:solidFill>
                  <a:srgbClr val="011010"/>
                </a:solidFill>
                <a:effectLst/>
                <a:latin typeface="ClearSans"/>
              </a:rPr>
              <a:t>Little alignment with business values</a:t>
            </a:r>
          </a:p>
          <a:p>
            <a:pPr algn="l">
              <a:buFont typeface="Arial" panose="020B0604020202020204" pitchFamily="34" charset="0"/>
              <a:buChar char="•"/>
            </a:pPr>
            <a:r>
              <a:rPr lang="en-GB" b="0" i="0" dirty="0">
                <a:solidFill>
                  <a:srgbClr val="011010"/>
                </a:solidFill>
                <a:effectLst/>
                <a:latin typeface="ClearSans"/>
              </a:rPr>
              <a:t>Inconsistent behaviour</a:t>
            </a:r>
          </a:p>
          <a:p>
            <a:pPr algn="l">
              <a:buFont typeface="Arial" panose="020B0604020202020204" pitchFamily="34" charset="0"/>
              <a:buChar char="•"/>
            </a:pPr>
            <a:r>
              <a:rPr lang="en-GB" b="0" i="0" dirty="0">
                <a:solidFill>
                  <a:srgbClr val="011010"/>
                </a:solidFill>
                <a:effectLst/>
                <a:latin typeface="ClearSans"/>
              </a:rPr>
              <a:t>A need for extensive bureaucracy &amp; procedures</a:t>
            </a:r>
          </a:p>
          <a:p>
            <a:endParaRPr lang="en-GB" dirty="0"/>
          </a:p>
        </p:txBody>
      </p:sp>
    </p:spTree>
    <p:extLst>
      <p:ext uri="{BB962C8B-B14F-4D97-AF65-F5344CB8AC3E}">
        <p14:creationId xmlns:p14="http://schemas.microsoft.com/office/powerpoint/2010/main" val="39152341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E5261-3DFE-4AED-AF8F-F0950E872C95}"/>
              </a:ext>
            </a:extLst>
          </p:cNvPr>
          <p:cNvSpPr>
            <a:spLocks noGrp="1"/>
          </p:cNvSpPr>
          <p:nvPr>
            <p:ph type="title"/>
          </p:nvPr>
        </p:nvSpPr>
        <p:spPr>
          <a:xfrm>
            <a:off x="581192" y="402488"/>
            <a:ext cx="11029616" cy="988332"/>
          </a:xfrm>
        </p:spPr>
        <p:txBody>
          <a:bodyPr anchor="b">
            <a:normAutofit/>
          </a:bodyPr>
          <a:lstStyle/>
          <a:p>
            <a:r>
              <a:rPr lang="en-GB" sz="3500" b="1" dirty="0">
                <a:solidFill>
                  <a:schemeClr val="accent1"/>
                </a:solidFill>
              </a:rPr>
              <a:t>Levels of Culture (Ed Schein)</a:t>
            </a:r>
          </a:p>
        </p:txBody>
      </p:sp>
      <p:pic>
        <p:nvPicPr>
          <p:cNvPr id="4" name="Picture 3" descr="Diagram&#10;&#10;Description automatically generated">
            <a:extLst>
              <a:ext uri="{FF2B5EF4-FFF2-40B4-BE49-F238E27FC236}">
                <a16:creationId xmlns:a16="http://schemas.microsoft.com/office/drawing/2014/main" id="{F29BFFB3-3B26-444D-8B84-15781F838D33}"/>
              </a:ext>
            </a:extLst>
          </p:cNvPr>
          <p:cNvPicPr>
            <a:picLocks noChangeAspect="1"/>
          </p:cNvPicPr>
          <p:nvPr/>
        </p:nvPicPr>
        <p:blipFill>
          <a:blip r:embed="rId2"/>
          <a:stretch>
            <a:fillRect/>
          </a:stretch>
        </p:blipFill>
        <p:spPr>
          <a:xfrm>
            <a:off x="581193" y="2440643"/>
            <a:ext cx="5194767" cy="320776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9" name="Content Placeholder 3">
            <a:extLst>
              <a:ext uri="{FF2B5EF4-FFF2-40B4-BE49-F238E27FC236}">
                <a16:creationId xmlns:a16="http://schemas.microsoft.com/office/drawing/2014/main" id="{6121FB59-640E-4708-9CEE-221736A1CC50}"/>
              </a:ext>
            </a:extLst>
          </p:cNvPr>
          <p:cNvSpPr>
            <a:spLocks noGrp="1"/>
          </p:cNvSpPr>
          <p:nvPr>
            <p:ph sz="half" idx="2"/>
          </p:nvPr>
        </p:nvSpPr>
        <p:spPr>
          <a:xfrm>
            <a:off x="6416039" y="1484852"/>
            <a:ext cx="5194769" cy="4887927"/>
          </a:xfrm>
        </p:spPr>
        <p:txBody>
          <a:bodyPr>
            <a:normAutofit fontScale="92500" lnSpcReduction="10000"/>
          </a:bodyPr>
          <a:lstStyle/>
          <a:p>
            <a:pPr marL="17463" indent="-17463">
              <a:buNone/>
            </a:pPr>
            <a:r>
              <a:rPr lang="en-GB" sz="2600" dirty="0"/>
              <a:t>From the shallowest to the deepest, levels of culture are manifested through:</a:t>
            </a:r>
          </a:p>
          <a:p>
            <a:pPr marL="830263" lvl="1" indent="-474663">
              <a:buFontTx/>
              <a:buAutoNum type="arabicPeriod"/>
            </a:pPr>
            <a:r>
              <a:rPr lang="en-GB" sz="2400" b="1" dirty="0"/>
              <a:t>Artefacts</a:t>
            </a:r>
            <a:r>
              <a:rPr lang="en-GB" sz="2400" dirty="0"/>
              <a:t>: physical space and layout, technological output, written and spoken language and overt behaviour of group members.</a:t>
            </a:r>
          </a:p>
          <a:p>
            <a:pPr marL="830263" lvl="1" indent="-474663">
              <a:buFontTx/>
              <a:buAutoNum type="arabicPeriod"/>
            </a:pPr>
            <a:r>
              <a:rPr lang="en-GB" sz="2400" b="1" dirty="0"/>
              <a:t>Espoused values</a:t>
            </a:r>
            <a:r>
              <a:rPr lang="en-GB" sz="2400" dirty="0"/>
              <a:t>: beliefs which become part of the conceptual process by which groups members justify actions and behaviour. </a:t>
            </a:r>
          </a:p>
          <a:p>
            <a:pPr marL="830263" lvl="1" indent="-474663">
              <a:buFontTx/>
              <a:buAutoNum type="arabicPeriod"/>
            </a:pPr>
            <a:r>
              <a:rPr lang="en-GB" sz="2400" b="1" dirty="0"/>
              <a:t>Basic underlying assumptions</a:t>
            </a:r>
            <a:r>
              <a:rPr lang="en-GB" sz="2400" dirty="0"/>
              <a:t>: unconsciously held learned responses.</a:t>
            </a:r>
          </a:p>
          <a:p>
            <a:endParaRPr lang="en-US" dirty="0"/>
          </a:p>
        </p:txBody>
      </p:sp>
    </p:spTree>
    <p:extLst>
      <p:ext uri="{BB962C8B-B14F-4D97-AF65-F5344CB8AC3E}">
        <p14:creationId xmlns:p14="http://schemas.microsoft.com/office/powerpoint/2010/main" val="25443891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C14578F-D3F6-4AFA-AA2D-DF30F5D0204F}"/>
              </a:ext>
            </a:extLst>
          </p:cNvPr>
          <p:cNvSpPr>
            <a:spLocks noGrp="1"/>
          </p:cNvSpPr>
          <p:nvPr>
            <p:ph type="title"/>
          </p:nvPr>
        </p:nvSpPr>
        <p:spPr>
          <a:xfrm>
            <a:off x="469783" y="2647728"/>
            <a:ext cx="3531766" cy="1722419"/>
          </a:xfrm>
        </p:spPr>
        <p:txBody>
          <a:bodyPr anchor="ctr">
            <a:noAutofit/>
          </a:bodyPr>
          <a:lstStyle/>
          <a:p>
            <a:pPr algn="ctr"/>
            <a:r>
              <a:rPr lang="en-GB" sz="3500" b="1" dirty="0"/>
              <a:t>Levels of Culture </a:t>
            </a:r>
            <a:br>
              <a:rPr lang="en-GB" sz="3500" b="1" dirty="0"/>
            </a:br>
            <a:r>
              <a:rPr lang="en-GB" sz="3500" b="1" dirty="0"/>
              <a:t>(Ed Schein)</a:t>
            </a:r>
            <a:endParaRPr lang="en-GB" sz="3500" dirty="0"/>
          </a:p>
        </p:txBody>
      </p:sp>
      <p:pic>
        <p:nvPicPr>
          <p:cNvPr id="2" name="Picture 1">
            <a:extLst>
              <a:ext uri="{FF2B5EF4-FFF2-40B4-BE49-F238E27FC236}">
                <a16:creationId xmlns:a16="http://schemas.microsoft.com/office/drawing/2014/main" id="{B7CC93FB-47D3-49B0-82F4-5A909937C7FD}"/>
              </a:ext>
            </a:extLst>
          </p:cNvPr>
          <p:cNvPicPr>
            <a:picLocks noChangeAspect="1" noChangeArrowheads="1"/>
          </p:cNvPicPr>
          <p:nvPr/>
        </p:nvPicPr>
        <p:blipFill>
          <a:blip r:embed="rId2" cstate="print"/>
          <a:stretch>
            <a:fillRect/>
          </a:stretch>
        </p:blipFill>
        <p:spPr bwMode="auto">
          <a:xfrm>
            <a:off x="5895952" y="1179829"/>
            <a:ext cx="4660943" cy="465821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6269408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689D72-CC6C-4804-BDD5-0653220208C3}"/>
              </a:ext>
            </a:extLst>
          </p:cNvPr>
          <p:cNvSpPr>
            <a:spLocks noGrp="1"/>
          </p:cNvSpPr>
          <p:nvPr>
            <p:ph type="title"/>
          </p:nvPr>
        </p:nvSpPr>
        <p:spPr>
          <a:xfrm>
            <a:off x="767857" y="2647728"/>
            <a:ext cx="3031852" cy="1722419"/>
          </a:xfrm>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p>
            <a:pPr algn="ctr"/>
            <a:r>
              <a:rPr lang="en-GB" b="1" dirty="0"/>
              <a:t>Reflect &amp; review </a:t>
            </a:r>
          </a:p>
        </p:txBody>
      </p:sp>
      <p:graphicFrame>
        <p:nvGraphicFramePr>
          <p:cNvPr id="5" name="Content Placeholder 2">
            <a:extLst>
              <a:ext uri="{FF2B5EF4-FFF2-40B4-BE49-F238E27FC236}">
                <a16:creationId xmlns:a16="http://schemas.microsoft.com/office/drawing/2014/main" id="{4BF35462-E325-4B76-9F7C-A5B47D2A0503}"/>
              </a:ext>
            </a:extLst>
          </p:cNvPr>
          <p:cNvGraphicFramePr>
            <a:graphicFrameLocks noGrp="1"/>
          </p:cNvGraphicFramePr>
          <p:nvPr>
            <p:ph idx="1"/>
            <p:extLst>
              <p:ext uri="{D42A27DB-BD31-4B8C-83A1-F6EECF244321}">
                <p14:modId xmlns:p14="http://schemas.microsoft.com/office/powerpoint/2010/main" val="2222875527"/>
              </p:ext>
            </p:extLst>
          </p:nvPr>
        </p:nvGraphicFramePr>
        <p:xfrm>
          <a:off x="4689446" y="679508"/>
          <a:ext cx="6904139" cy="56206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315245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88FB28-3740-436E-93F5-F6D17476CD69}"/>
              </a:ext>
            </a:extLst>
          </p:cNvPr>
          <p:cNvSpPr>
            <a:spLocks noGrp="1"/>
          </p:cNvSpPr>
          <p:nvPr>
            <p:ph type="title"/>
          </p:nvPr>
        </p:nvSpPr>
        <p:spPr>
          <a:xfrm>
            <a:off x="826580" y="903415"/>
            <a:ext cx="3031852" cy="1120684"/>
          </a:xfrm>
        </p:spPr>
        <p:txBody>
          <a:bodyPr anchor="b">
            <a:normAutofit/>
          </a:bodyPr>
          <a:lstStyle/>
          <a:p>
            <a:pPr algn="ctr"/>
            <a:r>
              <a:rPr lang="en-GB" sz="2200" b="1" dirty="0"/>
              <a:t>Types of Organisational Culture </a:t>
            </a:r>
          </a:p>
        </p:txBody>
      </p:sp>
      <p:pic>
        <p:nvPicPr>
          <p:cNvPr id="4" name="Picture 3" descr="Calendar&#10;&#10;Description automatically generated">
            <a:hlinkClick r:id="rId2"/>
            <a:extLst>
              <a:ext uri="{FF2B5EF4-FFF2-40B4-BE49-F238E27FC236}">
                <a16:creationId xmlns:a16="http://schemas.microsoft.com/office/drawing/2014/main" id="{60D129A8-0594-4A33-8504-2FFFF16894CC}"/>
              </a:ext>
            </a:extLst>
          </p:cNvPr>
          <p:cNvPicPr>
            <a:picLocks noChangeAspect="1"/>
          </p:cNvPicPr>
          <p:nvPr/>
        </p:nvPicPr>
        <p:blipFill rotWithShape="1">
          <a:blip r:embed="rId3"/>
          <a:srcRect l="8677"/>
          <a:stretch/>
        </p:blipFill>
        <p:spPr>
          <a:xfrm>
            <a:off x="5553512" y="691970"/>
            <a:ext cx="6073908" cy="409035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3" name="Content Placeholder 2">
            <a:extLst>
              <a:ext uri="{FF2B5EF4-FFF2-40B4-BE49-F238E27FC236}">
                <a16:creationId xmlns:a16="http://schemas.microsoft.com/office/drawing/2014/main" id="{AF004FAE-6527-44E6-BE12-64EC5DEFD766}"/>
              </a:ext>
            </a:extLst>
          </p:cNvPr>
          <p:cNvSpPr>
            <a:spLocks noGrp="1"/>
          </p:cNvSpPr>
          <p:nvPr>
            <p:ph type="body" sz="half" idx="2"/>
          </p:nvPr>
        </p:nvSpPr>
        <p:spPr>
          <a:xfrm>
            <a:off x="767857" y="2836654"/>
            <a:ext cx="3031852" cy="3001392"/>
          </a:xfrm>
        </p:spPr>
        <p:txBody>
          <a:bodyPr anchor="t">
            <a:noAutofit/>
          </a:bodyPr>
          <a:lstStyle/>
          <a:p>
            <a:pPr marL="342900" indent="-342900">
              <a:buFont typeface="Arial" panose="020B0604020202020204" pitchFamily="34" charset="0"/>
              <a:buChar char="•"/>
            </a:pPr>
            <a:r>
              <a:rPr lang="en-GB" sz="2000" dirty="0"/>
              <a:t>There are a number of ways to classify different types of organisational culture.</a:t>
            </a:r>
          </a:p>
          <a:p>
            <a:endParaRPr lang="en-GB" sz="2000" dirty="0"/>
          </a:p>
          <a:p>
            <a:pPr marL="342900" indent="-342900">
              <a:buFont typeface="Arial" panose="020B0604020202020204" pitchFamily="34" charset="0"/>
              <a:buChar char="•"/>
            </a:pPr>
            <a:r>
              <a:rPr lang="en-GB" sz="2000" dirty="0"/>
              <a:t>Charles Handy (1999) describes 4 main types of Organisational Cultures:</a:t>
            </a:r>
          </a:p>
        </p:txBody>
      </p:sp>
    </p:spTree>
    <p:extLst>
      <p:ext uri="{BB962C8B-B14F-4D97-AF65-F5344CB8AC3E}">
        <p14:creationId xmlns:p14="http://schemas.microsoft.com/office/powerpoint/2010/main" val="17474332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81490D-ECDF-4CA7-91BE-A37E1E548A98}"/>
              </a:ext>
            </a:extLst>
          </p:cNvPr>
          <p:cNvSpPr>
            <a:spLocks noGrp="1"/>
          </p:cNvSpPr>
          <p:nvPr>
            <p:ph type="title"/>
          </p:nvPr>
        </p:nvSpPr>
        <p:spPr/>
        <p:txBody>
          <a:bodyPr/>
          <a:lstStyle/>
          <a:p>
            <a:r>
              <a:rPr lang="en-GB" sz="2800" b="1" dirty="0"/>
              <a:t>Types of Organisational Culture </a:t>
            </a:r>
            <a:endParaRPr lang="en-GB" dirty="0"/>
          </a:p>
        </p:txBody>
      </p:sp>
      <p:sp>
        <p:nvSpPr>
          <p:cNvPr id="4" name="Text Placeholder 3">
            <a:extLst>
              <a:ext uri="{FF2B5EF4-FFF2-40B4-BE49-F238E27FC236}">
                <a16:creationId xmlns:a16="http://schemas.microsoft.com/office/drawing/2014/main" id="{7B5AAEA0-6C2C-4A08-BD3D-296B6802C8C8}"/>
              </a:ext>
            </a:extLst>
          </p:cNvPr>
          <p:cNvSpPr>
            <a:spLocks noGrp="1"/>
          </p:cNvSpPr>
          <p:nvPr>
            <p:ph type="body" idx="1"/>
          </p:nvPr>
        </p:nvSpPr>
        <p:spPr>
          <a:xfrm>
            <a:off x="581193" y="1955736"/>
            <a:ext cx="2492830" cy="557784"/>
          </a:xfrm>
        </p:spPr>
        <p:txBody>
          <a:bodyPr/>
          <a:lstStyle/>
          <a:p>
            <a:r>
              <a:rPr lang="en-GB" dirty="0"/>
              <a:t>Power</a:t>
            </a:r>
          </a:p>
        </p:txBody>
      </p:sp>
      <p:sp>
        <p:nvSpPr>
          <p:cNvPr id="5" name="Content Placeholder 4">
            <a:extLst>
              <a:ext uri="{FF2B5EF4-FFF2-40B4-BE49-F238E27FC236}">
                <a16:creationId xmlns:a16="http://schemas.microsoft.com/office/drawing/2014/main" id="{4CD1B79D-2ADF-4CC4-B127-E81CD480B14A}"/>
              </a:ext>
            </a:extLst>
          </p:cNvPr>
          <p:cNvSpPr>
            <a:spLocks noGrp="1"/>
          </p:cNvSpPr>
          <p:nvPr>
            <p:ph sz="half" idx="2"/>
          </p:nvPr>
        </p:nvSpPr>
        <p:spPr>
          <a:xfrm>
            <a:off x="581194" y="2435772"/>
            <a:ext cx="2492828" cy="2804947"/>
          </a:xfrm>
        </p:spPr>
        <p:txBody>
          <a:bodyPr>
            <a:normAutofit fontScale="92500" lnSpcReduction="20000"/>
          </a:bodyPr>
          <a:lstStyle/>
          <a:p>
            <a:r>
              <a:rPr lang="en-GB" sz="1300" dirty="0">
                <a:solidFill>
                  <a:srgbClr val="000000"/>
                </a:solidFill>
                <a:latin typeface="Open Sans" panose="020B0606030504020204" pitchFamily="34" charset="0"/>
              </a:rPr>
              <a:t>W</a:t>
            </a:r>
            <a:r>
              <a:rPr lang="en-GB" sz="1300" b="0" i="0" dirty="0">
                <a:solidFill>
                  <a:srgbClr val="000000"/>
                </a:solidFill>
                <a:effectLst/>
                <a:latin typeface="Open Sans" panose="020B0606030504020204" pitchFamily="34" charset="0"/>
              </a:rPr>
              <a:t>here the power remains in the hands of only few people that are authorised to make decisions. They are the most important people at the workplace and are the major decision makers. </a:t>
            </a:r>
          </a:p>
          <a:p>
            <a:r>
              <a:rPr lang="en-GB" sz="1300" b="0" i="0" dirty="0">
                <a:solidFill>
                  <a:srgbClr val="000000"/>
                </a:solidFill>
                <a:effectLst/>
                <a:latin typeface="Open Sans" panose="020B0606030504020204" pitchFamily="34" charset="0"/>
              </a:rPr>
              <a:t>In such a culture the subordinates have no option but to strictly follow their superior’s instructions. The employees do not have the liberty to express their views or share their ideas on an open forum and have to follow what their superior says. </a:t>
            </a:r>
            <a:endParaRPr lang="en-GB" b="0" i="0" dirty="0">
              <a:solidFill>
                <a:srgbClr val="000000"/>
              </a:solidFill>
              <a:effectLst/>
              <a:latin typeface="Open Sans" panose="020B0606030504020204" pitchFamily="34" charset="0"/>
            </a:endParaRPr>
          </a:p>
          <a:p>
            <a:pPr algn="l">
              <a:buFont typeface="+mj-lt"/>
              <a:buAutoNum type="arabicPeriod"/>
            </a:pPr>
            <a:endParaRPr lang="en-GB" b="0" i="0" dirty="0">
              <a:solidFill>
                <a:srgbClr val="000000"/>
              </a:solidFill>
              <a:effectLst/>
              <a:latin typeface="Open Sans" panose="020B0606030504020204" pitchFamily="34" charset="0"/>
            </a:endParaRPr>
          </a:p>
        </p:txBody>
      </p:sp>
      <p:sp>
        <p:nvSpPr>
          <p:cNvPr id="6" name="Text Placeholder 5">
            <a:extLst>
              <a:ext uri="{FF2B5EF4-FFF2-40B4-BE49-F238E27FC236}">
                <a16:creationId xmlns:a16="http://schemas.microsoft.com/office/drawing/2014/main" id="{2BE89A11-E0F0-41F8-998D-9AA68BACB852}"/>
              </a:ext>
            </a:extLst>
          </p:cNvPr>
          <p:cNvSpPr>
            <a:spLocks noGrp="1"/>
          </p:cNvSpPr>
          <p:nvPr>
            <p:ph type="body" sz="quarter" idx="3"/>
          </p:nvPr>
        </p:nvSpPr>
        <p:spPr>
          <a:xfrm>
            <a:off x="6291661" y="1955736"/>
            <a:ext cx="2492830" cy="553373"/>
          </a:xfrm>
        </p:spPr>
        <p:txBody>
          <a:bodyPr/>
          <a:lstStyle/>
          <a:p>
            <a:r>
              <a:rPr lang="en-GB" dirty="0"/>
              <a:t>Person</a:t>
            </a:r>
          </a:p>
        </p:txBody>
      </p:sp>
      <p:sp>
        <p:nvSpPr>
          <p:cNvPr id="7" name="Content Placeholder 6">
            <a:extLst>
              <a:ext uri="{FF2B5EF4-FFF2-40B4-BE49-F238E27FC236}">
                <a16:creationId xmlns:a16="http://schemas.microsoft.com/office/drawing/2014/main" id="{3AFA0ECC-79CE-4291-B62A-6C7CE61E8210}"/>
              </a:ext>
            </a:extLst>
          </p:cNvPr>
          <p:cNvSpPr>
            <a:spLocks noGrp="1"/>
          </p:cNvSpPr>
          <p:nvPr>
            <p:ph sz="quarter" idx="4"/>
          </p:nvPr>
        </p:nvSpPr>
        <p:spPr>
          <a:xfrm>
            <a:off x="6298471" y="2435772"/>
            <a:ext cx="2492830" cy="2804947"/>
          </a:xfrm>
        </p:spPr>
        <p:txBody>
          <a:bodyPr>
            <a:normAutofit lnSpcReduction="10000"/>
          </a:bodyPr>
          <a:lstStyle/>
          <a:p>
            <a:r>
              <a:rPr lang="en-GB" b="0" i="0" dirty="0">
                <a:solidFill>
                  <a:srgbClr val="000000"/>
                </a:solidFill>
                <a:effectLst/>
                <a:latin typeface="Open Sans" panose="020B0606030504020204" pitchFamily="34" charset="0"/>
              </a:rPr>
              <a:t>There are certain organizations where the employees feel that they are more important than their organization.. The organization in such a culture takes a back seat and eventually suffers. Employees just come to the office for the sake of money and never get attached to it. They are seldom loyal towards the management and never decide in favour of the organization. One should always remember that organization comes first and everything else later</a:t>
            </a:r>
            <a:endParaRPr lang="en-GB" dirty="0"/>
          </a:p>
        </p:txBody>
      </p:sp>
      <p:sp>
        <p:nvSpPr>
          <p:cNvPr id="8" name="Text Placeholder 7">
            <a:extLst>
              <a:ext uri="{FF2B5EF4-FFF2-40B4-BE49-F238E27FC236}">
                <a16:creationId xmlns:a16="http://schemas.microsoft.com/office/drawing/2014/main" id="{92E5F46B-4A7E-4FEC-8BD6-3D1A2D22F83C}"/>
              </a:ext>
            </a:extLst>
          </p:cNvPr>
          <p:cNvSpPr>
            <a:spLocks noGrp="1"/>
          </p:cNvSpPr>
          <p:nvPr>
            <p:ph type="body" idx="14"/>
          </p:nvPr>
        </p:nvSpPr>
        <p:spPr>
          <a:xfrm>
            <a:off x="3444518" y="1964430"/>
            <a:ext cx="2492830" cy="557784"/>
          </a:xfrm>
        </p:spPr>
        <p:txBody>
          <a:bodyPr/>
          <a:lstStyle/>
          <a:p>
            <a:r>
              <a:rPr lang="en-GB" dirty="0"/>
              <a:t>Task</a:t>
            </a:r>
          </a:p>
        </p:txBody>
      </p:sp>
      <p:sp>
        <p:nvSpPr>
          <p:cNvPr id="9" name="Content Placeholder 8">
            <a:extLst>
              <a:ext uri="{FF2B5EF4-FFF2-40B4-BE49-F238E27FC236}">
                <a16:creationId xmlns:a16="http://schemas.microsoft.com/office/drawing/2014/main" id="{B08DA9F5-877A-4D95-9A9E-1B3632B6F0CE}"/>
              </a:ext>
            </a:extLst>
          </p:cNvPr>
          <p:cNvSpPr>
            <a:spLocks noGrp="1"/>
          </p:cNvSpPr>
          <p:nvPr>
            <p:ph sz="half" idx="15"/>
          </p:nvPr>
        </p:nvSpPr>
        <p:spPr>
          <a:xfrm>
            <a:off x="3444519" y="2435772"/>
            <a:ext cx="2492828" cy="2804947"/>
          </a:xfrm>
        </p:spPr>
        <p:txBody>
          <a:bodyPr/>
          <a:lstStyle/>
          <a:p>
            <a:r>
              <a:rPr lang="en-GB" dirty="0"/>
              <a:t>Organizations where teams are formed to achieve the targets or solve critical problems follow the task culture. In such organizations individuals with common interests and specializations come together to form a team. There are generally four to five members in each team. In such a culture every team member has to contribute equally and accomplish tasks in the most innovative way</a:t>
            </a:r>
          </a:p>
        </p:txBody>
      </p:sp>
      <p:sp>
        <p:nvSpPr>
          <p:cNvPr id="10" name="Text Placeholder 9">
            <a:extLst>
              <a:ext uri="{FF2B5EF4-FFF2-40B4-BE49-F238E27FC236}">
                <a16:creationId xmlns:a16="http://schemas.microsoft.com/office/drawing/2014/main" id="{BDE6795A-10C6-4A5B-9CE7-3077CE38E46C}"/>
              </a:ext>
            </a:extLst>
          </p:cNvPr>
          <p:cNvSpPr>
            <a:spLocks noGrp="1"/>
          </p:cNvSpPr>
          <p:nvPr>
            <p:ph type="body" sz="quarter" idx="16"/>
          </p:nvPr>
        </p:nvSpPr>
        <p:spPr>
          <a:xfrm>
            <a:off x="9112680" y="1955735"/>
            <a:ext cx="2492830" cy="553373"/>
          </a:xfrm>
        </p:spPr>
        <p:txBody>
          <a:bodyPr/>
          <a:lstStyle/>
          <a:p>
            <a:r>
              <a:rPr lang="en-GB" dirty="0"/>
              <a:t>Role</a:t>
            </a:r>
          </a:p>
        </p:txBody>
      </p:sp>
      <p:sp>
        <p:nvSpPr>
          <p:cNvPr id="11" name="Content Placeholder 10">
            <a:extLst>
              <a:ext uri="{FF2B5EF4-FFF2-40B4-BE49-F238E27FC236}">
                <a16:creationId xmlns:a16="http://schemas.microsoft.com/office/drawing/2014/main" id="{CC81170F-EA54-4640-BFCE-2D3BD2CFE06E}"/>
              </a:ext>
            </a:extLst>
          </p:cNvPr>
          <p:cNvSpPr>
            <a:spLocks noGrp="1"/>
          </p:cNvSpPr>
          <p:nvPr>
            <p:ph sz="quarter" idx="17"/>
          </p:nvPr>
        </p:nvSpPr>
        <p:spPr>
          <a:xfrm>
            <a:off x="9138806" y="2435772"/>
            <a:ext cx="2492830" cy="2804947"/>
          </a:xfrm>
        </p:spPr>
        <p:txBody>
          <a:bodyPr/>
          <a:lstStyle/>
          <a:p>
            <a:r>
              <a:rPr lang="en-GB" dirty="0"/>
              <a:t>Role culture is a culture where every employee is delegated roles and responsibilities according to his specialization, educational qualification and interest to extract the best out of him. In such a culture employees decide what best they can do and willingly accept the challenge. Every individual is accountable for something or the other and has to take ownership of the work assigned to him. Power comes with responsibility in such a work culture</a:t>
            </a:r>
          </a:p>
        </p:txBody>
      </p:sp>
    </p:spTree>
    <p:extLst>
      <p:ext uri="{BB962C8B-B14F-4D97-AF65-F5344CB8AC3E}">
        <p14:creationId xmlns:p14="http://schemas.microsoft.com/office/powerpoint/2010/main" val="7880875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C2225-C548-44F7-B0AD-6D434B8B893A}"/>
              </a:ext>
            </a:extLst>
          </p:cNvPr>
          <p:cNvSpPr>
            <a:spLocks noGrp="1"/>
          </p:cNvSpPr>
          <p:nvPr>
            <p:ph type="title"/>
          </p:nvPr>
        </p:nvSpPr>
        <p:spPr>
          <a:xfrm>
            <a:off x="444617" y="427654"/>
            <a:ext cx="11308359" cy="988332"/>
          </a:xfrm>
        </p:spPr>
        <p:txBody>
          <a:bodyPr>
            <a:normAutofit/>
          </a:bodyPr>
          <a:lstStyle/>
          <a:p>
            <a:r>
              <a:rPr lang="en-GB" sz="3500" b="1" dirty="0">
                <a:solidFill>
                  <a:schemeClr val="accent1"/>
                </a:solidFill>
              </a:rPr>
              <a:t>Deal &amp; Kennedy (1982)</a:t>
            </a:r>
          </a:p>
        </p:txBody>
      </p:sp>
      <p:pic>
        <p:nvPicPr>
          <p:cNvPr id="3" name="Picture 2">
            <a:extLst>
              <a:ext uri="{FF2B5EF4-FFF2-40B4-BE49-F238E27FC236}">
                <a16:creationId xmlns:a16="http://schemas.microsoft.com/office/drawing/2014/main" id="{9733A03D-8643-4784-BB08-F711EF09C1AE}"/>
              </a:ext>
            </a:extLst>
          </p:cNvPr>
          <p:cNvPicPr>
            <a:picLocks noChangeAspect="1"/>
          </p:cNvPicPr>
          <p:nvPr/>
        </p:nvPicPr>
        <p:blipFill>
          <a:blip r:embed="rId2"/>
          <a:stretch>
            <a:fillRect/>
          </a:stretch>
        </p:blipFill>
        <p:spPr>
          <a:xfrm>
            <a:off x="570722" y="1769668"/>
            <a:ext cx="4271865" cy="432526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4" name="TextBox 3">
            <a:extLst>
              <a:ext uri="{FF2B5EF4-FFF2-40B4-BE49-F238E27FC236}">
                <a16:creationId xmlns:a16="http://schemas.microsoft.com/office/drawing/2014/main" id="{199FEA00-61FC-4BE9-AD1E-4DDE0F2994AA}"/>
              </a:ext>
            </a:extLst>
          </p:cNvPr>
          <p:cNvSpPr txBox="1"/>
          <p:nvPr/>
        </p:nvSpPr>
        <p:spPr>
          <a:xfrm>
            <a:off x="5645020" y="1836780"/>
            <a:ext cx="5976258" cy="4524315"/>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just" fontAlgn="base"/>
            <a:r>
              <a:rPr lang="en-GB" b="0" i="0" dirty="0">
                <a:solidFill>
                  <a:srgbClr val="333333"/>
                </a:solidFill>
                <a:effectLst/>
                <a:latin typeface="ProximaNova-n4"/>
              </a:rPr>
              <a:t>Deal and Kennedy (1982) identified four distinct types of cultures. They also identified two marketplace factors that they felt influenced cultural patterns and practices. They were:</a:t>
            </a:r>
          </a:p>
          <a:p>
            <a:pPr algn="just" fontAlgn="base"/>
            <a:endParaRPr lang="en-GB" b="0" i="0" dirty="0">
              <a:solidFill>
                <a:srgbClr val="333333"/>
              </a:solidFill>
              <a:effectLst/>
              <a:latin typeface="ProximaNova-n4"/>
            </a:endParaRPr>
          </a:p>
          <a:p>
            <a:pPr algn="just" fontAlgn="base">
              <a:buFont typeface="Arial" panose="020B0604020202020204" pitchFamily="34" charset="0"/>
              <a:buChar char="•"/>
            </a:pPr>
            <a:r>
              <a:rPr lang="en-GB" b="0" i="0" dirty="0">
                <a:solidFill>
                  <a:srgbClr val="333333"/>
                </a:solidFill>
                <a:effectLst/>
                <a:latin typeface="ProximaNova-n4"/>
              </a:rPr>
              <a:t> The degree of </a:t>
            </a:r>
            <a:r>
              <a:rPr lang="en-GB" b="1" i="0" dirty="0">
                <a:solidFill>
                  <a:schemeClr val="accent1"/>
                </a:solidFill>
                <a:effectLst/>
                <a:latin typeface="ProximaNova-n4"/>
              </a:rPr>
              <a:t>risk</a:t>
            </a:r>
            <a:r>
              <a:rPr lang="en-GB" b="0" i="0" dirty="0">
                <a:solidFill>
                  <a:srgbClr val="333333"/>
                </a:solidFill>
                <a:effectLst/>
                <a:latin typeface="ProximaNova-n4"/>
              </a:rPr>
              <a:t> associated with a company's key activities.</a:t>
            </a:r>
          </a:p>
          <a:p>
            <a:pPr algn="just" fontAlgn="base">
              <a:buFont typeface="Arial" panose="020B0604020202020204" pitchFamily="34" charset="0"/>
              <a:buChar char="•"/>
            </a:pPr>
            <a:endParaRPr lang="en-GB" b="0" i="0" dirty="0">
              <a:solidFill>
                <a:srgbClr val="333333"/>
              </a:solidFill>
              <a:effectLst/>
              <a:latin typeface="ProximaNova-n4"/>
            </a:endParaRPr>
          </a:p>
          <a:p>
            <a:pPr algn="just" fontAlgn="base">
              <a:buFont typeface="Arial" panose="020B0604020202020204" pitchFamily="34" charset="0"/>
              <a:buChar char="•"/>
            </a:pPr>
            <a:r>
              <a:rPr lang="en-GB" b="0" i="0" dirty="0">
                <a:solidFill>
                  <a:srgbClr val="333333"/>
                </a:solidFill>
                <a:effectLst/>
                <a:latin typeface="ProximaNova-n4"/>
              </a:rPr>
              <a:t> The </a:t>
            </a:r>
            <a:r>
              <a:rPr lang="en-GB" b="1" i="0" dirty="0">
                <a:solidFill>
                  <a:schemeClr val="accent1"/>
                </a:solidFill>
                <a:effectLst/>
                <a:latin typeface="ProximaNova-n4"/>
              </a:rPr>
              <a:t>speed</a:t>
            </a:r>
            <a:r>
              <a:rPr lang="en-GB" b="0" i="0" dirty="0">
                <a:solidFill>
                  <a:srgbClr val="333333"/>
                </a:solidFill>
                <a:effectLst/>
                <a:latin typeface="ProximaNova-n4"/>
              </a:rPr>
              <a:t> at which companies learn whether their actions and strategies are successful.</a:t>
            </a:r>
          </a:p>
          <a:p>
            <a:pPr algn="just" fontAlgn="base"/>
            <a:endParaRPr lang="en-GB" b="0" i="0" dirty="0">
              <a:solidFill>
                <a:srgbClr val="333333"/>
              </a:solidFill>
              <a:effectLst/>
              <a:latin typeface="ProximaNova-n4"/>
            </a:endParaRPr>
          </a:p>
          <a:p>
            <a:pPr algn="just" fontAlgn="base"/>
            <a:r>
              <a:rPr lang="en-GB" b="0" i="0" dirty="0">
                <a:solidFill>
                  <a:srgbClr val="333333"/>
                </a:solidFill>
                <a:effectLst/>
                <a:latin typeface="ProximaNova-n4"/>
              </a:rPr>
              <a:t>They believed that the risk involved in making a poor decision and the time it takes to find out whether a decision is the right one both have a bearing on how cultural elements develop and influence an organization's employees.</a:t>
            </a:r>
          </a:p>
          <a:p>
            <a:pPr algn="just"/>
            <a:endParaRPr lang="en-GB" dirty="0"/>
          </a:p>
        </p:txBody>
      </p:sp>
    </p:spTree>
    <p:extLst>
      <p:ext uri="{BB962C8B-B14F-4D97-AF65-F5344CB8AC3E}">
        <p14:creationId xmlns:p14="http://schemas.microsoft.com/office/powerpoint/2010/main" val="23171552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a:extLst>
              <a:ext uri="{FF2B5EF4-FFF2-40B4-BE49-F238E27FC236}">
                <a16:creationId xmlns:a16="http://schemas.microsoft.com/office/drawing/2014/main" id="{4E699EC7-6398-4318-9788-00EF2F037E3A}"/>
              </a:ext>
            </a:extLst>
          </p:cNvPr>
          <p:cNvSpPr>
            <a:spLocks noGrp="1"/>
          </p:cNvSpPr>
          <p:nvPr>
            <p:ph idx="1"/>
          </p:nvPr>
        </p:nvSpPr>
        <p:spPr>
          <a:xfrm>
            <a:off x="581192" y="916545"/>
            <a:ext cx="11029615" cy="5998129"/>
          </a:xfrm>
        </p:spPr>
        <p:txBody>
          <a:bodyPr/>
          <a:lstStyle/>
          <a:p>
            <a:r>
              <a:rPr lang="en-GB" b="1" i="0" dirty="0">
                <a:solidFill>
                  <a:schemeClr val="accent1"/>
                </a:solidFill>
                <a:effectLst/>
                <a:latin typeface="ProximaNova-n4"/>
              </a:rPr>
              <a:t>Tough-Guy, Macho</a:t>
            </a:r>
            <a:r>
              <a:rPr lang="en-GB" b="0" i="0" dirty="0">
                <a:solidFill>
                  <a:schemeClr val="accent1"/>
                </a:solidFill>
                <a:effectLst/>
                <a:latin typeface="ProximaNova-n4"/>
              </a:rPr>
              <a:t> </a:t>
            </a:r>
            <a:r>
              <a:rPr lang="en-GB" b="0" i="0" dirty="0">
                <a:solidFill>
                  <a:srgbClr val="333333"/>
                </a:solidFill>
                <a:effectLst/>
                <a:latin typeface="ProximaNova-n4"/>
              </a:rPr>
              <a:t>– This culture contains a world of individualists who enjoy risk and who get quick feedback on their decisions. This is an all-or-nothing culture where successful employees are the ones who enjoy excitement and work very hard to be stars. The entertainment industry, sports teams and advertising are great examples of this cultural type.</a:t>
            </a:r>
          </a:p>
          <a:p>
            <a:pPr marL="0" indent="0">
              <a:buNone/>
            </a:pPr>
            <a:endParaRPr lang="en-GB" b="0" i="0" dirty="0">
              <a:solidFill>
                <a:srgbClr val="333333"/>
              </a:solidFill>
              <a:effectLst/>
              <a:latin typeface="ProximaNova-n4"/>
            </a:endParaRPr>
          </a:p>
          <a:p>
            <a:r>
              <a:rPr lang="en-GB" b="1" i="0" dirty="0">
                <a:solidFill>
                  <a:schemeClr val="accent1"/>
                </a:solidFill>
                <a:effectLst/>
                <a:latin typeface="ProximaNova-n4"/>
              </a:rPr>
              <a:t>Work Hard/Play Hard</a:t>
            </a:r>
            <a:r>
              <a:rPr lang="en-GB" b="0" i="0" dirty="0">
                <a:solidFill>
                  <a:schemeClr val="accent1"/>
                </a:solidFill>
                <a:effectLst/>
                <a:latin typeface="ProximaNova-n4"/>
              </a:rPr>
              <a:t> </a:t>
            </a:r>
            <a:r>
              <a:rPr lang="en-GB" b="0" i="0" dirty="0">
                <a:solidFill>
                  <a:srgbClr val="333333"/>
                </a:solidFill>
                <a:effectLst/>
                <a:latin typeface="ProximaNova-n4"/>
              </a:rPr>
              <a:t>– This culture is the world of sales (among others). Employees themselves take few risks; however, the feedback on how well they are performing is almost immediate. Employees in this culture have to maintain high levels of energy and stay upbeat. Heroes in such cultures are high volume salespeople.</a:t>
            </a:r>
          </a:p>
          <a:p>
            <a:pPr marL="0" indent="0">
              <a:buNone/>
            </a:pPr>
            <a:endParaRPr lang="en-GB" b="0" i="0" dirty="0">
              <a:solidFill>
                <a:srgbClr val="333333"/>
              </a:solidFill>
              <a:effectLst/>
              <a:latin typeface="ProximaNova-n4"/>
            </a:endParaRPr>
          </a:p>
          <a:p>
            <a:r>
              <a:rPr lang="en-GB" b="1" i="0" dirty="0">
                <a:solidFill>
                  <a:schemeClr val="accent1"/>
                </a:solidFill>
                <a:effectLst/>
                <a:latin typeface="ProximaNova-n4"/>
              </a:rPr>
              <a:t>Bet-Your-Company</a:t>
            </a:r>
            <a:r>
              <a:rPr lang="en-GB" b="0" i="0" dirty="0">
                <a:solidFill>
                  <a:srgbClr val="333333"/>
                </a:solidFill>
                <a:effectLst/>
                <a:latin typeface="ProximaNova-n4"/>
              </a:rPr>
              <a:t> – Here, the culture is one in which decisions are high risk but employees may wait years before they know whether their actions actually paid off. Pharmaceutical companies are an obvious example of this culture, as are oil and gas companies, architectural firms and organizations in other large, capital-intensive industries.</a:t>
            </a:r>
          </a:p>
          <a:p>
            <a:pPr marL="0" indent="0">
              <a:buNone/>
            </a:pPr>
            <a:endParaRPr lang="en-GB" b="0" i="0" dirty="0">
              <a:solidFill>
                <a:srgbClr val="333333"/>
              </a:solidFill>
              <a:effectLst/>
              <a:latin typeface="ProximaNova-n4"/>
            </a:endParaRPr>
          </a:p>
          <a:p>
            <a:r>
              <a:rPr lang="en-GB" b="1" i="0" dirty="0">
                <a:solidFill>
                  <a:schemeClr val="accent1"/>
                </a:solidFill>
                <a:effectLst/>
                <a:latin typeface="ProximaNova-n4"/>
              </a:rPr>
              <a:t>Process</a:t>
            </a:r>
            <a:r>
              <a:rPr lang="en-GB" b="0" i="0" dirty="0">
                <a:solidFill>
                  <a:srgbClr val="333333"/>
                </a:solidFill>
                <a:effectLst/>
                <a:latin typeface="ProximaNova-n4"/>
              </a:rPr>
              <a:t> – In this culture, feedback is slow, and the risks are low. Large retailers, banks, insurance companies and government organizations are typically in this group. No single transaction has much impact on the organization's success and it takes years to find out whether a decision was good or bad.</a:t>
            </a:r>
          </a:p>
          <a:p>
            <a:pPr marL="0" indent="0">
              <a:buNone/>
            </a:pPr>
            <a:endParaRPr lang="en-GB" b="0" i="0" dirty="0">
              <a:solidFill>
                <a:srgbClr val="333333"/>
              </a:solidFill>
              <a:effectLst/>
              <a:latin typeface="ProximaNova-n4"/>
            </a:endParaRPr>
          </a:p>
          <a:p>
            <a:endParaRPr lang="en-GB" dirty="0"/>
          </a:p>
        </p:txBody>
      </p:sp>
    </p:spTree>
    <p:extLst>
      <p:ext uri="{BB962C8B-B14F-4D97-AF65-F5344CB8AC3E}">
        <p14:creationId xmlns:p14="http://schemas.microsoft.com/office/powerpoint/2010/main" val="40151128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204D26-4738-4B3C-9D30-0E46A2B27E07}"/>
              </a:ext>
            </a:extLst>
          </p:cNvPr>
          <p:cNvSpPr>
            <a:spLocks noGrp="1"/>
          </p:cNvSpPr>
          <p:nvPr>
            <p:ph type="title"/>
          </p:nvPr>
        </p:nvSpPr>
        <p:spPr>
          <a:xfrm>
            <a:off x="444617" y="385709"/>
            <a:ext cx="11316748" cy="988332"/>
          </a:xfrm>
        </p:spPr>
        <p:txBody>
          <a:bodyPr>
            <a:normAutofit/>
          </a:bodyPr>
          <a:lstStyle/>
          <a:p>
            <a:r>
              <a:rPr lang="en-GB" sz="3500" b="1" dirty="0">
                <a:solidFill>
                  <a:schemeClr val="accent1"/>
                </a:solidFill>
              </a:rPr>
              <a:t>The Cultural web </a:t>
            </a:r>
          </a:p>
        </p:txBody>
      </p:sp>
      <p:pic>
        <p:nvPicPr>
          <p:cNvPr id="3" name="Picture 2">
            <a:extLst>
              <a:ext uri="{FF2B5EF4-FFF2-40B4-BE49-F238E27FC236}">
                <a16:creationId xmlns:a16="http://schemas.microsoft.com/office/drawing/2014/main" id="{0A8FD01B-08DB-4BD6-9AA9-2DD50A2D2463}"/>
              </a:ext>
            </a:extLst>
          </p:cNvPr>
          <p:cNvPicPr>
            <a:picLocks noChangeAspect="1"/>
          </p:cNvPicPr>
          <p:nvPr/>
        </p:nvPicPr>
        <p:blipFill>
          <a:blip r:embed="rId2"/>
          <a:stretch>
            <a:fillRect/>
          </a:stretch>
        </p:blipFill>
        <p:spPr>
          <a:xfrm>
            <a:off x="6846465" y="1172504"/>
            <a:ext cx="4914900" cy="5029200"/>
          </a:xfrm>
          <a:prstGeom prst="rect">
            <a:avLst/>
          </a:prstGeom>
        </p:spPr>
      </p:pic>
      <p:sp>
        <p:nvSpPr>
          <p:cNvPr id="5" name="TextBox 4">
            <a:extLst>
              <a:ext uri="{FF2B5EF4-FFF2-40B4-BE49-F238E27FC236}">
                <a16:creationId xmlns:a16="http://schemas.microsoft.com/office/drawing/2014/main" id="{0CDDB0ED-3A63-4663-8986-97111489CBC3}"/>
              </a:ext>
            </a:extLst>
          </p:cNvPr>
          <p:cNvSpPr txBox="1"/>
          <p:nvPr/>
        </p:nvSpPr>
        <p:spPr>
          <a:xfrm>
            <a:off x="430635" y="2543695"/>
            <a:ext cx="5976258" cy="3139321"/>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marL="285750" indent="-285750" algn="just">
              <a:buFont typeface="Arial" panose="020B0604020202020204" pitchFamily="34" charset="0"/>
              <a:buChar char="•"/>
            </a:pPr>
            <a:r>
              <a:rPr lang="en-GB" b="0" i="0" dirty="0">
                <a:solidFill>
                  <a:srgbClr val="333333"/>
                </a:solidFill>
                <a:effectLst/>
                <a:latin typeface="ProximaNova-n4"/>
              </a:rPr>
              <a:t>The Cultural Web, was developed by Gerry Johnson and Kevan Scholes in 1992, and provides an approach for looking at and changing your organisation's culture. </a:t>
            </a:r>
          </a:p>
          <a:p>
            <a:pPr algn="just"/>
            <a:endParaRPr lang="en-GB" b="0" i="0" dirty="0">
              <a:solidFill>
                <a:srgbClr val="333333"/>
              </a:solidFill>
              <a:effectLst/>
              <a:latin typeface="ProximaNova-n4"/>
            </a:endParaRPr>
          </a:p>
          <a:p>
            <a:pPr marL="285750" indent="-285750" algn="just">
              <a:buFont typeface="Arial" panose="020B0604020202020204" pitchFamily="34" charset="0"/>
              <a:buChar char="•"/>
            </a:pPr>
            <a:r>
              <a:rPr lang="en-GB" b="0" i="0" dirty="0">
                <a:solidFill>
                  <a:srgbClr val="333333"/>
                </a:solidFill>
                <a:effectLst/>
                <a:latin typeface="ProximaNova-n4"/>
              </a:rPr>
              <a:t>Using it, you can expose cultural assumptions and practices, and set to work aligning organisational elements with one another, and with </a:t>
            </a:r>
            <a:r>
              <a:rPr lang="en-GB" dirty="0">
                <a:solidFill>
                  <a:srgbClr val="333333"/>
                </a:solidFill>
                <a:latin typeface="ProximaNova-n4"/>
              </a:rPr>
              <a:t>the </a:t>
            </a:r>
            <a:r>
              <a:rPr lang="en-GB" b="0" i="0" dirty="0">
                <a:solidFill>
                  <a:srgbClr val="333333"/>
                </a:solidFill>
                <a:effectLst/>
                <a:latin typeface="ProximaNova-n4"/>
              </a:rPr>
              <a:t>strategy or an organisation.</a:t>
            </a:r>
          </a:p>
          <a:p>
            <a:pPr marL="285750" indent="-285750" algn="just">
              <a:buFont typeface="Arial" panose="020B0604020202020204" pitchFamily="34" charset="0"/>
              <a:buChar char="•"/>
            </a:pPr>
            <a:endParaRPr lang="en-GB" b="0" i="0" dirty="0">
              <a:solidFill>
                <a:srgbClr val="333333"/>
              </a:solidFill>
              <a:effectLst/>
              <a:latin typeface="ProximaNova-n4"/>
            </a:endParaRPr>
          </a:p>
          <a:p>
            <a:pPr marL="285750" indent="-285750" algn="just">
              <a:buFont typeface="Arial" panose="020B0604020202020204" pitchFamily="34" charset="0"/>
              <a:buChar char="•"/>
            </a:pPr>
            <a:r>
              <a:rPr lang="en-GB" b="0" i="0" dirty="0">
                <a:solidFill>
                  <a:srgbClr val="333333"/>
                </a:solidFill>
                <a:effectLst/>
                <a:latin typeface="ProximaNova-n4"/>
              </a:rPr>
              <a:t>These elements are represented graphically as six semi-overlapping circles, which together influence the </a:t>
            </a:r>
            <a:r>
              <a:rPr lang="en-GB" b="1" i="1" dirty="0">
                <a:solidFill>
                  <a:schemeClr val="accent1"/>
                </a:solidFill>
                <a:effectLst/>
                <a:latin typeface="ProximaNova-n4"/>
              </a:rPr>
              <a:t>cultural paradigm</a:t>
            </a:r>
            <a:endParaRPr lang="en-GB" b="1" i="1" dirty="0">
              <a:solidFill>
                <a:schemeClr val="accent1"/>
              </a:solidFill>
            </a:endParaRPr>
          </a:p>
        </p:txBody>
      </p:sp>
    </p:spTree>
    <p:extLst>
      <p:ext uri="{BB962C8B-B14F-4D97-AF65-F5344CB8AC3E}">
        <p14:creationId xmlns:p14="http://schemas.microsoft.com/office/powerpoint/2010/main" val="42555229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0D2B27E-3FB2-4BD5-BE16-483969AA790F}"/>
              </a:ext>
            </a:extLst>
          </p:cNvPr>
          <p:cNvSpPr>
            <a:spLocks noGrp="1"/>
          </p:cNvSpPr>
          <p:nvPr>
            <p:ph idx="1"/>
          </p:nvPr>
        </p:nvSpPr>
        <p:spPr>
          <a:xfrm>
            <a:off x="581192" y="721453"/>
            <a:ext cx="11029615" cy="5981351"/>
          </a:xfrm>
        </p:spPr>
        <p:txBody>
          <a:bodyPr/>
          <a:lstStyle/>
          <a:p>
            <a:pPr marL="0" indent="0" algn="ctr">
              <a:buNone/>
            </a:pPr>
            <a:r>
              <a:rPr lang="en-GB" sz="2000" b="0" i="0" dirty="0">
                <a:solidFill>
                  <a:srgbClr val="333333"/>
                </a:solidFill>
                <a:effectLst/>
                <a:latin typeface="ProximaNova-n4"/>
              </a:rPr>
              <a:t>The </a:t>
            </a:r>
            <a:r>
              <a:rPr lang="en-GB" sz="2000" b="1" i="0" dirty="0">
                <a:solidFill>
                  <a:schemeClr val="accent1"/>
                </a:solidFill>
                <a:effectLst/>
                <a:latin typeface="ProximaNova-n4"/>
              </a:rPr>
              <a:t>Cultural Web </a:t>
            </a:r>
            <a:r>
              <a:rPr lang="en-GB" sz="2000" b="0" i="0" dirty="0">
                <a:solidFill>
                  <a:srgbClr val="333333"/>
                </a:solidFill>
                <a:effectLst/>
                <a:latin typeface="ProximaNova-n4"/>
              </a:rPr>
              <a:t>identifies six interrelated elements that help to make up what Johnson and Scholes call the "paradigm" – the pattern or model – of the work environment. By analysing the factors in each, you can begin to see the bigger picture of your culture: what is working, what isn't working, and what needs to be changed.</a:t>
            </a:r>
          </a:p>
          <a:p>
            <a:pPr algn="l" fontAlgn="base">
              <a:buFont typeface="+mj-lt"/>
              <a:buAutoNum type="arabicPeriod"/>
            </a:pPr>
            <a:r>
              <a:rPr lang="en-GB" b="1" i="0" dirty="0">
                <a:solidFill>
                  <a:schemeClr val="accent1"/>
                </a:solidFill>
                <a:effectLst/>
                <a:latin typeface="inherit"/>
              </a:rPr>
              <a:t>Stories</a:t>
            </a:r>
            <a:r>
              <a:rPr lang="en-GB" b="0" i="0" dirty="0">
                <a:solidFill>
                  <a:srgbClr val="333333"/>
                </a:solidFill>
                <a:effectLst/>
                <a:latin typeface="ProximaNova-n4"/>
              </a:rPr>
              <a:t> – The past events and people talked about inside and outside the company. Who and what the company chooses to immortalize says a great deal about what it values, and perceives as great behaviour.</a:t>
            </a:r>
          </a:p>
          <a:p>
            <a:pPr algn="l" fontAlgn="base">
              <a:buFont typeface="+mj-lt"/>
              <a:buAutoNum type="arabicPeriod"/>
            </a:pPr>
            <a:r>
              <a:rPr lang="en-GB" b="1" i="0" dirty="0">
                <a:solidFill>
                  <a:schemeClr val="accent1"/>
                </a:solidFill>
                <a:effectLst/>
                <a:latin typeface="inherit"/>
              </a:rPr>
              <a:t>Rituals and Routines</a:t>
            </a:r>
            <a:r>
              <a:rPr lang="en-GB" b="0" i="0" dirty="0">
                <a:solidFill>
                  <a:schemeClr val="accent1"/>
                </a:solidFill>
                <a:effectLst/>
                <a:latin typeface="ProximaNova-n4"/>
              </a:rPr>
              <a:t> </a:t>
            </a:r>
            <a:r>
              <a:rPr lang="en-GB" b="0" i="0" dirty="0">
                <a:solidFill>
                  <a:srgbClr val="333333"/>
                </a:solidFill>
                <a:effectLst/>
                <a:latin typeface="ProximaNova-n4"/>
              </a:rPr>
              <a:t>– The daily behaviour and actions of people that signal acceptable behaviour. This determines what is expected to happen in given situations, and what is valued by management.</a:t>
            </a:r>
          </a:p>
          <a:p>
            <a:pPr algn="l" fontAlgn="base">
              <a:buFont typeface="+mj-lt"/>
              <a:buAutoNum type="arabicPeriod"/>
            </a:pPr>
            <a:r>
              <a:rPr lang="en-GB" b="1" i="0" dirty="0">
                <a:solidFill>
                  <a:schemeClr val="accent1"/>
                </a:solidFill>
                <a:effectLst/>
                <a:latin typeface="inherit"/>
              </a:rPr>
              <a:t>Symbols</a:t>
            </a:r>
            <a:r>
              <a:rPr lang="en-GB" b="0" i="0" dirty="0">
                <a:solidFill>
                  <a:srgbClr val="333333"/>
                </a:solidFill>
                <a:effectLst/>
                <a:latin typeface="ProximaNova-n4"/>
              </a:rPr>
              <a:t> – The visual representations of the company including logos, how plush the offices are, and the formal or informal dress codes.</a:t>
            </a:r>
          </a:p>
          <a:p>
            <a:pPr algn="l" fontAlgn="base">
              <a:buFont typeface="+mj-lt"/>
              <a:buAutoNum type="arabicPeriod"/>
            </a:pPr>
            <a:r>
              <a:rPr lang="en-GB" b="1" i="0" dirty="0">
                <a:solidFill>
                  <a:schemeClr val="accent1"/>
                </a:solidFill>
                <a:effectLst/>
                <a:latin typeface="inherit"/>
              </a:rPr>
              <a:t>Organisational Structure</a:t>
            </a:r>
            <a:r>
              <a:rPr lang="en-GB" b="1" i="0" dirty="0">
                <a:solidFill>
                  <a:schemeClr val="accent1"/>
                </a:solidFill>
                <a:effectLst/>
                <a:latin typeface="ProximaNova-n4"/>
              </a:rPr>
              <a:t> </a:t>
            </a:r>
            <a:r>
              <a:rPr lang="en-GB" b="0" i="0" dirty="0">
                <a:solidFill>
                  <a:srgbClr val="333333"/>
                </a:solidFill>
                <a:effectLst/>
                <a:latin typeface="ProximaNova-n4"/>
              </a:rPr>
              <a:t>– This includes both the structure defined by the organization chart, and the unwritten lines of power and influence that indicate whose contributions are most valued.</a:t>
            </a:r>
          </a:p>
          <a:p>
            <a:pPr algn="l" fontAlgn="base">
              <a:buFont typeface="+mj-lt"/>
              <a:buAutoNum type="arabicPeriod"/>
            </a:pPr>
            <a:r>
              <a:rPr lang="en-GB" b="1" i="0" dirty="0">
                <a:solidFill>
                  <a:schemeClr val="accent1"/>
                </a:solidFill>
                <a:effectLst/>
                <a:latin typeface="inherit"/>
              </a:rPr>
              <a:t>Control Systems</a:t>
            </a:r>
            <a:r>
              <a:rPr lang="en-GB" b="0" i="0" dirty="0">
                <a:solidFill>
                  <a:schemeClr val="accent1"/>
                </a:solidFill>
                <a:effectLst/>
                <a:latin typeface="ProximaNova-n4"/>
              </a:rPr>
              <a:t> </a:t>
            </a:r>
            <a:r>
              <a:rPr lang="en-GB" b="0" i="0" dirty="0">
                <a:solidFill>
                  <a:srgbClr val="333333"/>
                </a:solidFill>
                <a:effectLst/>
                <a:latin typeface="ProximaNova-n4"/>
              </a:rPr>
              <a:t>– The ways that the organisation is controlled. These include financial systems, quality systems, and rewards (including the way they are measured and distributed within the organisation).</a:t>
            </a:r>
          </a:p>
          <a:p>
            <a:pPr algn="l" fontAlgn="base">
              <a:buFont typeface="+mj-lt"/>
              <a:buAutoNum type="arabicPeriod"/>
            </a:pPr>
            <a:r>
              <a:rPr lang="en-GB" b="1" i="0" dirty="0">
                <a:solidFill>
                  <a:schemeClr val="accent1"/>
                </a:solidFill>
                <a:effectLst/>
                <a:latin typeface="inherit"/>
              </a:rPr>
              <a:t>Power Structures</a:t>
            </a:r>
            <a:r>
              <a:rPr lang="en-GB" b="0" i="0" dirty="0">
                <a:solidFill>
                  <a:schemeClr val="accent1"/>
                </a:solidFill>
                <a:effectLst/>
                <a:latin typeface="ProximaNova-n4"/>
              </a:rPr>
              <a:t> </a:t>
            </a:r>
            <a:r>
              <a:rPr lang="en-GB" b="0" i="0" dirty="0">
                <a:solidFill>
                  <a:srgbClr val="333333"/>
                </a:solidFill>
                <a:effectLst/>
                <a:latin typeface="ProximaNova-n4"/>
              </a:rPr>
              <a:t>– The pockets of real power in the company. This may involve one or two key senior executives, a whole group of executives, or even a department. The key is that these people have the greatest amount of influence on decisions, operations, and strategic direction.</a:t>
            </a:r>
          </a:p>
        </p:txBody>
      </p:sp>
    </p:spTree>
    <p:extLst>
      <p:ext uri="{BB962C8B-B14F-4D97-AF65-F5344CB8AC3E}">
        <p14:creationId xmlns:p14="http://schemas.microsoft.com/office/powerpoint/2010/main" val="1043495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689D72-CC6C-4804-BDD5-0653220208C3}"/>
              </a:ext>
            </a:extLst>
          </p:cNvPr>
          <p:cNvSpPr>
            <a:spLocks noGrp="1"/>
          </p:cNvSpPr>
          <p:nvPr>
            <p:ph type="title"/>
          </p:nvPr>
        </p:nvSpPr>
        <p:spPr>
          <a:xfrm>
            <a:off x="767857" y="2647728"/>
            <a:ext cx="3031852" cy="1722419"/>
          </a:xfrm>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p>
            <a:pPr algn="ctr"/>
            <a:r>
              <a:rPr lang="en-GB" b="1" dirty="0"/>
              <a:t>Reflect &amp; review </a:t>
            </a:r>
          </a:p>
        </p:txBody>
      </p:sp>
      <p:graphicFrame>
        <p:nvGraphicFramePr>
          <p:cNvPr id="5" name="Content Placeholder 2">
            <a:extLst>
              <a:ext uri="{FF2B5EF4-FFF2-40B4-BE49-F238E27FC236}">
                <a16:creationId xmlns:a16="http://schemas.microsoft.com/office/drawing/2014/main" id="{4BF35462-E325-4B76-9F7C-A5B47D2A0503}"/>
              </a:ext>
            </a:extLst>
          </p:cNvPr>
          <p:cNvGraphicFramePr>
            <a:graphicFrameLocks noGrp="1"/>
          </p:cNvGraphicFramePr>
          <p:nvPr>
            <p:ph idx="1"/>
            <p:extLst>
              <p:ext uri="{D42A27DB-BD31-4B8C-83A1-F6EECF244321}">
                <p14:modId xmlns:p14="http://schemas.microsoft.com/office/powerpoint/2010/main" val="2644033644"/>
              </p:ext>
            </p:extLst>
          </p:nvPr>
        </p:nvGraphicFramePr>
        <p:xfrm>
          <a:off x="4689446" y="679508"/>
          <a:ext cx="6904139" cy="56206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435871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peech Bubble: Oval 2">
            <a:extLst>
              <a:ext uri="{FF2B5EF4-FFF2-40B4-BE49-F238E27FC236}">
                <a16:creationId xmlns:a16="http://schemas.microsoft.com/office/drawing/2014/main" id="{AAF5B19B-49D0-43CF-A6F6-2BE1BE2289CD}"/>
              </a:ext>
            </a:extLst>
          </p:cNvPr>
          <p:cNvSpPr/>
          <p:nvPr/>
        </p:nvSpPr>
        <p:spPr>
          <a:xfrm>
            <a:off x="6573304" y="1062919"/>
            <a:ext cx="4324439" cy="3508311"/>
          </a:xfrm>
          <a:prstGeom prst="wedgeEllipseCallout">
            <a:avLst>
              <a:gd name="adj1" fmla="val -106745"/>
              <a:gd name="adj2" fmla="val 66958"/>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500" dirty="0"/>
              <a:t>How important is the Culture of an Organisation?</a:t>
            </a:r>
          </a:p>
        </p:txBody>
      </p:sp>
    </p:spTree>
    <p:extLst>
      <p:ext uri="{BB962C8B-B14F-4D97-AF65-F5344CB8AC3E}">
        <p14:creationId xmlns:p14="http://schemas.microsoft.com/office/powerpoint/2010/main" val="2650718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767857" y="2647728"/>
            <a:ext cx="3031852" cy="1722419"/>
          </a:xfrm>
        </p:spPr>
        <p:txBody>
          <a:bodyPr anchor="ctr">
            <a:normAutofit/>
          </a:bodyPr>
          <a:lstStyle/>
          <a:p>
            <a:pPr algn="ctr"/>
            <a:r>
              <a:rPr lang="en-US" sz="3500" b="1" i="1" dirty="0"/>
              <a:t>Diolch</a:t>
            </a:r>
            <a:r>
              <a:rPr lang="en-US" sz="3500" dirty="0"/>
              <a:t> / </a:t>
            </a:r>
            <a:br>
              <a:rPr lang="en-US" sz="3500" dirty="0"/>
            </a:br>
            <a:r>
              <a:rPr lang="en-US" sz="3500" dirty="0"/>
              <a:t>Thank you</a:t>
            </a:r>
          </a:p>
        </p:txBody>
      </p:sp>
      <p:pic>
        <p:nvPicPr>
          <p:cNvPr id="1026" name="Picture 2" descr="631 Any Question Photos - Free &amp; Royalty-Free Stock Photos from Dreamstime">
            <a:extLst>
              <a:ext uri="{FF2B5EF4-FFF2-40B4-BE49-F238E27FC236}">
                <a16:creationId xmlns:a16="http://schemas.microsoft.com/office/drawing/2014/main" id="{FAC8F887-5B76-4367-AA16-CA023DA376A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900928" y="1588463"/>
            <a:ext cx="6650991" cy="3840947"/>
          </a:xfrm>
          <a:prstGeom prst="rect">
            <a:avLst/>
          </a:prstGeom>
          <a:solidFill>
            <a:srgbClr val="FFFFFF"/>
          </a:solidFill>
        </p:spPr>
      </p:pic>
    </p:spTree>
    <p:extLst>
      <p:ext uri="{BB962C8B-B14F-4D97-AF65-F5344CB8AC3E}">
        <p14:creationId xmlns:p14="http://schemas.microsoft.com/office/powerpoint/2010/main" val="92594583"/>
      </p:ext>
    </p:extLst>
  </p:cSld>
  <p:clrMapOvr>
    <a:masterClrMapping/>
  </p:clrMapOvr>
</p:sld>
</file>

<file path=ppt/theme/theme1.xml><?xml version="1.0" encoding="utf-8"?>
<a:theme xmlns:a="http://schemas.openxmlformats.org/drawingml/2006/main" name="DividendVTI">
  <a:themeElements>
    <a:clrScheme name="DividendVTI">
      <a:dk1>
        <a:sysClr val="windowText" lastClr="000000"/>
      </a:dk1>
      <a:lt1>
        <a:sysClr val="window" lastClr="FFFFFF"/>
      </a:lt1>
      <a:dk2>
        <a:srgbClr val="3D3D3D"/>
      </a:dk2>
      <a:lt2>
        <a:srgbClr val="EBEBEB"/>
      </a:lt2>
      <a:accent1>
        <a:srgbClr val="ED8428"/>
      </a:accent1>
      <a:accent2>
        <a:srgbClr val="E6C46D"/>
      </a:accent2>
      <a:accent3>
        <a:srgbClr val="537685"/>
      </a:accent3>
      <a:accent4>
        <a:srgbClr val="969FA7"/>
      </a:accent4>
      <a:accent5>
        <a:srgbClr val="A9C37C"/>
      </a:accent5>
      <a:accent6>
        <a:srgbClr val="5A8071"/>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Product Summary_Win32_RS v2" id="{4A4BC7BA-E104-48CF-9F11-CBBDF04784BE}" vid="{45BAD27F-A2E8-4282-99F2-C6ED447BF4C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fa6e671f1cd7e4d96ff9652be322dd5e">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4e2496f70b101db0b8013f30a071bbf7"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3F46A686-309E-4CB8-8B43-0618CA3DC8E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043F881-A283-4804-BC69-C2CA14CA7881}">
  <ds:schemaRefs>
    <ds:schemaRef ds:uri="http://schemas.microsoft.com/sharepoint/v3/contenttype/forms"/>
  </ds:schemaRefs>
</ds:datastoreItem>
</file>

<file path=customXml/itemProps3.xml><?xml version="1.0" encoding="utf-8"?>
<ds:datastoreItem xmlns:ds="http://schemas.openxmlformats.org/officeDocument/2006/customXml" ds:itemID="{A5A6C788-C4FC-4FDC-8A35-3D0FEBD2EC4E}">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otalTime>39</TotalTime>
  <Words>1467</Words>
  <Application>Microsoft Office PowerPoint</Application>
  <PresentationFormat>Widescreen</PresentationFormat>
  <Paragraphs>96</Paragraphs>
  <Slides>19</Slides>
  <Notes>3</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19</vt:i4>
      </vt:variant>
    </vt:vector>
  </HeadingPairs>
  <TitlesOfParts>
    <vt:vector size="29" baseType="lpstr">
      <vt:lpstr>Arial</vt:lpstr>
      <vt:lpstr>Calibri</vt:lpstr>
      <vt:lpstr>ClearSans</vt:lpstr>
      <vt:lpstr>Gill Sans MT</vt:lpstr>
      <vt:lpstr>inherit</vt:lpstr>
      <vt:lpstr>Open Sans</vt:lpstr>
      <vt:lpstr>ProximaNova-n4</vt:lpstr>
      <vt:lpstr>Wingdings</vt:lpstr>
      <vt:lpstr>Wingdings 2</vt:lpstr>
      <vt:lpstr>DividendVTI</vt:lpstr>
      <vt:lpstr>People and Organisations</vt:lpstr>
      <vt:lpstr>Session Objectives </vt:lpstr>
      <vt:lpstr>What is organisational culture? </vt:lpstr>
      <vt:lpstr>PowerPoint Presentation</vt:lpstr>
      <vt:lpstr>Definition </vt:lpstr>
      <vt:lpstr>How is culture Reflected? </vt:lpstr>
      <vt:lpstr>Strong ‘v’ weak culture</vt:lpstr>
      <vt:lpstr>Levels of Culture (Ed Schein)</vt:lpstr>
      <vt:lpstr>Levels of Culture  (Ed Schein)</vt:lpstr>
      <vt:lpstr>Reflect &amp; review </vt:lpstr>
      <vt:lpstr>Types of Organisational Culture </vt:lpstr>
      <vt:lpstr>Types of Organisational Culture </vt:lpstr>
      <vt:lpstr>Deal &amp; Kennedy (1982)</vt:lpstr>
      <vt:lpstr>PowerPoint Presentation</vt:lpstr>
      <vt:lpstr>The Cultural web </vt:lpstr>
      <vt:lpstr>PowerPoint Presentation</vt:lpstr>
      <vt:lpstr>Reflect &amp; review </vt:lpstr>
      <vt:lpstr>PowerPoint Presentation</vt:lpstr>
      <vt:lpstr>Diolch /  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People and Organisations</dc:title>
  <dc:creator>Davina Evans</dc:creator>
  <cp:lastModifiedBy>Lisa Knight</cp:lastModifiedBy>
  <cp:revision>6</cp:revision>
  <dcterms:created xsi:type="dcterms:W3CDTF">2020-10-18T21:02:48Z</dcterms:created>
  <dcterms:modified xsi:type="dcterms:W3CDTF">2021-10-14T13:13:00Z</dcterms:modified>
</cp:coreProperties>
</file>