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
  </p:notesMasterIdLst>
  <p:sldIdLst>
    <p:sldId id="256" r:id="rId2"/>
    <p:sldId id="257" r:id="rId3"/>
    <p:sldId id="258" r:id="rId4"/>
    <p:sldId id="259" r:id="rId5"/>
    <p:sldId id="261" r:id="rId6"/>
    <p:sldId id="268" r:id="rId7"/>
    <p:sldId id="262" r:id="rId8"/>
    <p:sldId id="269" r:id="rId9"/>
    <p:sldId id="263" r:id="rId10"/>
    <p:sldId id="264" r:id="rId11"/>
    <p:sldId id="265" r:id="rId12"/>
    <p:sldId id="266" r:id="rId13"/>
    <p:sldId id="270"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E18A1BF-3BE6-48CC-9A8C-CABEE2B8FABE}" v="2" dt="2022-11-13T21:28:34.54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onut-Viorel Nenciu (2132392)" userId="97203e2d-fe62-4626-a3b0-b13d4a6dd038" providerId="ADAL" clId="{FE18A1BF-3BE6-48CC-9A8C-CABEE2B8FABE}"/>
    <pc:docChg chg="addSld delSld modSld">
      <pc:chgData name="Ionut-Viorel Nenciu (2132392)" userId="97203e2d-fe62-4626-a3b0-b13d4a6dd038" providerId="ADAL" clId="{FE18A1BF-3BE6-48CC-9A8C-CABEE2B8FABE}" dt="2022-11-13T21:28:34.543" v="2"/>
      <pc:docMkLst>
        <pc:docMk/>
      </pc:docMkLst>
      <pc:sldChg chg="add">
        <pc:chgData name="Ionut-Viorel Nenciu (2132392)" userId="97203e2d-fe62-4626-a3b0-b13d4a6dd038" providerId="ADAL" clId="{FE18A1BF-3BE6-48CC-9A8C-CABEE2B8FABE}" dt="2022-11-13T21:28:34.543" v="2"/>
        <pc:sldMkLst>
          <pc:docMk/>
          <pc:sldMk cId="3691353093" sldId="270"/>
        </pc:sldMkLst>
      </pc:sldChg>
      <pc:sldChg chg="new del">
        <pc:chgData name="Ionut-Viorel Nenciu (2132392)" userId="97203e2d-fe62-4626-a3b0-b13d4a6dd038" providerId="ADAL" clId="{FE18A1BF-3BE6-48CC-9A8C-CABEE2B8FABE}" dt="2022-11-13T21:28:14.696" v="1" actId="2696"/>
        <pc:sldMkLst>
          <pc:docMk/>
          <pc:sldMk cId="3952542254" sldId="270"/>
        </pc:sldMkLst>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7392D0F1-6413-4821-AB80-7D162931BB53}"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8E4A0836-17E9-4443-808C-FA28D2C717D2}">
      <dgm:prSet/>
      <dgm:spPr/>
      <dgm:t>
        <a:bodyPr/>
        <a:lstStyle/>
        <a:p>
          <a:r>
            <a:rPr lang="en-GB"/>
            <a:t>Effective communication is known as exchanging thoughts, views, information, and opinions so that the communication is acknowledged and understood correctly. </a:t>
          </a:r>
          <a:endParaRPr lang="en-US"/>
        </a:p>
      </dgm:t>
    </dgm:pt>
    <dgm:pt modelId="{9B52FA77-5940-4AD1-B585-2335DC15BB68}" type="parTrans" cxnId="{CD69182B-6993-42C9-9D17-6ABEEAD29E7B}">
      <dgm:prSet/>
      <dgm:spPr/>
      <dgm:t>
        <a:bodyPr/>
        <a:lstStyle/>
        <a:p>
          <a:endParaRPr lang="en-US"/>
        </a:p>
      </dgm:t>
    </dgm:pt>
    <dgm:pt modelId="{26DBD1C6-D221-444E-86B5-B6A6E0F3836E}" type="sibTrans" cxnId="{CD69182B-6993-42C9-9D17-6ABEEAD29E7B}">
      <dgm:prSet/>
      <dgm:spPr/>
      <dgm:t>
        <a:bodyPr/>
        <a:lstStyle/>
        <a:p>
          <a:endParaRPr lang="en-US"/>
        </a:p>
      </dgm:t>
    </dgm:pt>
    <dgm:pt modelId="{20B1525D-CF20-48F0-938B-24C2A05437FD}">
      <dgm:prSet/>
      <dgm:spPr/>
      <dgm:t>
        <a:bodyPr/>
        <a:lstStyle/>
        <a:p>
          <a:r>
            <a:rPr lang="en-GB"/>
            <a:t>Both sender and receiver can be satisfied by effective communication. </a:t>
          </a:r>
          <a:endParaRPr lang="en-US"/>
        </a:p>
      </dgm:t>
    </dgm:pt>
    <dgm:pt modelId="{8107FBDA-67EE-4788-9F44-69D78EA631BD}" type="parTrans" cxnId="{EF0ACB28-4605-4C77-A015-9B78DF1E27FF}">
      <dgm:prSet/>
      <dgm:spPr/>
      <dgm:t>
        <a:bodyPr/>
        <a:lstStyle/>
        <a:p>
          <a:endParaRPr lang="en-US"/>
        </a:p>
      </dgm:t>
    </dgm:pt>
    <dgm:pt modelId="{CABA4928-B9D6-49D4-B7DE-44183250A0DF}" type="sibTrans" cxnId="{EF0ACB28-4605-4C77-A015-9B78DF1E27FF}">
      <dgm:prSet/>
      <dgm:spPr/>
      <dgm:t>
        <a:bodyPr/>
        <a:lstStyle/>
        <a:p>
          <a:endParaRPr lang="en-US"/>
        </a:p>
      </dgm:t>
    </dgm:pt>
    <dgm:pt modelId="{CD3BC4A4-A52A-467B-A02D-C8D580AAAC7A}">
      <dgm:prSet/>
      <dgm:spPr/>
      <dgm:t>
        <a:bodyPr/>
        <a:lstStyle/>
        <a:p>
          <a:r>
            <a:rPr lang="en-GB"/>
            <a:t>Communication is essential in both academic and professional life. </a:t>
          </a:r>
          <a:endParaRPr lang="en-US"/>
        </a:p>
      </dgm:t>
    </dgm:pt>
    <dgm:pt modelId="{1E319CF0-225F-4D70-9F95-8FE8EB68665F}" type="parTrans" cxnId="{70A875DE-4C43-4A58-8791-9FF7A507F7F0}">
      <dgm:prSet/>
      <dgm:spPr/>
      <dgm:t>
        <a:bodyPr/>
        <a:lstStyle/>
        <a:p>
          <a:endParaRPr lang="en-US"/>
        </a:p>
      </dgm:t>
    </dgm:pt>
    <dgm:pt modelId="{E9748025-6C56-4AC8-AE20-A905E83E3109}" type="sibTrans" cxnId="{70A875DE-4C43-4A58-8791-9FF7A507F7F0}">
      <dgm:prSet/>
      <dgm:spPr/>
      <dgm:t>
        <a:bodyPr/>
        <a:lstStyle/>
        <a:p>
          <a:endParaRPr lang="en-US"/>
        </a:p>
      </dgm:t>
    </dgm:pt>
    <dgm:pt modelId="{78019B11-4D66-4F68-B964-B375C5F5EA2C}">
      <dgm:prSet/>
      <dgm:spPr/>
      <dgm:t>
        <a:bodyPr/>
        <a:lstStyle/>
        <a:p>
          <a:r>
            <a:rPr lang="en-GB"/>
            <a:t>The communication patterns that emerge among members show the presence of individual objectives, team goals, structure, and standards. Interpersonal interaction is used to manage relationships and complete tasks. Griffith and Dunham, (2014).</a:t>
          </a:r>
          <a:endParaRPr lang="en-US"/>
        </a:p>
      </dgm:t>
    </dgm:pt>
    <dgm:pt modelId="{6EA29E7C-EA85-4161-87A2-6F22865F641C}" type="parTrans" cxnId="{9FF1092F-BBDE-47B4-BB7C-316E076E7F3B}">
      <dgm:prSet/>
      <dgm:spPr/>
      <dgm:t>
        <a:bodyPr/>
        <a:lstStyle/>
        <a:p>
          <a:endParaRPr lang="en-US"/>
        </a:p>
      </dgm:t>
    </dgm:pt>
    <dgm:pt modelId="{C60B92E0-984D-463D-B1D0-2FF4E81B2ADF}" type="sibTrans" cxnId="{9FF1092F-BBDE-47B4-BB7C-316E076E7F3B}">
      <dgm:prSet/>
      <dgm:spPr/>
      <dgm:t>
        <a:bodyPr/>
        <a:lstStyle/>
        <a:p>
          <a:endParaRPr lang="en-US"/>
        </a:p>
      </dgm:t>
    </dgm:pt>
    <dgm:pt modelId="{26D0D4E8-2751-4963-80C6-68DD1BCA804D}" type="pres">
      <dgm:prSet presAssocID="{7392D0F1-6413-4821-AB80-7D162931BB53}" presName="root" presStyleCnt="0">
        <dgm:presLayoutVars>
          <dgm:dir/>
          <dgm:resizeHandles val="exact"/>
        </dgm:presLayoutVars>
      </dgm:prSet>
      <dgm:spPr/>
    </dgm:pt>
    <dgm:pt modelId="{7B843A97-03FA-4C7F-892D-47A58316A78D}" type="pres">
      <dgm:prSet presAssocID="{8E4A0836-17E9-4443-808C-FA28D2C717D2}" presName="compNode" presStyleCnt="0"/>
      <dgm:spPr/>
    </dgm:pt>
    <dgm:pt modelId="{9DCDD760-C996-4F84-957C-66D9EDA9C912}" type="pres">
      <dgm:prSet presAssocID="{8E4A0836-17E9-4443-808C-FA28D2C717D2}" presName="bgRect" presStyleLbl="bgShp" presStyleIdx="0" presStyleCnt="4"/>
      <dgm:spPr/>
    </dgm:pt>
    <dgm:pt modelId="{97A7B118-5B75-49C9-8273-F3E5CF6FD24A}" type="pres">
      <dgm:prSet presAssocID="{8E4A0836-17E9-4443-808C-FA28D2C717D2}"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at"/>
        </a:ext>
      </dgm:extLst>
    </dgm:pt>
    <dgm:pt modelId="{591D42D9-B8F9-4244-9D75-CF4C17BBE8C7}" type="pres">
      <dgm:prSet presAssocID="{8E4A0836-17E9-4443-808C-FA28D2C717D2}" presName="spaceRect" presStyleCnt="0"/>
      <dgm:spPr/>
    </dgm:pt>
    <dgm:pt modelId="{2BC35D57-AD37-4EF9-A095-5B4ADD32F156}" type="pres">
      <dgm:prSet presAssocID="{8E4A0836-17E9-4443-808C-FA28D2C717D2}" presName="parTx" presStyleLbl="revTx" presStyleIdx="0" presStyleCnt="4">
        <dgm:presLayoutVars>
          <dgm:chMax val="0"/>
          <dgm:chPref val="0"/>
        </dgm:presLayoutVars>
      </dgm:prSet>
      <dgm:spPr/>
    </dgm:pt>
    <dgm:pt modelId="{4D453EA1-CEB1-4CE2-96AE-CF5E95485FFA}" type="pres">
      <dgm:prSet presAssocID="{26DBD1C6-D221-444E-86B5-B6A6E0F3836E}" presName="sibTrans" presStyleCnt="0"/>
      <dgm:spPr/>
    </dgm:pt>
    <dgm:pt modelId="{F9485A71-262F-4D6F-BC15-2998DDC722C6}" type="pres">
      <dgm:prSet presAssocID="{20B1525D-CF20-48F0-938B-24C2A05437FD}" presName="compNode" presStyleCnt="0"/>
      <dgm:spPr/>
    </dgm:pt>
    <dgm:pt modelId="{557EFB30-0491-49B9-A6A3-9BB06D120666}" type="pres">
      <dgm:prSet presAssocID="{20B1525D-CF20-48F0-938B-24C2A05437FD}" presName="bgRect" presStyleLbl="bgShp" presStyleIdx="1" presStyleCnt="4"/>
      <dgm:spPr/>
    </dgm:pt>
    <dgm:pt modelId="{8E1FEBEF-6B83-4D3A-990D-26784F6A64FD}" type="pres">
      <dgm:prSet presAssocID="{20B1525D-CF20-48F0-938B-24C2A05437F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ubtitles"/>
        </a:ext>
      </dgm:extLst>
    </dgm:pt>
    <dgm:pt modelId="{9D97EA1A-35B4-4BD5-BFD0-FD66714B46DD}" type="pres">
      <dgm:prSet presAssocID="{20B1525D-CF20-48F0-938B-24C2A05437FD}" presName="spaceRect" presStyleCnt="0"/>
      <dgm:spPr/>
    </dgm:pt>
    <dgm:pt modelId="{3C0BA673-C50F-403C-88D7-44E096D7E057}" type="pres">
      <dgm:prSet presAssocID="{20B1525D-CF20-48F0-938B-24C2A05437FD}" presName="parTx" presStyleLbl="revTx" presStyleIdx="1" presStyleCnt="4" custLinFactNeighborX="613" custLinFactNeighborY="-12728">
        <dgm:presLayoutVars>
          <dgm:chMax val="0"/>
          <dgm:chPref val="0"/>
        </dgm:presLayoutVars>
      </dgm:prSet>
      <dgm:spPr/>
    </dgm:pt>
    <dgm:pt modelId="{F3CFDAA5-8F9E-4CD9-9685-BCA777652433}" type="pres">
      <dgm:prSet presAssocID="{CABA4928-B9D6-49D4-B7DE-44183250A0DF}" presName="sibTrans" presStyleCnt="0"/>
      <dgm:spPr/>
    </dgm:pt>
    <dgm:pt modelId="{D6CAD402-7FBF-4D91-8A29-ACF776AE7DF3}" type="pres">
      <dgm:prSet presAssocID="{CD3BC4A4-A52A-467B-A02D-C8D580AAAC7A}" presName="compNode" presStyleCnt="0"/>
      <dgm:spPr/>
    </dgm:pt>
    <dgm:pt modelId="{E1692208-A299-4B0F-9F5F-84EC75785E5B}" type="pres">
      <dgm:prSet presAssocID="{CD3BC4A4-A52A-467B-A02D-C8D580AAAC7A}" presName="bgRect" presStyleLbl="bgShp" presStyleIdx="2" presStyleCnt="4"/>
      <dgm:spPr/>
    </dgm:pt>
    <dgm:pt modelId="{D6CAA0B0-1DE8-46B3-A5AC-D2BBDF8D0D3B}" type="pres">
      <dgm:prSet presAssocID="{CD3BC4A4-A52A-467B-A02D-C8D580AAAC7A}"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ser Network"/>
        </a:ext>
      </dgm:extLst>
    </dgm:pt>
    <dgm:pt modelId="{0EE90855-871B-4873-A732-A1ADADFDA773}" type="pres">
      <dgm:prSet presAssocID="{CD3BC4A4-A52A-467B-A02D-C8D580AAAC7A}" presName="spaceRect" presStyleCnt="0"/>
      <dgm:spPr/>
    </dgm:pt>
    <dgm:pt modelId="{DC88E06B-E1B1-474E-8069-1689C3A1795B}" type="pres">
      <dgm:prSet presAssocID="{CD3BC4A4-A52A-467B-A02D-C8D580AAAC7A}" presName="parTx" presStyleLbl="revTx" presStyleIdx="2" presStyleCnt="4" custLinFactNeighborX="306" custLinFactNeighborY="-3524">
        <dgm:presLayoutVars>
          <dgm:chMax val="0"/>
          <dgm:chPref val="0"/>
        </dgm:presLayoutVars>
      </dgm:prSet>
      <dgm:spPr/>
    </dgm:pt>
    <dgm:pt modelId="{0B3A09B5-8E83-4311-B5E6-C8D9BAD5F123}" type="pres">
      <dgm:prSet presAssocID="{E9748025-6C56-4AC8-AE20-A905E83E3109}" presName="sibTrans" presStyleCnt="0"/>
      <dgm:spPr/>
    </dgm:pt>
    <dgm:pt modelId="{F63E166F-B63C-4560-978F-E38F3A2AD243}" type="pres">
      <dgm:prSet presAssocID="{78019B11-4D66-4F68-B964-B375C5F5EA2C}" presName="compNode" presStyleCnt="0"/>
      <dgm:spPr/>
    </dgm:pt>
    <dgm:pt modelId="{3307DE9D-9D13-46FF-80E5-F62CE9FF9397}" type="pres">
      <dgm:prSet presAssocID="{78019B11-4D66-4F68-B964-B375C5F5EA2C}" presName="bgRect" presStyleLbl="bgShp" presStyleIdx="3" presStyleCnt="4" custScaleY="140753"/>
      <dgm:spPr/>
    </dgm:pt>
    <dgm:pt modelId="{3E3DD3A8-1B5E-4A59-A634-1FBD06B2FE83}" type="pres">
      <dgm:prSet presAssocID="{78019B11-4D66-4F68-B964-B375C5F5EA2C}"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ess Pieces"/>
        </a:ext>
      </dgm:extLst>
    </dgm:pt>
    <dgm:pt modelId="{293FE1ED-5BC1-4D1C-85F4-AF6E74B64E8E}" type="pres">
      <dgm:prSet presAssocID="{78019B11-4D66-4F68-B964-B375C5F5EA2C}" presName="spaceRect" presStyleCnt="0"/>
      <dgm:spPr/>
    </dgm:pt>
    <dgm:pt modelId="{33746F9C-6D59-4DC7-AB18-E51A35B859E9}" type="pres">
      <dgm:prSet presAssocID="{78019B11-4D66-4F68-B964-B375C5F5EA2C}" presName="parTx" presStyleLbl="revTx" presStyleIdx="3" presStyleCnt="4">
        <dgm:presLayoutVars>
          <dgm:chMax val="0"/>
          <dgm:chPref val="0"/>
        </dgm:presLayoutVars>
      </dgm:prSet>
      <dgm:spPr/>
    </dgm:pt>
  </dgm:ptLst>
  <dgm:cxnLst>
    <dgm:cxn modelId="{A631A602-0501-4F0D-8364-3F6C8782D73D}" type="presOf" srcId="{20B1525D-CF20-48F0-938B-24C2A05437FD}" destId="{3C0BA673-C50F-403C-88D7-44E096D7E057}" srcOrd="0" destOrd="0" presId="urn:microsoft.com/office/officeart/2018/2/layout/IconVerticalSolidList"/>
    <dgm:cxn modelId="{1A655204-0D5A-4C5B-930B-18C7A2675AC7}" type="presOf" srcId="{7392D0F1-6413-4821-AB80-7D162931BB53}" destId="{26D0D4E8-2751-4963-80C6-68DD1BCA804D}" srcOrd="0" destOrd="0" presId="urn:microsoft.com/office/officeart/2018/2/layout/IconVerticalSolidList"/>
    <dgm:cxn modelId="{EF0ACB28-4605-4C77-A015-9B78DF1E27FF}" srcId="{7392D0F1-6413-4821-AB80-7D162931BB53}" destId="{20B1525D-CF20-48F0-938B-24C2A05437FD}" srcOrd="1" destOrd="0" parTransId="{8107FBDA-67EE-4788-9F44-69D78EA631BD}" sibTransId="{CABA4928-B9D6-49D4-B7DE-44183250A0DF}"/>
    <dgm:cxn modelId="{CD69182B-6993-42C9-9D17-6ABEEAD29E7B}" srcId="{7392D0F1-6413-4821-AB80-7D162931BB53}" destId="{8E4A0836-17E9-4443-808C-FA28D2C717D2}" srcOrd="0" destOrd="0" parTransId="{9B52FA77-5940-4AD1-B585-2335DC15BB68}" sibTransId="{26DBD1C6-D221-444E-86B5-B6A6E0F3836E}"/>
    <dgm:cxn modelId="{9FF1092F-BBDE-47B4-BB7C-316E076E7F3B}" srcId="{7392D0F1-6413-4821-AB80-7D162931BB53}" destId="{78019B11-4D66-4F68-B964-B375C5F5EA2C}" srcOrd="3" destOrd="0" parTransId="{6EA29E7C-EA85-4161-87A2-6F22865F641C}" sibTransId="{C60B92E0-984D-463D-B1D0-2FF4E81B2ADF}"/>
    <dgm:cxn modelId="{818AF73E-74B9-4A7C-AEFB-8E392C8A300B}" type="presOf" srcId="{8E4A0836-17E9-4443-808C-FA28D2C717D2}" destId="{2BC35D57-AD37-4EF9-A095-5B4ADD32F156}" srcOrd="0" destOrd="0" presId="urn:microsoft.com/office/officeart/2018/2/layout/IconVerticalSolidList"/>
    <dgm:cxn modelId="{DF2D354F-27C0-4E46-BAE5-CAA43B442D30}" type="presOf" srcId="{78019B11-4D66-4F68-B964-B375C5F5EA2C}" destId="{33746F9C-6D59-4DC7-AB18-E51A35B859E9}" srcOrd="0" destOrd="0" presId="urn:microsoft.com/office/officeart/2018/2/layout/IconVerticalSolidList"/>
    <dgm:cxn modelId="{B8BC8283-EF7C-4462-B002-CF270599CA06}" type="presOf" srcId="{CD3BC4A4-A52A-467B-A02D-C8D580AAAC7A}" destId="{DC88E06B-E1B1-474E-8069-1689C3A1795B}" srcOrd="0" destOrd="0" presId="urn:microsoft.com/office/officeart/2018/2/layout/IconVerticalSolidList"/>
    <dgm:cxn modelId="{70A875DE-4C43-4A58-8791-9FF7A507F7F0}" srcId="{7392D0F1-6413-4821-AB80-7D162931BB53}" destId="{CD3BC4A4-A52A-467B-A02D-C8D580AAAC7A}" srcOrd="2" destOrd="0" parTransId="{1E319CF0-225F-4D70-9F95-8FE8EB68665F}" sibTransId="{E9748025-6C56-4AC8-AE20-A905E83E3109}"/>
    <dgm:cxn modelId="{360CB6BE-C306-40A4-A926-1F8532692203}" type="presParOf" srcId="{26D0D4E8-2751-4963-80C6-68DD1BCA804D}" destId="{7B843A97-03FA-4C7F-892D-47A58316A78D}" srcOrd="0" destOrd="0" presId="urn:microsoft.com/office/officeart/2018/2/layout/IconVerticalSolidList"/>
    <dgm:cxn modelId="{76A10266-37DF-4B7E-8290-69447D049802}" type="presParOf" srcId="{7B843A97-03FA-4C7F-892D-47A58316A78D}" destId="{9DCDD760-C996-4F84-957C-66D9EDA9C912}" srcOrd="0" destOrd="0" presId="urn:microsoft.com/office/officeart/2018/2/layout/IconVerticalSolidList"/>
    <dgm:cxn modelId="{31ECFD08-9756-41E8-98DD-F6D185AE8A8D}" type="presParOf" srcId="{7B843A97-03FA-4C7F-892D-47A58316A78D}" destId="{97A7B118-5B75-49C9-8273-F3E5CF6FD24A}" srcOrd="1" destOrd="0" presId="urn:microsoft.com/office/officeart/2018/2/layout/IconVerticalSolidList"/>
    <dgm:cxn modelId="{349BA802-2722-4FA4-B6DB-7C414217E8B8}" type="presParOf" srcId="{7B843A97-03FA-4C7F-892D-47A58316A78D}" destId="{591D42D9-B8F9-4244-9D75-CF4C17BBE8C7}" srcOrd="2" destOrd="0" presId="urn:microsoft.com/office/officeart/2018/2/layout/IconVerticalSolidList"/>
    <dgm:cxn modelId="{22A4A9F8-3F5B-4864-96D8-60A63065EEA1}" type="presParOf" srcId="{7B843A97-03FA-4C7F-892D-47A58316A78D}" destId="{2BC35D57-AD37-4EF9-A095-5B4ADD32F156}" srcOrd="3" destOrd="0" presId="urn:microsoft.com/office/officeart/2018/2/layout/IconVerticalSolidList"/>
    <dgm:cxn modelId="{D51F3ACA-F1AC-47EC-ACF0-A9D4BA438ED9}" type="presParOf" srcId="{26D0D4E8-2751-4963-80C6-68DD1BCA804D}" destId="{4D453EA1-CEB1-4CE2-96AE-CF5E95485FFA}" srcOrd="1" destOrd="0" presId="urn:microsoft.com/office/officeart/2018/2/layout/IconVerticalSolidList"/>
    <dgm:cxn modelId="{34956459-80B4-49F2-9C7C-B48BB74FB57F}" type="presParOf" srcId="{26D0D4E8-2751-4963-80C6-68DD1BCA804D}" destId="{F9485A71-262F-4D6F-BC15-2998DDC722C6}" srcOrd="2" destOrd="0" presId="urn:microsoft.com/office/officeart/2018/2/layout/IconVerticalSolidList"/>
    <dgm:cxn modelId="{23ACE765-96E7-40F7-BB25-175589D8DAD0}" type="presParOf" srcId="{F9485A71-262F-4D6F-BC15-2998DDC722C6}" destId="{557EFB30-0491-49B9-A6A3-9BB06D120666}" srcOrd="0" destOrd="0" presId="urn:microsoft.com/office/officeart/2018/2/layout/IconVerticalSolidList"/>
    <dgm:cxn modelId="{91C6D5C7-C531-4284-A293-F746B7DB126D}" type="presParOf" srcId="{F9485A71-262F-4D6F-BC15-2998DDC722C6}" destId="{8E1FEBEF-6B83-4D3A-990D-26784F6A64FD}" srcOrd="1" destOrd="0" presId="urn:microsoft.com/office/officeart/2018/2/layout/IconVerticalSolidList"/>
    <dgm:cxn modelId="{05F09C38-9B8F-43CC-9BB5-C448E56F5EFA}" type="presParOf" srcId="{F9485A71-262F-4D6F-BC15-2998DDC722C6}" destId="{9D97EA1A-35B4-4BD5-BFD0-FD66714B46DD}" srcOrd="2" destOrd="0" presId="urn:microsoft.com/office/officeart/2018/2/layout/IconVerticalSolidList"/>
    <dgm:cxn modelId="{E2B5D298-21E3-4C12-AC21-6858A275E4BB}" type="presParOf" srcId="{F9485A71-262F-4D6F-BC15-2998DDC722C6}" destId="{3C0BA673-C50F-403C-88D7-44E096D7E057}" srcOrd="3" destOrd="0" presId="urn:microsoft.com/office/officeart/2018/2/layout/IconVerticalSolidList"/>
    <dgm:cxn modelId="{168C4E95-8E79-400A-9E7F-BD85AC933F6F}" type="presParOf" srcId="{26D0D4E8-2751-4963-80C6-68DD1BCA804D}" destId="{F3CFDAA5-8F9E-4CD9-9685-BCA777652433}" srcOrd="3" destOrd="0" presId="urn:microsoft.com/office/officeart/2018/2/layout/IconVerticalSolidList"/>
    <dgm:cxn modelId="{E5260AFF-3C2C-443E-8E1C-72EFE80DD257}" type="presParOf" srcId="{26D0D4E8-2751-4963-80C6-68DD1BCA804D}" destId="{D6CAD402-7FBF-4D91-8A29-ACF776AE7DF3}" srcOrd="4" destOrd="0" presId="urn:microsoft.com/office/officeart/2018/2/layout/IconVerticalSolidList"/>
    <dgm:cxn modelId="{C062B4CC-F688-4B7F-B43E-9D12854371BA}" type="presParOf" srcId="{D6CAD402-7FBF-4D91-8A29-ACF776AE7DF3}" destId="{E1692208-A299-4B0F-9F5F-84EC75785E5B}" srcOrd="0" destOrd="0" presId="urn:microsoft.com/office/officeart/2018/2/layout/IconVerticalSolidList"/>
    <dgm:cxn modelId="{2174AADC-67BF-4699-8269-8143CE80C48E}" type="presParOf" srcId="{D6CAD402-7FBF-4D91-8A29-ACF776AE7DF3}" destId="{D6CAA0B0-1DE8-46B3-A5AC-D2BBDF8D0D3B}" srcOrd="1" destOrd="0" presId="urn:microsoft.com/office/officeart/2018/2/layout/IconVerticalSolidList"/>
    <dgm:cxn modelId="{B03F810C-F3D7-44E6-9211-BA1F25DDD1A9}" type="presParOf" srcId="{D6CAD402-7FBF-4D91-8A29-ACF776AE7DF3}" destId="{0EE90855-871B-4873-A732-A1ADADFDA773}" srcOrd="2" destOrd="0" presId="urn:microsoft.com/office/officeart/2018/2/layout/IconVerticalSolidList"/>
    <dgm:cxn modelId="{4E4F31DA-49B6-4FC3-A7B7-D234AEEB7BEA}" type="presParOf" srcId="{D6CAD402-7FBF-4D91-8A29-ACF776AE7DF3}" destId="{DC88E06B-E1B1-474E-8069-1689C3A1795B}" srcOrd="3" destOrd="0" presId="urn:microsoft.com/office/officeart/2018/2/layout/IconVerticalSolidList"/>
    <dgm:cxn modelId="{265DC4C6-5F3C-45BD-B801-9CC92F60D835}" type="presParOf" srcId="{26D0D4E8-2751-4963-80C6-68DD1BCA804D}" destId="{0B3A09B5-8E83-4311-B5E6-C8D9BAD5F123}" srcOrd="5" destOrd="0" presId="urn:microsoft.com/office/officeart/2018/2/layout/IconVerticalSolidList"/>
    <dgm:cxn modelId="{F43A3A4D-9284-4318-9623-B8A05C9DAD3F}" type="presParOf" srcId="{26D0D4E8-2751-4963-80C6-68DD1BCA804D}" destId="{F63E166F-B63C-4560-978F-E38F3A2AD243}" srcOrd="6" destOrd="0" presId="urn:microsoft.com/office/officeart/2018/2/layout/IconVerticalSolidList"/>
    <dgm:cxn modelId="{D58CA42E-A8CB-48B6-952D-40BF2D88C62F}" type="presParOf" srcId="{F63E166F-B63C-4560-978F-E38F3A2AD243}" destId="{3307DE9D-9D13-46FF-80E5-F62CE9FF9397}" srcOrd="0" destOrd="0" presId="urn:microsoft.com/office/officeart/2018/2/layout/IconVerticalSolidList"/>
    <dgm:cxn modelId="{437D1661-69E9-42BF-9EE2-86F1A760F8D1}" type="presParOf" srcId="{F63E166F-B63C-4560-978F-E38F3A2AD243}" destId="{3E3DD3A8-1B5E-4A59-A634-1FBD06B2FE83}" srcOrd="1" destOrd="0" presId="urn:microsoft.com/office/officeart/2018/2/layout/IconVerticalSolidList"/>
    <dgm:cxn modelId="{0715AB23-5464-4CE7-84D3-D91AC482FEA3}" type="presParOf" srcId="{F63E166F-B63C-4560-978F-E38F3A2AD243}" destId="{293FE1ED-5BC1-4D1C-85F4-AF6E74B64E8E}" srcOrd="2" destOrd="0" presId="urn:microsoft.com/office/officeart/2018/2/layout/IconVerticalSolidList"/>
    <dgm:cxn modelId="{14108BD5-380F-485A-BE83-9896472B410B}" type="presParOf" srcId="{F63E166F-B63C-4560-978F-E38F3A2AD243}" destId="{33746F9C-6D59-4DC7-AB18-E51A35B859E9}"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CDD760-C996-4F84-957C-66D9EDA9C912}">
      <dsp:nvSpPr>
        <dsp:cNvPr id="0" name=""/>
        <dsp:cNvSpPr/>
      </dsp:nvSpPr>
      <dsp:spPr>
        <a:xfrm>
          <a:off x="0" y="42256"/>
          <a:ext cx="5913437" cy="84433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7A7B118-5B75-49C9-8273-F3E5CF6FD24A}">
      <dsp:nvSpPr>
        <dsp:cNvPr id="0" name=""/>
        <dsp:cNvSpPr/>
      </dsp:nvSpPr>
      <dsp:spPr>
        <a:xfrm>
          <a:off x="255411" y="232232"/>
          <a:ext cx="464838" cy="46438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BC35D57-AD37-4EF9-A095-5B4ADD32F156}">
      <dsp:nvSpPr>
        <dsp:cNvPr id="0" name=""/>
        <dsp:cNvSpPr/>
      </dsp:nvSpPr>
      <dsp:spPr>
        <a:xfrm>
          <a:off x="975660" y="42256"/>
          <a:ext cx="4908224" cy="8971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944" tIns="94944" rIns="94944" bIns="94944" numCol="1" spcCol="1270" anchor="ctr" anchorCtr="0">
          <a:noAutofit/>
        </a:bodyPr>
        <a:lstStyle/>
        <a:p>
          <a:pPr marL="0" lvl="0" indent="0" algn="l" defTabSz="622300">
            <a:lnSpc>
              <a:spcPct val="90000"/>
            </a:lnSpc>
            <a:spcBef>
              <a:spcPct val="0"/>
            </a:spcBef>
            <a:spcAft>
              <a:spcPct val="35000"/>
            </a:spcAft>
            <a:buNone/>
          </a:pPr>
          <a:r>
            <a:rPr lang="en-GB" sz="1400" kern="1200"/>
            <a:t>Effective communication is known as exchanging thoughts, views, information, and opinions so that the communication is acknowledged and understood correctly. </a:t>
          </a:r>
          <a:endParaRPr lang="en-US" sz="1400" kern="1200"/>
        </a:p>
      </dsp:txBody>
      <dsp:txXfrm>
        <a:off x="975660" y="42256"/>
        <a:ext cx="4908224" cy="897106"/>
      </dsp:txXfrm>
    </dsp:sp>
    <dsp:sp modelId="{557EFB30-0491-49B9-A6A3-9BB06D120666}">
      <dsp:nvSpPr>
        <dsp:cNvPr id="0" name=""/>
        <dsp:cNvSpPr/>
      </dsp:nvSpPr>
      <dsp:spPr>
        <a:xfrm>
          <a:off x="0" y="1163639"/>
          <a:ext cx="5913437" cy="84433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1FEBEF-6B83-4D3A-990D-26784F6A64FD}">
      <dsp:nvSpPr>
        <dsp:cNvPr id="0" name=""/>
        <dsp:cNvSpPr/>
      </dsp:nvSpPr>
      <dsp:spPr>
        <a:xfrm>
          <a:off x="255411" y="1353614"/>
          <a:ext cx="464838" cy="46438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C0BA673-C50F-403C-88D7-44E096D7E057}">
      <dsp:nvSpPr>
        <dsp:cNvPr id="0" name=""/>
        <dsp:cNvSpPr/>
      </dsp:nvSpPr>
      <dsp:spPr>
        <a:xfrm>
          <a:off x="1005212" y="1049455"/>
          <a:ext cx="4908224" cy="8971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944" tIns="94944" rIns="94944" bIns="94944" numCol="1" spcCol="1270" anchor="ctr" anchorCtr="0">
          <a:noAutofit/>
        </a:bodyPr>
        <a:lstStyle/>
        <a:p>
          <a:pPr marL="0" lvl="0" indent="0" algn="l" defTabSz="622300">
            <a:lnSpc>
              <a:spcPct val="90000"/>
            </a:lnSpc>
            <a:spcBef>
              <a:spcPct val="0"/>
            </a:spcBef>
            <a:spcAft>
              <a:spcPct val="35000"/>
            </a:spcAft>
            <a:buNone/>
          </a:pPr>
          <a:r>
            <a:rPr lang="en-GB" sz="1400" kern="1200"/>
            <a:t>Both sender and receiver can be satisfied by effective communication. </a:t>
          </a:r>
          <a:endParaRPr lang="en-US" sz="1400" kern="1200"/>
        </a:p>
      </dsp:txBody>
      <dsp:txXfrm>
        <a:off x="1005212" y="1049455"/>
        <a:ext cx="4908224" cy="897106"/>
      </dsp:txXfrm>
    </dsp:sp>
    <dsp:sp modelId="{E1692208-A299-4B0F-9F5F-84EC75785E5B}">
      <dsp:nvSpPr>
        <dsp:cNvPr id="0" name=""/>
        <dsp:cNvSpPr/>
      </dsp:nvSpPr>
      <dsp:spPr>
        <a:xfrm>
          <a:off x="0" y="2285021"/>
          <a:ext cx="5913437" cy="844335"/>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6CAA0B0-1DE8-46B3-A5AC-D2BBDF8D0D3B}">
      <dsp:nvSpPr>
        <dsp:cNvPr id="0" name=""/>
        <dsp:cNvSpPr/>
      </dsp:nvSpPr>
      <dsp:spPr>
        <a:xfrm>
          <a:off x="255411" y="2474997"/>
          <a:ext cx="464838" cy="46438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C88E06B-E1B1-474E-8069-1689C3A1795B}">
      <dsp:nvSpPr>
        <dsp:cNvPr id="0" name=""/>
        <dsp:cNvSpPr/>
      </dsp:nvSpPr>
      <dsp:spPr>
        <a:xfrm>
          <a:off x="990680" y="2253407"/>
          <a:ext cx="4908224" cy="8971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944" tIns="94944" rIns="94944" bIns="94944" numCol="1" spcCol="1270" anchor="ctr" anchorCtr="0">
          <a:noAutofit/>
        </a:bodyPr>
        <a:lstStyle/>
        <a:p>
          <a:pPr marL="0" lvl="0" indent="0" algn="l" defTabSz="622300">
            <a:lnSpc>
              <a:spcPct val="90000"/>
            </a:lnSpc>
            <a:spcBef>
              <a:spcPct val="0"/>
            </a:spcBef>
            <a:spcAft>
              <a:spcPct val="35000"/>
            </a:spcAft>
            <a:buNone/>
          </a:pPr>
          <a:r>
            <a:rPr lang="en-GB" sz="1400" kern="1200"/>
            <a:t>Communication is essential in both academic and professional life. </a:t>
          </a:r>
          <a:endParaRPr lang="en-US" sz="1400" kern="1200"/>
        </a:p>
      </dsp:txBody>
      <dsp:txXfrm>
        <a:off x="990680" y="2253407"/>
        <a:ext cx="4908224" cy="897106"/>
      </dsp:txXfrm>
    </dsp:sp>
    <dsp:sp modelId="{3307DE9D-9D13-46FF-80E5-F62CE9FF9397}">
      <dsp:nvSpPr>
        <dsp:cNvPr id="0" name=""/>
        <dsp:cNvSpPr/>
      </dsp:nvSpPr>
      <dsp:spPr>
        <a:xfrm>
          <a:off x="0" y="3406404"/>
          <a:ext cx="5913437" cy="1188426"/>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E3DD3A8-1B5E-4A59-A634-1FBD06B2FE83}">
      <dsp:nvSpPr>
        <dsp:cNvPr id="0" name=""/>
        <dsp:cNvSpPr/>
      </dsp:nvSpPr>
      <dsp:spPr>
        <a:xfrm>
          <a:off x="255661" y="3768425"/>
          <a:ext cx="464838" cy="46438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3746F9C-6D59-4DC7-AB18-E51A35B859E9}">
      <dsp:nvSpPr>
        <dsp:cNvPr id="0" name=""/>
        <dsp:cNvSpPr/>
      </dsp:nvSpPr>
      <dsp:spPr>
        <a:xfrm>
          <a:off x="976160" y="3578450"/>
          <a:ext cx="4876266" cy="8971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944" tIns="94944" rIns="94944" bIns="94944" numCol="1" spcCol="1270" anchor="ctr" anchorCtr="0">
          <a:noAutofit/>
        </a:bodyPr>
        <a:lstStyle/>
        <a:p>
          <a:pPr marL="0" lvl="0" indent="0" algn="l" defTabSz="622300">
            <a:lnSpc>
              <a:spcPct val="90000"/>
            </a:lnSpc>
            <a:spcBef>
              <a:spcPct val="0"/>
            </a:spcBef>
            <a:spcAft>
              <a:spcPct val="35000"/>
            </a:spcAft>
            <a:buNone/>
          </a:pPr>
          <a:r>
            <a:rPr lang="en-GB" sz="1400" kern="1200"/>
            <a:t>The communication patterns that emerge among members show the presence of individual objectives, team goals, structure, and standards. Interpersonal interaction is used to manage relationships and complete tasks. Griffith and Dunham, (2014).</a:t>
          </a:r>
          <a:endParaRPr lang="en-US" sz="1400" kern="1200"/>
        </a:p>
      </dsp:txBody>
      <dsp:txXfrm>
        <a:off x="976160" y="3578450"/>
        <a:ext cx="4876266" cy="89710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97731E8-E4A1-4A0D-A577-25340B35E235}" type="datetimeFigureOut">
              <a:rPr lang="en-US" smtClean="0"/>
              <a:t>11/13/2022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79E34D1-24EE-40D2-B67C-2E1B780A0535}" type="slidenum">
              <a:rPr lang="en-US" smtClean="0"/>
              <a:t>‹#›</a:t>
            </a:fld>
            <a:endParaRPr lang="en-US"/>
          </a:p>
        </p:txBody>
      </p:sp>
    </p:spTree>
    <p:extLst>
      <p:ext uri="{BB962C8B-B14F-4D97-AF65-F5344CB8AC3E}">
        <p14:creationId xmlns:p14="http://schemas.microsoft.com/office/powerpoint/2010/main" val="19716493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50000"/>
              </a:lnSpc>
              <a:spcBef>
                <a:spcPts val="0"/>
              </a:spcBef>
              <a:spcAft>
                <a:spcPts val="0"/>
              </a:spcAft>
            </a:pPr>
            <a:r>
              <a:rPr lang="en-GB" sz="1800" b="1" i="1" ker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Introduction </a:t>
            </a:r>
            <a:endParaRPr lang="en-US" sz="1800" b="1" i="1" ker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endParaRPr>
          </a:p>
          <a:p>
            <a:pPr marL="0" marR="0" indent="457200" algn="just">
              <a:lnSpc>
                <a:spcPct val="150000"/>
              </a:lnSpc>
              <a:spcBef>
                <a:spcPts val="0"/>
              </a:spcBef>
              <a:spcAft>
                <a:spcPts val="0"/>
              </a:spcAft>
            </a:pPr>
            <a:r>
              <a:rPr lang="en-GB" sz="1800">
                <a:effectLst/>
                <a:latin typeface="Arial" panose="020B0604020202020204" pitchFamily="34" charset="0"/>
                <a:ea typeface="Calibri" panose="020F0502020204030204" pitchFamily="34" charset="0"/>
                <a:cs typeface="Times New Roman" panose="02020603050405020304" pitchFamily="18" charset="0"/>
              </a:rPr>
              <a:t>Amazon wants to open warehouses across the main cities in Europe. This project aims to provide good delivery services across these cities. Tom was leading the project. Before starting the project, Tom has to build a team to distribute the tasks and responsibilities for all the team members to achieve the goals. But the communication between Tom and his team members was weak. There was some conflict between them, and the team members could not get over them. There was no communication channel, and the communication was informal throughout the project. They hardly arranged meetings before the project, and this was the only formal communication among them. No suitable communication channel was used, which impacted how the team members communicated on the project. This presentation will help Tom to improve communication among the team members. It also suggests a model and channel of communication which will be effective for them. The communication barriers will also be highlighted so they can avoid them and build a solid and effective team to complete the project. </a:t>
            </a:r>
            <a:endParaRPr lang="en-US" sz="1800">
              <a:effectLst/>
              <a:latin typeface="Arial" panose="020B0604020202020204" pitchFamily="34" charset="0"/>
              <a:ea typeface="Calibri" panose="020F0502020204030204" pitchFamily="34" charset="0"/>
              <a:cs typeface="Times New Roman" panose="02020603050405020304" pitchFamily="18" charset="0"/>
            </a:endParaRPr>
          </a:p>
          <a:p>
            <a:endParaRPr lang="en-US"/>
          </a:p>
        </p:txBody>
      </p:sp>
      <p:sp>
        <p:nvSpPr>
          <p:cNvPr id="4" name="Slide Number Placeholder 3"/>
          <p:cNvSpPr>
            <a:spLocks noGrp="1"/>
          </p:cNvSpPr>
          <p:nvPr>
            <p:ph type="sldNum" sz="quarter" idx="5"/>
          </p:nvPr>
        </p:nvSpPr>
        <p:spPr/>
        <p:txBody>
          <a:bodyPr/>
          <a:lstStyle/>
          <a:p>
            <a:fld id="{479E34D1-24EE-40D2-B67C-2E1B780A0535}" type="slidenum">
              <a:rPr lang="en-US" smtClean="0"/>
              <a:t>2</a:t>
            </a:fld>
            <a:endParaRPr lang="en-US"/>
          </a:p>
        </p:txBody>
      </p:sp>
    </p:spTree>
    <p:extLst>
      <p:ext uri="{BB962C8B-B14F-4D97-AF65-F5344CB8AC3E}">
        <p14:creationId xmlns:p14="http://schemas.microsoft.com/office/powerpoint/2010/main" val="14272815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50000"/>
              </a:lnSpc>
              <a:spcBef>
                <a:spcPts val="0"/>
              </a:spcBef>
              <a:spcAft>
                <a:spcPts val="0"/>
              </a:spcAft>
            </a:pPr>
            <a:r>
              <a:rPr lang="en-GB" sz="1800" b="1" i="1" ker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The Benefits of Effective Communication </a:t>
            </a:r>
            <a:endParaRPr lang="en-US" sz="1800" b="1" i="1" ker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endParaRPr>
          </a:p>
          <a:p>
            <a:pPr marL="0" marR="0" indent="0" algn="just">
              <a:lnSpc>
                <a:spcPct val="150000"/>
              </a:lnSpc>
              <a:spcBef>
                <a:spcPts val="0"/>
              </a:spcBef>
              <a:spcAft>
                <a:spcPts val="0"/>
              </a:spcAft>
            </a:pPr>
            <a:r>
              <a:rPr lang="en-GB" sz="1800">
                <a:effectLst/>
                <a:latin typeface="Arial" panose="020B0604020202020204" pitchFamily="34" charset="0"/>
                <a:ea typeface="Calibri" panose="020F0502020204030204" pitchFamily="34" charset="0"/>
                <a:cs typeface="Times New Roman" panose="02020603050405020304" pitchFamily="18" charset="0"/>
              </a:rPr>
              <a:t>Effective communication is known as exchanging thoughts, views, information, and opinions so that the communication is acknowledged and understood correctly. Both sender and receiver can be satisfied by effective communication. In other words, when all the participants in the communication give similar senses to the information shared and made the sender comfortable by actively listening and understanding is known as effective communication. Effective communication is essential in both academic and professional life. Energetic teamwork can be created by effective communication among the team (Fielding, 2006). </a:t>
            </a:r>
            <a:endParaRPr lang="en-US" sz="1800">
              <a:effectLst/>
              <a:latin typeface="Arial" panose="020B0604020202020204" pitchFamily="34" charset="0"/>
              <a:ea typeface="Calibri" panose="020F0502020204030204" pitchFamily="34" charset="0"/>
              <a:cs typeface="Times New Roman" panose="02020603050405020304" pitchFamily="18" charset="0"/>
            </a:endParaRPr>
          </a:p>
          <a:p>
            <a:pPr marL="0" marR="0" indent="0" algn="just">
              <a:lnSpc>
                <a:spcPct val="150000"/>
              </a:lnSpc>
              <a:spcBef>
                <a:spcPts val="0"/>
              </a:spcBef>
              <a:spcAft>
                <a:spcPts val="0"/>
              </a:spcAft>
            </a:pPr>
            <a:r>
              <a:rPr lang="en-GB" sz="1800">
                <a:effectLst/>
                <a:latin typeface="Arial" panose="020B0604020202020204" pitchFamily="34" charset="0"/>
                <a:ea typeface="Calibri" panose="020F0502020204030204" pitchFamily="34" charset="0"/>
                <a:cs typeface="Times New Roman" panose="02020603050405020304" pitchFamily="18" charset="0"/>
              </a:rPr>
              <a:t>Effective communication has numerous benefits, such as Mitigated conflict, Improved productivity, Improved client relations, Increased innovation, Strengthened team building, Improved public impression, etc (Training, 2012).</a:t>
            </a:r>
            <a:endParaRPr lang="en-US" sz="1800">
              <a:effectLst/>
              <a:latin typeface="Arial" panose="020B0604020202020204" pitchFamily="34" charset="0"/>
              <a:ea typeface="Calibri" panose="020F0502020204030204" pitchFamily="34" charset="0"/>
              <a:cs typeface="Times New Roman" panose="02020603050405020304" pitchFamily="18" charset="0"/>
            </a:endParaRPr>
          </a:p>
          <a:p>
            <a:endParaRPr lang="en-US"/>
          </a:p>
        </p:txBody>
      </p:sp>
      <p:sp>
        <p:nvSpPr>
          <p:cNvPr id="4" name="Slide Number Placeholder 3"/>
          <p:cNvSpPr>
            <a:spLocks noGrp="1"/>
          </p:cNvSpPr>
          <p:nvPr>
            <p:ph type="sldNum" sz="quarter" idx="5"/>
          </p:nvPr>
        </p:nvSpPr>
        <p:spPr/>
        <p:txBody>
          <a:bodyPr/>
          <a:lstStyle/>
          <a:p>
            <a:fld id="{479E34D1-24EE-40D2-B67C-2E1B780A0535}" type="slidenum">
              <a:rPr lang="en-US" smtClean="0"/>
              <a:t>3</a:t>
            </a:fld>
            <a:endParaRPr lang="en-US"/>
          </a:p>
        </p:txBody>
      </p:sp>
    </p:spTree>
    <p:extLst>
      <p:ext uri="{BB962C8B-B14F-4D97-AF65-F5344CB8AC3E}">
        <p14:creationId xmlns:p14="http://schemas.microsoft.com/office/powerpoint/2010/main" val="10964637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a:lnSpc>
                <a:spcPct val="150000"/>
              </a:lnSpc>
              <a:spcBef>
                <a:spcPts val="0"/>
              </a:spcBef>
              <a:spcAft>
                <a:spcPts val="0"/>
              </a:spcAft>
            </a:pPr>
            <a:r>
              <a:rPr lang="en-GB" sz="1800">
                <a:effectLst/>
                <a:latin typeface="Arial" panose="020B0604020202020204" pitchFamily="34" charset="0"/>
                <a:ea typeface="Calibri" panose="020F0502020204030204" pitchFamily="34" charset="0"/>
                <a:cs typeface="Times New Roman" panose="02020603050405020304" pitchFamily="18" charset="0"/>
              </a:rPr>
              <a:t> </a:t>
            </a:r>
            <a:endParaRPr lang="en-US" sz="1800">
              <a:effectLst/>
              <a:latin typeface="Arial" panose="020B060402020202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mj-lt"/>
              <a:buAutoNum type="arabicPeriod"/>
            </a:pPr>
            <a:r>
              <a:rPr lang="en-GB" sz="1800" b="1" i="1">
                <a:effectLst/>
                <a:latin typeface="Arial" panose="020B0604020202020204" pitchFamily="34" charset="0"/>
                <a:cs typeface="Times New Roman" panose="02020603050405020304" pitchFamily="18" charset="0"/>
              </a:rPr>
              <a:t>Mitigated conflict</a:t>
            </a:r>
            <a:endParaRPr lang="en-US" sz="1800" b="1" i="1">
              <a:effectLst/>
              <a:latin typeface="Arial" panose="020B0604020202020204" pitchFamily="34" charset="0"/>
              <a:cs typeface="Times New Roman" panose="02020603050405020304" pitchFamily="18" charset="0"/>
            </a:endParaRPr>
          </a:p>
          <a:p>
            <a:pPr marL="0" marR="0" indent="457200" algn="just">
              <a:lnSpc>
                <a:spcPct val="150000"/>
              </a:lnSpc>
              <a:spcBef>
                <a:spcPts val="0"/>
              </a:spcBef>
              <a:spcAft>
                <a:spcPts val="0"/>
              </a:spcAft>
            </a:pPr>
            <a:r>
              <a:rPr lang="en-GB" sz="1800">
                <a:effectLst/>
                <a:latin typeface="Arial" panose="020B0604020202020204" pitchFamily="34" charset="0"/>
                <a:ea typeface="Calibri" panose="020F0502020204030204" pitchFamily="34" charset="0"/>
                <a:cs typeface="Times New Roman" panose="02020603050405020304" pitchFamily="18" charset="0"/>
              </a:rPr>
              <a:t>Mostly the conflicts start because of ineffective communication strategies which can create confusion in the information communicated. This confusion can make team members feel insulted, misunderstood, ignored, or performed unexpectedly. The conflicts and stress among the team can be decreased by effective communication because effective communication decreases misunderstandings and provide clarity of information (</a:t>
            </a:r>
            <a:r>
              <a:rPr lang="en-GB" sz="1800" err="1">
                <a:effectLst/>
                <a:latin typeface="Arial" panose="020B0604020202020204" pitchFamily="34" charset="0"/>
                <a:ea typeface="Calibri" panose="020F0502020204030204" pitchFamily="34" charset="0"/>
                <a:cs typeface="Times New Roman" panose="02020603050405020304" pitchFamily="18" charset="0"/>
              </a:rPr>
              <a:t>Matusovich</a:t>
            </a:r>
            <a:r>
              <a:rPr lang="en-GB" sz="1800">
                <a:effectLst/>
                <a:latin typeface="Arial" panose="020B0604020202020204" pitchFamily="34" charset="0"/>
                <a:ea typeface="Calibri" panose="020F0502020204030204" pitchFamily="34" charset="0"/>
                <a:cs typeface="Times New Roman" panose="02020603050405020304" pitchFamily="18" charset="0"/>
              </a:rPr>
              <a:t> et al., 2012). </a:t>
            </a:r>
            <a:endParaRPr lang="en-US" sz="1800">
              <a:effectLst/>
              <a:latin typeface="Arial" panose="020B0604020202020204" pitchFamily="34" charset="0"/>
              <a:ea typeface="Calibri" panose="020F0502020204030204" pitchFamily="34" charset="0"/>
              <a:cs typeface="Times New Roman" panose="02020603050405020304" pitchFamily="18" charset="0"/>
            </a:endParaRPr>
          </a:p>
          <a:p>
            <a:pPr marL="0" marR="0" indent="457200" algn="just">
              <a:lnSpc>
                <a:spcPct val="150000"/>
              </a:lnSpc>
              <a:spcBef>
                <a:spcPts val="0"/>
              </a:spcBef>
              <a:spcAft>
                <a:spcPts val="0"/>
              </a:spcAft>
            </a:pPr>
            <a:r>
              <a:rPr lang="en-GB" sz="1800">
                <a:effectLst/>
                <a:latin typeface="Arial" panose="020B0604020202020204" pitchFamily="34" charset="0"/>
                <a:ea typeface="Calibri" panose="020F0502020204030204" pitchFamily="34" charset="0"/>
                <a:cs typeface="Times New Roman" panose="02020603050405020304" pitchFamily="18" charset="0"/>
              </a:rPr>
              <a:t> </a:t>
            </a:r>
            <a:endParaRPr lang="en-US" sz="1800">
              <a:effectLst/>
              <a:latin typeface="Arial" panose="020B060402020202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mj-lt"/>
              <a:buAutoNum type="arabicPeriod"/>
            </a:pPr>
            <a:r>
              <a:rPr lang="en-GB" sz="1800" b="1" i="1">
                <a:effectLst/>
                <a:latin typeface="Arial" panose="020B0604020202020204" pitchFamily="34" charset="0"/>
                <a:cs typeface="Times New Roman" panose="02020603050405020304" pitchFamily="18" charset="0"/>
              </a:rPr>
              <a:t>Improved productivity</a:t>
            </a:r>
            <a:endParaRPr lang="en-US" sz="1800" b="1" i="1">
              <a:effectLst/>
              <a:latin typeface="Arial" panose="020B0604020202020204" pitchFamily="34" charset="0"/>
              <a:cs typeface="Times New Roman" panose="02020603050405020304" pitchFamily="18" charset="0"/>
            </a:endParaRPr>
          </a:p>
          <a:p>
            <a:pPr marL="0" marR="0" indent="0" algn="just">
              <a:lnSpc>
                <a:spcPct val="150000"/>
              </a:lnSpc>
              <a:spcBef>
                <a:spcPts val="0"/>
              </a:spcBef>
              <a:spcAft>
                <a:spcPts val="0"/>
              </a:spcAft>
            </a:pPr>
            <a:r>
              <a:rPr lang="en-GB" sz="1800">
                <a:effectLst/>
                <a:latin typeface="Arial" panose="020B0604020202020204" pitchFamily="34" charset="0"/>
                <a:ea typeface="Calibri" panose="020F0502020204030204" pitchFamily="34" charset="0"/>
                <a:cs typeface="Times New Roman" panose="02020603050405020304" pitchFamily="18" charset="0"/>
              </a:rPr>
              <a:t> A loyal team member understands the expectation and is probably more productive and efficient. If the workers have unclear knowledge about their job, they are confused about doing tasks. Providing precise data and effective communication can help workers perform their tasks efficiently, increasing productivity (Suter et al., 2009). </a:t>
            </a:r>
            <a:endParaRPr lang="en-US" sz="1800">
              <a:effectLst/>
              <a:latin typeface="Arial" panose="020B060402020202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mj-lt"/>
              <a:buAutoNum type="arabicPeriod"/>
            </a:pPr>
            <a:r>
              <a:rPr lang="en-GB" sz="1800" b="1" i="1">
                <a:effectLst/>
                <a:latin typeface="Arial" panose="020B0604020202020204" pitchFamily="34" charset="0"/>
                <a:cs typeface="Times New Roman" panose="02020603050405020304" pitchFamily="18" charset="0"/>
              </a:rPr>
              <a:t>Improved client relations</a:t>
            </a:r>
            <a:endParaRPr lang="en-US" sz="1800" b="1" i="1">
              <a:effectLst/>
              <a:latin typeface="Arial" panose="020B0604020202020204" pitchFamily="34" charset="0"/>
              <a:cs typeface="Times New Roman" panose="02020603050405020304" pitchFamily="18" charset="0"/>
            </a:endParaRPr>
          </a:p>
          <a:p>
            <a:pPr marL="0" marR="0" indent="457200" algn="just">
              <a:lnSpc>
                <a:spcPct val="150000"/>
              </a:lnSpc>
              <a:spcBef>
                <a:spcPts val="0"/>
              </a:spcBef>
              <a:spcAft>
                <a:spcPts val="0"/>
              </a:spcAft>
            </a:pPr>
            <a:r>
              <a:rPr lang="en-GB" sz="1800">
                <a:effectLst/>
                <a:latin typeface="Arial" panose="020B0604020202020204" pitchFamily="34" charset="0"/>
                <a:ea typeface="Calibri" panose="020F0502020204030204" pitchFamily="34" charset="0"/>
                <a:cs typeface="Times New Roman" panose="02020603050405020304" pitchFamily="18" charset="0"/>
              </a:rPr>
              <a:t>Effective communication built a strong relationship between the team. The working environment also becomes favourable when there is a strong relationship among the team members. They enjoy their tasks and perform more efficiently (Maguire, and </a:t>
            </a:r>
            <a:r>
              <a:rPr lang="en-GB" sz="1800" err="1">
                <a:effectLst/>
                <a:latin typeface="Arial" panose="020B0604020202020204" pitchFamily="34" charset="0"/>
                <a:ea typeface="Calibri" panose="020F0502020204030204" pitchFamily="34" charset="0"/>
                <a:cs typeface="Times New Roman" panose="02020603050405020304" pitchFamily="18" charset="0"/>
              </a:rPr>
              <a:t>Pitceathly</a:t>
            </a:r>
            <a:r>
              <a:rPr lang="en-GB" sz="1800">
                <a:effectLst/>
                <a:latin typeface="Arial" panose="020B0604020202020204" pitchFamily="34" charset="0"/>
                <a:ea typeface="Calibri" panose="020F0502020204030204" pitchFamily="34" charset="0"/>
                <a:cs typeface="Times New Roman" panose="02020603050405020304" pitchFamily="18" charset="0"/>
              </a:rPr>
              <a:t>, 2002). </a:t>
            </a:r>
            <a:endParaRPr lang="en-US" sz="1800">
              <a:effectLst/>
              <a:latin typeface="Arial" panose="020B0604020202020204" pitchFamily="34" charset="0"/>
              <a:ea typeface="Calibri" panose="020F0502020204030204" pitchFamily="34" charset="0"/>
              <a:cs typeface="Times New Roman" panose="02020603050405020304" pitchFamily="18" charset="0"/>
            </a:endParaRPr>
          </a:p>
          <a:p>
            <a:endParaRPr lang="en-US"/>
          </a:p>
        </p:txBody>
      </p:sp>
      <p:sp>
        <p:nvSpPr>
          <p:cNvPr id="4" name="Slide Number Placeholder 3"/>
          <p:cNvSpPr>
            <a:spLocks noGrp="1"/>
          </p:cNvSpPr>
          <p:nvPr>
            <p:ph type="sldNum" sz="quarter" idx="5"/>
          </p:nvPr>
        </p:nvSpPr>
        <p:spPr/>
        <p:txBody>
          <a:bodyPr/>
          <a:lstStyle/>
          <a:p>
            <a:fld id="{479E34D1-24EE-40D2-B67C-2E1B780A0535}" type="slidenum">
              <a:rPr lang="en-US" smtClean="0"/>
              <a:t>4</a:t>
            </a:fld>
            <a:endParaRPr lang="en-US"/>
          </a:p>
        </p:txBody>
      </p:sp>
    </p:spTree>
    <p:extLst>
      <p:ext uri="{BB962C8B-B14F-4D97-AF65-F5344CB8AC3E}">
        <p14:creationId xmlns:p14="http://schemas.microsoft.com/office/powerpoint/2010/main" val="12344123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50000"/>
              </a:lnSpc>
              <a:spcBef>
                <a:spcPts val="0"/>
              </a:spcBef>
              <a:spcAft>
                <a:spcPts val="0"/>
              </a:spcAft>
            </a:pPr>
            <a:r>
              <a:rPr lang="en-GB" sz="1800" b="1" i="1" ker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Model Or Models of Communication Should Tom Apply and Why</a:t>
            </a:r>
            <a:endParaRPr lang="en-US" sz="1800" b="1" i="1" ker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endParaRPr>
          </a:p>
          <a:p>
            <a:pPr marL="0" marR="0" indent="457200" algn="just">
              <a:lnSpc>
                <a:spcPct val="150000"/>
              </a:lnSpc>
              <a:spcBef>
                <a:spcPts val="0"/>
              </a:spcBef>
              <a:spcAft>
                <a:spcPts val="0"/>
              </a:spcAft>
            </a:pPr>
            <a:r>
              <a:rPr lang="en-GB" sz="1800">
                <a:effectLst/>
                <a:latin typeface="Arial" panose="020B0604020202020204" pitchFamily="34" charset="0"/>
                <a:ea typeface="Calibri" panose="020F0502020204030204" pitchFamily="34" charset="0"/>
                <a:cs typeface="Times New Roman" panose="02020603050405020304" pitchFamily="18" charset="0"/>
              </a:rPr>
              <a:t> </a:t>
            </a:r>
            <a:endParaRPr lang="en-US" sz="1800">
              <a:effectLst/>
              <a:latin typeface="Arial" panose="020B0604020202020204" pitchFamily="34" charset="0"/>
              <a:ea typeface="Calibri" panose="020F0502020204030204" pitchFamily="34" charset="0"/>
              <a:cs typeface="Times New Roman" panose="02020603050405020304" pitchFamily="18" charset="0"/>
            </a:endParaRPr>
          </a:p>
          <a:p>
            <a:pPr marL="0" marR="0" indent="457200" algn="just">
              <a:lnSpc>
                <a:spcPct val="150000"/>
              </a:lnSpc>
              <a:spcBef>
                <a:spcPts val="0"/>
              </a:spcBef>
              <a:spcAft>
                <a:spcPts val="0"/>
              </a:spcAft>
            </a:pPr>
            <a:r>
              <a:rPr lang="en-GB" sz="1800">
                <a:effectLst/>
                <a:latin typeface="Arial" panose="020B0604020202020204" pitchFamily="34" charset="0"/>
                <a:ea typeface="Calibri" panose="020F0502020204030204" pitchFamily="34" charset="0"/>
                <a:cs typeface="Times New Roman" panose="02020603050405020304" pitchFamily="18" charset="0"/>
              </a:rPr>
              <a:t>There are different communication models, but the transmitter-receiver, 4-ear, and iceberg models are the best. The summary of the statement of the model and the effect of communication in today's world is described below (Narula, 2006).</a:t>
            </a:r>
            <a:endParaRPr lang="en-US" sz="1800">
              <a:effectLst/>
              <a:latin typeface="Arial" panose="020B0604020202020204" pitchFamily="34" charset="0"/>
              <a:ea typeface="Calibri" panose="020F0502020204030204" pitchFamily="34" charset="0"/>
              <a:cs typeface="Times New Roman" panose="02020603050405020304" pitchFamily="18" charset="0"/>
            </a:endParaRPr>
          </a:p>
          <a:p>
            <a:pPr marL="0" marR="0" indent="457200" algn="just">
              <a:lnSpc>
                <a:spcPct val="150000"/>
              </a:lnSpc>
              <a:spcBef>
                <a:spcPts val="0"/>
              </a:spcBef>
              <a:spcAft>
                <a:spcPts val="0"/>
              </a:spcAft>
            </a:pPr>
            <a:r>
              <a:rPr lang="en-GB" sz="1800">
                <a:effectLst/>
                <a:latin typeface="Arial" panose="020B0604020202020204" pitchFamily="34" charset="0"/>
                <a:ea typeface="Calibri" panose="020F0502020204030204" pitchFamily="34" charset="0"/>
                <a:cs typeface="Times New Roman" panose="02020603050405020304" pitchFamily="18" charset="0"/>
              </a:rPr>
              <a:t> </a:t>
            </a:r>
            <a:endParaRPr lang="en-US" sz="1800">
              <a:effectLst/>
              <a:latin typeface="Arial" panose="020B060402020202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0"/>
              </a:spcAft>
            </a:pPr>
            <a:r>
              <a:rPr lang="en-GB" sz="1800" b="1" i="1">
                <a:effectLst/>
                <a:latin typeface="Arial" panose="020B0604020202020204" pitchFamily="34" charset="0"/>
                <a:cs typeface="Times New Roman" panose="02020603050405020304" pitchFamily="18" charset="0"/>
              </a:rPr>
              <a:t>Transceiver model </a:t>
            </a:r>
            <a:endParaRPr lang="en-US" sz="1800" b="1" i="1">
              <a:effectLst/>
              <a:latin typeface="Arial" panose="020B0604020202020204" pitchFamily="34" charset="0"/>
              <a:cs typeface="Times New Roman" panose="02020603050405020304" pitchFamily="18" charset="0"/>
            </a:endParaRPr>
          </a:p>
          <a:p>
            <a:pPr marL="457200" marR="0" indent="0" algn="just">
              <a:lnSpc>
                <a:spcPct val="150000"/>
              </a:lnSpc>
              <a:spcBef>
                <a:spcPts val="0"/>
              </a:spcBef>
              <a:spcAft>
                <a:spcPts val="0"/>
              </a:spcAft>
            </a:pPr>
            <a:r>
              <a:rPr lang="en-GB" sz="1800">
                <a:effectLst/>
                <a:latin typeface="Arial" panose="020B0604020202020204" pitchFamily="34" charset="0"/>
                <a:ea typeface="Calibri" panose="020F0502020204030204" pitchFamily="34" charset="0"/>
                <a:cs typeface="Times New Roman" panose="02020603050405020304" pitchFamily="18" charset="0"/>
              </a:rPr>
              <a:t>This model is also called the </a:t>
            </a:r>
            <a:r>
              <a:rPr lang="en-GB" sz="1800" err="1">
                <a:effectLst/>
                <a:latin typeface="Arial" panose="020B0604020202020204" pitchFamily="34" charset="0"/>
                <a:ea typeface="Calibri" panose="020F0502020204030204" pitchFamily="34" charset="0"/>
                <a:cs typeface="Times New Roman" panose="02020603050405020304" pitchFamily="18" charset="0"/>
              </a:rPr>
              <a:t>Shanon</a:t>
            </a:r>
            <a:r>
              <a:rPr lang="en-GB" sz="1800">
                <a:effectLst/>
                <a:latin typeface="Arial" panose="020B0604020202020204" pitchFamily="34" charset="0"/>
                <a:ea typeface="Calibri" panose="020F0502020204030204" pitchFamily="34" charset="0"/>
                <a:cs typeface="Times New Roman" panose="02020603050405020304" pitchFamily="18" charset="0"/>
              </a:rPr>
              <a:t> Waver model, established in 1940. This model studies as language effect and provides an optimisation solution. This model says that communication is always between the communicators. They interpret information in their method. Confusion and conflict can create by the difference in the spoken and listener's point of view. This model lacks social characteristics, which makes it unable to define modern communication and endorsements for achievement. (</a:t>
            </a:r>
            <a:r>
              <a:rPr lang="en-GB" sz="1800" err="1">
                <a:effectLst/>
                <a:latin typeface="Arial" panose="020B0604020202020204" pitchFamily="34" charset="0"/>
                <a:ea typeface="Calibri" panose="020F0502020204030204" pitchFamily="34" charset="0"/>
                <a:cs typeface="Times New Roman" panose="02020603050405020304" pitchFamily="18" charset="0"/>
              </a:rPr>
              <a:t>Foulger</a:t>
            </a:r>
            <a:r>
              <a:rPr lang="en-GB" sz="1800">
                <a:effectLst/>
                <a:latin typeface="Arial" panose="020B0604020202020204" pitchFamily="34" charset="0"/>
                <a:ea typeface="Calibri" panose="020F0502020204030204" pitchFamily="34" charset="0"/>
                <a:cs typeface="Times New Roman" panose="02020603050405020304" pitchFamily="18" charset="0"/>
              </a:rPr>
              <a:t>, 2004)</a:t>
            </a:r>
            <a:endParaRPr lang="en-US" sz="1800">
              <a:effectLst/>
              <a:latin typeface="Arial" panose="020B0604020202020204" pitchFamily="34" charset="0"/>
              <a:ea typeface="Calibri" panose="020F0502020204030204" pitchFamily="34" charset="0"/>
              <a:cs typeface="Times New Roman" panose="02020603050405020304" pitchFamily="18" charset="0"/>
            </a:endParaRPr>
          </a:p>
          <a:p>
            <a:pPr marL="457200" marR="0" indent="0" algn="just">
              <a:lnSpc>
                <a:spcPct val="150000"/>
              </a:lnSpc>
              <a:spcBef>
                <a:spcPts val="0"/>
              </a:spcBef>
              <a:spcAft>
                <a:spcPts val="0"/>
              </a:spcAft>
            </a:pPr>
            <a:r>
              <a:rPr lang="en-GB" sz="1800">
                <a:effectLst/>
                <a:latin typeface="Arial" panose="020B0604020202020204" pitchFamily="34" charset="0"/>
                <a:ea typeface="Calibri" panose="020F0502020204030204" pitchFamily="34" charset="0"/>
                <a:cs typeface="Times New Roman" panose="02020603050405020304" pitchFamily="18" charset="0"/>
              </a:rPr>
              <a:t> </a:t>
            </a:r>
            <a:endParaRPr lang="en-US" sz="1800">
              <a:effectLst/>
              <a:latin typeface="Arial" panose="020B060402020202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0"/>
              </a:spcAft>
            </a:pPr>
            <a:r>
              <a:rPr lang="en-GB" sz="1800" b="1" i="1">
                <a:effectLst/>
                <a:latin typeface="Arial" panose="020B0604020202020204" pitchFamily="34" charset="0"/>
                <a:cs typeface="Times New Roman" panose="02020603050405020304" pitchFamily="18" charset="0"/>
              </a:rPr>
              <a:t>The four-ear model </a:t>
            </a:r>
            <a:endParaRPr lang="en-US" sz="1800" b="1" i="1">
              <a:effectLst/>
              <a:latin typeface="Arial" panose="020B0604020202020204" pitchFamily="34" charset="0"/>
              <a:cs typeface="Times New Roman" panose="02020603050405020304" pitchFamily="18" charset="0"/>
            </a:endParaRPr>
          </a:p>
          <a:p>
            <a:pPr marL="0" marR="0" indent="457200" algn="just">
              <a:lnSpc>
                <a:spcPct val="150000"/>
              </a:lnSpc>
              <a:spcBef>
                <a:spcPts val="0"/>
              </a:spcBef>
              <a:spcAft>
                <a:spcPts val="0"/>
              </a:spcAft>
            </a:pPr>
            <a:r>
              <a:rPr lang="en-US" sz="1800">
                <a:effectLst/>
                <a:latin typeface="Arial" panose="020B0604020202020204" pitchFamily="34" charset="0"/>
                <a:ea typeface="Calibri" panose="020F0502020204030204" pitchFamily="34" charset="0"/>
                <a:cs typeface="Times New Roman" panose="02020603050405020304" pitchFamily="18" charset="0"/>
              </a:rPr>
              <a:t>This model is also known as the so-called functional model, which explains the four levels of communication</a:t>
            </a:r>
            <a:r>
              <a:rPr lang="en-GB" sz="1800">
                <a:effectLst/>
                <a:latin typeface="Arial" panose="020B0604020202020204" pitchFamily="34" charset="0"/>
                <a:ea typeface="Calibri" panose="020F0502020204030204" pitchFamily="34" charset="0"/>
                <a:cs typeface="Times New Roman" panose="02020603050405020304" pitchFamily="18" charset="0"/>
              </a:rPr>
              <a:t>. It includes the </a:t>
            </a:r>
            <a:r>
              <a:rPr lang="en-US" sz="1800">
                <a:effectLst/>
                <a:latin typeface="Arial" panose="020B0604020202020204" pitchFamily="34" charset="0"/>
                <a:ea typeface="Calibri" panose="020F0502020204030204" pitchFamily="34" charset="0"/>
                <a:cs typeface="Times New Roman" panose="02020603050405020304" pitchFamily="18" charset="0"/>
              </a:rPr>
              <a:t>Factual, Self-baring, Relationship, and Appeal levels</a:t>
            </a:r>
            <a:r>
              <a:rPr lang="en-GB" sz="1800">
                <a:effectLst/>
                <a:latin typeface="Arial" panose="020B0604020202020204" pitchFamily="34" charset="0"/>
                <a:ea typeface="Calibri" panose="020F0502020204030204" pitchFamily="34" charset="0"/>
                <a:cs typeface="Times New Roman" panose="02020603050405020304" pitchFamily="18" charset="0"/>
              </a:rPr>
              <a:t>. These levels play a crucial role in communication as it depends on the communicators' association. This model can create a significant involvement in generating information about facts which encourages </a:t>
            </a:r>
            <a:r>
              <a:rPr lang="en-US" sz="1800">
                <a:effectLst/>
                <a:latin typeface="Arial" panose="020B0604020202020204" pitchFamily="34" charset="0"/>
                <a:ea typeface="Calibri" panose="020F0502020204030204" pitchFamily="34" charset="0"/>
                <a:cs typeface="Times New Roman" panose="02020603050405020304" pitchFamily="18" charset="0"/>
              </a:rPr>
              <a:t>reliability, honesty and devotion (</a:t>
            </a:r>
            <a:r>
              <a:rPr lang="en-US" sz="1800" err="1">
                <a:effectLst/>
                <a:latin typeface="Arial" panose="020B0604020202020204" pitchFamily="34" charset="0"/>
                <a:ea typeface="Calibri" panose="020F0502020204030204" pitchFamily="34" charset="0"/>
                <a:cs typeface="Times New Roman" panose="02020603050405020304" pitchFamily="18" charset="0"/>
              </a:rPr>
              <a:t>Pynadath</a:t>
            </a:r>
            <a:r>
              <a:rPr lang="en-US" sz="1800">
                <a:effectLst/>
                <a:latin typeface="Arial" panose="020B0604020202020204" pitchFamily="34" charset="0"/>
                <a:ea typeface="Calibri" panose="020F0502020204030204" pitchFamily="34" charset="0"/>
                <a:cs typeface="Times New Roman" panose="02020603050405020304" pitchFamily="18" charset="0"/>
              </a:rPr>
              <a:t> and </a:t>
            </a:r>
            <a:r>
              <a:rPr lang="en-US" sz="1800" err="1">
                <a:effectLst/>
                <a:latin typeface="Arial" panose="020B0604020202020204" pitchFamily="34" charset="0"/>
                <a:ea typeface="Calibri" panose="020F0502020204030204" pitchFamily="34" charset="0"/>
                <a:cs typeface="Times New Roman" panose="02020603050405020304" pitchFamily="18" charset="0"/>
              </a:rPr>
              <a:t>Tambe</a:t>
            </a:r>
            <a:r>
              <a:rPr lang="en-US" sz="1800">
                <a:effectLst/>
                <a:latin typeface="Arial" panose="020B0604020202020204" pitchFamily="34" charset="0"/>
                <a:ea typeface="Calibri" panose="020F0502020204030204" pitchFamily="34" charset="0"/>
                <a:cs typeface="Times New Roman" panose="02020603050405020304" pitchFamily="18" charset="0"/>
              </a:rPr>
              <a:t>, 2002). </a:t>
            </a:r>
          </a:p>
          <a:p>
            <a:pPr marL="0" marR="0" indent="457200" algn="just">
              <a:lnSpc>
                <a:spcPct val="150000"/>
              </a:lnSpc>
              <a:spcBef>
                <a:spcPts val="0"/>
              </a:spcBef>
              <a:spcAft>
                <a:spcPts val="0"/>
              </a:spcAft>
            </a:pPr>
            <a:r>
              <a:rPr lang="en-US" sz="1800">
                <a:effectLst/>
                <a:latin typeface="Arial" panose="020B0604020202020204" pitchFamily="34" charset="0"/>
                <a:ea typeface="Calibri" panose="020F0502020204030204" pitchFamily="34" charset="0"/>
                <a:cs typeface="Times New Roman" panose="02020603050405020304" pitchFamily="18" charset="0"/>
              </a:rPr>
              <a:t> </a:t>
            </a:r>
          </a:p>
          <a:p>
            <a:endParaRPr lang="en-US"/>
          </a:p>
        </p:txBody>
      </p:sp>
      <p:sp>
        <p:nvSpPr>
          <p:cNvPr id="4" name="Slide Number Placeholder 3"/>
          <p:cNvSpPr>
            <a:spLocks noGrp="1"/>
          </p:cNvSpPr>
          <p:nvPr>
            <p:ph type="sldNum" sz="quarter" idx="5"/>
          </p:nvPr>
        </p:nvSpPr>
        <p:spPr/>
        <p:txBody>
          <a:bodyPr/>
          <a:lstStyle/>
          <a:p>
            <a:fld id="{479E34D1-24EE-40D2-B67C-2E1B780A0535}" type="slidenum">
              <a:rPr lang="en-US" smtClean="0"/>
              <a:t>5</a:t>
            </a:fld>
            <a:endParaRPr lang="en-US"/>
          </a:p>
        </p:txBody>
      </p:sp>
    </p:spTree>
    <p:extLst>
      <p:ext uri="{BB962C8B-B14F-4D97-AF65-F5344CB8AC3E}">
        <p14:creationId xmlns:p14="http://schemas.microsoft.com/office/powerpoint/2010/main" val="11571423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GB" sz="1200" b="1" i="1">
                <a:effectLst/>
                <a:latin typeface="Arial" panose="020B0604020202020204" pitchFamily="34" charset="0"/>
                <a:cs typeface="Times New Roman" panose="02020603050405020304" pitchFamily="18" charset="0"/>
              </a:rPr>
              <a:t>The iceberg model </a:t>
            </a:r>
            <a:endParaRPr lang="en-US" sz="1200" b="1" i="1">
              <a:effectLst/>
              <a:latin typeface="Arial" panose="020B0604020202020204" pitchFamily="34" charset="0"/>
              <a:cs typeface="Times New Roman" panose="02020603050405020304" pitchFamily="18" charset="0"/>
            </a:endParaRPr>
          </a:p>
          <a:p>
            <a:pPr marL="0" marR="0" indent="457200" algn="just">
              <a:lnSpc>
                <a:spcPct val="150000"/>
              </a:lnSpc>
              <a:spcBef>
                <a:spcPts val="0"/>
              </a:spcBef>
              <a:spcAft>
                <a:spcPts val="0"/>
              </a:spcAft>
            </a:pPr>
            <a:r>
              <a:rPr lang="en-GB" sz="1200">
                <a:effectLst/>
                <a:latin typeface="Arial" panose="020B0604020202020204" pitchFamily="34" charset="0"/>
                <a:ea typeface="Calibri" panose="020F0502020204030204" pitchFamily="34" charset="0"/>
                <a:cs typeface="Times New Roman" panose="02020603050405020304" pitchFamily="18" charset="0"/>
              </a:rPr>
              <a:t>This model is interactive, as it attempts to clarify the effect of the listener's communicational views. The iceberg model can produce an excellent connection between the four-ear and transmitter-receiver models (Narula, 2006).</a:t>
            </a:r>
            <a:endParaRPr lang="en-US" sz="1200">
              <a:effectLst/>
              <a:latin typeface="Arial" panose="020B0604020202020204" pitchFamily="34" charset="0"/>
              <a:ea typeface="Calibri" panose="020F0502020204030204" pitchFamily="34" charset="0"/>
              <a:cs typeface="Times New Roman" panose="02020603050405020304" pitchFamily="18" charset="0"/>
            </a:endParaRPr>
          </a:p>
          <a:p>
            <a:pPr marL="0" marR="0" indent="457200" algn="just">
              <a:lnSpc>
                <a:spcPct val="150000"/>
              </a:lnSpc>
              <a:spcBef>
                <a:spcPts val="0"/>
              </a:spcBef>
              <a:spcAft>
                <a:spcPts val="0"/>
              </a:spcAft>
            </a:pPr>
            <a:r>
              <a:rPr lang="en-GB" sz="1200">
                <a:effectLst/>
                <a:highlight>
                  <a:srgbClr val="FFFF00"/>
                </a:highlight>
                <a:latin typeface="Arial" panose="020B0604020202020204" pitchFamily="34" charset="0"/>
                <a:ea typeface="Calibri" panose="020F0502020204030204" pitchFamily="34" charset="0"/>
                <a:cs typeface="Times New Roman" panose="02020603050405020304" pitchFamily="18" charset="0"/>
              </a:rPr>
              <a:t> </a:t>
            </a:r>
            <a:endParaRPr lang="en-US" sz="1200">
              <a:effectLst/>
              <a:latin typeface="Arial" panose="020B0604020202020204" pitchFamily="34" charset="0"/>
              <a:ea typeface="Calibri" panose="020F0502020204030204" pitchFamily="34" charset="0"/>
              <a:cs typeface="Times New Roman" panose="02020603050405020304" pitchFamily="18" charset="0"/>
            </a:endParaRPr>
          </a:p>
          <a:p>
            <a:pPr marL="0" marR="0" indent="457200" algn="l">
              <a:lnSpc>
                <a:spcPct val="150000"/>
              </a:lnSpc>
              <a:spcBef>
                <a:spcPts val="0"/>
              </a:spcBef>
              <a:spcAft>
                <a:spcPts val="0"/>
              </a:spcAft>
            </a:pPr>
            <a:r>
              <a:rPr lang="en-GB" sz="1200">
                <a:effectLst/>
                <a:latin typeface="Arial" panose="020B0604020202020204" pitchFamily="34" charset="0"/>
                <a:ea typeface="Calibri" panose="020F0502020204030204" pitchFamily="34" charset="0"/>
                <a:cs typeface="Times New Roman" panose="02020603050405020304" pitchFamily="18" charset="0"/>
              </a:rPr>
              <a:t>All the models discussed above are beneficial to increase the communication level within the organisation. These all are the same examination because they meet the communicational observation. Tom should apply all these models as they combine the essential features of different communication models, suggesting the most significant potential for refining external and internal business communication. </a:t>
            </a:r>
            <a:r>
              <a:rPr lang="en-US" sz="1200">
                <a:effectLst/>
                <a:latin typeface="Arial" panose="020B0604020202020204" pitchFamily="34" charset="0"/>
                <a:ea typeface="Calibri" panose="020F0502020204030204" pitchFamily="34" charset="0"/>
                <a:cs typeface="Times New Roman" panose="02020603050405020304" pitchFamily="18" charset="0"/>
              </a:rPr>
              <a:t>Preferably, Tom and his team should grow their communication concept built on the information they can increase from the </a:t>
            </a:r>
            <a:r>
              <a:rPr lang="en-US" sz="1200" err="1">
                <a:effectLst/>
                <a:latin typeface="Arial" panose="020B0604020202020204" pitchFamily="34" charset="0"/>
                <a:ea typeface="Calibri" panose="020F0502020204030204" pitchFamily="34" charset="0"/>
                <a:cs typeface="Times New Roman" panose="02020603050405020304" pitchFamily="18" charset="0"/>
              </a:rPr>
              <a:t>personalised</a:t>
            </a:r>
            <a:r>
              <a:rPr lang="en-US" sz="1200">
                <a:effectLst/>
                <a:latin typeface="Arial" panose="020B0604020202020204" pitchFamily="34" charset="0"/>
                <a:ea typeface="Calibri" panose="020F0502020204030204" pitchFamily="34" charset="0"/>
                <a:cs typeface="Times New Roman" panose="02020603050405020304" pitchFamily="18" charset="0"/>
              </a:rPr>
              <a:t> models to their team (</a:t>
            </a:r>
            <a:r>
              <a:rPr lang="en-US" sz="1200" err="1">
                <a:effectLst/>
                <a:latin typeface="Arial" panose="020B0604020202020204" pitchFamily="34" charset="0"/>
                <a:ea typeface="Calibri" panose="020F0502020204030204" pitchFamily="34" charset="0"/>
                <a:cs typeface="Times New Roman" panose="02020603050405020304" pitchFamily="18" charset="0"/>
              </a:rPr>
              <a:t>Matusovich</a:t>
            </a:r>
            <a:r>
              <a:rPr lang="en-US" sz="1200">
                <a:effectLst/>
                <a:latin typeface="Arial" panose="020B0604020202020204" pitchFamily="34" charset="0"/>
                <a:ea typeface="Calibri" panose="020F0502020204030204" pitchFamily="34" charset="0"/>
                <a:cs typeface="Times New Roman" panose="02020603050405020304" pitchFamily="18" charset="0"/>
              </a:rPr>
              <a:t> et al., 2012). </a:t>
            </a:r>
          </a:p>
          <a:p>
            <a:endParaRPr lang="en-GB"/>
          </a:p>
        </p:txBody>
      </p:sp>
      <p:sp>
        <p:nvSpPr>
          <p:cNvPr id="4" name="Slide Number Placeholder 3"/>
          <p:cNvSpPr>
            <a:spLocks noGrp="1"/>
          </p:cNvSpPr>
          <p:nvPr>
            <p:ph type="sldNum" sz="quarter" idx="5"/>
          </p:nvPr>
        </p:nvSpPr>
        <p:spPr/>
        <p:txBody>
          <a:bodyPr/>
          <a:lstStyle/>
          <a:p>
            <a:fld id="{479E34D1-24EE-40D2-B67C-2E1B780A0535}" type="slidenum">
              <a:rPr lang="en-US" smtClean="0"/>
              <a:t>6</a:t>
            </a:fld>
            <a:endParaRPr lang="en-US"/>
          </a:p>
        </p:txBody>
      </p:sp>
    </p:spTree>
    <p:extLst>
      <p:ext uri="{BB962C8B-B14F-4D97-AF65-F5344CB8AC3E}">
        <p14:creationId xmlns:p14="http://schemas.microsoft.com/office/powerpoint/2010/main" val="29175023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a:lnSpc>
                <a:spcPct val="150000"/>
              </a:lnSpc>
              <a:spcBef>
                <a:spcPts val="0"/>
              </a:spcBef>
              <a:spcAft>
                <a:spcPts val="0"/>
              </a:spcAft>
            </a:pPr>
            <a:r>
              <a:rPr lang="en-GB" sz="1800" b="1" i="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Communication Barriers Have or Can Negatively Impact the Project Team</a:t>
            </a:r>
            <a:endParaRPr lang="en-US" sz="1800">
              <a:effectLst/>
              <a:latin typeface="Arial" panose="020B0604020202020204" pitchFamily="34" charset="0"/>
              <a:ea typeface="Calibri" panose="020F0502020204030204" pitchFamily="34" charset="0"/>
              <a:cs typeface="Times New Roman" panose="02020603050405020304" pitchFamily="18" charset="0"/>
            </a:endParaRPr>
          </a:p>
          <a:p>
            <a:pPr marL="0" marR="0" indent="457200" algn="just">
              <a:lnSpc>
                <a:spcPct val="150000"/>
              </a:lnSpc>
              <a:spcBef>
                <a:spcPts val="0"/>
              </a:spcBef>
              <a:spcAft>
                <a:spcPts val="0"/>
              </a:spcAft>
            </a:pPr>
            <a:r>
              <a:rPr lang="en-GB" sz="1800">
                <a:effectLst/>
                <a:latin typeface="Arial" panose="020B0604020202020204" pitchFamily="34" charset="0"/>
                <a:ea typeface="Calibri" panose="020F0502020204030204" pitchFamily="34" charset="0"/>
                <a:cs typeface="Times New Roman" panose="02020603050405020304" pitchFamily="18" charset="0"/>
              </a:rPr>
              <a:t>Effective communication not only helps in resolving conflicts but also assists to build relationships. It is crucial in increasing the team's effectiveness, worker engagement and productivity. There are different types of barriers which can affect communication. The barriers which negatively affect the project team are mentioned below (Iftikhar et al., 2017).  </a:t>
            </a:r>
            <a:endParaRPr lang="en-US" sz="1800">
              <a:effectLst/>
              <a:latin typeface="Arial" panose="020B060402020202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0"/>
              </a:spcAft>
            </a:pPr>
            <a:r>
              <a:rPr lang="en-GB" sz="1800" b="1" i="1">
                <a:effectLst/>
                <a:latin typeface="Arial" panose="020B0604020202020204" pitchFamily="34" charset="0"/>
                <a:cs typeface="Times New Roman" panose="02020603050405020304" pitchFamily="18" charset="0"/>
              </a:rPr>
              <a:t> </a:t>
            </a:r>
            <a:endParaRPr lang="en-US" sz="1800" b="1" i="1">
              <a:effectLst/>
              <a:latin typeface="Arial" panose="020B0604020202020204" pitchFamily="34" charset="0"/>
              <a:cs typeface="Times New Roman" panose="02020603050405020304" pitchFamily="18" charset="0"/>
            </a:endParaRPr>
          </a:p>
          <a:p>
            <a:pPr marL="0" marR="0" algn="just">
              <a:lnSpc>
                <a:spcPct val="150000"/>
              </a:lnSpc>
              <a:spcBef>
                <a:spcPts val="0"/>
              </a:spcBef>
              <a:spcAft>
                <a:spcPts val="0"/>
              </a:spcAft>
            </a:pPr>
            <a:r>
              <a:rPr lang="en-GB" sz="1800" b="1" i="1">
                <a:effectLst/>
                <a:latin typeface="Arial" panose="020B0604020202020204" pitchFamily="34" charset="0"/>
                <a:cs typeface="Times New Roman" panose="02020603050405020304" pitchFamily="18" charset="0"/>
              </a:rPr>
              <a:t> Lack of attention</a:t>
            </a:r>
            <a:endParaRPr lang="en-US" sz="1800" b="1" i="1">
              <a:effectLst/>
              <a:latin typeface="Arial" panose="020B0604020202020204" pitchFamily="34" charset="0"/>
              <a:cs typeface="Times New Roman" panose="02020603050405020304" pitchFamily="18" charset="0"/>
            </a:endParaRPr>
          </a:p>
          <a:p>
            <a:pPr marL="0" marR="0" indent="457200" algn="just">
              <a:lnSpc>
                <a:spcPct val="150000"/>
              </a:lnSpc>
              <a:spcBef>
                <a:spcPts val="0"/>
              </a:spcBef>
              <a:spcAft>
                <a:spcPts val="0"/>
              </a:spcAft>
            </a:pPr>
            <a:r>
              <a:rPr lang="en-GB" sz="180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When the team members are not actively listening to each other, they will be unable to understand the opinions and ideas of each other. Lack of attention can disturb the effectiveness of communication (Chen and Agrawal, 2017).</a:t>
            </a:r>
            <a:endParaRPr lang="en-US" sz="1800">
              <a:effectLst/>
              <a:latin typeface="Arial" panose="020B0604020202020204" pitchFamily="34" charset="0"/>
              <a:ea typeface="Calibri" panose="020F0502020204030204" pitchFamily="34" charset="0"/>
              <a:cs typeface="Times New Roman" panose="02020603050405020304" pitchFamily="18" charset="0"/>
            </a:endParaRPr>
          </a:p>
          <a:p>
            <a:pPr marL="0" marR="0" indent="457200" algn="just">
              <a:lnSpc>
                <a:spcPct val="150000"/>
              </a:lnSpc>
              <a:spcBef>
                <a:spcPts val="0"/>
              </a:spcBef>
              <a:spcAft>
                <a:spcPts val="0"/>
              </a:spcAft>
            </a:pPr>
            <a:r>
              <a:rPr lang="en-GB" sz="1800">
                <a:effectLst/>
                <a:latin typeface="Arial" panose="020B0604020202020204" pitchFamily="34" charset="0"/>
                <a:ea typeface="Calibri" panose="020F0502020204030204" pitchFamily="34" charset="0"/>
                <a:cs typeface="Times New Roman" panose="02020603050405020304" pitchFamily="18" charset="0"/>
              </a:rPr>
              <a:t> </a:t>
            </a:r>
            <a:endParaRPr lang="en-US" sz="1800">
              <a:effectLst/>
              <a:latin typeface="Arial" panose="020B060402020202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0"/>
              </a:spcAft>
            </a:pPr>
            <a:r>
              <a:rPr lang="en-GB" sz="1800" b="1" i="1">
                <a:effectLst/>
                <a:latin typeface="Arial" panose="020B0604020202020204" pitchFamily="34" charset="0"/>
                <a:cs typeface="Times New Roman" panose="02020603050405020304" pitchFamily="18" charset="0"/>
              </a:rPr>
              <a:t>Cultural and language differences </a:t>
            </a:r>
            <a:endParaRPr lang="en-US" sz="1800" b="1" i="1">
              <a:effectLst/>
              <a:latin typeface="Arial" panose="020B0604020202020204" pitchFamily="34" charset="0"/>
              <a:cs typeface="Times New Roman" panose="02020603050405020304" pitchFamily="18" charset="0"/>
            </a:endParaRPr>
          </a:p>
          <a:p>
            <a:pPr marL="0" marR="0" indent="457200" algn="just">
              <a:lnSpc>
                <a:spcPct val="150000"/>
              </a:lnSpc>
              <a:spcBef>
                <a:spcPts val="0"/>
              </a:spcBef>
              <a:spcAft>
                <a:spcPts val="0"/>
              </a:spcAft>
            </a:pPr>
            <a:r>
              <a:rPr lang="en-GB" sz="1800">
                <a:effectLst/>
                <a:latin typeface="Arial" panose="020B0604020202020204" pitchFamily="34" charset="0"/>
                <a:ea typeface="Calibri" panose="020F0502020204030204" pitchFamily="34" charset="0"/>
                <a:cs typeface="Times New Roman" panose="02020603050405020304" pitchFamily="18" charset="0"/>
              </a:rPr>
              <a:t>Different cultures have different communication styles for expressing their emotions and thoughts. If different cultures are working together, it can affect communication. There is also language difference present between the different cultures. Team members should communicate in simple language to create better understanding (Ren et al., 2018).</a:t>
            </a:r>
            <a:endParaRPr lang="en-US" sz="1800">
              <a:effectLst/>
              <a:latin typeface="Arial" panose="020B0604020202020204" pitchFamily="34" charset="0"/>
              <a:ea typeface="Calibri" panose="020F0502020204030204" pitchFamily="34" charset="0"/>
              <a:cs typeface="Times New Roman" panose="02020603050405020304" pitchFamily="18" charset="0"/>
            </a:endParaRPr>
          </a:p>
          <a:p>
            <a:pPr marL="0" marR="0" indent="457200" algn="just">
              <a:lnSpc>
                <a:spcPct val="150000"/>
              </a:lnSpc>
              <a:spcBef>
                <a:spcPts val="0"/>
              </a:spcBef>
              <a:spcAft>
                <a:spcPts val="0"/>
              </a:spcAft>
            </a:pPr>
            <a:r>
              <a:rPr lang="en-GB" sz="1800">
                <a:effectLst/>
                <a:latin typeface="Arial" panose="020B0604020202020204" pitchFamily="34" charset="0"/>
                <a:ea typeface="Calibri" panose="020F0502020204030204" pitchFamily="34" charset="0"/>
                <a:cs typeface="Times New Roman" panose="02020603050405020304" pitchFamily="18" charset="0"/>
              </a:rPr>
              <a:t> </a:t>
            </a:r>
            <a:endParaRPr lang="en-US" sz="1800">
              <a:effectLst/>
              <a:latin typeface="Arial" panose="020B0604020202020204" pitchFamily="34" charset="0"/>
              <a:ea typeface="Calibri" panose="020F0502020204030204" pitchFamily="34" charset="0"/>
              <a:cs typeface="Times New Roman" panose="02020603050405020304" pitchFamily="18" charset="0"/>
            </a:endParaRPr>
          </a:p>
          <a:p>
            <a:endParaRPr lang="en-US"/>
          </a:p>
        </p:txBody>
      </p:sp>
      <p:sp>
        <p:nvSpPr>
          <p:cNvPr id="4" name="Slide Number Placeholder 3"/>
          <p:cNvSpPr>
            <a:spLocks noGrp="1"/>
          </p:cNvSpPr>
          <p:nvPr>
            <p:ph type="sldNum" sz="quarter" idx="5"/>
          </p:nvPr>
        </p:nvSpPr>
        <p:spPr/>
        <p:txBody>
          <a:bodyPr/>
          <a:lstStyle/>
          <a:p>
            <a:fld id="{479E34D1-24EE-40D2-B67C-2E1B780A0535}" type="slidenum">
              <a:rPr lang="en-US" smtClean="0"/>
              <a:t>7</a:t>
            </a:fld>
            <a:endParaRPr lang="en-US"/>
          </a:p>
        </p:txBody>
      </p:sp>
    </p:spTree>
    <p:extLst>
      <p:ext uri="{BB962C8B-B14F-4D97-AF65-F5344CB8AC3E}">
        <p14:creationId xmlns:p14="http://schemas.microsoft.com/office/powerpoint/2010/main" val="23293465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a:lnSpc>
                <a:spcPct val="150000"/>
              </a:lnSpc>
              <a:spcBef>
                <a:spcPts val="0"/>
              </a:spcBef>
              <a:spcAft>
                <a:spcPts val="0"/>
              </a:spcAft>
            </a:pPr>
            <a:r>
              <a:rPr lang="en-GB" sz="1800" b="1" i="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Communication Barriers Have or Can Negatively Impact the Project Team</a:t>
            </a:r>
            <a:endParaRPr lang="en-US" sz="1800">
              <a:effectLst/>
              <a:latin typeface="Arial" panose="020B0604020202020204" pitchFamily="34" charset="0"/>
              <a:ea typeface="Calibri" panose="020F0502020204030204" pitchFamily="34" charset="0"/>
              <a:cs typeface="Times New Roman" panose="02020603050405020304" pitchFamily="18" charset="0"/>
            </a:endParaRPr>
          </a:p>
          <a:p>
            <a:pPr marL="0" marR="0" indent="457200" algn="just">
              <a:lnSpc>
                <a:spcPct val="150000"/>
              </a:lnSpc>
              <a:spcBef>
                <a:spcPts val="0"/>
              </a:spcBef>
              <a:spcAft>
                <a:spcPts val="0"/>
              </a:spcAft>
            </a:pPr>
            <a:r>
              <a:rPr lang="en-GB" sz="1800">
                <a:effectLst/>
                <a:latin typeface="Arial" panose="020B0604020202020204" pitchFamily="34" charset="0"/>
                <a:ea typeface="Calibri" panose="020F0502020204030204" pitchFamily="34" charset="0"/>
                <a:cs typeface="Times New Roman" panose="02020603050405020304" pitchFamily="18" charset="0"/>
              </a:rPr>
              <a:t>Effective communication not only helps in resolving conflicts but also assists to build relationships. It is crucial in increasing the team's effectiveness, worker engagement and productivity. There are different types of barriers which can affect communication. The barriers which negatively affect the project team are mentioned below (Iftikhar et al., 2017).  </a:t>
            </a:r>
            <a:endParaRPr lang="en-US" sz="1800">
              <a:effectLst/>
              <a:latin typeface="Arial" panose="020B060402020202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0"/>
              </a:spcAft>
            </a:pPr>
            <a:r>
              <a:rPr lang="en-GB" sz="1800" b="1" i="1">
                <a:effectLst/>
                <a:latin typeface="Arial" panose="020B0604020202020204" pitchFamily="34" charset="0"/>
                <a:cs typeface="Times New Roman" panose="02020603050405020304" pitchFamily="18" charset="0"/>
              </a:rPr>
              <a:t> </a:t>
            </a:r>
            <a:endParaRPr lang="en-US" sz="1800" b="1" i="1">
              <a:effectLst/>
              <a:latin typeface="Arial" panose="020B0604020202020204" pitchFamily="34" charset="0"/>
              <a:cs typeface="Times New Roman" panose="02020603050405020304" pitchFamily="18" charset="0"/>
            </a:endParaRPr>
          </a:p>
          <a:p>
            <a:pPr marL="0" marR="0" algn="just">
              <a:lnSpc>
                <a:spcPct val="150000"/>
              </a:lnSpc>
              <a:spcBef>
                <a:spcPts val="0"/>
              </a:spcBef>
              <a:spcAft>
                <a:spcPts val="0"/>
              </a:spcAft>
            </a:pPr>
            <a:r>
              <a:rPr lang="en-GB" sz="1800" b="1" i="1">
                <a:effectLst/>
                <a:latin typeface="Arial" panose="020B0604020202020204" pitchFamily="34" charset="0"/>
                <a:cs typeface="Times New Roman" panose="02020603050405020304" pitchFamily="18" charset="0"/>
              </a:rPr>
              <a:t> Lack of attention</a:t>
            </a:r>
            <a:endParaRPr lang="en-US" sz="1800" b="1" i="1">
              <a:effectLst/>
              <a:latin typeface="Arial" panose="020B0604020202020204" pitchFamily="34" charset="0"/>
              <a:cs typeface="Times New Roman" panose="02020603050405020304" pitchFamily="18" charset="0"/>
            </a:endParaRPr>
          </a:p>
          <a:p>
            <a:pPr marL="0" marR="0" indent="457200" algn="just">
              <a:lnSpc>
                <a:spcPct val="150000"/>
              </a:lnSpc>
              <a:spcBef>
                <a:spcPts val="0"/>
              </a:spcBef>
              <a:spcAft>
                <a:spcPts val="0"/>
              </a:spcAft>
            </a:pPr>
            <a:r>
              <a:rPr lang="en-GB" sz="180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When the team members are not actively listening to each other, they will be unable to understand the opinions and ideas of each other. Lack of attention can disturb the effectiveness of communication (Chen and Agrawal, 2017).</a:t>
            </a:r>
            <a:endParaRPr lang="en-US" sz="1800">
              <a:effectLst/>
              <a:latin typeface="Arial" panose="020B0604020202020204" pitchFamily="34" charset="0"/>
              <a:ea typeface="Calibri" panose="020F0502020204030204" pitchFamily="34" charset="0"/>
              <a:cs typeface="Times New Roman" panose="02020603050405020304" pitchFamily="18" charset="0"/>
            </a:endParaRPr>
          </a:p>
          <a:p>
            <a:pPr marL="0" marR="0" indent="457200" algn="just">
              <a:lnSpc>
                <a:spcPct val="150000"/>
              </a:lnSpc>
              <a:spcBef>
                <a:spcPts val="0"/>
              </a:spcBef>
              <a:spcAft>
                <a:spcPts val="0"/>
              </a:spcAft>
            </a:pPr>
            <a:r>
              <a:rPr lang="en-GB" sz="1800">
                <a:effectLst/>
                <a:latin typeface="Arial" panose="020B0604020202020204" pitchFamily="34" charset="0"/>
                <a:ea typeface="Calibri" panose="020F0502020204030204" pitchFamily="34" charset="0"/>
                <a:cs typeface="Times New Roman" panose="02020603050405020304" pitchFamily="18" charset="0"/>
              </a:rPr>
              <a:t> </a:t>
            </a:r>
            <a:endParaRPr lang="en-US" sz="1800">
              <a:effectLst/>
              <a:latin typeface="Arial" panose="020B060402020202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0"/>
              </a:spcAft>
            </a:pPr>
            <a:r>
              <a:rPr lang="en-GB" sz="1800" b="1" i="1">
                <a:effectLst/>
                <a:latin typeface="Arial" panose="020B0604020202020204" pitchFamily="34" charset="0"/>
                <a:cs typeface="Times New Roman" panose="02020603050405020304" pitchFamily="18" charset="0"/>
              </a:rPr>
              <a:t>Cultural and language differences </a:t>
            </a:r>
            <a:endParaRPr lang="en-US" sz="1800" b="1" i="1">
              <a:effectLst/>
              <a:latin typeface="Arial" panose="020B0604020202020204" pitchFamily="34" charset="0"/>
              <a:cs typeface="Times New Roman" panose="02020603050405020304" pitchFamily="18" charset="0"/>
            </a:endParaRPr>
          </a:p>
          <a:p>
            <a:pPr marL="0" marR="0" indent="457200" algn="just">
              <a:lnSpc>
                <a:spcPct val="150000"/>
              </a:lnSpc>
              <a:spcBef>
                <a:spcPts val="0"/>
              </a:spcBef>
              <a:spcAft>
                <a:spcPts val="0"/>
              </a:spcAft>
            </a:pPr>
            <a:r>
              <a:rPr lang="en-GB" sz="1800">
                <a:effectLst/>
                <a:latin typeface="Arial" panose="020B0604020202020204" pitchFamily="34" charset="0"/>
                <a:ea typeface="Calibri" panose="020F0502020204030204" pitchFamily="34" charset="0"/>
                <a:cs typeface="Times New Roman" panose="02020603050405020304" pitchFamily="18" charset="0"/>
              </a:rPr>
              <a:t>Different cultures have different communication styles for expressing their emotions and thoughts. If different cultures are working together, it can affect communication. There is also language difference present between the different cultures. Team members should communicate in simple language to create better understanding (Ren et al., 2018).</a:t>
            </a:r>
            <a:endParaRPr lang="en-US" sz="1800">
              <a:effectLst/>
              <a:latin typeface="Arial" panose="020B0604020202020204" pitchFamily="34" charset="0"/>
              <a:ea typeface="Calibri" panose="020F0502020204030204" pitchFamily="34" charset="0"/>
              <a:cs typeface="Times New Roman" panose="02020603050405020304" pitchFamily="18" charset="0"/>
            </a:endParaRPr>
          </a:p>
          <a:p>
            <a:pPr marL="0" marR="0" indent="457200" algn="just">
              <a:lnSpc>
                <a:spcPct val="150000"/>
              </a:lnSpc>
              <a:spcBef>
                <a:spcPts val="0"/>
              </a:spcBef>
              <a:spcAft>
                <a:spcPts val="0"/>
              </a:spcAft>
            </a:pPr>
            <a:r>
              <a:rPr lang="en-GB" sz="1800">
                <a:effectLst/>
                <a:latin typeface="Arial" panose="020B0604020202020204" pitchFamily="34" charset="0"/>
                <a:ea typeface="Calibri" panose="020F0502020204030204" pitchFamily="34" charset="0"/>
                <a:cs typeface="Times New Roman" panose="02020603050405020304" pitchFamily="18" charset="0"/>
              </a:rPr>
              <a:t> </a:t>
            </a:r>
            <a:endParaRPr lang="en-US" sz="1800">
              <a:effectLst/>
              <a:latin typeface="Arial" panose="020B0604020202020204" pitchFamily="34" charset="0"/>
              <a:ea typeface="Calibri" panose="020F0502020204030204" pitchFamily="34" charset="0"/>
              <a:cs typeface="Times New Roman" panose="02020603050405020304" pitchFamily="18" charset="0"/>
            </a:endParaRPr>
          </a:p>
          <a:p>
            <a:endParaRPr lang="en-US"/>
          </a:p>
        </p:txBody>
      </p:sp>
      <p:sp>
        <p:nvSpPr>
          <p:cNvPr id="4" name="Slide Number Placeholder 3"/>
          <p:cNvSpPr>
            <a:spLocks noGrp="1"/>
          </p:cNvSpPr>
          <p:nvPr>
            <p:ph type="sldNum" sz="quarter" idx="5"/>
          </p:nvPr>
        </p:nvSpPr>
        <p:spPr/>
        <p:txBody>
          <a:bodyPr/>
          <a:lstStyle/>
          <a:p>
            <a:fld id="{479E34D1-24EE-40D2-B67C-2E1B780A0535}" type="slidenum">
              <a:rPr lang="en-US" smtClean="0"/>
              <a:t>8</a:t>
            </a:fld>
            <a:endParaRPr lang="en-US"/>
          </a:p>
        </p:txBody>
      </p:sp>
    </p:spTree>
    <p:extLst>
      <p:ext uri="{BB962C8B-B14F-4D97-AF65-F5344CB8AC3E}">
        <p14:creationId xmlns:p14="http://schemas.microsoft.com/office/powerpoint/2010/main" val="12470044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50000"/>
              </a:lnSpc>
              <a:spcBef>
                <a:spcPts val="0"/>
              </a:spcBef>
              <a:spcAft>
                <a:spcPts val="0"/>
              </a:spcAft>
            </a:pPr>
            <a:r>
              <a:rPr lang="en-GB" sz="1800" b="1" i="1" ker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The channels of communication to be used by Tom to improve communication</a:t>
            </a:r>
            <a:endParaRPr lang="en-US" sz="1800" b="1" i="1" ker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endParaRPr>
          </a:p>
          <a:p>
            <a:pPr marL="0" marR="0" indent="0" algn="just">
              <a:lnSpc>
                <a:spcPct val="150000"/>
              </a:lnSpc>
              <a:spcBef>
                <a:spcPts val="0"/>
              </a:spcBef>
              <a:spcAft>
                <a:spcPts val="0"/>
              </a:spcAft>
            </a:pPr>
            <a:r>
              <a:rPr lang="en-GB" sz="1800">
                <a:effectLst/>
                <a:latin typeface="Arial" panose="020B0604020202020204" pitchFamily="34" charset="0"/>
                <a:ea typeface="Calibri" panose="020F0502020204030204" pitchFamily="34" charset="0"/>
                <a:cs typeface="Times New Roman" panose="02020603050405020304" pitchFamily="18" charset="0"/>
              </a:rPr>
              <a:t>Today, communication channels are widespread and very useful, especially in long-distance communication. It is a prevalent method to exchange information and knowledge with each other, whether among the organisation internally or externally. It is a fact that all communication channels are not fit for all businesses. However, discovering the most suitable channel which is not currently used is a good idea, as it can support team communication and enhance the client experience.</a:t>
            </a:r>
            <a:r>
              <a:rPr lang="en-US" sz="1800">
                <a:effectLst/>
                <a:latin typeface="Arial" panose="020B0604020202020204" pitchFamily="34" charset="0"/>
                <a:ea typeface="Calibri" panose="020F0502020204030204" pitchFamily="34" charset="0"/>
                <a:cs typeface="Times New Roman" panose="02020603050405020304" pitchFamily="18" charset="0"/>
              </a:rPr>
              <a:t> There are many communicational challenges, but the most suitable channels for Tom to improve communication are given below (Ahmad et al., 2018).</a:t>
            </a:r>
          </a:p>
          <a:p>
            <a:pPr marL="0" marR="0" indent="0" algn="just">
              <a:lnSpc>
                <a:spcPct val="150000"/>
              </a:lnSpc>
              <a:spcBef>
                <a:spcPts val="0"/>
              </a:spcBef>
              <a:spcAft>
                <a:spcPts val="0"/>
              </a:spcAft>
            </a:pPr>
            <a:r>
              <a:rPr lang="en-GB" sz="1800">
                <a:effectLst/>
                <a:latin typeface="Arial" panose="020B0604020202020204" pitchFamily="34" charset="0"/>
                <a:ea typeface="Calibri" panose="020F0502020204030204" pitchFamily="34" charset="0"/>
                <a:cs typeface="Times New Roman" panose="02020603050405020304" pitchFamily="18" charset="0"/>
              </a:rPr>
              <a:t> </a:t>
            </a:r>
            <a:endParaRPr lang="en-US" sz="1800">
              <a:effectLst/>
              <a:latin typeface="Arial" panose="020B060402020202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0"/>
              </a:spcAft>
            </a:pPr>
            <a:r>
              <a:rPr lang="en-GB" sz="1800" b="1" i="1">
                <a:effectLst/>
                <a:latin typeface="Arial" panose="020B0604020202020204" pitchFamily="34" charset="0"/>
                <a:cs typeface="Times New Roman" panose="02020603050405020304" pitchFamily="18" charset="0"/>
              </a:rPr>
              <a:t>Video Calls</a:t>
            </a:r>
            <a:endParaRPr lang="en-US" sz="1800" b="1" i="1">
              <a:effectLst/>
              <a:latin typeface="Arial" panose="020B0604020202020204" pitchFamily="34" charset="0"/>
              <a:cs typeface="Times New Roman" panose="02020603050405020304" pitchFamily="18" charset="0"/>
            </a:endParaRPr>
          </a:p>
          <a:p>
            <a:pPr marL="0" marR="0" indent="457200" algn="just">
              <a:lnSpc>
                <a:spcPct val="150000"/>
              </a:lnSpc>
              <a:spcBef>
                <a:spcPts val="0"/>
              </a:spcBef>
              <a:spcAft>
                <a:spcPts val="0"/>
              </a:spcAft>
            </a:pPr>
            <a:r>
              <a:rPr lang="en-GB" sz="1800">
                <a:effectLst/>
                <a:latin typeface="Arial" panose="020B0604020202020204" pitchFamily="34" charset="0"/>
                <a:ea typeface="Calibri" panose="020F0502020204030204" pitchFamily="34" charset="0"/>
                <a:cs typeface="Times New Roman" panose="02020603050405020304" pitchFamily="18" charset="0"/>
              </a:rPr>
              <a:t>After the pandemic, this channel has become a necessity. This channel is helpful at a professional level, and people use it widely to communicate with their friends and families. Different applications, like Zoom, Skype, </a:t>
            </a:r>
            <a:r>
              <a:rPr lang="en-GB" sz="1800" err="1">
                <a:effectLst/>
                <a:latin typeface="Arial" panose="020B0604020202020204" pitchFamily="34" charset="0"/>
                <a:ea typeface="Calibri" panose="020F0502020204030204" pitchFamily="34" charset="0"/>
                <a:cs typeface="Times New Roman" panose="02020603050405020304" pitchFamily="18" charset="0"/>
              </a:rPr>
              <a:t>Whatsapp</a:t>
            </a:r>
            <a:r>
              <a:rPr lang="en-GB" sz="1800">
                <a:effectLst/>
                <a:latin typeface="Arial" panose="020B0604020202020204" pitchFamily="34" charset="0"/>
                <a:ea typeface="Calibri" panose="020F0502020204030204" pitchFamily="34" charset="0"/>
                <a:cs typeface="Times New Roman" panose="02020603050405020304" pitchFamily="18" charset="0"/>
              </a:rPr>
              <a:t>, etc., provide video call facilities. The meeting can be quickly and efficiently conducted through this channel. Tom should use this communication channel to share their thoughts and discuss the work. This channel will help tom to improve communication because, with the voice, it also communicates body language, tone of voice and facial expressions. This channel also assists tom in communication with his team members at a low cost. This channel is also easy to use. The only drawback of this channel is that it needs a strong internet connection (Pauleen and </a:t>
            </a:r>
            <a:r>
              <a:rPr lang="en-GB" sz="1800" err="1">
                <a:effectLst/>
                <a:latin typeface="Arial" panose="020B0604020202020204" pitchFamily="34" charset="0"/>
                <a:ea typeface="Calibri" panose="020F0502020204030204" pitchFamily="34" charset="0"/>
                <a:cs typeface="Times New Roman" panose="02020603050405020304" pitchFamily="18" charset="0"/>
              </a:rPr>
              <a:t>Yoong</a:t>
            </a:r>
            <a:r>
              <a:rPr lang="en-GB" sz="1800">
                <a:effectLst/>
                <a:latin typeface="Arial" panose="020B0604020202020204" pitchFamily="34" charset="0"/>
                <a:ea typeface="Calibri" panose="020F0502020204030204" pitchFamily="34" charset="0"/>
                <a:cs typeface="Times New Roman" panose="02020603050405020304" pitchFamily="18" charset="0"/>
              </a:rPr>
              <a:t>, 2001). </a:t>
            </a:r>
            <a:endParaRPr lang="en-US" sz="1800">
              <a:effectLst/>
              <a:latin typeface="Arial" panose="020B0604020202020204" pitchFamily="34" charset="0"/>
              <a:ea typeface="Calibri" panose="020F0502020204030204" pitchFamily="34" charset="0"/>
              <a:cs typeface="Times New Roman" panose="02020603050405020304" pitchFamily="18" charset="0"/>
            </a:endParaRPr>
          </a:p>
          <a:p>
            <a:pPr marL="0" marR="0" indent="457200" algn="just">
              <a:lnSpc>
                <a:spcPct val="150000"/>
              </a:lnSpc>
              <a:spcBef>
                <a:spcPts val="0"/>
              </a:spcBef>
              <a:spcAft>
                <a:spcPts val="0"/>
              </a:spcAft>
            </a:pPr>
            <a:r>
              <a:rPr lang="en-GB" sz="1800">
                <a:effectLst/>
                <a:latin typeface="Arial" panose="020B0604020202020204" pitchFamily="34" charset="0"/>
                <a:ea typeface="Calibri" panose="020F0502020204030204" pitchFamily="34" charset="0"/>
                <a:cs typeface="Times New Roman" panose="02020603050405020304" pitchFamily="18" charset="0"/>
              </a:rPr>
              <a:t> </a:t>
            </a:r>
            <a:endParaRPr lang="en-US" sz="1800">
              <a:effectLst/>
              <a:latin typeface="Arial" panose="020B060402020202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0"/>
              </a:spcAft>
            </a:pPr>
            <a:r>
              <a:rPr lang="en-GB" sz="1800" b="1" i="1">
                <a:effectLst/>
                <a:latin typeface="Arial" panose="020B0604020202020204" pitchFamily="34" charset="0"/>
                <a:cs typeface="Times New Roman" panose="02020603050405020304" pitchFamily="18" charset="0"/>
              </a:rPr>
              <a:t>Audio Calls</a:t>
            </a:r>
            <a:endParaRPr lang="en-US" sz="1800" b="1" i="1">
              <a:effectLst/>
              <a:latin typeface="Arial" panose="020B0604020202020204" pitchFamily="34" charset="0"/>
              <a:cs typeface="Times New Roman" panose="02020603050405020304" pitchFamily="18" charset="0"/>
            </a:endParaRPr>
          </a:p>
          <a:p>
            <a:pPr marL="0" marR="0" indent="457200" algn="just">
              <a:lnSpc>
                <a:spcPct val="150000"/>
              </a:lnSpc>
              <a:spcBef>
                <a:spcPts val="0"/>
              </a:spcBef>
              <a:spcAft>
                <a:spcPts val="0"/>
              </a:spcAft>
            </a:pPr>
            <a:r>
              <a:rPr lang="en-GB" sz="1800">
                <a:effectLst/>
                <a:latin typeface="Arial" panose="020B0604020202020204" pitchFamily="34" charset="0"/>
                <a:ea typeface="Calibri" panose="020F0502020204030204" pitchFamily="34" charset="0"/>
                <a:cs typeface="Times New Roman" panose="02020603050405020304" pitchFamily="18" charset="0"/>
              </a:rPr>
              <a:t>Another channel of communication is audio calls. People can easily talk to each other with one click. In today's technological world, people can take and make audio calls through many devices, such as phones, iPods, laptops, tablets etc. This channel is also helpful for Tom as it provides a medium to communicate with each other. Audio calls do not only depend on the internet. Tom can also make audio calls through mobile networks.</a:t>
            </a:r>
            <a:endParaRPr lang="en-US" sz="1800">
              <a:effectLst/>
              <a:latin typeface="Arial" panose="020B0604020202020204" pitchFamily="34" charset="0"/>
              <a:ea typeface="Calibri" panose="020F0502020204030204" pitchFamily="34" charset="0"/>
              <a:cs typeface="Times New Roman" panose="02020603050405020304" pitchFamily="18" charset="0"/>
            </a:endParaRPr>
          </a:p>
          <a:p>
            <a:pPr marL="0" marR="0" indent="0" algn="just">
              <a:lnSpc>
                <a:spcPct val="150000"/>
              </a:lnSpc>
              <a:spcBef>
                <a:spcPts val="0"/>
              </a:spcBef>
              <a:spcAft>
                <a:spcPts val="0"/>
              </a:spcAft>
            </a:pPr>
            <a:r>
              <a:rPr lang="en-GB" sz="1800">
                <a:effectLst/>
                <a:latin typeface="Arial" panose="020B0604020202020204" pitchFamily="34" charset="0"/>
                <a:ea typeface="Calibri" panose="020F0502020204030204" pitchFamily="34" charset="0"/>
                <a:cs typeface="Times New Roman" panose="02020603050405020304" pitchFamily="18" charset="0"/>
              </a:rPr>
              <a:t>This channel is also cheap and stable (Fielding, 2006).  </a:t>
            </a:r>
            <a:endParaRPr lang="en-US" sz="1800">
              <a:effectLst/>
              <a:latin typeface="Arial" panose="020B0604020202020204" pitchFamily="34" charset="0"/>
              <a:ea typeface="Calibri" panose="020F0502020204030204" pitchFamily="34" charset="0"/>
              <a:cs typeface="Times New Roman" panose="02020603050405020304" pitchFamily="18" charset="0"/>
            </a:endParaRPr>
          </a:p>
          <a:p>
            <a:endParaRPr lang="en-US"/>
          </a:p>
        </p:txBody>
      </p:sp>
      <p:sp>
        <p:nvSpPr>
          <p:cNvPr id="4" name="Slide Number Placeholder 3"/>
          <p:cNvSpPr>
            <a:spLocks noGrp="1"/>
          </p:cNvSpPr>
          <p:nvPr>
            <p:ph type="sldNum" sz="quarter" idx="5"/>
          </p:nvPr>
        </p:nvSpPr>
        <p:spPr/>
        <p:txBody>
          <a:bodyPr/>
          <a:lstStyle/>
          <a:p>
            <a:fld id="{479E34D1-24EE-40D2-B67C-2E1B780A0535}" type="slidenum">
              <a:rPr lang="en-US" smtClean="0"/>
              <a:t>9</a:t>
            </a:fld>
            <a:endParaRPr lang="en-US"/>
          </a:p>
        </p:txBody>
      </p:sp>
    </p:spTree>
    <p:extLst>
      <p:ext uri="{BB962C8B-B14F-4D97-AF65-F5344CB8AC3E}">
        <p14:creationId xmlns:p14="http://schemas.microsoft.com/office/powerpoint/2010/main" val="363145752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GB" sz="1800" b="1" i="1">
                <a:effectLst/>
                <a:latin typeface="Arial" panose="020B0604020202020204" pitchFamily="34" charset="0"/>
                <a:cs typeface="Times New Roman" panose="02020603050405020304" pitchFamily="18" charset="0"/>
              </a:rPr>
              <a:t>Emails</a:t>
            </a:r>
            <a:endParaRPr lang="en-US" sz="1800" b="1" i="1">
              <a:effectLst/>
              <a:latin typeface="Arial" panose="020B0604020202020204" pitchFamily="34" charset="0"/>
              <a:cs typeface="Times New Roman" panose="02020603050405020304" pitchFamily="18" charset="0"/>
            </a:endParaRPr>
          </a:p>
          <a:p>
            <a:pPr marL="0" marR="0" indent="457200" algn="just">
              <a:lnSpc>
                <a:spcPct val="150000"/>
              </a:lnSpc>
              <a:spcBef>
                <a:spcPts val="0"/>
              </a:spcBef>
              <a:spcAft>
                <a:spcPts val="0"/>
              </a:spcAft>
            </a:pPr>
            <a:r>
              <a:rPr lang="en-GB" sz="1800">
                <a:effectLst/>
                <a:latin typeface="Arial" panose="020B0604020202020204" pitchFamily="34" charset="0"/>
                <a:ea typeface="Calibri" panose="020F0502020204030204" pitchFamily="34" charset="0"/>
                <a:cs typeface="Times New Roman" panose="02020603050405020304" pitchFamily="18" charset="0"/>
              </a:rPr>
              <a:t>Emails are a trendy channel among professionals. It is very cheap and can easily send multiple emails simultaneously. The only problem with this channel is that it has become overused due to its low cost and many other features. This channel can also be used to communicate with external clients or customers. Tom and his team members can use this channel to communicate with clients and get more feedback. They can easily share </a:t>
            </a:r>
            <a:r>
              <a:rPr lang="en-GB" sz="1800" err="1">
                <a:effectLst/>
                <a:latin typeface="Arial" panose="020B0604020202020204" pitchFamily="34" charset="0"/>
                <a:ea typeface="Calibri" panose="020F0502020204030204" pitchFamily="34" charset="0"/>
                <a:cs typeface="Times New Roman" panose="02020603050405020304" pitchFamily="18" charset="0"/>
              </a:rPr>
              <a:t>msg</a:t>
            </a:r>
            <a:r>
              <a:rPr lang="en-GB" sz="1800">
                <a:effectLst/>
                <a:latin typeface="Arial" panose="020B0604020202020204" pitchFamily="34" charset="0"/>
                <a:ea typeface="Calibri" panose="020F0502020204030204" pitchFamily="34" charset="0"/>
                <a:cs typeface="Times New Roman" panose="02020603050405020304" pitchFamily="18" charset="0"/>
              </a:rPr>
              <a:t> with multiple people at the same time and also a low-cost channel (Ahmad et al., 2018). </a:t>
            </a:r>
            <a:endParaRPr lang="en-US" sz="1800">
              <a:effectLst/>
              <a:latin typeface="Arial" panose="020B0604020202020204" pitchFamily="34" charset="0"/>
              <a:ea typeface="Calibri" panose="020F0502020204030204" pitchFamily="34" charset="0"/>
              <a:cs typeface="Times New Roman" panose="02020603050405020304" pitchFamily="18" charset="0"/>
            </a:endParaRPr>
          </a:p>
          <a:p>
            <a:endParaRPr lang="en-US"/>
          </a:p>
        </p:txBody>
      </p:sp>
      <p:sp>
        <p:nvSpPr>
          <p:cNvPr id="4" name="Slide Number Placeholder 3"/>
          <p:cNvSpPr>
            <a:spLocks noGrp="1"/>
          </p:cNvSpPr>
          <p:nvPr>
            <p:ph type="sldNum" sz="quarter" idx="5"/>
          </p:nvPr>
        </p:nvSpPr>
        <p:spPr/>
        <p:txBody>
          <a:bodyPr/>
          <a:lstStyle/>
          <a:p>
            <a:fld id="{479E34D1-24EE-40D2-B67C-2E1B780A0535}" type="slidenum">
              <a:rPr lang="en-US" smtClean="0"/>
              <a:t>10</a:t>
            </a:fld>
            <a:endParaRPr lang="en-US"/>
          </a:p>
        </p:txBody>
      </p:sp>
    </p:spTree>
    <p:extLst>
      <p:ext uri="{BB962C8B-B14F-4D97-AF65-F5344CB8AC3E}">
        <p14:creationId xmlns:p14="http://schemas.microsoft.com/office/powerpoint/2010/main" val="298820225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50000"/>
              </a:lnSpc>
              <a:spcBef>
                <a:spcPts val="0"/>
              </a:spcBef>
              <a:spcAft>
                <a:spcPts val="0"/>
              </a:spcAft>
            </a:pPr>
            <a:r>
              <a:rPr lang="en-GB" sz="1800" b="1" i="1" ker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Conclusion </a:t>
            </a:r>
            <a:endParaRPr lang="en-US" sz="1800" b="1" i="1" ker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endParaRPr>
          </a:p>
          <a:p>
            <a:pPr marL="0" marR="0" indent="457200" algn="just">
              <a:lnSpc>
                <a:spcPct val="150000"/>
              </a:lnSpc>
              <a:spcBef>
                <a:spcPts val="0"/>
              </a:spcBef>
              <a:spcAft>
                <a:spcPts val="0"/>
              </a:spcAft>
            </a:pPr>
            <a:r>
              <a:rPr lang="en-GB" sz="1800">
                <a:effectLst/>
                <a:latin typeface="Arial" panose="020B0604020202020204" pitchFamily="34" charset="0"/>
                <a:ea typeface="Calibri" panose="020F0502020204030204" pitchFamily="34" charset="0"/>
                <a:cs typeface="Times New Roman" panose="02020603050405020304" pitchFamily="18" charset="0"/>
              </a:rPr>
              <a:t>Through the above discussion, it can be concluded that effective communication is necessary for people of all organisations. Communication is vital in people's lives, whether professionals or students. A team is a social relationship with many possible benefits and drawbacks. The changing aspects can often create fights within the team, negatively disturbing its performance. Tom also has a team responsible for opening warehouses in Europe. But due to ineffective communication, some conflicts between them and the environment become unprofessional. To resolve these issues, Tom should use effective methods of communication. In this presentation, some models and channels of communication are also suggested to him so that Tom will succeed in his Amazon project. </a:t>
            </a:r>
            <a:endParaRPr lang="en-US" sz="1800">
              <a:effectLst/>
              <a:latin typeface="Arial" panose="020B0604020202020204" pitchFamily="34" charset="0"/>
              <a:ea typeface="Calibri" panose="020F0502020204030204" pitchFamily="34" charset="0"/>
              <a:cs typeface="Times New Roman" panose="02020603050405020304" pitchFamily="18" charset="0"/>
            </a:endParaRPr>
          </a:p>
          <a:p>
            <a:endParaRPr lang="en-US"/>
          </a:p>
        </p:txBody>
      </p:sp>
      <p:sp>
        <p:nvSpPr>
          <p:cNvPr id="4" name="Slide Number Placeholder 3"/>
          <p:cNvSpPr>
            <a:spLocks noGrp="1"/>
          </p:cNvSpPr>
          <p:nvPr>
            <p:ph type="sldNum" sz="quarter" idx="5"/>
          </p:nvPr>
        </p:nvSpPr>
        <p:spPr/>
        <p:txBody>
          <a:bodyPr/>
          <a:lstStyle/>
          <a:p>
            <a:fld id="{479E34D1-24EE-40D2-B67C-2E1B780A0535}" type="slidenum">
              <a:rPr lang="en-US" smtClean="0"/>
              <a:t>11</a:t>
            </a:fld>
            <a:endParaRPr lang="en-US"/>
          </a:p>
        </p:txBody>
      </p:sp>
    </p:spTree>
    <p:extLst>
      <p:ext uri="{BB962C8B-B14F-4D97-AF65-F5344CB8AC3E}">
        <p14:creationId xmlns:p14="http://schemas.microsoft.com/office/powerpoint/2010/main" val="400151699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50000"/>
              </a:lnSpc>
              <a:spcBef>
                <a:spcPts val="0"/>
              </a:spcBef>
              <a:spcAft>
                <a:spcPts val="0"/>
              </a:spcAft>
            </a:pPr>
            <a:r>
              <a:rPr lang="en-GB" sz="1800" b="0" i="0" ker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Ref</a:t>
            </a:r>
            <a:r>
              <a:rPr lang="en-GB" sz="1800" b="1" i="1" ker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erence</a:t>
            </a:r>
            <a:r>
              <a:rPr lang="en-GB" sz="1800" b="0" i="0" ker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s</a:t>
            </a:r>
            <a:endParaRPr lang="en-US" sz="1800" b="1" i="1" ker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endParaRPr>
          </a:p>
          <a:p>
            <a:pPr marL="457200" marR="0" indent="-457200" algn="just">
              <a:lnSpc>
                <a:spcPct val="150000"/>
              </a:lnSpc>
              <a:spcBef>
                <a:spcPts val="0"/>
              </a:spcBef>
              <a:spcAft>
                <a:spcPts val="0"/>
              </a:spcAft>
            </a:pPr>
            <a:r>
              <a:rPr lang="en-GB" sz="180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Ahmad, M.O., </a:t>
            </a:r>
            <a:r>
              <a:rPr lang="en-GB" sz="180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Lenarduzzi</a:t>
            </a:r>
            <a:r>
              <a:rPr lang="en-GB" sz="180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V., </a:t>
            </a:r>
            <a:r>
              <a:rPr lang="en-GB" sz="180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Oivo</a:t>
            </a:r>
            <a:r>
              <a:rPr lang="en-GB" sz="180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M. and </a:t>
            </a:r>
            <a:r>
              <a:rPr lang="en-GB" sz="180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Taibi</a:t>
            </a:r>
            <a:r>
              <a:rPr lang="en-GB" sz="180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D., 2018, September. Lessons learned on communication channels and practices in agile software development. In 2018 Federated Conference on Computer Science and Information Systems (</a:t>
            </a:r>
            <a:r>
              <a:rPr lang="en-GB" sz="180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FedCSIS</a:t>
            </a:r>
            <a:r>
              <a:rPr lang="en-GB" sz="180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(pp. 929-938). IEEE.</a:t>
            </a:r>
            <a:endParaRPr lang="en-US" sz="180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marL="457200" marR="0" indent="-457200" algn="just">
              <a:lnSpc>
                <a:spcPct val="150000"/>
              </a:lnSpc>
              <a:spcBef>
                <a:spcPts val="0"/>
              </a:spcBef>
              <a:spcAft>
                <a:spcPts val="0"/>
              </a:spcAft>
            </a:pPr>
            <a:r>
              <a:rPr lang="en-GB" sz="180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Chen, M.H. and Agrawal, S., 2017. Do communication barriers in student teams impede creative </a:t>
            </a:r>
            <a:r>
              <a:rPr lang="en-GB" sz="180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behavior</a:t>
            </a:r>
            <a:r>
              <a:rPr lang="en-GB" sz="180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in the long run?—A time-lagged perspective. Thinking Skills and Creativity, 26, pp.154-167.</a:t>
            </a:r>
            <a:endParaRPr lang="en-US" sz="180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marL="457200" marR="0" indent="-457200" algn="just">
              <a:lnSpc>
                <a:spcPct val="150000"/>
              </a:lnSpc>
              <a:spcBef>
                <a:spcPts val="0"/>
              </a:spcBef>
              <a:spcAft>
                <a:spcPts val="0"/>
              </a:spcAft>
            </a:pPr>
            <a:r>
              <a:rPr lang="en-GB" sz="180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Fielding, M., 2006. Effective communication in organisations. Juta and Company Ltd.</a:t>
            </a:r>
            <a:endParaRPr lang="en-US" sz="180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marL="457200" marR="0" indent="-457200" algn="just">
              <a:lnSpc>
                <a:spcPct val="150000"/>
              </a:lnSpc>
              <a:spcBef>
                <a:spcPts val="0"/>
              </a:spcBef>
              <a:spcAft>
                <a:spcPts val="0"/>
              </a:spcAft>
            </a:pPr>
            <a:r>
              <a:rPr lang="en-GB" sz="180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Foulger</a:t>
            </a:r>
            <a:r>
              <a:rPr lang="en-GB" sz="180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D., 2004. Models of the communication process. Brooklyn, New Jersey, pp.1-13.</a:t>
            </a:r>
            <a:endParaRPr lang="en-US" sz="180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marL="457200" marR="0" indent="-457200" algn="just">
              <a:lnSpc>
                <a:spcPct val="150000"/>
              </a:lnSpc>
              <a:spcBef>
                <a:spcPts val="0"/>
              </a:spcBef>
              <a:spcAft>
                <a:spcPts val="0"/>
              </a:spcAft>
            </a:pPr>
            <a:r>
              <a:rPr lang="en-GB" sz="180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Iftikhar, A., </a:t>
            </a:r>
            <a:r>
              <a:rPr lang="en-GB" sz="180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Alam</a:t>
            </a:r>
            <a:r>
              <a:rPr lang="en-GB" sz="180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M., Musa, S. and </a:t>
            </a:r>
            <a:r>
              <a:rPr lang="en-GB" sz="180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Su'ud</a:t>
            </a:r>
            <a:r>
              <a:rPr lang="en-GB" sz="180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M.M., 2017, August. Trust Development in virtual teams to implement global software development (GSD): A structured approach to overcome communication barriers. In 2017 IEEE 3rd International Conference on Engineering Technologies and Social Sciences (ICETSS) (pp. 1-5). IEEE.</a:t>
            </a:r>
            <a:endParaRPr lang="en-US" sz="180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marL="457200" marR="0" indent="-457200" algn="just">
              <a:lnSpc>
                <a:spcPct val="150000"/>
              </a:lnSpc>
              <a:spcBef>
                <a:spcPts val="0"/>
              </a:spcBef>
              <a:spcAft>
                <a:spcPts val="0"/>
              </a:spcAft>
            </a:pPr>
            <a:r>
              <a:rPr lang="en-GB" sz="180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Maguire, P. and </a:t>
            </a:r>
            <a:r>
              <a:rPr lang="en-GB" sz="180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Pitceathly</a:t>
            </a:r>
            <a:r>
              <a:rPr lang="en-GB" sz="180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C., 2002. Key communication skills and how to acquire them. </a:t>
            </a:r>
            <a:r>
              <a:rPr lang="en-GB" sz="180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Bmj</a:t>
            </a:r>
            <a:r>
              <a:rPr lang="en-GB" sz="180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325(7366), pp.697-700.</a:t>
            </a:r>
            <a:endParaRPr lang="en-US" sz="180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marL="457200" marR="0" indent="-457200" algn="just">
              <a:lnSpc>
                <a:spcPct val="150000"/>
              </a:lnSpc>
              <a:spcBef>
                <a:spcPts val="0"/>
              </a:spcBef>
              <a:spcAft>
                <a:spcPts val="0"/>
              </a:spcAft>
            </a:pPr>
            <a:r>
              <a:rPr lang="en-GB" sz="180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Matusovich</a:t>
            </a:r>
            <a:r>
              <a:rPr lang="en-GB" sz="180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H.M., </a:t>
            </a:r>
            <a:r>
              <a:rPr lang="en-GB" sz="180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Paretti</a:t>
            </a:r>
            <a:r>
              <a:rPr lang="en-GB" sz="180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M.C., Motto, A.M. and Cross, K.J., 2012, June. Understanding faculty and student beliefs about teamwork and communication skills. In 2012 ASEE Annual Conference &amp; Exposition (pp. 25-1394).</a:t>
            </a:r>
            <a:endParaRPr lang="en-US" sz="180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marL="457200" marR="0" indent="-457200" algn="just">
              <a:lnSpc>
                <a:spcPct val="150000"/>
              </a:lnSpc>
              <a:spcBef>
                <a:spcPts val="0"/>
              </a:spcBef>
              <a:spcAft>
                <a:spcPts val="0"/>
              </a:spcAft>
            </a:pPr>
            <a:r>
              <a:rPr lang="en-GB" sz="180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Narula, U., 2006. Communication models. Atlantic Publishers &amp; Dist.</a:t>
            </a:r>
            <a:endParaRPr lang="en-US" sz="180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marL="457200" marR="0" indent="-457200" algn="just">
              <a:lnSpc>
                <a:spcPct val="150000"/>
              </a:lnSpc>
              <a:spcBef>
                <a:spcPts val="0"/>
              </a:spcBef>
              <a:spcAft>
                <a:spcPts val="0"/>
              </a:spcAft>
            </a:pPr>
            <a:r>
              <a:rPr lang="en-GB" sz="180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Pauleen, D.J. and </a:t>
            </a:r>
            <a:r>
              <a:rPr lang="en-GB" sz="180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Yoong</a:t>
            </a:r>
            <a:r>
              <a:rPr lang="en-GB" sz="180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P., 2001. Facilitating virtual team relationships via Internet and conventional communication channels. Internet Research, 11(3), pp.190-202.</a:t>
            </a:r>
            <a:r>
              <a:rPr lang="en-GB" sz="1800" b="1" i="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US" sz="180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marL="457200" marR="0" indent="-457200" algn="just">
              <a:lnSpc>
                <a:spcPct val="150000"/>
              </a:lnSpc>
              <a:spcBef>
                <a:spcPts val="0"/>
              </a:spcBef>
              <a:spcAft>
                <a:spcPts val="0"/>
              </a:spcAft>
            </a:pPr>
            <a:r>
              <a:rPr lang="en-GB" sz="180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Pynadath</a:t>
            </a:r>
            <a:r>
              <a:rPr lang="en-GB" sz="180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D.V. and </a:t>
            </a:r>
            <a:r>
              <a:rPr lang="en-GB" sz="180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Tambe</a:t>
            </a:r>
            <a:r>
              <a:rPr lang="en-GB" sz="180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M., 2002, July. Multiagent teamwork: Analysing the optimality and complexity of key theories and models. In Proceedings of the first international joint conference on Autonomous agents and multiagent systems: part 2 (pp. 873-880).</a:t>
            </a:r>
            <a:endParaRPr lang="en-US" sz="180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marL="457200" marR="0" indent="-457200" algn="just">
              <a:lnSpc>
                <a:spcPct val="150000"/>
              </a:lnSpc>
              <a:spcBef>
                <a:spcPts val="0"/>
              </a:spcBef>
              <a:spcAft>
                <a:spcPts val="0"/>
              </a:spcAft>
            </a:pPr>
            <a:r>
              <a:rPr lang="en-GB" sz="180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Ren, X., Deng, X. and Liang, L., 2018. Knowledge transfer between projects within project-based organisations: the project nature perspective. Journal of Knowledge Management.</a:t>
            </a:r>
            <a:endParaRPr lang="en-US" sz="180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marL="457200" marR="0" indent="-457200" algn="just">
              <a:lnSpc>
                <a:spcPct val="150000"/>
              </a:lnSpc>
              <a:spcBef>
                <a:spcPts val="0"/>
              </a:spcBef>
              <a:spcAft>
                <a:spcPts val="0"/>
              </a:spcAft>
            </a:pPr>
            <a:r>
              <a:rPr lang="en-GB" sz="180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Suter, E., Arndt, J., Arthur, N., </a:t>
            </a:r>
            <a:r>
              <a:rPr lang="en-GB" sz="180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Parboosingh</a:t>
            </a:r>
            <a:r>
              <a:rPr lang="en-GB" sz="180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J., Taylor, E. and </a:t>
            </a:r>
            <a:r>
              <a:rPr lang="en-GB" sz="180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Deutschlander</a:t>
            </a:r>
            <a:r>
              <a:rPr lang="en-GB" sz="180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S., 2009. Role understanding and effective communication as core competencies for collaborative practice. Journal of interprofessional care, 23(1), pp.41-51.</a:t>
            </a:r>
            <a:endParaRPr lang="en-US" sz="180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marL="457200" marR="0" indent="-457200" algn="just">
              <a:lnSpc>
                <a:spcPct val="150000"/>
              </a:lnSpc>
              <a:spcBef>
                <a:spcPts val="0"/>
              </a:spcBef>
              <a:spcAft>
                <a:spcPts val="0"/>
              </a:spcAft>
            </a:pPr>
            <a:r>
              <a:rPr lang="en-GB" sz="180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Training, M.T.D., 2012. Effective communication skills. Bookboon.</a:t>
            </a:r>
            <a:endParaRPr lang="en-US" sz="180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endParaRPr lang="en-US"/>
          </a:p>
        </p:txBody>
      </p:sp>
      <p:sp>
        <p:nvSpPr>
          <p:cNvPr id="4" name="Slide Number Placeholder 3"/>
          <p:cNvSpPr>
            <a:spLocks noGrp="1"/>
          </p:cNvSpPr>
          <p:nvPr>
            <p:ph type="sldNum" sz="quarter" idx="5"/>
          </p:nvPr>
        </p:nvSpPr>
        <p:spPr/>
        <p:txBody>
          <a:bodyPr/>
          <a:lstStyle/>
          <a:p>
            <a:fld id="{479E34D1-24EE-40D2-B67C-2E1B780A0535}" type="slidenum">
              <a:rPr lang="en-US" smtClean="0"/>
              <a:t>12</a:t>
            </a:fld>
            <a:endParaRPr lang="en-US"/>
          </a:p>
        </p:txBody>
      </p:sp>
    </p:spTree>
    <p:extLst>
      <p:ext uri="{BB962C8B-B14F-4D97-AF65-F5344CB8AC3E}">
        <p14:creationId xmlns:p14="http://schemas.microsoft.com/office/powerpoint/2010/main" val="40143318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3A3FCF0-AE14-4327-AFFB-87F7C77A3AFE}" type="datetimeFigureOut">
              <a:rPr lang="en-US" smtClean="0"/>
              <a:t>11/13/2022</a:t>
            </a:fld>
            <a:endParaRPr lang="en-US"/>
          </a:p>
        </p:txBody>
      </p:sp>
      <p:sp>
        <p:nvSpPr>
          <p:cNvPr id="5" name="Footer Placeholder 4"/>
          <p:cNvSpPr>
            <a:spLocks noGrp="1"/>
          </p:cNvSpPr>
          <p:nvPr>
            <p:ph type="ftr" sz="quarter" idx="11"/>
          </p:nvPr>
        </p:nvSpPr>
        <p:spPr>
          <a:xfrm>
            <a:off x="2416500" y="329307"/>
            <a:ext cx="4973915" cy="309201"/>
          </a:xfrm>
        </p:spPr>
        <p:txBody>
          <a:bodyPr/>
          <a:lstStyle/>
          <a:p>
            <a:endParaRPr lang="en-US"/>
          </a:p>
        </p:txBody>
      </p:sp>
      <p:sp>
        <p:nvSpPr>
          <p:cNvPr id="6" name="Slide Number Placeholder 5"/>
          <p:cNvSpPr>
            <a:spLocks noGrp="1"/>
          </p:cNvSpPr>
          <p:nvPr>
            <p:ph type="sldNum" sz="quarter" idx="12"/>
          </p:nvPr>
        </p:nvSpPr>
        <p:spPr>
          <a:xfrm>
            <a:off x="1437664" y="798973"/>
            <a:ext cx="811019" cy="503578"/>
          </a:xfrm>
        </p:spPr>
        <p:txBody>
          <a:bodyPr/>
          <a:lstStyle/>
          <a:p>
            <a:fld id="{5F79B0B1-6122-4506-A93D-0AB4BC46CABE}" type="slidenum">
              <a:rPr lang="en-US" smtClean="0"/>
              <a:t>‹#›</a:t>
            </a:fld>
            <a:endParaRPr lang="en-US"/>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8049571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3A3FCF0-AE14-4327-AFFB-87F7C77A3AFE}" type="datetimeFigureOut">
              <a:rPr lang="en-US" smtClean="0"/>
              <a:t>11/13/2022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F79B0B1-6122-4506-A93D-0AB4BC46CABE}" type="slidenum">
              <a:rPr lang="en-US" smtClean="0"/>
              <a:t>‹#›</a:t>
            </a:fld>
            <a:endParaRPr lang="en-US"/>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766599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3A3FCF0-AE14-4327-AFFB-87F7C77A3AFE}" type="datetimeFigureOut">
              <a:rPr lang="en-US" smtClean="0"/>
              <a:t>11/13/2022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F79B0B1-6122-4506-A93D-0AB4BC46CABE}" type="slidenum">
              <a:rPr lang="en-US" smtClean="0"/>
              <a:t>‹#›</a:t>
            </a:fld>
            <a:endParaRPr lang="en-US"/>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5169839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3A3FCF0-AE14-4327-AFFB-87F7C77A3AFE}" type="datetimeFigureOut">
              <a:rPr lang="en-US" smtClean="0"/>
              <a:t>11/13/2022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F79B0B1-6122-4506-A93D-0AB4BC46CABE}" type="slidenum">
              <a:rPr lang="en-US" smtClean="0"/>
              <a:t>‹#›</a:t>
            </a:fld>
            <a:endParaRPr lang="en-US"/>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2485138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3A3FCF0-AE14-4327-AFFB-87F7C77A3AFE}" type="datetimeFigureOut">
              <a:rPr lang="en-US" smtClean="0"/>
              <a:t>11/13/2022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F79B0B1-6122-4506-A93D-0AB4BC46CABE}" type="slidenum">
              <a:rPr lang="en-US" smtClean="0"/>
              <a:t>‹#›</a:t>
            </a:fld>
            <a:endParaRPr lang="en-US"/>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6047493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3A3FCF0-AE14-4327-AFFB-87F7C77A3AFE}" type="datetimeFigureOut">
              <a:rPr lang="en-US" smtClean="0"/>
              <a:t>11/13/2022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F79B0B1-6122-4506-A93D-0AB4BC46CABE}" type="slidenum">
              <a:rPr lang="en-US" smtClean="0"/>
              <a:t>‹#›</a:t>
            </a:fld>
            <a:endParaRPr lang="en-US"/>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6056684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3A3FCF0-AE14-4327-AFFB-87F7C77A3AFE}" type="datetimeFigureOut">
              <a:rPr lang="en-US" smtClean="0"/>
              <a:t>11/13/2022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F79B0B1-6122-4506-A93D-0AB4BC46CABE}" type="slidenum">
              <a:rPr lang="en-US" smtClean="0"/>
              <a:t>‹#›</a:t>
            </a:fld>
            <a:endParaRPr lang="en-US"/>
          </a:p>
        </p:txBody>
      </p:sp>
    </p:spTree>
    <p:extLst>
      <p:ext uri="{BB962C8B-B14F-4D97-AF65-F5344CB8AC3E}">
        <p14:creationId xmlns:p14="http://schemas.microsoft.com/office/powerpoint/2010/main" val="15873550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3A3FCF0-AE14-4327-AFFB-87F7C77A3AFE}" type="datetimeFigureOut">
              <a:rPr lang="en-US" smtClean="0"/>
              <a:t>11/13/2022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F79B0B1-6122-4506-A93D-0AB4BC46CABE}" type="slidenum">
              <a:rPr lang="en-US" smtClean="0"/>
              <a:t>‹#›</a:t>
            </a:fld>
            <a:endParaRPr lang="en-US"/>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0838804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73A3FCF0-AE14-4327-AFFB-87F7C77A3AFE}" type="datetimeFigureOut">
              <a:rPr lang="en-US" smtClean="0"/>
              <a:t>11/13/2022</a:t>
            </a:fld>
            <a:endParaRPr lang="en-US"/>
          </a:p>
        </p:txBody>
      </p:sp>
      <p:sp>
        <p:nvSpPr>
          <p:cNvPr id="6" name="Footer Placeholder 5"/>
          <p:cNvSpPr>
            <a:spLocks noGrp="1"/>
          </p:cNvSpPr>
          <p:nvPr>
            <p:ph type="ftr" sz="quarter" idx="11"/>
          </p:nvPr>
        </p:nvSpPr>
        <p:spPr>
          <a:xfrm>
            <a:off x="1447382" y="318640"/>
            <a:ext cx="5541004" cy="320931"/>
          </a:xfrm>
        </p:spPr>
        <p:txBody>
          <a:bodyPr/>
          <a:lstStyle/>
          <a:p>
            <a:endParaRPr lang="en-US"/>
          </a:p>
        </p:txBody>
      </p:sp>
      <p:sp>
        <p:nvSpPr>
          <p:cNvPr id="7" name="Slide Number Placeholder 6"/>
          <p:cNvSpPr>
            <a:spLocks noGrp="1"/>
          </p:cNvSpPr>
          <p:nvPr>
            <p:ph type="sldNum" sz="quarter" idx="12"/>
          </p:nvPr>
        </p:nvSpPr>
        <p:spPr/>
        <p:txBody>
          <a:bodyPr/>
          <a:lstStyle/>
          <a:p>
            <a:fld id="{5F79B0B1-6122-4506-A93D-0AB4BC46CABE}" type="slidenum">
              <a:rPr lang="en-US" smtClean="0"/>
              <a:t>‹#›</a:t>
            </a:fld>
            <a:endParaRPr lang="en-US"/>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5279870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3A3FCF0-AE14-4327-AFFB-87F7C77A3AFE}" type="datetimeFigureOut">
              <a:rPr lang="en-US" smtClean="0"/>
              <a:t>11/13/2022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F79B0B1-6122-4506-A93D-0AB4BC46CABE}" type="slidenum">
              <a:rPr lang="en-US" smtClean="0"/>
              <a:t>‹#›</a:t>
            </a:fld>
            <a:endParaRPr lang="en-US"/>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878521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3A3FCF0-AE14-4327-AFFB-87F7C77A3AFE}" type="datetimeFigureOut">
              <a:rPr lang="en-US" smtClean="0"/>
              <a:t>11/13/2022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F79B0B1-6122-4506-A93D-0AB4BC46CABE}" type="slidenum">
              <a:rPr lang="en-US" smtClean="0"/>
              <a:t>‹#›</a:t>
            </a:fld>
            <a:endParaRPr lang="en-US"/>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8652265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73A3FCF0-AE14-4327-AFFB-87F7C77A3AFE}" type="datetimeFigureOut">
              <a:rPr lang="en-US" smtClean="0"/>
              <a:t>11/13/2022</a:t>
            </a:fld>
            <a:endParaRPr lang="en-US"/>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5F79B0B1-6122-4506-A93D-0AB4BC46CABE}" type="slidenum">
              <a:rPr lang="en-US" smtClean="0"/>
              <a:t>‹#›</a:t>
            </a:fld>
            <a:endParaRPr lang="en-US"/>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7949018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jpe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careersidekick.com/how-you-handle-stress/" TargetMode="Externa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D095B41-7312-4603-9F0F-93387C3531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ople at the meeting desk">
            <a:extLst>
              <a:ext uri="{FF2B5EF4-FFF2-40B4-BE49-F238E27FC236}">
                <a16:creationId xmlns:a16="http://schemas.microsoft.com/office/drawing/2014/main" id="{2DC16032-D90A-89CF-1E51-04E542B9D372}"/>
              </a:ext>
            </a:extLst>
          </p:cNvPr>
          <p:cNvPicPr>
            <a:picLocks noChangeAspect="1"/>
          </p:cNvPicPr>
          <p:nvPr/>
        </p:nvPicPr>
        <p:blipFill rotWithShape="1">
          <a:blip r:embed="rId2">
            <a:duotone>
              <a:schemeClr val="bg2">
                <a:shade val="45000"/>
                <a:satMod val="135000"/>
              </a:schemeClr>
              <a:prstClr val="white"/>
            </a:duotone>
            <a:alphaModFix amt="50000"/>
          </a:blip>
          <a:srcRect r="3"/>
          <a:stretch/>
        </p:blipFill>
        <p:spPr>
          <a:xfrm>
            <a:off x="-301" y="11440"/>
            <a:ext cx="12191695" cy="6857990"/>
          </a:xfrm>
          <a:prstGeom prst="rect">
            <a:avLst/>
          </a:prstGeom>
        </p:spPr>
      </p:pic>
      <p:sp>
        <p:nvSpPr>
          <p:cNvPr id="11" name="Rectangle 10">
            <a:extLst>
              <a:ext uri="{FF2B5EF4-FFF2-40B4-BE49-F238E27FC236}">
                <a16:creationId xmlns:a16="http://schemas.microsoft.com/office/drawing/2014/main" id="{1042C936-444C-4F0D-9737-291EAFE1E7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alpha val="80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CBA120-FBB1-5E5C-34CF-709AFB85302D}"/>
              </a:ext>
            </a:extLst>
          </p:cNvPr>
          <p:cNvSpPr>
            <a:spLocks noGrp="1"/>
          </p:cNvSpPr>
          <p:nvPr>
            <p:ph type="ctrTitle"/>
          </p:nvPr>
        </p:nvSpPr>
        <p:spPr>
          <a:xfrm>
            <a:off x="2417779" y="802298"/>
            <a:ext cx="8637073" cy="2541431"/>
          </a:xfrm>
        </p:spPr>
        <p:txBody>
          <a:bodyPr>
            <a:normAutofit/>
          </a:bodyPr>
          <a:lstStyle/>
          <a:p>
            <a:r>
              <a:rPr lang="en-GB" sz="5600" b="1" i="1">
                <a:effectLst/>
                <a:latin typeface="Arial" panose="020B0604020202020204" pitchFamily="34" charset="0"/>
                <a:ea typeface="Calibri" panose="020F0502020204030204" pitchFamily="34" charset="0"/>
                <a:cs typeface="Times New Roman" panose="02020603050405020304" pitchFamily="18" charset="0"/>
              </a:rPr>
              <a:t>Effective Team Working and Communication</a:t>
            </a:r>
            <a:endParaRPr lang="en-US" sz="5600" b="1" i="1"/>
          </a:p>
        </p:txBody>
      </p:sp>
      <p:sp>
        <p:nvSpPr>
          <p:cNvPr id="3" name="Subtitle 2">
            <a:extLst>
              <a:ext uri="{FF2B5EF4-FFF2-40B4-BE49-F238E27FC236}">
                <a16:creationId xmlns:a16="http://schemas.microsoft.com/office/drawing/2014/main" id="{FD1D5821-61C8-F2D7-614C-910C604BAA0D}"/>
              </a:ext>
            </a:extLst>
          </p:cNvPr>
          <p:cNvSpPr>
            <a:spLocks noGrp="1"/>
          </p:cNvSpPr>
          <p:nvPr>
            <p:ph type="subTitle" idx="1"/>
          </p:nvPr>
        </p:nvSpPr>
        <p:spPr>
          <a:xfrm>
            <a:off x="1875327" y="3677353"/>
            <a:ext cx="3240558" cy="2189656"/>
          </a:xfrm>
        </p:spPr>
        <p:txBody>
          <a:bodyPr>
            <a:normAutofit/>
          </a:bodyPr>
          <a:lstStyle/>
          <a:p>
            <a:r>
              <a:rPr lang="en-US"/>
              <a:t>Presented by: </a:t>
            </a:r>
          </a:p>
          <a:p>
            <a:pPr marL="285750" indent="-285750">
              <a:buFont typeface="Arial" panose="020B0604020202020204" pitchFamily="34" charset="0"/>
              <a:buChar char="•"/>
            </a:pPr>
            <a:r>
              <a:rPr lang="en-US" err="1"/>
              <a:t>nicusor</a:t>
            </a:r>
            <a:r>
              <a:rPr lang="en-US"/>
              <a:t> </a:t>
            </a:r>
            <a:r>
              <a:rPr lang="en-US" err="1"/>
              <a:t>ionut</a:t>
            </a:r>
            <a:r>
              <a:rPr lang="en-US"/>
              <a:t> </a:t>
            </a:r>
            <a:r>
              <a:rPr lang="en-US" err="1"/>
              <a:t>aliu</a:t>
            </a:r>
            <a:endParaRPr lang="en-US"/>
          </a:p>
          <a:p>
            <a:pPr marL="285750" indent="-285750">
              <a:buFont typeface="Arial" panose="020B0604020202020204" pitchFamily="34" charset="0"/>
              <a:buChar char="•"/>
            </a:pPr>
            <a:r>
              <a:rPr lang="en-US" err="1"/>
              <a:t>Ionut</a:t>
            </a:r>
            <a:r>
              <a:rPr lang="en-US"/>
              <a:t> Viorel </a:t>
            </a:r>
            <a:r>
              <a:rPr lang="en-US" err="1"/>
              <a:t>nenciu</a:t>
            </a:r>
            <a:endParaRPr lang="en-US"/>
          </a:p>
        </p:txBody>
      </p:sp>
      <p:cxnSp>
        <p:nvCxnSpPr>
          <p:cNvPr id="13" name="Straight Connector 12">
            <a:extLst>
              <a:ext uri="{FF2B5EF4-FFF2-40B4-BE49-F238E27FC236}">
                <a16:creationId xmlns:a16="http://schemas.microsoft.com/office/drawing/2014/main" id="{B61C4D9F-F4AF-4ED2-9310-56EB2E19C08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3"/>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15" name="Picture 14">
            <a:extLst>
              <a:ext uri="{FF2B5EF4-FFF2-40B4-BE49-F238E27FC236}">
                <a16:creationId xmlns:a16="http://schemas.microsoft.com/office/drawing/2014/main" id="{419FDB25-3050-4009-9806-3000DDD1C08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7" name="Straight Connector 16">
            <a:extLst>
              <a:ext uri="{FF2B5EF4-FFF2-40B4-BE49-F238E27FC236}">
                <a16:creationId xmlns:a16="http://schemas.microsoft.com/office/drawing/2014/main" id="{8063EF0F-7BC0-4CFB-AB98-20A8DD91D70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4" name="Subtitle 2">
            <a:extLst>
              <a:ext uri="{FF2B5EF4-FFF2-40B4-BE49-F238E27FC236}">
                <a16:creationId xmlns:a16="http://schemas.microsoft.com/office/drawing/2014/main" id="{8BE8E51F-46F5-48FA-3413-8DB9A94100C0}"/>
              </a:ext>
            </a:extLst>
          </p:cNvPr>
          <p:cNvSpPr txBox="1">
            <a:spLocks/>
          </p:cNvSpPr>
          <p:nvPr/>
        </p:nvSpPr>
        <p:spPr>
          <a:xfrm>
            <a:off x="6736315" y="3928996"/>
            <a:ext cx="4213574" cy="2189656"/>
          </a:xfrm>
          <a:prstGeom prst="rect">
            <a:avLst/>
          </a:prstGeom>
        </p:spPr>
        <p:txBody>
          <a:bodyPr vert="horz" lIns="91440" tIns="91440" rIns="91440" bIns="91440" rtlCol="0">
            <a:normAutofit/>
          </a:bodyPr>
          <a:lstStyle>
            <a:lvl1pPr marL="0" indent="0" algn="l" defTabSz="914400" rtl="0" eaLnBrk="1" latinLnBrk="0" hangingPunct="1">
              <a:lnSpc>
                <a:spcPct val="120000"/>
              </a:lnSpc>
              <a:spcBef>
                <a:spcPts val="1000"/>
              </a:spcBef>
              <a:buClr>
                <a:schemeClr val="accent1"/>
              </a:buClr>
              <a:buSzPct val="100000"/>
              <a:buFont typeface="Arial" panose="020B0604020202020204" pitchFamily="34" charset="0"/>
              <a:buNone/>
              <a:defRPr sz="1800" b="0" kern="1200" cap="all" baseline="0">
                <a:solidFill>
                  <a:schemeClr val="tx1"/>
                </a:solidFill>
                <a:effectLst/>
                <a:latin typeface="+mn-lt"/>
                <a:ea typeface="+mn-ea"/>
                <a:cs typeface="+mn-cs"/>
              </a:defRPr>
            </a:lvl1pPr>
            <a:lvl2pPr marL="457200" indent="0" algn="ctr" defTabSz="914400" rtl="0" eaLnBrk="1" latinLnBrk="0" hangingPunct="1">
              <a:lnSpc>
                <a:spcPct val="120000"/>
              </a:lnSpc>
              <a:spcBef>
                <a:spcPts val="500"/>
              </a:spcBef>
              <a:buClr>
                <a:schemeClr val="accent1"/>
              </a:buClr>
              <a:buSzPct val="100000"/>
              <a:buFont typeface="Arial" panose="020B0604020202020204" pitchFamily="34" charset="0"/>
              <a:buNone/>
              <a:defRPr sz="1800" kern="1200" cap="none" baseline="0">
                <a:solidFill>
                  <a:schemeClr val="tx1"/>
                </a:solidFill>
                <a:effectLst/>
                <a:latin typeface="+mn-lt"/>
                <a:ea typeface="+mn-ea"/>
                <a:cs typeface="+mn-cs"/>
              </a:defRPr>
            </a:lvl2pPr>
            <a:lvl3pPr marL="914400" indent="0" algn="ctr" defTabSz="914400" rtl="0" eaLnBrk="1" latinLnBrk="0" hangingPunct="1">
              <a:lnSpc>
                <a:spcPct val="120000"/>
              </a:lnSpc>
              <a:spcBef>
                <a:spcPts val="500"/>
              </a:spcBef>
              <a:buClr>
                <a:schemeClr val="accent1"/>
              </a:buClr>
              <a:buSzPct val="100000"/>
              <a:buFont typeface="Arial" panose="020B0604020202020204" pitchFamily="34" charset="0"/>
              <a:buNone/>
              <a:defRPr sz="1800" kern="1200">
                <a:solidFill>
                  <a:schemeClr val="tx1"/>
                </a:solidFill>
                <a:effectLst/>
                <a:latin typeface="+mn-lt"/>
                <a:ea typeface="+mn-ea"/>
                <a:cs typeface="+mn-cs"/>
              </a:defRPr>
            </a:lvl3pPr>
            <a:lvl4pPr marL="1371600" indent="0" algn="ctr" defTabSz="914400" rtl="0" eaLnBrk="1" latinLnBrk="0" hangingPunct="1">
              <a:lnSpc>
                <a:spcPct val="120000"/>
              </a:lnSpc>
              <a:spcBef>
                <a:spcPts val="500"/>
              </a:spcBef>
              <a:buClr>
                <a:schemeClr val="accent1"/>
              </a:buClr>
              <a:buSzPct val="100000"/>
              <a:buFont typeface="Arial" panose="020B0604020202020204" pitchFamily="34" charset="0"/>
              <a:buNone/>
              <a:defRPr sz="1600" kern="1200" cap="none" baseline="0">
                <a:solidFill>
                  <a:schemeClr val="tx1"/>
                </a:solidFill>
                <a:effectLst/>
                <a:latin typeface="+mn-lt"/>
                <a:ea typeface="+mn-ea"/>
                <a:cs typeface="+mn-cs"/>
              </a:defRPr>
            </a:lvl4pPr>
            <a:lvl5pPr marL="1828800" indent="0" algn="ctr" defTabSz="914400" rtl="0" eaLnBrk="1" latinLnBrk="0" hangingPunct="1">
              <a:lnSpc>
                <a:spcPct val="120000"/>
              </a:lnSpc>
              <a:spcBef>
                <a:spcPts val="500"/>
              </a:spcBef>
              <a:buClr>
                <a:schemeClr val="accent1"/>
              </a:buClr>
              <a:buSzPct val="100000"/>
              <a:buFont typeface="Arial" panose="020B0604020202020204" pitchFamily="34" charset="0"/>
              <a:buNone/>
              <a:defRPr sz="1600" kern="1200">
                <a:solidFill>
                  <a:schemeClr val="tx1"/>
                </a:solidFill>
                <a:effectLst/>
                <a:latin typeface="+mn-lt"/>
                <a:ea typeface="+mn-ea"/>
                <a:cs typeface="+mn-cs"/>
              </a:defRPr>
            </a:lvl5pPr>
            <a:lvl6pPr marL="2286000" indent="0" algn="ctr" defTabSz="914400" rtl="0" eaLnBrk="1" latinLnBrk="0" hangingPunct="1">
              <a:lnSpc>
                <a:spcPct val="120000"/>
              </a:lnSpc>
              <a:spcBef>
                <a:spcPts val="500"/>
              </a:spcBef>
              <a:buClr>
                <a:schemeClr val="accent1"/>
              </a:buClr>
              <a:buSzPct val="100000"/>
              <a:buFont typeface="Arial" panose="020B0604020202020204" pitchFamily="34" charset="0"/>
              <a:buNone/>
              <a:defRPr sz="1600" kern="1200">
                <a:solidFill>
                  <a:schemeClr val="tx1"/>
                </a:solidFill>
                <a:effectLst/>
                <a:latin typeface="+mn-lt"/>
                <a:ea typeface="+mn-ea"/>
                <a:cs typeface="+mn-cs"/>
              </a:defRPr>
            </a:lvl6pPr>
            <a:lvl7pPr marL="2743200" indent="0" algn="ctr" defTabSz="914400" rtl="0" eaLnBrk="1" latinLnBrk="0" hangingPunct="1">
              <a:lnSpc>
                <a:spcPct val="120000"/>
              </a:lnSpc>
              <a:spcBef>
                <a:spcPts val="500"/>
              </a:spcBef>
              <a:buClr>
                <a:schemeClr val="accent1"/>
              </a:buClr>
              <a:buSzPct val="100000"/>
              <a:buFont typeface="Arial" panose="020B0604020202020204" pitchFamily="34" charset="0"/>
              <a:buNone/>
              <a:defRPr sz="1600" kern="1200">
                <a:solidFill>
                  <a:schemeClr val="tx1"/>
                </a:solidFill>
                <a:effectLst/>
                <a:latin typeface="+mn-lt"/>
                <a:ea typeface="+mn-ea"/>
                <a:cs typeface="+mn-cs"/>
              </a:defRPr>
            </a:lvl7pPr>
            <a:lvl8pPr marL="3200400" indent="0" algn="ctr" defTabSz="914400" rtl="0" eaLnBrk="1" latinLnBrk="0" hangingPunct="1">
              <a:lnSpc>
                <a:spcPct val="120000"/>
              </a:lnSpc>
              <a:spcBef>
                <a:spcPts val="500"/>
              </a:spcBef>
              <a:buClr>
                <a:schemeClr val="accent1"/>
              </a:buClr>
              <a:buSzPct val="100000"/>
              <a:buFont typeface="Arial" panose="020B0604020202020204" pitchFamily="34" charset="0"/>
              <a:buNone/>
              <a:defRPr sz="1600" kern="1200" baseline="0">
                <a:solidFill>
                  <a:schemeClr val="tx1"/>
                </a:solidFill>
                <a:effectLst/>
                <a:latin typeface="+mn-lt"/>
                <a:ea typeface="+mn-ea"/>
                <a:cs typeface="+mn-cs"/>
              </a:defRPr>
            </a:lvl8pPr>
            <a:lvl9pPr marL="3657600" indent="0" algn="ctr" defTabSz="914400" rtl="0" eaLnBrk="1" latinLnBrk="0" hangingPunct="1">
              <a:lnSpc>
                <a:spcPct val="120000"/>
              </a:lnSpc>
              <a:spcBef>
                <a:spcPts val="500"/>
              </a:spcBef>
              <a:buClr>
                <a:schemeClr val="accent1"/>
              </a:buClr>
              <a:buSzPct val="100000"/>
              <a:buFont typeface="Arial" panose="020B0604020202020204" pitchFamily="34" charset="0"/>
              <a:buNone/>
              <a:defRPr sz="1600" kern="1200" baseline="0">
                <a:solidFill>
                  <a:schemeClr val="tx1"/>
                </a:solidFill>
                <a:effectLst/>
                <a:latin typeface="+mn-lt"/>
                <a:ea typeface="+mn-ea"/>
                <a:cs typeface="+mn-cs"/>
              </a:defRPr>
            </a:lvl9pPr>
          </a:lstStyle>
          <a:p>
            <a:r>
              <a:rPr lang="en-US"/>
              <a:t>Module code: BMSw4002</a:t>
            </a:r>
          </a:p>
          <a:p>
            <a:r>
              <a:rPr lang="en-US"/>
              <a:t>Lecturer name:  </a:t>
            </a:r>
            <a:r>
              <a:rPr lang="en-US" err="1"/>
              <a:t>akash</a:t>
            </a:r>
            <a:r>
              <a:rPr lang="en-US"/>
              <a:t> </a:t>
            </a:r>
            <a:r>
              <a:rPr lang="en-US" err="1"/>
              <a:t>puranik</a:t>
            </a:r>
            <a:endParaRPr lang="en-US"/>
          </a:p>
        </p:txBody>
      </p:sp>
    </p:spTree>
    <p:extLst>
      <p:ext uri="{BB962C8B-B14F-4D97-AF65-F5344CB8AC3E}">
        <p14:creationId xmlns:p14="http://schemas.microsoft.com/office/powerpoint/2010/main" val="14225146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7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700"/>
                                        <p:tgtEl>
                                          <p:spTgt spid="3">
                                            <p:txEl>
                                              <p:pRg st="2" end="2"/>
                                            </p:txEl>
                                          </p:spTgt>
                                        </p:tgtEl>
                                      </p:cBhvr>
                                    </p:animEffect>
                                  </p:childTnLst>
                                </p:cTn>
                              </p:par>
                              <p:par>
                                <p:cTn id="16" presetID="10" presetClass="entr" presetSubtype="0" fill="hold" grpId="0" nodeType="withEffect">
                                  <p:stCondLst>
                                    <p:cond delay="1000"/>
                                  </p:stCondLst>
                                  <p:iterate>
                                    <p:tmPct val="10000"/>
                                  </p:iterate>
                                  <p:childTnLst>
                                    <p:set>
                                      <p:cBhvr>
                                        <p:cTn id="17" dur="1" fill="hold">
                                          <p:stCondLst>
                                            <p:cond delay="0"/>
                                          </p:stCondLst>
                                        </p:cTn>
                                        <p:tgtEl>
                                          <p:spTgt spid="2"/>
                                        </p:tgtEl>
                                        <p:attrNameLst>
                                          <p:attrName>style.visibility</p:attrName>
                                        </p:attrNameLst>
                                      </p:cBhvr>
                                      <p:to>
                                        <p:strVal val="visible"/>
                                      </p:to>
                                    </p:set>
                                    <p:animEffect transition="in" filter="fade">
                                      <p:cBhvr>
                                        <p:cTn id="18" dur="700"/>
                                        <p:tgtEl>
                                          <p:spTgt spid="2"/>
                                        </p:tgtEl>
                                      </p:cBhvr>
                                    </p:animEffect>
                                  </p:childTnLst>
                                </p:cTn>
                              </p:par>
                              <p:par>
                                <p:cTn id="19" presetID="10" presetClass="entr" presetSubtype="0" fill="hold" grpId="0" nodeType="withEffect">
                                  <p:stCondLst>
                                    <p:cond delay="1500"/>
                                  </p:stCondLst>
                                  <p:iterate>
                                    <p:tmPct val="10000"/>
                                  </p:iterate>
                                  <p:childTnLst>
                                    <p:set>
                                      <p:cBhvr>
                                        <p:cTn id="20" dur="1" fill="hold">
                                          <p:stCondLst>
                                            <p:cond delay="0"/>
                                          </p:stCondLst>
                                        </p:cTn>
                                        <p:tgtEl>
                                          <p:spTgt spid="4">
                                            <p:txEl>
                                              <p:pRg st="0" end="0"/>
                                            </p:txEl>
                                          </p:spTgt>
                                        </p:tgtEl>
                                        <p:attrNameLst>
                                          <p:attrName>style.visibility</p:attrName>
                                        </p:attrNameLst>
                                      </p:cBhvr>
                                      <p:to>
                                        <p:strVal val="visible"/>
                                      </p:to>
                                    </p:set>
                                    <p:animEffect transition="in" filter="fade">
                                      <p:cBhvr>
                                        <p:cTn id="21" dur="700"/>
                                        <p:tgtEl>
                                          <p:spTgt spid="4">
                                            <p:txEl>
                                              <p:pRg st="0" end="0"/>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1500"/>
                                  </p:stCondLst>
                                  <p:iterate>
                                    <p:tmPct val="10000"/>
                                  </p:iterate>
                                  <p:childTnLst>
                                    <p:set>
                                      <p:cBhvr>
                                        <p:cTn id="25" dur="1" fill="hold">
                                          <p:stCondLst>
                                            <p:cond delay="0"/>
                                          </p:stCondLst>
                                        </p:cTn>
                                        <p:tgtEl>
                                          <p:spTgt spid="4">
                                            <p:txEl>
                                              <p:pRg st="1" end="1"/>
                                            </p:txEl>
                                          </p:spTgt>
                                        </p:tgtEl>
                                        <p:attrNameLst>
                                          <p:attrName>style.visibility</p:attrName>
                                        </p:attrNameLst>
                                      </p:cBhvr>
                                      <p:to>
                                        <p:strVal val="visible"/>
                                      </p:to>
                                    </p:set>
                                    <p:animEffect transition="in" filter="fade">
                                      <p:cBhvr>
                                        <p:cTn id="26" dur="700"/>
                                        <p:tgtEl>
                                          <p:spTgt spid="4">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63C748C-967B-4A7B-A90F-3EDD0F485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0143637-4934-44E4-B909-BAF1E7B27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406212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3E9A19-B989-18F3-8679-365BF01A231E}"/>
              </a:ext>
            </a:extLst>
          </p:cNvPr>
          <p:cNvSpPr>
            <a:spLocks noGrp="1"/>
          </p:cNvSpPr>
          <p:nvPr>
            <p:ph type="title"/>
          </p:nvPr>
        </p:nvSpPr>
        <p:spPr>
          <a:xfrm>
            <a:off x="849683" y="1240076"/>
            <a:ext cx="2727813" cy="4584527"/>
          </a:xfrm>
        </p:spPr>
        <p:txBody>
          <a:bodyPr>
            <a:normAutofit/>
          </a:bodyPr>
          <a:lstStyle/>
          <a:p>
            <a:r>
              <a:rPr lang="en-GB" sz="2500" b="1" i="1" kern="0">
                <a:solidFill>
                  <a:srgbClr val="FFFFFF"/>
                </a:solidFill>
                <a:effectLst/>
                <a:latin typeface="Arial" panose="020B0604020202020204" pitchFamily="34" charset="0"/>
                <a:ea typeface="Times New Roman" panose="02020603050405020304" pitchFamily="18" charset="0"/>
                <a:cs typeface="Times New Roman" panose="02020603050405020304" pitchFamily="18" charset="0"/>
              </a:rPr>
              <a:t>Introduction </a:t>
            </a:r>
            <a:br>
              <a:rPr lang="en-US" sz="2500" b="1" i="1" kern="0">
                <a:solidFill>
                  <a:srgbClr val="FFFFFF"/>
                </a:solidFill>
                <a:effectLst/>
                <a:latin typeface="Arial" panose="020B0604020202020204" pitchFamily="34" charset="0"/>
                <a:ea typeface="Times New Roman" panose="02020603050405020304" pitchFamily="18" charset="0"/>
                <a:cs typeface="Times New Roman" panose="02020603050405020304" pitchFamily="18" charset="0"/>
              </a:rPr>
            </a:br>
            <a:endParaRPr lang="en-US" sz="2500">
              <a:solidFill>
                <a:srgbClr val="FFFFFF"/>
              </a:solidFill>
            </a:endParaRPr>
          </a:p>
        </p:txBody>
      </p:sp>
      <p:sp>
        <p:nvSpPr>
          <p:cNvPr id="3" name="Content Placeholder 2">
            <a:extLst>
              <a:ext uri="{FF2B5EF4-FFF2-40B4-BE49-F238E27FC236}">
                <a16:creationId xmlns:a16="http://schemas.microsoft.com/office/drawing/2014/main" id="{7932B2A2-5FC9-8326-0A63-4882B5C93937}"/>
              </a:ext>
            </a:extLst>
          </p:cNvPr>
          <p:cNvSpPr>
            <a:spLocks noGrp="1"/>
          </p:cNvSpPr>
          <p:nvPr>
            <p:ph idx="1"/>
          </p:nvPr>
        </p:nvSpPr>
        <p:spPr>
          <a:xfrm>
            <a:off x="4212492" y="1240077"/>
            <a:ext cx="7596554" cy="4916465"/>
          </a:xfrm>
        </p:spPr>
        <p:txBody>
          <a:bodyPr anchor="t">
            <a:normAutofit/>
          </a:bodyPr>
          <a:lstStyle/>
          <a:p>
            <a:pPr marL="0" marR="0" indent="457200">
              <a:lnSpc>
                <a:spcPct val="110000"/>
              </a:lnSpc>
              <a:spcBef>
                <a:spcPts val="0"/>
              </a:spcBef>
              <a:spcAft>
                <a:spcPts val="0"/>
              </a:spcAft>
            </a:pPr>
            <a:r>
              <a:rPr lang="en-GB" sz="1700">
                <a:effectLst/>
                <a:latin typeface="Arial" panose="020B0604020202020204" pitchFamily="34" charset="0"/>
                <a:ea typeface="Calibri" panose="020F0502020204030204" pitchFamily="34" charset="0"/>
                <a:cs typeface="Times New Roman" panose="02020603050405020304" pitchFamily="18" charset="0"/>
              </a:rPr>
              <a:t>Amazon wants to open warehouses across the main cities in Europe. </a:t>
            </a:r>
          </a:p>
          <a:p>
            <a:pPr marL="0" marR="0" indent="0">
              <a:lnSpc>
                <a:spcPct val="110000"/>
              </a:lnSpc>
              <a:spcBef>
                <a:spcPts val="0"/>
              </a:spcBef>
              <a:spcAft>
                <a:spcPts val="0"/>
              </a:spcAft>
              <a:buNone/>
            </a:pPr>
            <a:endParaRPr lang="en-GB" sz="1700">
              <a:effectLst/>
              <a:latin typeface="Arial" panose="020B0604020202020204" pitchFamily="34" charset="0"/>
              <a:ea typeface="Calibri" panose="020F0502020204030204" pitchFamily="34" charset="0"/>
              <a:cs typeface="Times New Roman" panose="02020603050405020304" pitchFamily="18" charset="0"/>
            </a:endParaRPr>
          </a:p>
          <a:p>
            <a:pPr marL="0" marR="0" indent="457200">
              <a:lnSpc>
                <a:spcPct val="110000"/>
              </a:lnSpc>
              <a:spcBef>
                <a:spcPts val="0"/>
              </a:spcBef>
              <a:spcAft>
                <a:spcPts val="0"/>
              </a:spcAft>
            </a:pPr>
            <a:r>
              <a:rPr lang="en-GB" sz="1700">
                <a:effectLst/>
                <a:latin typeface="Arial" panose="020B0604020202020204" pitchFamily="34" charset="0"/>
                <a:ea typeface="Calibri" panose="020F0502020204030204" pitchFamily="34" charset="0"/>
                <a:cs typeface="Times New Roman" panose="02020603050405020304" pitchFamily="18" charset="0"/>
              </a:rPr>
              <a:t>This project aims to provide good delivery services across these cities.</a:t>
            </a:r>
          </a:p>
          <a:p>
            <a:pPr marL="0" marR="0" indent="0">
              <a:lnSpc>
                <a:spcPct val="110000"/>
              </a:lnSpc>
              <a:spcBef>
                <a:spcPts val="0"/>
              </a:spcBef>
              <a:spcAft>
                <a:spcPts val="0"/>
              </a:spcAft>
              <a:buNone/>
            </a:pPr>
            <a:endParaRPr lang="en-US" sz="1700">
              <a:effectLst/>
              <a:latin typeface="Arial" panose="020B0604020202020204" pitchFamily="34" charset="0"/>
              <a:ea typeface="Calibri" panose="020F0502020204030204" pitchFamily="34" charset="0"/>
              <a:cs typeface="Times New Roman" panose="02020603050405020304" pitchFamily="18" charset="0"/>
            </a:endParaRPr>
          </a:p>
          <a:p>
            <a:pPr marL="0" marR="0" indent="457200">
              <a:lnSpc>
                <a:spcPct val="110000"/>
              </a:lnSpc>
              <a:spcBef>
                <a:spcPts val="0"/>
              </a:spcBef>
              <a:spcAft>
                <a:spcPts val="0"/>
              </a:spcAft>
            </a:pPr>
            <a:r>
              <a:rPr lang="en-GB" sz="1700">
                <a:effectLst/>
                <a:latin typeface="Arial" panose="020B0604020202020204" pitchFamily="34" charset="0"/>
                <a:ea typeface="Calibri" panose="020F0502020204030204" pitchFamily="34" charset="0"/>
                <a:cs typeface="Times New Roman" panose="02020603050405020304" pitchFamily="18" charset="0"/>
              </a:rPr>
              <a:t>But the communication between Tom and his team members was weak. </a:t>
            </a:r>
          </a:p>
          <a:p>
            <a:pPr marL="0" marR="0" indent="0">
              <a:lnSpc>
                <a:spcPct val="110000"/>
              </a:lnSpc>
              <a:spcBef>
                <a:spcPts val="0"/>
              </a:spcBef>
              <a:spcAft>
                <a:spcPts val="0"/>
              </a:spcAft>
              <a:buNone/>
            </a:pPr>
            <a:endParaRPr lang="en-GB" sz="1700">
              <a:effectLst/>
              <a:latin typeface="Arial" panose="020B0604020202020204" pitchFamily="34" charset="0"/>
              <a:ea typeface="Calibri" panose="020F0502020204030204" pitchFamily="34" charset="0"/>
              <a:cs typeface="Times New Roman" panose="02020603050405020304" pitchFamily="18" charset="0"/>
            </a:endParaRPr>
          </a:p>
          <a:p>
            <a:pPr marL="0" marR="0" indent="457200">
              <a:lnSpc>
                <a:spcPct val="110000"/>
              </a:lnSpc>
              <a:spcBef>
                <a:spcPts val="0"/>
              </a:spcBef>
              <a:spcAft>
                <a:spcPts val="0"/>
              </a:spcAft>
            </a:pPr>
            <a:r>
              <a:rPr lang="en-GB" sz="1700">
                <a:effectLst/>
                <a:latin typeface="Arial" panose="020B0604020202020204" pitchFamily="34" charset="0"/>
                <a:ea typeface="Calibri" panose="020F0502020204030204" pitchFamily="34" charset="0"/>
                <a:cs typeface="Times New Roman" panose="02020603050405020304" pitchFamily="18" charset="0"/>
              </a:rPr>
              <a:t>They hardly arranged meetings before the project, and this was the only formal communication among them. </a:t>
            </a:r>
          </a:p>
          <a:p>
            <a:pPr marL="0" marR="0" indent="0">
              <a:lnSpc>
                <a:spcPct val="110000"/>
              </a:lnSpc>
              <a:spcBef>
                <a:spcPts val="0"/>
              </a:spcBef>
              <a:spcAft>
                <a:spcPts val="0"/>
              </a:spcAft>
              <a:buNone/>
            </a:pPr>
            <a:endParaRPr lang="en-US" sz="1700">
              <a:effectLst/>
              <a:latin typeface="Arial" panose="020B0604020202020204" pitchFamily="34" charset="0"/>
              <a:ea typeface="Calibri" panose="020F0502020204030204" pitchFamily="34" charset="0"/>
              <a:cs typeface="Times New Roman" panose="02020603050405020304" pitchFamily="18" charset="0"/>
            </a:endParaRPr>
          </a:p>
          <a:p>
            <a:pPr marL="0" marR="0" indent="457200">
              <a:lnSpc>
                <a:spcPct val="110000"/>
              </a:lnSpc>
              <a:spcBef>
                <a:spcPts val="0"/>
              </a:spcBef>
              <a:spcAft>
                <a:spcPts val="0"/>
              </a:spcAft>
            </a:pPr>
            <a:r>
              <a:rPr lang="en-GB" sz="1700">
                <a:effectLst/>
                <a:latin typeface="Arial" panose="020B0604020202020204" pitchFamily="34" charset="0"/>
                <a:ea typeface="Calibri" panose="020F0502020204030204" pitchFamily="34" charset="0"/>
                <a:cs typeface="Times New Roman" panose="02020603050405020304" pitchFamily="18" charset="0"/>
              </a:rPr>
              <a:t>This presentation will help Tom to improve communication among the team members.</a:t>
            </a:r>
          </a:p>
          <a:p>
            <a:pPr marL="0" marR="0" indent="0">
              <a:lnSpc>
                <a:spcPct val="110000"/>
              </a:lnSpc>
              <a:spcBef>
                <a:spcPts val="0"/>
              </a:spcBef>
              <a:spcAft>
                <a:spcPts val="0"/>
              </a:spcAft>
              <a:buNone/>
            </a:pPr>
            <a:endParaRPr lang="en-US" sz="1700">
              <a:effectLst/>
              <a:latin typeface="Arial" panose="020B0604020202020204" pitchFamily="34" charset="0"/>
              <a:ea typeface="Calibri" panose="020F0502020204030204" pitchFamily="34" charset="0"/>
              <a:cs typeface="Times New Roman" panose="02020603050405020304" pitchFamily="18" charset="0"/>
            </a:endParaRPr>
          </a:p>
          <a:p>
            <a:pPr marL="0" marR="0" indent="457200">
              <a:lnSpc>
                <a:spcPct val="110000"/>
              </a:lnSpc>
              <a:spcBef>
                <a:spcPts val="0"/>
              </a:spcBef>
              <a:spcAft>
                <a:spcPts val="0"/>
              </a:spcAft>
            </a:pPr>
            <a:r>
              <a:rPr lang="en-GB" sz="1700">
                <a:effectLst/>
                <a:latin typeface="Arial" panose="020B0604020202020204" pitchFamily="34" charset="0"/>
                <a:ea typeface="Calibri" panose="020F0502020204030204" pitchFamily="34" charset="0"/>
                <a:cs typeface="Times New Roman" panose="02020603050405020304" pitchFamily="18" charset="0"/>
              </a:rPr>
              <a:t>The communication barriers will also be highlighted so they can avoid them and build a solid and effective team to complete the project. </a:t>
            </a:r>
            <a:endParaRPr lang="en-US" sz="1700">
              <a:effectLst/>
              <a:latin typeface="Arial" panose="020B0604020202020204" pitchFamily="34" charset="0"/>
              <a:ea typeface="Calibri" panose="020F0502020204030204" pitchFamily="34" charset="0"/>
              <a:cs typeface="Times New Roman" panose="02020603050405020304" pitchFamily="18" charset="0"/>
            </a:endParaRPr>
          </a:p>
          <a:p>
            <a:pPr>
              <a:lnSpc>
                <a:spcPct val="110000"/>
              </a:lnSpc>
            </a:pPr>
            <a:endParaRPr lang="en-US" sz="1700"/>
          </a:p>
        </p:txBody>
      </p:sp>
    </p:spTree>
    <p:extLst>
      <p:ext uri="{BB962C8B-B14F-4D97-AF65-F5344CB8AC3E}">
        <p14:creationId xmlns:p14="http://schemas.microsoft.com/office/powerpoint/2010/main" val="25642793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2D32A60-013B-47A8-8833-D242408091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E27932B-B694-4C4C-90D7-A0333A7C5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A030E82B-FDEB-E4B2-7E30-30A05A53443E}"/>
              </a:ext>
            </a:extLst>
          </p:cNvPr>
          <p:cNvSpPr>
            <a:spLocks noGrp="1"/>
          </p:cNvSpPr>
          <p:nvPr>
            <p:ph type="title"/>
          </p:nvPr>
        </p:nvSpPr>
        <p:spPr>
          <a:xfrm>
            <a:off x="1451579" y="2303047"/>
            <a:ext cx="3272093" cy="2674198"/>
          </a:xfrm>
        </p:spPr>
        <p:txBody>
          <a:bodyPr anchor="t">
            <a:normAutofit/>
          </a:bodyPr>
          <a:lstStyle/>
          <a:p>
            <a:r>
              <a:rPr lang="en-GB" sz="2700" b="1" i="1" kern="0">
                <a:effectLst/>
                <a:latin typeface="Arial" panose="020B0604020202020204" pitchFamily="34" charset="0"/>
                <a:ea typeface="Times New Roman" panose="02020603050405020304" pitchFamily="18" charset="0"/>
                <a:cs typeface="Times New Roman" panose="02020603050405020304" pitchFamily="18" charset="0"/>
              </a:rPr>
              <a:t>The Benefits of Effective Communication </a:t>
            </a:r>
            <a:br>
              <a:rPr lang="en-US" sz="2700" b="1" i="1" kern="0">
                <a:effectLst/>
                <a:latin typeface="Arial" panose="020B0604020202020204" pitchFamily="34" charset="0"/>
                <a:ea typeface="Times New Roman" panose="02020603050405020304" pitchFamily="18" charset="0"/>
                <a:cs typeface="Times New Roman" panose="02020603050405020304" pitchFamily="18" charset="0"/>
              </a:rPr>
            </a:br>
            <a:endParaRPr lang="en-US" sz="2700"/>
          </a:p>
        </p:txBody>
      </p:sp>
      <p:cxnSp>
        <p:nvCxnSpPr>
          <p:cNvPr id="13" name="Straight Connector 12">
            <a:extLst>
              <a:ext uri="{FF2B5EF4-FFF2-40B4-BE49-F238E27FC236}">
                <a16:creationId xmlns:a16="http://schemas.microsoft.com/office/drawing/2014/main" id="{9EBB0476-5CF0-4F44-8D68-5D42D7AEE4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2146542"/>
            <a:ext cx="327209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5" name="Title 1">
            <a:extLst>
              <a:ext uri="{FF2B5EF4-FFF2-40B4-BE49-F238E27FC236}">
                <a16:creationId xmlns:a16="http://schemas.microsoft.com/office/drawing/2014/main" id="{A9DA474E-6B91-4200-840F-0257B2358A75}"/>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1580" y="3122496"/>
            <a:ext cx="353015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US"/>
          </a:p>
        </p:txBody>
      </p:sp>
      <p:pic>
        <p:nvPicPr>
          <p:cNvPr id="17" name="Picture 16">
            <a:extLst>
              <a:ext uri="{FF2B5EF4-FFF2-40B4-BE49-F238E27FC236}">
                <a16:creationId xmlns:a16="http://schemas.microsoft.com/office/drawing/2014/main" id="{DF63C9AD-AE6E-4512-8171-91612E84CCF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9" name="Straight Connector 18">
            <a:extLst>
              <a:ext uri="{FF2B5EF4-FFF2-40B4-BE49-F238E27FC236}">
                <a16:creationId xmlns:a16="http://schemas.microsoft.com/office/drawing/2014/main" id="{FE1A49CE-B63D-457A-A180-1C883E1A63D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4805490D-CEE2-B4B4-E30A-88AC614A3BEB}"/>
              </a:ext>
            </a:extLst>
          </p:cNvPr>
          <p:cNvGraphicFramePr>
            <a:graphicFrameLocks noGrp="1"/>
          </p:cNvGraphicFramePr>
          <p:nvPr>
            <p:ph idx="1"/>
            <p:extLst>
              <p:ext uri="{D42A27DB-BD31-4B8C-83A1-F6EECF244321}">
                <p14:modId xmlns:p14="http://schemas.microsoft.com/office/powerpoint/2010/main" val="3629205348"/>
              </p:ext>
            </p:extLst>
          </p:nvPr>
        </p:nvGraphicFramePr>
        <p:xfrm>
          <a:off x="5141913" y="803275"/>
          <a:ext cx="5913437" cy="463708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3032398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2D32A60-013B-47A8-8833-D242408091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E27932B-B694-4C4C-90D7-A0333A7C5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067A7849-7215-EA1D-8CC8-53AD47F85EBB}"/>
              </a:ext>
            </a:extLst>
          </p:cNvPr>
          <p:cNvSpPr>
            <a:spLocks noGrp="1"/>
          </p:cNvSpPr>
          <p:nvPr>
            <p:ph type="title"/>
          </p:nvPr>
        </p:nvSpPr>
        <p:spPr>
          <a:xfrm>
            <a:off x="1451579" y="2303047"/>
            <a:ext cx="3272093" cy="2674198"/>
          </a:xfrm>
        </p:spPr>
        <p:txBody>
          <a:bodyPr anchor="t">
            <a:normAutofit/>
          </a:bodyPr>
          <a:lstStyle/>
          <a:p>
            <a:r>
              <a:rPr lang="en-GB" sz="2700" b="1" i="1" kern="0">
                <a:effectLst/>
                <a:latin typeface="Arial" panose="020B0604020202020204" pitchFamily="34" charset="0"/>
                <a:ea typeface="Times New Roman" panose="02020603050405020304" pitchFamily="18" charset="0"/>
                <a:cs typeface="Times New Roman" panose="02020603050405020304" pitchFamily="18" charset="0"/>
              </a:rPr>
              <a:t>The Benefits of Effective Communication </a:t>
            </a:r>
            <a:br>
              <a:rPr lang="en-US" sz="2700" b="1" i="1" kern="0">
                <a:effectLst/>
                <a:latin typeface="Arial" panose="020B0604020202020204" pitchFamily="34" charset="0"/>
                <a:ea typeface="Times New Roman" panose="02020603050405020304" pitchFamily="18" charset="0"/>
                <a:cs typeface="Times New Roman" panose="02020603050405020304" pitchFamily="18" charset="0"/>
              </a:rPr>
            </a:br>
            <a:endParaRPr lang="en-US" sz="2700"/>
          </a:p>
        </p:txBody>
      </p:sp>
      <p:cxnSp>
        <p:nvCxnSpPr>
          <p:cNvPr id="13" name="Straight Connector 12">
            <a:extLst>
              <a:ext uri="{FF2B5EF4-FFF2-40B4-BE49-F238E27FC236}">
                <a16:creationId xmlns:a16="http://schemas.microsoft.com/office/drawing/2014/main" id="{9EBB0476-5CF0-4F44-8D68-5D42D7AEE4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2146542"/>
            <a:ext cx="327209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5" name="Title 1">
            <a:extLst>
              <a:ext uri="{FF2B5EF4-FFF2-40B4-BE49-F238E27FC236}">
                <a16:creationId xmlns:a16="http://schemas.microsoft.com/office/drawing/2014/main" id="{A9DA474E-6B91-4200-840F-0257B2358A75}"/>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1580" y="3122496"/>
            <a:ext cx="353015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US"/>
          </a:p>
        </p:txBody>
      </p:sp>
      <p:pic>
        <p:nvPicPr>
          <p:cNvPr id="17" name="Picture 16">
            <a:extLst>
              <a:ext uri="{FF2B5EF4-FFF2-40B4-BE49-F238E27FC236}">
                <a16:creationId xmlns:a16="http://schemas.microsoft.com/office/drawing/2014/main" id="{DF63C9AD-AE6E-4512-8171-91612E84CCF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9" name="Straight Connector 18">
            <a:extLst>
              <a:ext uri="{FF2B5EF4-FFF2-40B4-BE49-F238E27FC236}">
                <a16:creationId xmlns:a16="http://schemas.microsoft.com/office/drawing/2014/main" id="{FE1A49CE-B63D-457A-A180-1C883E1A63D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B1600E29-C236-A9C9-CBDE-7DC34780D840}"/>
              </a:ext>
            </a:extLst>
          </p:cNvPr>
          <p:cNvSpPr txBox="1"/>
          <p:nvPr/>
        </p:nvSpPr>
        <p:spPr>
          <a:xfrm>
            <a:off x="5344109" y="1168611"/>
            <a:ext cx="6241615" cy="3970318"/>
          </a:xfrm>
          <a:prstGeom prst="rect">
            <a:avLst/>
          </a:prstGeom>
          <a:noFill/>
        </p:spPr>
        <p:txBody>
          <a:bodyPr wrap="square" rtlCol="0">
            <a:spAutoFit/>
          </a:bodyPr>
          <a:lstStyle/>
          <a:p>
            <a:pPr marL="285750" indent="-285750">
              <a:buFont typeface="Arial" panose="020B0604020202020204" pitchFamily="34" charset="0"/>
              <a:buChar char="•"/>
            </a:pPr>
            <a:r>
              <a:rPr lang="en-GB" b="1">
                <a:latin typeface="Arial" panose="020B0604020202020204" pitchFamily="34" charset="0"/>
                <a:cs typeface="Arial" panose="020B0604020202020204" pitchFamily="34" charset="0"/>
              </a:rPr>
              <a:t>Good communication skills can improve the outcome of a project in an organisation. Formal communication is required in order to make different points of the project more clear and transparent. </a:t>
            </a:r>
          </a:p>
          <a:p>
            <a:endParaRPr lang="en-GB" b="1">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b="1">
                <a:latin typeface="Arial" panose="020B0604020202020204" pitchFamily="34" charset="0"/>
                <a:cs typeface="Arial" panose="020B0604020202020204" pitchFamily="34" charset="0"/>
              </a:rPr>
              <a:t>During communication process within a team, it is important to take your time and explain all the necessary details so the team members can all understand the final goal of the project and its implications.</a:t>
            </a:r>
          </a:p>
          <a:p>
            <a:endParaRPr lang="en-GB" b="1">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b="1">
                <a:latin typeface="Arial" panose="020B0604020202020204" pitchFamily="34" charset="0"/>
                <a:cs typeface="Arial" panose="020B0604020202020204" pitchFamily="34" charset="0"/>
              </a:rPr>
              <a:t>Amazon will benefit from better project outcomes and better team performance when communication is done right.</a:t>
            </a:r>
          </a:p>
        </p:txBody>
      </p:sp>
    </p:spTree>
    <p:extLst>
      <p:ext uri="{BB962C8B-B14F-4D97-AF65-F5344CB8AC3E}">
        <p14:creationId xmlns:p14="http://schemas.microsoft.com/office/powerpoint/2010/main" val="26481984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E7A6F0-5CD3-481E-B0F2-E7F99FE675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11290DF-4975-4FCD-8B8D-BBC86B8366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372BAA15-845A-6435-AF85-E2407A54D391}"/>
              </a:ext>
            </a:extLst>
          </p:cNvPr>
          <p:cNvSpPr>
            <a:spLocks noGrp="1"/>
          </p:cNvSpPr>
          <p:nvPr>
            <p:ph type="title"/>
          </p:nvPr>
        </p:nvSpPr>
        <p:spPr>
          <a:xfrm>
            <a:off x="769367" y="189892"/>
            <a:ext cx="3793685" cy="3074655"/>
          </a:xfrm>
        </p:spPr>
        <p:txBody>
          <a:bodyPr anchor="ctr">
            <a:normAutofit/>
          </a:bodyPr>
          <a:lstStyle/>
          <a:p>
            <a:r>
              <a:rPr lang="en-GB" sz="3100" b="1" i="1" kern="0">
                <a:effectLst/>
                <a:latin typeface="Arial" panose="020B0604020202020204" pitchFamily="34" charset="0"/>
                <a:ea typeface="Times New Roman" panose="02020603050405020304" pitchFamily="18" charset="0"/>
                <a:cs typeface="Times New Roman" panose="02020603050405020304" pitchFamily="18" charset="0"/>
              </a:rPr>
              <a:t>Model of Communication Tom should Apply and Why</a:t>
            </a:r>
            <a:br>
              <a:rPr lang="en-US" sz="3100" b="1" i="1" kern="0">
                <a:effectLst/>
                <a:latin typeface="Arial" panose="020B0604020202020204" pitchFamily="34" charset="0"/>
                <a:ea typeface="Times New Roman" panose="02020603050405020304" pitchFamily="18" charset="0"/>
                <a:cs typeface="Times New Roman" panose="02020603050405020304" pitchFamily="18" charset="0"/>
              </a:rPr>
            </a:br>
            <a:endParaRPr lang="en-US" sz="3100"/>
          </a:p>
        </p:txBody>
      </p:sp>
      <p:grpSp>
        <p:nvGrpSpPr>
          <p:cNvPr id="12" name="Group 11">
            <a:extLst>
              <a:ext uri="{FF2B5EF4-FFF2-40B4-BE49-F238E27FC236}">
                <a16:creationId xmlns:a16="http://schemas.microsoft.com/office/drawing/2014/main" id="{357CA18A-A333-4DCB-842B-76827D2ECB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100021" y="638300"/>
            <a:ext cx="6409605" cy="4858625"/>
            <a:chOff x="7807230" y="2012810"/>
            <a:chExt cx="3251252" cy="3459865"/>
          </a:xfrm>
        </p:grpSpPr>
        <p:sp>
          <p:nvSpPr>
            <p:cNvPr id="13" name="Rectangle 12">
              <a:extLst>
                <a:ext uri="{FF2B5EF4-FFF2-40B4-BE49-F238E27FC236}">
                  <a16:creationId xmlns:a16="http://schemas.microsoft.com/office/drawing/2014/main" id="{6E785FC3-CE7B-46F8-8C7A-EBBF001EDB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5069D9A-30C7-4159-880C-DD2BDC5100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gradFill>
              <a:gsLst>
                <a:gs pos="0">
                  <a:srgbClr val="DADADA"/>
                </a:gs>
                <a:gs pos="100000">
                  <a:srgbClr val="FFFFFE"/>
                </a:gs>
              </a:gsLst>
              <a:lin ang="16200000" scaled="0"/>
            </a:gra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9FE1511-6E1B-4F0E-8FF0-958527181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9891" y="973636"/>
            <a:ext cx="5769864" cy="4187952"/>
          </a:xfrm>
          <a:prstGeom prst="rect">
            <a:avLst/>
          </a:prstGeom>
          <a:solidFill>
            <a:srgbClr val="FFFFFF"/>
          </a:solidFill>
          <a:ln w="6350">
            <a:solidFill>
              <a:srgbClr val="DFDBD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7">
            <a:extLst>
              <a:ext uri="{FF2B5EF4-FFF2-40B4-BE49-F238E27FC236}">
                <a16:creationId xmlns:a16="http://schemas.microsoft.com/office/drawing/2014/main" id="{025CEF6D-5E98-4B5C-A10F-7459C1EEF10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0" name="Straight Connector 19">
            <a:extLst>
              <a:ext uri="{FF2B5EF4-FFF2-40B4-BE49-F238E27FC236}">
                <a16:creationId xmlns:a16="http://schemas.microsoft.com/office/drawing/2014/main" id="{05C73161-1E4E-4E6A-91B2-E885CF8FFBA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15E3891A-EC54-1C3B-D65B-3C389A6422D9}"/>
              </a:ext>
            </a:extLst>
          </p:cNvPr>
          <p:cNvSpPr txBox="1"/>
          <p:nvPr/>
        </p:nvSpPr>
        <p:spPr>
          <a:xfrm>
            <a:off x="5499479" y="1443196"/>
            <a:ext cx="5610687" cy="3077766"/>
          </a:xfrm>
          <a:prstGeom prst="rect">
            <a:avLst/>
          </a:prstGeom>
          <a:noFill/>
        </p:spPr>
        <p:txBody>
          <a:bodyPr wrap="square" rtlCol="0">
            <a:spAutoFit/>
          </a:bodyPr>
          <a:lstStyle/>
          <a:p>
            <a:r>
              <a:rPr lang="en-GB" sz="1800" b="1" u="sng" err="1">
                <a:solidFill>
                  <a:srgbClr val="000000"/>
                </a:solidFill>
                <a:latin typeface="Arial" panose="020B0604020202020204" pitchFamily="34" charset="0"/>
                <a:ea typeface="Calibri" panose="020F0502020204030204" pitchFamily="34" charset="0"/>
                <a:cs typeface="Times New Roman" panose="02020603050405020304" pitchFamily="18" charset="0"/>
              </a:rPr>
              <a:t>Berlo’s</a:t>
            </a:r>
            <a:r>
              <a:rPr lang="en-GB" sz="1800" b="1" u="sng">
                <a:solidFill>
                  <a:srgbClr val="000000"/>
                </a:solidFill>
                <a:latin typeface="Arial" panose="020B0604020202020204" pitchFamily="34" charset="0"/>
                <a:ea typeface="Calibri" panose="020F0502020204030204" pitchFamily="34" charset="0"/>
                <a:cs typeface="Times New Roman" panose="02020603050405020304" pitchFamily="18" charset="0"/>
              </a:rPr>
              <a:t> model of communication</a:t>
            </a:r>
          </a:p>
          <a:p>
            <a:endParaRPr lang="en-GB" sz="1600">
              <a:solidFill>
                <a:srgbClr val="000000"/>
              </a:solidFill>
              <a:latin typeface="Arial" panose="020B0604020202020204" pitchFamily="34" charset="0"/>
              <a:ea typeface="Calibri" panose="020F0502020204030204" pitchFamily="34" charset="0"/>
              <a:cs typeface="Times New Roman" panose="02020603050405020304" pitchFamily="18" charset="0"/>
            </a:endParaRPr>
          </a:p>
          <a:p>
            <a:pPr marL="285750" indent="-285750">
              <a:buFont typeface="Arial" panose="020B0604020202020204" pitchFamily="34" charset="0"/>
              <a:buChar char="•"/>
            </a:pPr>
            <a:r>
              <a:rPr lang="en-GB" sz="160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GB" sz="1600">
                <a:solidFill>
                  <a:srgbClr val="000000"/>
                </a:solidFill>
                <a:latin typeface="Arial" panose="020B0604020202020204" pitchFamily="34" charset="0"/>
                <a:ea typeface="Calibri" panose="020F0502020204030204" pitchFamily="34" charset="0"/>
                <a:cs typeface="Times New Roman" panose="02020603050405020304" pitchFamily="18" charset="0"/>
              </a:rPr>
              <a:t>Given Tom’s situation, </a:t>
            </a:r>
            <a:r>
              <a:rPr lang="en-GB" sz="1600" err="1">
                <a:solidFill>
                  <a:srgbClr val="000000"/>
                </a:solidFill>
                <a:latin typeface="Arial" panose="020B0604020202020204" pitchFamily="34" charset="0"/>
                <a:ea typeface="Calibri" panose="020F0502020204030204" pitchFamily="34" charset="0"/>
                <a:cs typeface="Times New Roman" panose="02020603050405020304" pitchFamily="18" charset="0"/>
              </a:rPr>
              <a:t>Berlo’s</a:t>
            </a:r>
            <a:r>
              <a:rPr lang="en-GB" sz="1600">
                <a:solidFill>
                  <a:srgbClr val="000000"/>
                </a:solidFill>
                <a:latin typeface="Arial" panose="020B0604020202020204" pitchFamily="34" charset="0"/>
                <a:ea typeface="Calibri" panose="020F0502020204030204" pitchFamily="34" charset="0"/>
                <a:cs typeface="Times New Roman" panose="02020603050405020304" pitchFamily="18" charset="0"/>
              </a:rPr>
              <a:t> communication model is most suitable because his channels of communication were not clear, and the team did not receive the message right. </a:t>
            </a:r>
            <a:endParaRPr lang="en-US" sz="160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endParaRPr lang="en-GB" sz="16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a:latin typeface="Arial" panose="020B0604020202020204" pitchFamily="34" charset="0"/>
                <a:cs typeface="Arial" panose="020B0604020202020204" pitchFamily="34" charset="0"/>
              </a:rPr>
              <a:t>	Instead of using linear models, David </a:t>
            </a:r>
            <a:r>
              <a:rPr lang="en-GB" sz="1600" err="1">
                <a:latin typeface="Arial" panose="020B0604020202020204" pitchFamily="34" charset="0"/>
                <a:cs typeface="Arial" panose="020B0604020202020204" pitchFamily="34" charset="0"/>
              </a:rPr>
              <a:t>Berlo</a:t>
            </a:r>
            <a:r>
              <a:rPr lang="en-GB" sz="1600">
                <a:latin typeface="Arial" panose="020B0604020202020204" pitchFamily="34" charset="0"/>
                <a:cs typeface="Arial" panose="020B0604020202020204" pitchFamily="34" charset="0"/>
              </a:rPr>
              <a:t> created the SMCR (source, message, channel, receiver) model, which represented communication as a cyclical system in which the transmitter receives feedback from the receiver (</a:t>
            </a:r>
            <a:r>
              <a:rPr lang="en-GB" sz="1600" b="0" i="0" err="1">
                <a:effectLst/>
                <a:latin typeface="Arial" panose="020B0604020202020204" pitchFamily="34" charset="0"/>
              </a:rPr>
              <a:t>Kuznar</a:t>
            </a:r>
            <a:r>
              <a:rPr lang="en-GB" sz="1600" b="0" i="0">
                <a:effectLst/>
                <a:latin typeface="Arial" panose="020B0604020202020204" pitchFamily="34" charset="0"/>
              </a:rPr>
              <a:t>, L.A. and </a:t>
            </a:r>
            <a:r>
              <a:rPr lang="en-GB" sz="1600" b="0" i="0" err="1">
                <a:effectLst/>
                <a:latin typeface="Arial" panose="020B0604020202020204" pitchFamily="34" charset="0"/>
              </a:rPr>
              <a:t>Yager</a:t>
            </a:r>
            <a:r>
              <a:rPr lang="en-GB" sz="1600" b="0" i="0">
                <a:effectLst/>
                <a:latin typeface="Arial" panose="020B0604020202020204" pitchFamily="34" charset="0"/>
              </a:rPr>
              <a:t>, M., 2020).</a:t>
            </a:r>
          </a:p>
        </p:txBody>
      </p:sp>
      <p:pic>
        <p:nvPicPr>
          <p:cNvPr id="6" name="Picture 5">
            <a:extLst>
              <a:ext uri="{FF2B5EF4-FFF2-40B4-BE49-F238E27FC236}">
                <a16:creationId xmlns:a16="http://schemas.microsoft.com/office/drawing/2014/main" id="{7F784E70-4BC7-D78D-27D1-6EC787AC88A9}"/>
              </a:ext>
            </a:extLst>
          </p:cNvPr>
          <p:cNvPicPr>
            <a:picLocks noChangeAspect="1"/>
          </p:cNvPicPr>
          <p:nvPr/>
        </p:nvPicPr>
        <p:blipFill rotWithShape="1">
          <a:blip r:embed="rId4"/>
          <a:srcRect l="60437" t="43754" r="16626" b="38253"/>
          <a:stretch/>
        </p:blipFill>
        <p:spPr>
          <a:xfrm>
            <a:off x="238537" y="2982079"/>
            <a:ext cx="4652201" cy="2344562"/>
          </a:xfrm>
          <a:prstGeom prst="rect">
            <a:avLst/>
          </a:prstGeom>
        </p:spPr>
      </p:pic>
    </p:spTree>
    <p:extLst>
      <p:ext uri="{BB962C8B-B14F-4D97-AF65-F5344CB8AC3E}">
        <p14:creationId xmlns:p14="http://schemas.microsoft.com/office/powerpoint/2010/main" val="13313151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E7A6F0-5CD3-481E-B0F2-E7F99FE675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11290DF-4975-4FCD-8B8D-BBC86B8366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F9644FF9-C3D1-02D9-0615-61AB6DF0D218}"/>
              </a:ext>
            </a:extLst>
          </p:cNvPr>
          <p:cNvSpPr>
            <a:spLocks noGrp="1"/>
          </p:cNvSpPr>
          <p:nvPr>
            <p:ph type="title"/>
          </p:nvPr>
        </p:nvSpPr>
        <p:spPr>
          <a:xfrm>
            <a:off x="860612" y="1138228"/>
            <a:ext cx="3793685" cy="3858767"/>
          </a:xfrm>
        </p:spPr>
        <p:txBody>
          <a:bodyPr anchor="ctr">
            <a:normAutofit/>
          </a:bodyPr>
          <a:lstStyle/>
          <a:p>
            <a:r>
              <a:rPr lang="en-GB" sz="3100" b="1" i="1" kern="0">
                <a:effectLst/>
                <a:latin typeface="Arial" panose="020B0604020202020204" pitchFamily="34" charset="0"/>
                <a:ea typeface="Times New Roman" panose="02020603050405020304" pitchFamily="18" charset="0"/>
                <a:cs typeface="Times New Roman" panose="02020603050405020304" pitchFamily="18" charset="0"/>
              </a:rPr>
              <a:t>Model of Communication Tom should Apply and Why</a:t>
            </a:r>
            <a:br>
              <a:rPr lang="en-US" sz="3100" b="1" i="1" kern="0">
                <a:effectLst/>
                <a:latin typeface="Arial" panose="020B0604020202020204" pitchFamily="34" charset="0"/>
                <a:ea typeface="Times New Roman" panose="02020603050405020304" pitchFamily="18" charset="0"/>
                <a:cs typeface="Times New Roman" panose="02020603050405020304" pitchFamily="18" charset="0"/>
              </a:rPr>
            </a:br>
            <a:endParaRPr lang="en-GB" sz="3100"/>
          </a:p>
        </p:txBody>
      </p:sp>
      <p:grpSp>
        <p:nvGrpSpPr>
          <p:cNvPr id="12" name="Group 11">
            <a:extLst>
              <a:ext uri="{FF2B5EF4-FFF2-40B4-BE49-F238E27FC236}">
                <a16:creationId xmlns:a16="http://schemas.microsoft.com/office/drawing/2014/main" id="{357CA18A-A333-4DCB-842B-76827D2ECB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100021" y="638300"/>
            <a:ext cx="6409605" cy="4858625"/>
            <a:chOff x="7807230" y="2012810"/>
            <a:chExt cx="3251252" cy="3459865"/>
          </a:xfrm>
        </p:grpSpPr>
        <p:sp>
          <p:nvSpPr>
            <p:cNvPr id="13" name="Rectangle 12">
              <a:extLst>
                <a:ext uri="{FF2B5EF4-FFF2-40B4-BE49-F238E27FC236}">
                  <a16:creationId xmlns:a16="http://schemas.microsoft.com/office/drawing/2014/main" id="{6E785FC3-CE7B-46F8-8C7A-EBBF001EDB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5069D9A-30C7-4159-880C-DD2BDC5100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gradFill>
              <a:gsLst>
                <a:gs pos="0">
                  <a:srgbClr val="DADADA"/>
                </a:gs>
                <a:gs pos="100000">
                  <a:srgbClr val="FFFFFE"/>
                </a:gs>
              </a:gsLst>
              <a:lin ang="16200000" scaled="0"/>
            </a:gra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9FE1511-6E1B-4F0E-8FF0-958527181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9891" y="973636"/>
            <a:ext cx="5769864" cy="4187952"/>
          </a:xfrm>
          <a:prstGeom prst="rect">
            <a:avLst/>
          </a:prstGeom>
          <a:solidFill>
            <a:srgbClr val="FFFFFF"/>
          </a:solidFill>
          <a:ln w="6350">
            <a:solidFill>
              <a:srgbClr val="DFDBD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CC85556-F89B-934F-F1C7-B65AAD060B2E}"/>
              </a:ext>
            </a:extLst>
          </p:cNvPr>
          <p:cNvSpPr>
            <a:spLocks noGrp="1"/>
          </p:cNvSpPr>
          <p:nvPr>
            <p:ph idx="1"/>
          </p:nvPr>
        </p:nvSpPr>
        <p:spPr>
          <a:xfrm>
            <a:off x="5584483" y="1138228"/>
            <a:ext cx="5440680" cy="3858768"/>
          </a:xfrm>
        </p:spPr>
        <p:txBody>
          <a:bodyPr anchor="ctr">
            <a:normAutofit fontScale="92500" lnSpcReduction="10000"/>
          </a:bodyPr>
          <a:lstStyle/>
          <a:p>
            <a:r>
              <a:rPr lang="en-GB" sz="2000">
                <a:latin typeface="Arial" panose="020B0604020202020204" pitchFamily="34" charset="0"/>
                <a:cs typeface="Arial" panose="020B0604020202020204" pitchFamily="34" charset="0"/>
              </a:rPr>
              <a:t>Tom’s message was not received clearly by his team members and because the channel he was using( non formal communication), the team members were not able to send feedback to Tom.</a:t>
            </a:r>
          </a:p>
          <a:p>
            <a:r>
              <a:rPr lang="en-GB" sz="2000">
                <a:latin typeface="Arial" panose="020B0604020202020204" pitchFamily="34" charset="0"/>
                <a:cs typeface="Arial" panose="020B0604020202020204" pitchFamily="34" charset="0"/>
              </a:rPr>
              <a:t>The message goal is to encourage the recipient to receive the information in the same manner as the sender, if not to encourage them to act differently or alter their attitudes in some way (</a:t>
            </a:r>
            <a:r>
              <a:rPr lang="en-GB" sz="2000" b="0" i="0">
                <a:effectLst/>
                <a:latin typeface="Arial" panose="020B0604020202020204" pitchFamily="34" charset="0"/>
              </a:rPr>
              <a:t>Corman, S.R., Trethewey, A. and Goodall, B., 2007).</a:t>
            </a:r>
            <a:endParaRPr lang="en-GB" sz="2000">
              <a:latin typeface="Arial" panose="020B0604020202020204" pitchFamily="34" charset="0"/>
              <a:cs typeface="Arial" panose="020B0604020202020204" pitchFamily="34" charset="0"/>
            </a:endParaRPr>
          </a:p>
          <a:p>
            <a:endParaRPr lang="en-GB" sz="2000">
              <a:latin typeface="Arial" panose="020B0604020202020204" pitchFamily="34" charset="0"/>
              <a:cs typeface="Arial" panose="020B0604020202020204" pitchFamily="34" charset="0"/>
            </a:endParaRPr>
          </a:p>
        </p:txBody>
      </p:sp>
      <p:pic>
        <p:nvPicPr>
          <p:cNvPr id="18" name="Picture 17">
            <a:extLst>
              <a:ext uri="{FF2B5EF4-FFF2-40B4-BE49-F238E27FC236}">
                <a16:creationId xmlns:a16="http://schemas.microsoft.com/office/drawing/2014/main" id="{025CEF6D-5E98-4B5C-A10F-7459C1EEF10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0" name="Straight Connector 19">
            <a:extLst>
              <a:ext uri="{FF2B5EF4-FFF2-40B4-BE49-F238E27FC236}">
                <a16:creationId xmlns:a16="http://schemas.microsoft.com/office/drawing/2014/main" id="{05C73161-1E4E-4E6A-91B2-E885CF8FFBA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026048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F63C748C-967B-4A7B-A90F-3EDD0F485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C0143637-4934-44E4-B909-BAF1E7B27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406212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F34F9B-137D-8CFC-5DF0-1193AA5FD69C}"/>
              </a:ext>
            </a:extLst>
          </p:cNvPr>
          <p:cNvSpPr>
            <a:spLocks noGrp="1"/>
          </p:cNvSpPr>
          <p:nvPr>
            <p:ph type="title"/>
          </p:nvPr>
        </p:nvSpPr>
        <p:spPr>
          <a:xfrm>
            <a:off x="849683" y="1240076"/>
            <a:ext cx="2727813" cy="4584527"/>
          </a:xfrm>
        </p:spPr>
        <p:txBody>
          <a:bodyPr>
            <a:normAutofit/>
          </a:bodyPr>
          <a:lstStyle/>
          <a:p>
            <a:r>
              <a:rPr lang="en-GB" sz="2200" b="1" i="1">
                <a:solidFill>
                  <a:srgbClr val="FFFFFF"/>
                </a:solidFill>
                <a:effectLst/>
                <a:latin typeface="Arial" panose="020B0604020202020204" pitchFamily="34" charset="0"/>
                <a:ea typeface="Times New Roman" panose="02020603050405020304" pitchFamily="18" charset="0"/>
                <a:cs typeface="Times New Roman" panose="02020603050405020304" pitchFamily="18" charset="0"/>
              </a:rPr>
              <a:t>Communication Barriers Have or Can Negatively Impact the Project Team</a:t>
            </a:r>
            <a:br>
              <a:rPr lang="en-US" sz="2200">
                <a:solidFill>
                  <a:srgbClr val="FFFFFF"/>
                </a:solidFill>
                <a:effectLst/>
                <a:latin typeface="Arial" panose="020B0604020202020204" pitchFamily="34" charset="0"/>
                <a:ea typeface="Calibri" panose="020F0502020204030204" pitchFamily="34" charset="0"/>
                <a:cs typeface="Times New Roman" panose="02020603050405020304" pitchFamily="18" charset="0"/>
              </a:rPr>
            </a:br>
            <a:endParaRPr lang="en-US" sz="2200">
              <a:solidFill>
                <a:srgbClr val="FFFFFF"/>
              </a:solidFill>
            </a:endParaRPr>
          </a:p>
        </p:txBody>
      </p:sp>
      <p:sp>
        <p:nvSpPr>
          <p:cNvPr id="3" name="Content Placeholder 2">
            <a:extLst>
              <a:ext uri="{FF2B5EF4-FFF2-40B4-BE49-F238E27FC236}">
                <a16:creationId xmlns:a16="http://schemas.microsoft.com/office/drawing/2014/main" id="{7DA1977D-27D8-E1FA-515D-25E20093109C}"/>
              </a:ext>
            </a:extLst>
          </p:cNvPr>
          <p:cNvSpPr>
            <a:spLocks noGrp="1"/>
          </p:cNvSpPr>
          <p:nvPr>
            <p:ph idx="1"/>
          </p:nvPr>
        </p:nvSpPr>
        <p:spPr>
          <a:xfrm>
            <a:off x="4705594" y="1240077"/>
            <a:ext cx="6034827" cy="4916465"/>
          </a:xfrm>
        </p:spPr>
        <p:txBody>
          <a:bodyPr anchor="t">
            <a:normAutofit/>
          </a:bodyPr>
          <a:lstStyle/>
          <a:p>
            <a:pPr marL="0" marR="0" indent="0">
              <a:lnSpc>
                <a:spcPct val="110000"/>
              </a:lnSpc>
              <a:spcBef>
                <a:spcPts val="0"/>
              </a:spcBef>
              <a:spcAft>
                <a:spcPts val="0"/>
              </a:spcAft>
              <a:buNone/>
            </a:pPr>
            <a:r>
              <a:rPr lang="en-GB">
                <a:effectLst/>
                <a:latin typeface="Arial" panose="020B0604020202020204" pitchFamily="34" charset="0"/>
                <a:ea typeface="Calibri" panose="020F0502020204030204" pitchFamily="34" charset="0"/>
                <a:cs typeface="Times New Roman" panose="02020603050405020304" pitchFamily="18" charset="0"/>
              </a:rPr>
              <a:t>There are different types of barriers which can affect communication</a:t>
            </a:r>
            <a:r>
              <a:rPr lang="en-GB">
                <a:latin typeface="Arial" panose="020B0604020202020204" pitchFamily="34" charset="0"/>
                <a:ea typeface="Calibri" panose="020F0502020204030204" pitchFamily="34" charset="0"/>
                <a:cs typeface="Times New Roman" panose="02020603050405020304" pitchFamily="18" charset="0"/>
              </a:rPr>
              <a:t>:</a:t>
            </a:r>
          </a:p>
          <a:p>
            <a:pPr>
              <a:lnSpc>
                <a:spcPct val="110000"/>
              </a:lnSpc>
              <a:spcBef>
                <a:spcPts val="0"/>
              </a:spcBef>
            </a:pPr>
            <a:r>
              <a:rPr lang="en-GB" u="sng">
                <a:effectLst/>
                <a:latin typeface="Arial" panose="020B0604020202020204" pitchFamily="34" charset="0"/>
                <a:ea typeface="Calibri" panose="020F0502020204030204" pitchFamily="34" charset="0"/>
                <a:cs typeface="Times New Roman" panose="02020603050405020304" pitchFamily="18" charset="0"/>
              </a:rPr>
              <a:t>Language barrier</a:t>
            </a:r>
            <a:r>
              <a:rPr lang="en-GB">
                <a:effectLst/>
                <a:latin typeface="Arial" panose="020B0604020202020204" pitchFamily="34" charset="0"/>
                <a:ea typeface="Calibri" panose="020F0502020204030204" pitchFamily="34" charset="0"/>
                <a:cs typeface="Times New Roman" panose="02020603050405020304" pitchFamily="18" charset="0"/>
              </a:rPr>
              <a:t>: because Tom’s project is div</a:t>
            </a:r>
            <a:r>
              <a:rPr lang="en-GB">
                <a:latin typeface="Arial" panose="020B0604020202020204" pitchFamily="34" charset="0"/>
                <a:ea typeface="Calibri" panose="020F0502020204030204" pitchFamily="34" charset="0"/>
                <a:cs typeface="Times New Roman" panose="02020603050405020304" pitchFamily="18" charset="0"/>
              </a:rPr>
              <a:t>ided over three different cities in different countries (London, Paris, and Berlin), the communication must be made with the help of a translator if not all team members speak English. The terminology employed in a communication, however, might still function as a barrier even while speaking the same language if the recipient does not completely understand it </a:t>
            </a:r>
            <a:r>
              <a:rPr lang="en-GB" sz="2000" b="0" i="0" err="1">
                <a:effectLst/>
                <a:latin typeface="Arial" panose="020B0604020202020204" pitchFamily="34" charset="0"/>
              </a:rPr>
              <a:t>Jureddi</a:t>
            </a:r>
            <a:r>
              <a:rPr lang="en-GB" sz="2000" b="0" i="0">
                <a:effectLst/>
                <a:latin typeface="Arial" panose="020B0604020202020204" pitchFamily="34" charset="0"/>
              </a:rPr>
              <a:t>, D.N. and </a:t>
            </a:r>
            <a:r>
              <a:rPr lang="en-GB" sz="2000" b="0" i="0" err="1">
                <a:effectLst/>
                <a:latin typeface="Arial" panose="020B0604020202020204" pitchFamily="34" charset="0"/>
              </a:rPr>
              <a:t>Brahmaiah</a:t>
            </a:r>
            <a:r>
              <a:rPr lang="en-GB" sz="2000" b="0" i="0">
                <a:effectLst/>
                <a:latin typeface="Arial" panose="020B0604020202020204" pitchFamily="34" charset="0"/>
              </a:rPr>
              <a:t>, N., (2016).</a:t>
            </a:r>
            <a:endParaRPr lang="en-GB">
              <a:latin typeface="Arial" panose="020B060402020202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7858161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F63C748C-967B-4A7B-A90F-3EDD0F485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C0143637-4934-44E4-B909-BAF1E7B27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406212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F34F9B-137D-8CFC-5DF0-1193AA5FD69C}"/>
              </a:ext>
            </a:extLst>
          </p:cNvPr>
          <p:cNvSpPr>
            <a:spLocks noGrp="1"/>
          </p:cNvSpPr>
          <p:nvPr>
            <p:ph type="title"/>
          </p:nvPr>
        </p:nvSpPr>
        <p:spPr>
          <a:xfrm>
            <a:off x="849683" y="1240076"/>
            <a:ext cx="2727813" cy="4584527"/>
          </a:xfrm>
        </p:spPr>
        <p:txBody>
          <a:bodyPr>
            <a:normAutofit/>
          </a:bodyPr>
          <a:lstStyle/>
          <a:p>
            <a:r>
              <a:rPr lang="en-GB" sz="2200" b="1" i="1">
                <a:solidFill>
                  <a:srgbClr val="FFFFFF"/>
                </a:solidFill>
                <a:effectLst/>
                <a:latin typeface="Arial" panose="020B0604020202020204" pitchFamily="34" charset="0"/>
                <a:ea typeface="Times New Roman" panose="02020603050405020304" pitchFamily="18" charset="0"/>
                <a:cs typeface="Times New Roman" panose="02020603050405020304" pitchFamily="18" charset="0"/>
              </a:rPr>
              <a:t>Communication Barriers Have or Can Negatively Impact the Project Team</a:t>
            </a:r>
            <a:br>
              <a:rPr lang="en-US" sz="2200">
                <a:solidFill>
                  <a:srgbClr val="FFFFFF"/>
                </a:solidFill>
                <a:effectLst/>
                <a:latin typeface="Arial" panose="020B0604020202020204" pitchFamily="34" charset="0"/>
                <a:ea typeface="Calibri" panose="020F0502020204030204" pitchFamily="34" charset="0"/>
                <a:cs typeface="Times New Roman" panose="02020603050405020304" pitchFamily="18" charset="0"/>
              </a:rPr>
            </a:br>
            <a:endParaRPr lang="en-US" sz="2200">
              <a:solidFill>
                <a:srgbClr val="FFFFFF"/>
              </a:solidFill>
            </a:endParaRPr>
          </a:p>
        </p:txBody>
      </p:sp>
      <p:sp>
        <p:nvSpPr>
          <p:cNvPr id="3" name="Content Placeholder 2">
            <a:extLst>
              <a:ext uri="{FF2B5EF4-FFF2-40B4-BE49-F238E27FC236}">
                <a16:creationId xmlns:a16="http://schemas.microsoft.com/office/drawing/2014/main" id="{7DA1977D-27D8-E1FA-515D-25E20093109C}"/>
              </a:ext>
            </a:extLst>
          </p:cNvPr>
          <p:cNvSpPr>
            <a:spLocks noGrp="1"/>
          </p:cNvSpPr>
          <p:nvPr>
            <p:ph idx="1"/>
          </p:nvPr>
        </p:nvSpPr>
        <p:spPr>
          <a:xfrm>
            <a:off x="4705594" y="1240077"/>
            <a:ext cx="6702212" cy="5267255"/>
          </a:xfrm>
        </p:spPr>
        <p:txBody>
          <a:bodyPr anchor="t">
            <a:normAutofit/>
          </a:bodyPr>
          <a:lstStyle/>
          <a:p>
            <a:pPr>
              <a:lnSpc>
                <a:spcPct val="110000"/>
              </a:lnSpc>
              <a:spcBef>
                <a:spcPts val="0"/>
              </a:spcBef>
            </a:pPr>
            <a:r>
              <a:rPr lang="en-GB" u="sng">
                <a:effectLst/>
                <a:latin typeface="Arial" panose="020B0604020202020204" pitchFamily="34" charset="0"/>
                <a:ea typeface="Calibri" panose="020F0502020204030204" pitchFamily="34" charset="0"/>
                <a:cs typeface="Times New Roman" panose="02020603050405020304" pitchFamily="18" charset="0"/>
              </a:rPr>
              <a:t>Time barrier</a:t>
            </a:r>
            <a:r>
              <a:rPr lang="en-GB">
                <a:effectLst/>
                <a:latin typeface="Arial" panose="020B0604020202020204" pitchFamily="34" charset="0"/>
                <a:ea typeface="Calibri" panose="020F0502020204030204" pitchFamily="34" charset="0"/>
                <a:cs typeface="Times New Roman" panose="02020603050405020304" pitchFamily="18" charset="0"/>
              </a:rPr>
              <a:t>: different time zones can be a barrier to formal meetings because it can cause misunderstanding on meeting times and not all team member will be present at the right time. They should arrange conferences according to the time zone of team members so that everybody can participate </a:t>
            </a:r>
            <a:r>
              <a:rPr lang="en-GB">
                <a:latin typeface="Arial" panose="020B0604020202020204" pitchFamily="34" charset="0"/>
                <a:cs typeface="Arial" panose="020B0604020202020204" pitchFamily="34" charset="0"/>
              </a:rPr>
              <a:t>Maguire, P. and </a:t>
            </a:r>
            <a:r>
              <a:rPr lang="en-GB" err="1">
                <a:latin typeface="Arial" panose="020B0604020202020204" pitchFamily="34" charset="0"/>
                <a:cs typeface="Arial" panose="020B0604020202020204" pitchFamily="34" charset="0"/>
              </a:rPr>
              <a:t>Pitceathly</a:t>
            </a:r>
            <a:r>
              <a:rPr lang="en-GB">
                <a:latin typeface="Arial" panose="020B0604020202020204" pitchFamily="34" charset="0"/>
                <a:cs typeface="Arial" panose="020B0604020202020204" pitchFamily="34" charset="0"/>
              </a:rPr>
              <a:t>, C., (2002</a:t>
            </a:r>
            <a:r>
              <a:rPr lang="en-GB">
                <a:effectLst/>
                <a:latin typeface="Arial" panose="020B0604020202020204" pitchFamily="34" charset="0"/>
                <a:ea typeface="Calibri" panose="020F0502020204030204" pitchFamily="34" charset="0"/>
                <a:cs typeface="Times New Roman" panose="02020603050405020304" pitchFamily="18" charset="0"/>
              </a:rPr>
              <a:t>).</a:t>
            </a:r>
            <a:endParaRPr lang="en-US">
              <a:effectLst/>
              <a:latin typeface="Arial" panose="020B0604020202020204" pitchFamily="34" charset="0"/>
              <a:ea typeface="Calibri" panose="020F0502020204030204" pitchFamily="34" charset="0"/>
              <a:cs typeface="Times New Roman" panose="02020603050405020304" pitchFamily="18" charset="0"/>
            </a:endParaRPr>
          </a:p>
          <a:p>
            <a:pPr marL="0" indent="0">
              <a:lnSpc>
                <a:spcPct val="110000"/>
              </a:lnSpc>
              <a:spcBef>
                <a:spcPts val="0"/>
              </a:spcBef>
              <a:buNone/>
            </a:pPr>
            <a:endParaRPr lang="en-GB">
              <a:effectLst/>
              <a:latin typeface="Arial" panose="020B0604020202020204" pitchFamily="34" charset="0"/>
              <a:ea typeface="Calibri" panose="020F0502020204030204" pitchFamily="34" charset="0"/>
              <a:cs typeface="Times New Roman" panose="02020603050405020304" pitchFamily="18" charset="0"/>
            </a:endParaRPr>
          </a:p>
          <a:p>
            <a:pPr>
              <a:lnSpc>
                <a:spcPct val="110000"/>
              </a:lnSpc>
              <a:spcBef>
                <a:spcPts val="0"/>
              </a:spcBef>
            </a:pPr>
            <a:r>
              <a:rPr lang="en-GB" u="sng">
                <a:latin typeface="Arial" panose="020B0604020202020204" pitchFamily="34" charset="0"/>
                <a:ea typeface="Calibri" panose="020F0502020204030204" pitchFamily="34" charset="0"/>
                <a:cs typeface="Times New Roman" panose="02020603050405020304" pitchFamily="18" charset="0"/>
              </a:rPr>
              <a:t>Attitudes / personal emotions</a:t>
            </a:r>
            <a:r>
              <a:rPr lang="en-GB">
                <a:latin typeface="Arial" panose="020B0604020202020204" pitchFamily="34" charset="0"/>
                <a:ea typeface="Calibri" panose="020F0502020204030204" pitchFamily="34" charset="0"/>
                <a:cs typeface="Times New Roman" panose="02020603050405020304" pitchFamily="18" charset="0"/>
              </a:rPr>
              <a:t>: in Tom’s meetings the team members were not paying attention to the subject, and they were discussing personal issues instead of taking part in the project planning and conversations. </a:t>
            </a:r>
            <a:endParaRPr lang="en-GB">
              <a:effectLst/>
              <a:latin typeface="Arial" panose="020B060402020202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257619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D6EDB49-211E-499D-9A08-6C5FF3D06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8F9F37E-D3CF-4F3D-96C2-25307819DF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2" name="Rectangle 11">
            <a:extLst>
              <a:ext uri="{FF2B5EF4-FFF2-40B4-BE49-F238E27FC236}">
                <a16:creationId xmlns:a16="http://schemas.microsoft.com/office/drawing/2014/main" id="{C5FFF17D-767C-40E7-8C89-962F1F54BC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31" y="638508"/>
            <a:ext cx="10905339" cy="4843439"/>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69F39E1-619D-4D9E-8823-8BD8CC3206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0204" y="865667"/>
            <a:ext cx="10451592" cy="4389120"/>
          </a:xfrm>
          <a:prstGeom prst="rect">
            <a:avLst/>
          </a:prstGeom>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1003">
            <a:schemeClr val="lt1"/>
          </a:fillRef>
          <a:effectRef idx="2">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8C53F47-DF50-454F-A5A6-6B969748D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4796" y="1030259"/>
            <a:ext cx="10122408" cy="4059936"/>
          </a:xfrm>
          <a:prstGeom prst="rect">
            <a:avLst/>
          </a:prstGeom>
          <a:noFill/>
          <a:ln>
            <a:solidFill>
              <a:srgbClr val="45454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9DF622-A87B-99A1-16ED-F1DF0B89F17E}"/>
              </a:ext>
            </a:extLst>
          </p:cNvPr>
          <p:cNvSpPr>
            <a:spLocks noGrp="1"/>
          </p:cNvSpPr>
          <p:nvPr>
            <p:ph type="title"/>
          </p:nvPr>
        </p:nvSpPr>
        <p:spPr>
          <a:xfrm>
            <a:off x="1451579" y="1240003"/>
            <a:ext cx="9405891" cy="1002990"/>
          </a:xfrm>
        </p:spPr>
        <p:txBody>
          <a:bodyPr anchor="ctr">
            <a:normAutofit/>
          </a:bodyPr>
          <a:lstStyle/>
          <a:p>
            <a:r>
              <a:rPr lang="en-GB" sz="2200" b="1" kern="0">
                <a:effectLst/>
                <a:latin typeface="Arial" panose="020B0604020202020204" pitchFamily="34" charset="0"/>
                <a:ea typeface="Times New Roman" panose="02020603050405020304" pitchFamily="18" charset="0"/>
                <a:cs typeface="Times New Roman" panose="02020603050405020304" pitchFamily="18" charset="0"/>
              </a:rPr>
              <a:t>The channels of communication to be used by Tom to improve communication</a:t>
            </a:r>
            <a:br>
              <a:rPr lang="en-US" sz="2200" b="1" i="1" kern="0">
                <a:effectLst/>
                <a:latin typeface="Arial" panose="020B0604020202020204" pitchFamily="34" charset="0"/>
                <a:ea typeface="Times New Roman" panose="02020603050405020304" pitchFamily="18" charset="0"/>
                <a:cs typeface="Times New Roman" panose="02020603050405020304" pitchFamily="18" charset="0"/>
              </a:rPr>
            </a:br>
            <a:endParaRPr lang="en-US" sz="2200"/>
          </a:p>
        </p:txBody>
      </p:sp>
      <p:sp>
        <p:nvSpPr>
          <p:cNvPr id="3" name="Content Placeholder 2">
            <a:extLst>
              <a:ext uri="{FF2B5EF4-FFF2-40B4-BE49-F238E27FC236}">
                <a16:creationId xmlns:a16="http://schemas.microsoft.com/office/drawing/2014/main" id="{A1796C3F-E2F2-004E-B83C-C4BEF9060D7D}"/>
              </a:ext>
            </a:extLst>
          </p:cNvPr>
          <p:cNvSpPr>
            <a:spLocks noGrp="1"/>
          </p:cNvSpPr>
          <p:nvPr>
            <p:ph idx="1"/>
          </p:nvPr>
        </p:nvSpPr>
        <p:spPr>
          <a:xfrm>
            <a:off x="1451579" y="2227214"/>
            <a:ext cx="9405891" cy="2862981"/>
          </a:xfrm>
        </p:spPr>
        <p:txBody>
          <a:bodyPr>
            <a:normAutofit/>
          </a:bodyPr>
          <a:lstStyle/>
          <a:p>
            <a:pPr marL="0" marR="0" indent="0">
              <a:lnSpc>
                <a:spcPct val="110000"/>
              </a:lnSpc>
              <a:spcBef>
                <a:spcPts val="0"/>
              </a:spcBef>
              <a:spcAft>
                <a:spcPts val="0"/>
              </a:spcAft>
              <a:buNone/>
            </a:pPr>
            <a:r>
              <a:rPr lang="en-GB" sz="1400">
                <a:effectLst/>
                <a:latin typeface="Arial" panose="020B0604020202020204" pitchFamily="34" charset="0"/>
                <a:ea typeface="Calibri" panose="020F0502020204030204" pitchFamily="34" charset="0"/>
                <a:cs typeface="Times New Roman" panose="02020603050405020304" pitchFamily="18" charset="0"/>
              </a:rPr>
              <a:t> </a:t>
            </a:r>
            <a:r>
              <a:rPr lang="en-GB" sz="1400" b="1" u="sng">
                <a:effectLst/>
                <a:latin typeface="Arial" panose="020B0604020202020204" pitchFamily="34" charset="0"/>
                <a:cs typeface="Times New Roman" panose="02020603050405020304" pitchFamily="18" charset="0"/>
              </a:rPr>
              <a:t>Video Calls (verbal communication)</a:t>
            </a:r>
            <a:endParaRPr lang="en-GB" sz="1400" u="sng">
              <a:effectLst/>
              <a:latin typeface="Arial" panose="020B0604020202020204" pitchFamily="34" charset="0"/>
              <a:ea typeface="Calibri" panose="020F0502020204030204" pitchFamily="34" charset="0"/>
              <a:cs typeface="Times New Roman" panose="02020603050405020304" pitchFamily="18" charset="0"/>
            </a:endParaRPr>
          </a:p>
          <a:p>
            <a:pPr marL="0" marR="0" indent="457200">
              <a:lnSpc>
                <a:spcPct val="110000"/>
              </a:lnSpc>
              <a:spcBef>
                <a:spcPts val="0"/>
              </a:spcBef>
              <a:spcAft>
                <a:spcPts val="0"/>
              </a:spcAft>
            </a:pPr>
            <a:r>
              <a:rPr lang="en-GB" sz="1200">
                <a:effectLst/>
                <a:latin typeface="Arial" panose="020B0604020202020204" pitchFamily="34" charset="0"/>
                <a:ea typeface="Calibri" panose="020F0502020204030204" pitchFamily="34" charset="0"/>
                <a:cs typeface="Times New Roman" panose="02020603050405020304" pitchFamily="18" charset="0"/>
              </a:rPr>
              <a:t>Different applications, like Zoom, Skype, WhatsApp, etc., provide video call facilities. </a:t>
            </a:r>
          </a:p>
          <a:p>
            <a:pPr marL="0" marR="0" indent="457200">
              <a:lnSpc>
                <a:spcPct val="110000"/>
              </a:lnSpc>
              <a:spcBef>
                <a:spcPts val="0"/>
              </a:spcBef>
              <a:spcAft>
                <a:spcPts val="0"/>
              </a:spcAft>
            </a:pPr>
            <a:r>
              <a:rPr lang="en-GB" sz="1200">
                <a:effectLst/>
                <a:latin typeface="Arial" panose="020B0604020202020204" pitchFamily="34" charset="0"/>
                <a:ea typeface="Calibri" panose="020F0502020204030204" pitchFamily="34" charset="0"/>
                <a:cs typeface="Times New Roman" panose="02020603050405020304" pitchFamily="18" charset="0"/>
              </a:rPr>
              <a:t>The meeting can be quickly and efficiently conducted through this channel. </a:t>
            </a:r>
          </a:p>
          <a:p>
            <a:pPr marL="0" marR="0" indent="457200">
              <a:lnSpc>
                <a:spcPct val="110000"/>
              </a:lnSpc>
              <a:spcBef>
                <a:spcPts val="0"/>
              </a:spcBef>
              <a:spcAft>
                <a:spcPts val="0"/>
              </a:spcAft>
            </a:pPr>
            <a:r>
              <a:rPr lang="en-GB" sz="1200">
                <a:effectLst/>
                <a:latin typeface="Arial" panose="020B0604020202020204" pitchFamily="34" charset="0"/>
                <a:ea typeface="Calibri" panose="020F0502020204030204" pitchFamily="34" charset="0"/>
                <a:cs typeface="Times New Roman" panose="02020603050405020304" pitchFamily="18" charset="0"/>
              </a:rPr>
              <a:t>Tom should use this communication channel to share their thoughts and discuss the work. </a:t>
            </a:r>
          </a:p>
          <a:p>
            <a:pPr marL="0" marR="0" indent="457200">
              <a:lnSpc>
                <a:spcPct val="110000"/>
              </a:lnSpc>
              <a:spcBef>
                <a:spcPts val="0"/>
              </a:spcBef>
              <a:spcAft>
                <a:spcPts val="0"/>
              </a:spcAft>
            </a:pPr>
            <a:r>
              <a:rPr lang="en-GB" sz="1200">
                <a:effectLst/>
                <a:latin typeface="Arial" panose="020B0604020202020204" pitchFamily="34" charset="0"/>
                <a:ea typeface="Calibri" panose="020F0502020204030204" pitchFamily="34" charset="0"/>
                <a:cs typeface="Times New Roman" panose="02020603050405020304" pitchFamily="18" charset="0"/>
              </a:rPr>
              <a:t>This channel will help tom to improve communication because, with the voice, it also communicates body language, tone of voice and facial expressions.</a:t>
            </a:r>
          </a:p>
          <a:p>
            <a:pPr marL="0" marR="0" indent="0">
              <a:lnSpc>
                <a:spcPct val="110000"/>
              </a:lnSpc>
              <a:spcBef>
                <a:spcPts val="0"/>
              </a:spcBef>
              <a:spcAft>
                <a:spcPts val="0"/>
              </a:spcAft>
              <a:buNone/>
            </a:pPr>
            <a:endParaRPr lang="en-US" sz="1200" b="1" i="1">
              <a:latin typeface="Arial" panose="020B0604020202020204" pitchFamily="34" charset="0"/>
              <a:cs typeface="Times New Roman" panose="02020603050405020304" pitchFamily="18" charset="0"/>
            </a:endParaRPr>
          </a:p>
          <a:p>
            <a:pPr marL="0" marR="0" indent="0">
              <a:lnSpc>
                <a:spcPct val="110000"/>
              </a:lnSpc>
              <a:spcBef>
                <a:spcPts val="0"/>
              </a:spcBef>
              <a:spcAft>
                <a:spcPts val="0"/>
              </a:spcAft>
              <a:buNone/>
            </a:pPr>
            <a:r>
              <a:rPr lang="en-GB" sz="1400" b="1" u="sng">
                <a:effectLst/>
                <a:latin typeface="Arial" panose="020B0604020202020204" pitchFamily="34" charset="0"/>
                <a:cs typeface="Times New Roman" panose="02020603050405020304" pitchFamily="18" charset="0"/>
              </a:rPr>
              <a:t>Emails (Non-Verbal communication)</a:t>
            </a:r>
            <a:endParaRPr lang="en-US" sz="1400" b="1" u="sng">
              <a:effectLst/>
              <a:latin typeface="Arial" panose="020B0604020202020204" pitchFamily="34" charset="0"/>
              <a:cs typeface="Times New Roman" panose="02020603050405020304" pitchFamily="18" charset="0"/>
            </a:endParaRPr>
          </a:p>
          <a:p>
            <a:pPr marL="0" marR="0" indent="457200">
              <a:lnSpc>
                <a:spcPct val="110000"/>
              </a:lnSpc>
              <a:spcBef>
                <a:spcPts val="0"/>
              </a:spcBef>
              <a:spcAft>
                <a:spcPts val="0"/>
              </a:spcAft>
            </a:pPr>
            <a:r>
              <a:rPr lang="en-GB" sz="1200">
                <a:effectLst/>
                <a:latin typeface="Arial" panose="020B0604020202020204" pitchFamily="34" charset="0"/>
                <a:ea typeface="Calibri" panose="020F0502020204030204" pitchFamily="34" charset="0"/>
                <a:cs typeface="Times New Roman" panose="02020603050405020304" pitchFamily="18" charset="0"/>
              </a:rPr>
              <a:t>Emails are a trendy channel among professionals. </a:t>
            </a:r>
          </a:p>
          <a:p>
            <a:pPr marL="0" marR="0" indent="457200">
              <a:lnSpc>
                <a:spcPct val="110000"/>
              </a:lnSpc>
              <a:spcBef>
                <a:spcPts val="0"/>
              </a:spcBef>
              <a:spcAft>
                <a:spcPts val="0"/>
              </a:spcAft>
            </a:pPr>
            <a:r>
              <a:rPr lang="en-GB" sz="1200">
                <a:effectLst/>
                <a:latin typeface="Arial" panose="020B0604020202020204" pitchFamily="34" charset="0"/>
                <a:ea typeface="Calibri" panose="020F0502020204030204" pitchFamily="34" charset="0"/>
                <a:cs typeface="Times New Roman" panose="02020603050405020304" pitchFamily="18" charset="0"/>
              </a:rPr>
              <a:t>It is very cheap and can easily send multiple emails simultaneously. </a:t>
            </a:r>
          </a:p>
          <a:p>
            <a:pPr marL="0" marR="0" indent="457200">
              <a:lnSpc>
                <a:spcPct val="110000"/>
              </a:lnSpc>
              <a:spcBef>
                <a:spcPts val="0"/>
              </a:spcBef>
              <a:spcAft>
                <a:spcPts val="0"/>
              </a:spcAft>
            </a:pPr>
            <a:r>
              <a:rPr lang="en-GB" sz="1200">
                <a:effectLst/>
                <a:latin typeface="Arial" panose="020B0604020202020204" pitchFamily="34" charset="0"/>
                <a:ea typeface="Calibri" panose="020F0502020204030204" pitchFamily="34" charset="0"/>
                <a:cs typeface="Times New Roman" panose="02020603050405020304" pitchFamily="18" charset="0"/>
              </a:rPr>
              <a:t>Tom and his team members can use this channel to communicate </a:t>
            </a:r>
            <a:r>
              <a:rPr lang="en-GB" sz="1200">
                <a:latin typeface="Arial" panose="020B0604020202020204" pitchFamily="34" charset="0"/>
                <a:ea typeface="Calibri" panose="020F0502020204030204" pitchFamily="34" charset="0"/>
                <a:cs typeface="Times New Roman" panose="02020603050405020304" pitchFamily="18" charset="0"/>
              </a:rPr>
              <a:t>smaller / more detailed information about their project.</a:t>
            </a:r>
          </a:p>
          <a:p>
            <a:pPr marL="0" marR="0" indent="457200">
              <a:lnSpc>
                <a:spcPct val="110000"/>
              </a:lnSpc>
              <a:spcBef>
                <a:spcPts val="0"/>
              </a:spcBef>
              <a:spcAft>
                <a:spcPts val="0"/>
              </a:spcAft>
            </a:pPr>
            <a:r>
              <a:rPr lang="en-GB" sz="1200">
                <a:effectLst/>
                <a:latin typeface="Arial" panose="020B0604020202020204" pitchFamily="34" charset="0"/>
                <a:ea typeface="Calibri" panose="020F0502020204030204" pitchFamily="34" charset="0"/>
                <a:cs typeface="Times New Roman" panose="02020603050405020304" pitchFamily="18" charset="0"/>
              </a:rPr>
              <a:t>They can easily share messages with multiple people at the same time and a low-cost channel Ahmad, M. </a:t>
            </a:r>
            <a:r>
              <a:rPr lang="en-GB" sz="1200">
                <a:latin typeface="Arial" panose="020B0604020202020204" pitchFamily="34" charset="0"/>
                <a:ea typeface="Calibri" panose="020F0502020204030204" pitchFamily="34" charset="0"/>
                <a:cs typeface="Times New Roman" panose="02020603050405020304" pitchFamily="18" charset="0"/>
              </a:rPr>
              <a:t>O.,</a:t>
            </a:r>
            <a:r>
              <a:rPr lang="en-GB" sz="1200">
                <a:effectLst/>
                <a:latin typeface="Arial" panose="020B0604020202020204" pitchFamily="34" charset="0"/>
                <a:ea typeface="Calibri" panose="020F0502020204030204" pitchFamily="34" charset="0"/>
                <a:cs typeface="Times New Roman" panose="02020603050405020304" pitchFamily="18" charset="0"/>
              </a:rPr>
              <a:t> et al., (2018). </a:t>
            </a:r>
            <a:endParaRPr lang="en-US" sz="1200">
              <a:effectLst/>
              <a:latin typeface="Arial" panose="020B0604020202020204" pitchFamily="34" charset="0"/>
              <a:ea typeface="Calibri" panose="020F0502020204030204" pitchFamily="34" charset="0"/>
              <a:cs typeface="Times New Roman" panose="02020603050405020304" pitchFamily="18" charset="0"/>
            </a:endParaRPr>
          </a:p>
          <a:p>
            <a:pPr marL="0" marR="0" indent="0">
              <a:lnSpc>
                <a:spcPct val="110000"/>
              </a:lnSpc>
              <a:spcBef>
                <a:spcPts val="0"/>
              </a:spcBef>
              <a:spcAft>
                <a:spcPts val="0"/>
              </a:spcAft>
              <a:buNone/>
            </a:pPr>
            <a:endParaRPr lang="en-US" sz="1200" b="1" i="1">
              <a:latin typeface="Arial" panose="020B0604020202020204" pitchFamily="34" charset="0"/>
              <a:cs typeface="Times New Roman" panose="02020603050405020304" pitchFamily="18" charset="0"/>
            </a:endParaRPr>
          </a:p>
          <a:p>
            <a:pPr marL="0" marR="0" indent="0">
              <a:lnSpc>
                <a:spcPct val="110000"/>
              </a:lnSpc>
              <a:spcBef>
                <a:spcPts val="0"/>
              </a:spcBef>
              <a:spcAft>
                <a:spcPts val="0"/>
              </a:spcAft>
              <a:buNone/>
            </a:pPr>
            <a:endParaRPr lang="en-GB" sz="1000" b="1" i="1">
              <a:latin typeface="Arial" panose="020B0604020202020204" pitchFamily="34" charset="0"/>
              <a:cs typeface="Times New Roman" panose="02020603050405020304" pitchFamily="18" charset="0"/>
            </a:endParaRPr>
          </a:p>
        </p:txBody>
      </p:sp>
      <p:pic>
        <p:nvPicPr>
          <p:cNvPr id="18" name="Picture 17">
            <a:extLst>
              <a:ext uri="{FF2B5EF4-FFF2-40B4-BE49-F238E27FC236}">
                <a16:creationId xmlns:a16="http://schemas.microsoft.com/office/drawing/2014/main" id="{6A26901A-BC62-4A3A-A07A-65E1F3DDDEC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Tree>
    <p:extLst>
      <p:ext uri="{BB962C8B-B14F-4D97-AF65-F5344CB8AC3E}">
        <p14:creationId xmlns:p14="http://schemas.microsoft.com/office/powerpoint/2010/main" val="33597417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D6EDB49-211E-499D-9A08-6C5FF3D06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8F9F37E-D3CF-4F3D-96C2-25307819DF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2" name="Rectangle 11">
            <a:extLst>
              <a:ext uri="{FF2B5EF4-FFF2-40B4-BE49-F238E27FC236}">
                <a16:creationId xmlns:a16="http://schemas.microsoft.com/office/drawing/2014/main" id="{C5FFF17D-767C-40E7-8C89-962F1F54BC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31" y="638508"/>
            <a:ext cx="10905339" cy="4843439"/>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69F39E1-619D-4D9E-8823-8BD8CC3206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0204" y="865667"/>
            <a:ext cx="10451592" cy="4389120"/>
          </a:xfrm>
          <a:prstGeom prst="rect">
            <a:avLst/>
          </a:prstGeom>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1003">
            <a:schemeClr val="lt1"/>
          </a:fillRef>
          <a:effectRef idx="2">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8C53F47-DF50-454F-A5A6-6B969748D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4796" y="1030259"/>
            <a:ext cx="10122408" cy="4059936"/>
          </a:xfrm>
          <a:prstGeom prst="rect">
            <a:avLst/>
          </a:prstGeom>
          <a:noFill/>
          <a:ln>
            <a:solidFill>
              <a:srgbClr val="45454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28008A-5614-D3F1-2A56-4AB6315F3663}"/>
              </a:ext>
            </a:extLst>
          </p:cNvPr>
          <p:cNvSpPr>
            <a:spLocks noGrp="1"/>
          </p:cNvSpPr>
          <p:nvPr>
            <p:ph type="title"/>
          </p:nvPr>
        </p:nvSpPr>
        <p:spPr>
          <a:xfrm>
            <a:off x="1451579" y="1376053"/>
            <a:ext cx="9405891" cy="1002990"/>
          </a:xfrm>
        </p:spPr>
        <p:txBody>
          <a:bodyPr anchor="ctr">
            <a:normAutofit/>
          </a:bodyPr>
          <a:lstStyle/>
          <a:p>
            <a:r>
              <a:rPr lang="en-GB" sz="2200" b="1" kern="0">
                <a:effectLst/>
                <a:latin typeface="Arial" panose="020B0604020202020204" pitchFamily="34" charset="0"/>
                <a:ea typeface="Times New Roman" panose="02020603050405020304" pitchFamily="18" charset="0"/>
                <a:cs typeface="Times New Roman" panose="02020603050405020304" pitchFamily="18" charset="0"/>
              </a:rPr>
              <a:t>The channels of communication to be used by Tom to improve communication</a:t>
            </a:r>
            <a:br>
              <a:rPr lang="en-US" sz="2200" b="1" kern="0">
                <a:effectLst/>
                <a:latin typeface="Arial" panose="020B0604020202020204" pitchFamily="34" charset="0"/>
                <a:ea typeface="Times New Roman" panose="02020603050405020304" pitchFamily="18" charset="0"/>
                <a:cs typeface="Times New Roman" panose="02020603050405020304" pitchFamily="18" charset="0"/>
              </a:rPr>
            </a:br>
            <a:endParaRPr lang="en-US" sz="2200"/>
          </a:p>
        </p:txBody>
      </p:sp>
      <p:sp>
        <p:nvSpPr>
          <p:cNvPr id="3" name="Content Placeholder 2">
            <a:extLst>
              <a:ext uri="{FF2B5EF4-FFF2-40B4-BE49-F238E27FC236}">
                <a16:creationId xmlns:a16="http://schemas.microsoft.com/office/drawing/2014/main" id="{50FEA9FD-2221-4E5C-E2A7-6FA9A9C9CA57}"/>
              </a:ext>
            </a:extLst>
          </p:cNvPr>
          <p:cNvSpPr>
            <a:spLocks noGrp="1"/>
          </p:cNvSpPr>
          <p:nvPr>
            <p:ph idx="1"/>
          </p:nvPr>
        </p:nvSpPr>
        <p:spPr>
          <a:xfrm>
            <a:off x="1451579" y="2464991"/>
            <a:ext cx="9405891" cy="2403571"/>
          </a:xfrm>
        </p:spPr>
        <p:txBody>
          <a:bodyPr>
            <a:normAutofit/>
          </a:bodyPr>
          <a:lstStyle/>
          <a:p>
            <a:pPr marL="0" marR="0" indent="0">
              <a:lnSpc>
                <a:spcPct val="110000"/>
              </a:lnSpc>
              <a:spcBef>
                <a:spcPts val="0"/>
              </a:spcBef>
              <a:spcAft>
                <a:spcPts val="0"/>
              </a:spcAft>
              <a:buNone/>
            </a:pPr>
            <a:r>
              <a:rPr lang="en-GB" sz="1800" b="1" u="sng">
                <a:effectLst/>
                <a:latin typeface="Arial" panose="020B0604020202020204" pitchFamily="34" charset="0"/>
                <a:cs typeface="Times New Roman" panose="02020603050405020304" pitchFamily="18" charset="0"/>
              </a:rPr>
              <a:t>Face-to-face business meetings (verbal and non-verbal communication)</a:t>
            </a:r>
            <a:endParaRPr lang="en-US" sz="1800" b="1" u="sng">
              <a:effectLst/>
              <a:latin typeface="Arial" panose="020B0604020202020204" pitchFamily="34" charset="0"/>
              <a:cs typeface="Times New Roman" panose="02020603050405020304" pitchFamily="18" charset="0"/>
            </a:endParaRPr>
          </a:p>
          <a:p>
            <a:pPr>
              <a:lnSpc>
                <a:spcPct val="110000"/>
              </a:lnSpc>
            </a:pPr>
            <a:r>
              <a:rPr lang="en-US" sz="1400">
                <a:latin typeface="Arial" panose="020B0604020202020204" pitchFamily="34" charset="0"/>
                <a:cs typeface="Arial" panose="020B0604020202020204" pitchFamily="34" charset="0"/>
              </a:rPr>
              <a:t>Because Tom must communicate with people from different cities (countries), this method can be difficult to achieve, however, it would be one of the most effective channel of communication for Tom. By having face-to-face meetings, all other functions of communication such as body language, gestures, voice tone, etc. can influence the way his team is interacting when discussing the project issues. </a:t>
            </a:r>
          </a:p>
          <a:p>
            <a:pPr marL="0" indent="0">
              <a:lnSpc>
                <a:spcPct val="110000"/>
              </a:lnSpc>
              <a:buNone/>
            </a:pPr>
            <a:r>
              <a:rPr lang="en-GB" sz="1400">
                <a:latin typeface="Arial" panose="020B0604020202020204" pitchFamily="34" charset="0"/>
                <a:cs typeface="Arial" panose="020B0604020202020204" pitchFamily="34" charset="0"/>
              </a:rPr>
              <a:t>Many theorists imply that face-to-face discussion is the gold standard of communication Clark H., &amp; Brennan, S. (1991). </a:t>
            </a:r>
            <a:endParaRPr lang="en-US" sz="1400">
              <a:latin typeface="Arial" panose="020B0604020202020204" pitchFamily="34" charset="0"/>
              <a:cs typeface="Arial" panose="020B0604020202020204" pitchFamily="34" charset="0"/>
            </a:endParaRPr>
          </a:p>
        </p:txBody>
      </p:sp>
      <p:pic>
        <p:nvPicPr>
          <p:cNvPr id="18" name="Picture 17">
            <a:extLst>
              <a:ext uri="{FF2B5EF4-FFF2-40B4-BE49-F238E27FC236}">
                <a16:creationId xmlns:a16="http://schemas.microsoft.com/office/drawing/2014/main" id="{6A26901A-BC62-4A3A-A07A-65E1F3DDDEC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Tree>
    <p:extLst>
      <p:ext uri="{BB962C8B-B14F-4D97-AF65-F5344CB8AC3E}">
        <p14:creationId xmlns:p14="http://schemas.microsoft.com/office/powerpoint/2010/main" val="7575081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63C748C-967B-4A7B-A90F-3EDD0F485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0143637-4934-44E4-B909-BAF1E7B27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406212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B2B5E9-0B30-6213-0A3B-7E02E052AB63}"/>
              </a:ext>
            </a:extLst>
          </p:cNvPr>
          <p:cNvSpPr>
            <a:spLocks noGrp="1"/>
          </p:cNvSpPr>
          <p:nvPr>
            <p:ph type="title"/>
          </p:nvPr>
        </p:nvSpPr>
        <p:spPr>
          <a:xfrm>
            <a:off x="849683" y="1240076"/>
            <a:ext cx="2727813" cy="4584527"/>
          </a:xfrm>
        </p:spPr>
        <p:txBody>
          <a:bodyPr>
            <a:normAutofit/>
          </a:bodyPr>
          <a:lstStyle/>
          <a:p>
            <a:r>
              <a:rPr lang="en-GB" sz="2700" b="1" i="1" kern="0">
                <a:solidFill>
                  <a:srgbClr val="FFFFFF"/>
                </a:solidFill>
                <a:effectLst/>
                <a:latin typeface="Arial" panose="020B0604020202020204" pitchFamily="34" charset="0"/>
                <a:ea typeface="Times New Roman" panose="02020603050405020304" pitchFamily="18" charset="0"/>
                <a:cs typeface="Times New Roman" panose="02020603050405020304" pitchFamily="18" charset="0"/>
              </a:rPr>
              <a:t>Conclusion </a:t>
            </a:r>
            <a:br>
              <a:rPr lang="en-US" sz="2700" b="1" i="1" kern="0">
                <a:solidFill>
                  <a:srgbClr val="FFFFFF"/>
                </a:solidFill>
                <a:effectLst/>
                <a:latin typeface="Arial" panose="020B0604020202020204" pitchFamily="34" charset="0"/>
                <a:ea typeface="Times New Roman" panose="02020603050405020304" pitchFamily="18" charset="0"/>
                <a:cs typeface="Times New Roman" panose="02020603050405020304" pitchFamily="18" charset="0"/>
              </a:rPr>
            </a:br>
            <a:endParaRPr lang="en-US" sz="2700">
              <a:solidFill>
                <a:srgbClr val="FFFFFF"/>
              </a:solidFill>
            </a:endParaRPr>
          </a:p>
        </p:txBody>
      </p:sp>
      <p:sp>
        <p:nvSpPr>
          <p:cNvPr id="30" name="Content Placeholder 2">
            <a:extLst>
              <a:ext uri="{FF2B5EF4-FFF2-40B4-BE49-F238E27FC236}">
                <a16:creationId xmlns:a16="http://schemas.microsoft.com/office/drawing/2014/main" id="{3E7D409A-9FBB-7B36-E749-E8007BD3B2C6}"/>
              </a:ext>
            </a:extLst>
          </p:cNvPr>
          <p:cNvSpPr>
            <a:spLocks noGrp="1"/>
          </p:cNvSpPr>
          <p:nvPr>
            <p:ph idx="1"/>
          </p:nvPr>
        </p:nvSpPr>
        <p:spPr>
          <a:xfrm>
            <a:off x="4705594" y="1240077"/>
            <a:ext cx="6034827" cy="4916465"/>
          </a:xfrm>
        </p:spPr>
        <p:txBody>
          <a:bodyPr anchor="t">
            <a:normAutofit/>
          </a:bodyPr>
          <a:lstStyle/>
          <a:p>
            <a:pPr>
              <a:lnSpc>
                <a:spcPct val="110000"/>
              </a:lnSpc>
              <a:spcBef>
                <a:spcPts val="0"/>
              </a:spcBef>
            </a:pPr>
            <a:r>
              <a:rPr lang="en-GB" sz="1400">
                <a:effectLst/>
                <a:latin typeface="Arial" panose="020B0604020202020204" pitchFamily="34" charset="0"/>
                <a:ea typeface="Calibri" panose="020F0502020204030204" pitchFamily="34" charset="0"/>
                <a:cs typeface="Times New Roman" panose="02020603050405020304" pitchFamily="18" charset="0"/>
              </a:rPr>
              <a:t>Through the above discussion, it can be concluded that effective communication is necessary for people of all organisations. </a:t>
            </a:r>
          </a:p>
          <a:p>
            <a:pPr marL="0" marR="0" indent="457200">
              <a:lnSpc>
                <a:spcPct val="110000"/>
              </a:lnSpc>
              <a:spcBef>
                <a:spcPts val="0"/>
              </a:spcBef>
              <a:spcAft>
                <a:spcPts val="0"/>
              </a:spcAft>
            </a:pPr>
            <a:endParaRPr lang="en-GB" sz="1400">
              <a:effectLst/>
              <a:latin typeface="Arial" panose="020B0604020202020204" pitchFamily="34" charset="0"/>
              <a:ea typeface="Calibri" panose="020F0502020204030204" pitchFamily="34" charset="0"/>
              <a:cs typeface="Times New Roman" panose="02020603050405020304" pitchFamily="18" charset="0"/>
            </a:endParaRPr>
          </a:p>
          <a:p>
            <a:pPr>
              <a:lnSpc>
                <a:spcPct val="110000"/>
              </a:lnSpc>
              <a:spcBef>
                <a:spcPts val="0"/>
              </a:spcBef>
            </a:pPr>
            <a:r>
              <a:rPr lang="en-GB" sz="1400">
                <a:effectLst/>
                <a:latin typeface="Arial" panose="020B0604020202020204" pitchFamily="34" charset="0"/>
                <a:ea typeface="Calibri" panose="020F0502020204030204" pitchFamily="34" charset="0"/>
                <a:cs typeface="Times New Roman" panose="02020603050405020304" pitchFamily="18" charset="0"/>
              </a:rPr>
              <a:t>Sharing of meaning is necessary for good communication since it requires collaboration to guarantee that the meaning provided is the same for everyone </a:t>
            </a:r>
            <a:r>
              <a:rPr lang="en-GB" sz="1400" b="0" i="0">
                <a:effectLst/>
                <a:latin typeface="Arial" panose="020B0604020202020204" pitchFamily="34" charset="0"/>
              </a:rPr>
              <a:t>Fielding, M., (2006). </a:t>
            </a:r>
            <a:endParaRPr lang="en-GB" sz="1400">
              <a:effectLst/>
              <a:latin typeface="Arial" panose="020B0604020202020204" pitchFamily="34" charset="0"/>
              <a:ea typeface="Calibri" panose="020F0502020204030204" pitchFamily="34" charset="0"/>
              <a:cs typeface="Times New Roman" panose="02020603050405020304" pitchFamily="18" charset="0"/>
            </a:endParaRPr>
          </a:p>
          <a:p>
            <a:pPr>
              <a:lnSpc>
                <a:spcPct val="110000"/>
              </a:lnSpc>
              <a:spcBef>
                <a:spcPts val="0"/>
              </a:spcBef>
            </a:pPr>
            <a:endParaRPr lang="en-GB" sz="1400">
              <a:latin typeface="Arial" panose="020B0604020202020204" pitchFamily="34" charset="0"/>
              <a:ea typeface="Calibri" panose="020F0502020204030204" pitchFamily="34" charset="0"/>
              <a:cs typeface="Times New Roman" panose="02020603050405020304" pitchFamily="18" charset="0"/>
            </a:endParaRPr>
          </a:p>
          <a:p>
            <a:pPr>
              <a:lnSpc>
                <a:spcPct val="110000"/>
              </a:lnSpc>
              <a:spcBef>
                <a:spcPts val="0"/>
              </a:spcBef>
            </a:pPr>
            <a:r>
              <a:rPr lang="en-GB" sz="1400">
                <a:effectLst/>
                <a:latin typeface="Arial" panose="020B0604020202020204" pitchFamily="34" charset="0"/>
                <a:ea typeface="Calibri" panose="020F0502020204030204" pitchFamily="34" charset="0"/>
                <a:cs typeface="Times New Roman" panose="02020603050405020304" pitchFamily="18" charset="0"/>
              </a:rPr>
              <a:t>Tom also has a team responsible for opening warehouses in Europe. But due to ineffective communication, some conflicts between them and the environment become unprofessional. </a:t>
            </a:r>
          </a:p>
          <a:p>
            <a:pPr marL="0" marR="0" indent="0">
              <a:lnSpc>
                <a:spcPct val="110000"/>
              </a:lnSpc>
              <a:spcBef>
                <a:spcPts val="0"/>
              </a:spcBef>
              <a:spcAft>
                <a:spcPts val="0"/>
              </a:spcAft>
              <a:buNone/>
            </a:pPr>
            <a:endParaRPr lang="en-GB" sz="1400">
              <a:effectLst/>
              <a:latin typeface="Arial" panose="020B0604020202020204" pitchFamily="34" charset="0"/>
              <a:ea typeface="Calibri" panose="020F0502020204030204" pitchFamily="34" charset="0"/>
              <a:cs typeface="Times New Roman" panose="02020603050405020304" pitchFamily="18" charset="0"/>
            </a:endParaRPr>
          </a:p>
          <a:p>
            <a:pPr>
              <a:lnSpc>
                <a:spcPct val="110000"/>
              </a:lnSpc>
              <a:spcBef>
                <a:spcPts val="0"/>
              </a:spcBef>
            </a:pPr>
            <a:r>
              <a:rPr lang="en-GB" sz="1400">
                <a:effectLst/>
                <a:latin typeface="Arial" panose="020B0604020202020204" pitchFamily="34" charset="0"/>
                <a:ea typeface="Calibri" panose="020F0502020204030204" pitchFamily="34" charset="0"/>
                <a:cs typeface="Times New Roman" panose="02020603050405020304" pitchFamily="18" charset="0"/>
              </a:rPr>
              <a:t>To resolve these issues, Tom should use effective methods of communication. </a:t>
            </a:r>
          </a:p>
          <a:p>
            <a:pPr marL="0" marR="0" indent="0">
              <a:lnSpc>
                <a:spcPct val="110000"/>
              </a:lnSpc>
              <a:spcBef>
                <a:spcPts val="0"/>
              </a:spcBef>
              <a:spcAft>
                <a:spcPts val="0"/>
              </a:spcAft>
              <a:buNone/>
            </a:pPr>
            <a:endParaRPr lang="en-GB" sz="1400">
              <a:effectLst/>
              <a:latin typeface="Arial" panose="020B0604020202020204" pitchFamily="34" charset="0"/>
              <a:ea typeface="Calibri" panose="020F0502020204030204" pitchFamily="34" charset="0"/>
              <a:cs typeface="Times New Roman" panose="02020603050405020304" pitchFamily="18" charset="0"/>
            </a:endParaRPr>
          </a:p>
          <a:p>
            <a:pPr>
              <a:lnSpc>
                <a:spcPct val="110000"/>
              </a:lnSpc>
              <a:spcBef>
                <a:spcPts val="0"/>
              </a:spcBef>
            </a:pPr>
            <a:r>
              <a:rPr lang="en-GB" sz="1400">
                <a:effectLst/>
                <a:latin typeface="Arial" panose="020B0604020202020204" pitchFamily="34" charset="0"/>
                <a:ea typeface="Calibri" panose="020F0502020204030204" pitchFamily="34" charset="0"/>
                <a:cs typeface="Times New Roman" panose="02020603050405020304" pitchFamily="18" charset="0"/>
              </a:rPr>
              <a:t>In this presentation, some models and channels of communication are also suggested to him so that Tom will succeed in his Amazon project. </a:t>
            </a:r>
            <a:endParaRPr lang="en-US" sz="1400">
              <a:effectLst/>
              <a:latin typeface="Arial" panose="020B0604020202020204" pitchFamily="34" charset="0"/>
              <a:ea typeface="Calibri" panose="020F0502020204030204" pitchFamily="34" charset="0"/>
              <a:cs typeface="Times New Roman" panose="02020603050405020304" pitchFamily="18" charset="0"/>
            </a:endParaRPr>
          </a:p>
          <a:p>
            <a:pPr>
              <a:lnSpc>
                <a:spcPct val="110000"/>
              </a:lnSpc>
            </a:pPr>
            <a:endParaRPr lang="en-US" sz="1400"/>
          </a:p>
        </p:txBody>
      </p:sp>
    </p:spTree>
    <p:extLst>
      <p:ext uri="{BB962C8B-B14F-4D97-AF65-F5344CB8AC3E}">
        <p14:creationId xmlns:p14="http://schemas.microsoft.com/office/powerpoint/2010/main" val="7068665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D6EDB49-211E-499D-9A08-6C5FF3D06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8F9F37E-D3CF-4F3D-96C2-25307819DF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2" name="Rectangle 11">
            <a:extLst>
              <a:ext uri="{FF2B5EF4-FFF2-40B4-BE49-F238E27FC236}">
                <a16:creationId xmlns:a16="http://schemas.microsoft.com/office/drawing/2014/main" id="{C5FFF17D-767C-40E7-8C89-962F1F54BC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31" y="638508"/>
            <a:ext cx="10905339" cy="4843439"/>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69F39E1-619D-4D9E-8823-8BD8CC3206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0204" y="865667"/>
            <a:ext cx="10451592" cy="4389120"/>
          </a:xfrm>
          <a:prstGeom prst="rect">
            <a:avLst/>
          </a:prstGeom>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1003">
            <a:schemeClr val="lt1"/>
          </a:fillRef>
          <a:effectRef idx="2">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8C53F47-DF50-454F-A5A6-6B969748D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4796" y="1030259"/>
            <a:ext cx="10122408" cy="4059936"/>
          </a:xfrm>
          <a:prstGeom prst="rect">
            <a:avLst/>
          </a:prstGeom>
          <a:noFill/>
          <a:ln>
            <a:solidFill>
              <a:srgbClr val="45454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45CBD6-D75A-A08D-BFB5-B0DEFF9CAC68}"/>
              </a:ext>
            </a:extLst>
          </p:cNvPr>
          <p:cNvSpPr>
            <a:spLocks noGrp="1"/>
          </p:cNvSpPr>
          <p:nvPr>
            <p:ph type="title"/>
          </p:nvPr>
        </p:nvSpPr>
        <p:spPr>
          <a:xfrm>
            <a:off x="1451578" y="1101718"/>
            <a:ext cx="9405891" cy="1002990"/>
          </a:xfrm>
        </p:spPr>
        <p:txBody>
          <a:bodyPr anchor="ctr">
            <a:normAutofit/>
          </a:bodyPr>
          <a:lstStyle/>
          <a:p>
            <a:r>
              <a:rPr lang="en-GB" sz="2800" b="1" u="sng" kern="0">
                <a:effectLst/>
                <a:latin typeface="Arial" panose="020B0604020202020204" pitchFamily="34" charset="0"/>
                <a:ea typeface="Times New Roman" panose="02020603050405020304" pitchFamily="18" charset="0"/>
                <a:cs typeface="Times New Roman" panose="02020603050405020304" pitchFamily="18" charset="0"/>
              </a:rPr>
              <a:t>References</a:t>
            </a:r>
            <a:br>
              <a:rPr lang="en-US" b="1" kern="0">
                <a:effectLst/>
                <a:latin typeface="Arial" panose="020B0604020202020204" pitchFamily="34" charset="0"/>
                <a:ea typeface="Times New Roman" panose="02020603050405020304" pitchFamily="18" charset="0"/>
                <a:cs typeface="Times New Roman" panose="02020603050405020304" pitchFamily="18" charset="0"/>
              </a:rPr>
            </a:br>
            <a:endParaRPr lang="en-US" b="1"/>
          </a:p>
        </p:txBody>
      </p:sp>
      <p:sp>
        <p:nvSpPr>
          <p:cNvPr id="3" name="Content Placeholder 2">
            <a:extLst>
              <a:ext uri="{FF2B5EF4-FFF2-40B4-BE49-F238E27FC236}">
                <a16:creationId xmlns:a16="http://schemas.microsoft.com/office/drawing/2014/main" id="{66A01A81-F1B2-F10E-00BE-E1EB7647662C}"/>
              </a:ext>
            </a:extLst>
          </p:cNvPr>
          <p:cNvSpPr>
            <a:spLocks noGrp="1"/>
          </p:cNvSpPr>
          <p:nvPr>
            <p:ph idx="1"/>
          </p:nvPr>
        </p:nvSpPr>
        <p:spPr>
          <a:xfrm>
            <a:off x="1451578" y="1820680"/>
            <a:ext cx="9405891" cy="3186326"/>
          </a:xfrm>
        </p:spPr>
        <p:txBody>
          <a:bodyPr anchor="t" anchorCtr="1">
            <a:normAutofit fontScale="85000" lnSpcReduction="10000"/>
          </a:bodyPr>
          <a:lstStyle/>
          <a:p>
            <a:pPr>
              <a:lnSpc>
                <a:spcPct val="110000"/>
              </a:lnSpc>
            </a:pPr>
            <a:r>
              <a:rPr lang="en-GB" sz="1300">
                <a:effectLst/>
                <a:latin typeface="Arial" panose="020B0604020202020204" pitchFamily="34" charset="0"/>
                <a:ea typeface="Calibri" panose="020F0502020204030204" pitchFamily="34" charset="0"/>
                <a:cs typeface="Arial" panose="020B0604020202020204" pitchFamily="34" charset="0"/>
              </a:rPr>
              <a:t>Ahmad, M.O., </a:t>
            </a:r>
            <a:r>
              <a:rPr lang="en-GB" sz="1300" err="1">
                <a:effectLst/>
                <a:latin typeface="Arial" panose="020B0604020202020204" pitchFamily="34" charset="0"/>
                <a:ea typeface="Calibri" panose="020F0502020204030204" pitchFamily="34" charset="0"/>
                <a:cs typeface="Arial" panose="020B0604020202020204" pitchFamily="34" charset="0"/>
              </a:rPr>
              <a:t>Lenarduzzi</a:t>
            </a:r>
            <a:r>
              <a:rPr lang="en-GB" sz="1300">
                <a:effectLst/>
                <a:latin typeface="Arial" panose="020B0604020202020204" pitchFamily="34" charset="0"/>
                <a:ea typeface="Calibri" panose="020F0502020204030204" pitchFamily="34" charset="0"/>
                <a:cs typeface="Arial" panose="020B0604020202020204" pitchFamily="34" charset="0"/>
              </a:rPr>
              <a:t>, V., </a:t>
            </a:r>
            <a:r>
              <a:rPr lang="en-GB" sz="1300" err="1">
                <a:effectLst/>
                <a:latin typeface="Arial" panose="020B0604020202020204" pitchFamily="34" charset="0"/>
                <a:ea typeface="Calibri" panose="020F0502020204030204" pitchFamily="34" charset="0"/>
                <a:cs typeface="Arial" panose="020B0604020202020204" pitchFamily="34" charset="0"/>
              </a:rPr>
              <a:t>Oivo</a:t>
            </a:r>
            <a:r>
              <a:rPr lang="en-GB" sz="1300">
                <a:effectLst/>
                <a:latin typeface="Arial" panose="020B0604020202020204" pitchFamily="34" charset="0"/>
                <a:ea typeface="Calibri" panose="020F0502020204030204" pitchFamily="34" charset="0"/>
                <a:cs typeface="Arial" panose="020B0604020202020204" pitchFamily="34" charset="0"/>
              </a:rPr>
              <a:t>, M. and </a:t>
            </a:r>
            <a:r>
              <a:rPr lang="en-GB" sz="1300" err="1">
                <a:effectLst/>
                <a:latin typeface="Arial" panose="020B0604020202020204" pitchFamily="34" charset="0"/>
                <a:ea typeface="Calibri" panose="020F0502020204030204" pitchFamily="34" charset="0"/>
                <a:cs typeface="Arial" panose="020B0604020202020204" pitchFamily="34" charset="0"/>
              </a:rPr>
              <a:t>Taibi</a:t>
            </a:r>
            <a:r>
              <a:rPr lang="en-GB" sz="1300">
                <a:effectLst/>
                <a:latin typeface="Arial" panose="020B0604020202020204" pitchFamily="34" charset="0"/>
                <a:ea typeface="Calibri" panose="020F0502020204030204" pitchFamily="34" charset="0"/>
                <a:cs typeface="Arial" panose="020B0604020202020204" pitchFamily="34" charset="0"/>
              </a:rPr>
              <a:t>, D., 2018, September. Lessons learned on communication channels and practices in agile software development. In 2018 Federated Conference on Computer Science and Information Systems (</a:t>
            </a:r>
            <a:r>
              <a:rPr lang="en-GB" sz="1300" err="1">
                <a:effectLst/>
                <a:latin typeface="Arial" panose="020B0604020202020204" pitchFamily="34" charset="0"/>
                <a:ea typeface="Calibri" panose="020F0502020204030204" pitchFamily="34" charset="0"/>
                <a:cs typeface="Arial" panose="020B0604020202020204" pitchFamily="34" charset="0"/>
              </a:rPr>
              <a:t>FedCSIS</a:t>
            </a:r>
            <a:r>
              <a:rPr lang="en-GB" sz="1300">
                <a:effectLst/>
                <a:latin typeface="Arial" panose="020B0604020202020204" pitchFamily="34" charset="0"/>
                <a:ea typeface="Calibri" panose="020F0502020204030204" pitchFamily="34" charset="0"/>
                <a:cs typeface="Arial" panose="020B0604020202020204" pitchFamily="34" charset="0"/>
              </a:rPr>
              <a:t>) (pp. 929-938). IEEE.</a:t>
            </a:r>
          </a:p>
          <a:p>
            <a:pPr>
              <a:lnSpc>
                <a:spcPct val="110000"/>
              </a:lnSpc>
            </a:pPr>
            <a:r>
              <a:rPr lang="en-GB" sz="1300">
                <a:latin typeface="Arial" panose="020B0604020202020204" pitchFamily="34" charset="0"/>
                <a:cs typeface="Arial" panose="020B0604020202020204" pitchFamily="34" charset="0"/>
              </a:rPr>
              <a:t>Clark H., &amp; Brennan, S. (1991). Grounding in communication. In L. Resnick, J. Levine, &amp; Teasley, S. (Eds). Perspectives on socially shared cognition. Washington DC: APA Press.</a:t>
            </a:r>
          </a:p>
          <a:p>
            <a:pPr>
              <a:lnSpc>
                <a:spcPct val="110000"/>
              </a:lnSpc>
            </a:pPr>
            <a:r>
              <a:rPr lang="en-GB" sz="1300" b="0">
                <a:effectLst/>
                <a:latin typeface="Arial" panose="020B0604020202020204" pitchFamily="34" charset="0"/>
                <a:cs typeface="Arial" panose="020B0604020202020204" pitchFamily="34" charset="0"/>
              </a:rPr>
              <a:t>Corman, S.R., Trethewey, A. and Goodall, B., 2007. A 21st century model for communication in the global war of ideas. Consortium for Strategic Communication, Report, 701.</a:t>
            </a:r>
          </a:p>
          <a:p>
            <a:pPr>
              <a:lnSpc>
                <a:spcPct val="110000"/>
              </a:lnSpc>
            </a:pPr>
            <a:r>
              <a:rPr lang="en-GB" sz="1300" b="0">
                <a:effectLst/>
                <a:latin typeface="Arial" panose="020B0604020202020204" pitchFamily="34" charset="0"/>
              </a:rPr>
              <a:t>Fielding, M., (2006). Effective communication in organisations. Juta and Company Ltd.</a:t>
            </a:r>
            <a:endParaRPr lang="en-GB" sz="1300" b="0">
              <a:effectLst/>
              <a:latin typeface="Arial" panose="020B0604020202020204" pitchFamily="34" charset="0"/>
              <a:cs typeface="Arial" panose="020B0604020202020204" pitchFamily="34" charset="0"/>
            </a:endParaRPr>
          </a:p>
          <a:p>
            <a:pPr>
              <a:lnSpc>
                <a:spcPct val="110000"/>
              </a:lnSpc>
            </a:pPr>
            <a:r>
              <a:rPr lang="en-GB" sz="1300" b="0">
                <a:effectLst/>
                <a:latin typeface="Arial" panose="020B0604020202020204" pitchFamily="34" charset="0"/>
                <a:cs typeface="Arial" panose="020B0604020202020204" pitchFamily="34" charset="0"/>
              </a:rPr>
              <a:t>Griffith, B.A. and Dunham, E.B., 2014. Working in teams: Moving from high potential to high performance. Sage Publications.</a:t>
            </a:r>
          </a:p>
          <a:p>
            <a:pPr>
              <a:lnSpc>
                <a:spcPct val="110000"/>
              </a:lnSpc>
            </a:pPr>
            <a:r>
              <a:rPr lang="en-GB" sz="1300" b="0" err="1">
                <a:effectLst/>
                <a:latin typeface="Arial" panose="020B0604020202020204" pitchFamily="34" charset="0"/>
                <a:cs typeface="Arial" panose="020B0604020202020204" pitchFamily="34" charset="0"/>
              </a:rPr>
              <a:t>Jureddi</a:t>
            </a:r>
            <a:r>
              <a:rPr lang="en-GB" sz="1300" b="0">
                <a:effectLst/>
                <a:latin typeface="Arial" panose="020B0604020202020204" pitchFamily="34" charset="0"/>
                <a:cs typeface="Arial" panose="020B0604020202020204" pitchFamily="34" charset="0"/>
              </a:rPr>
              <a:t>, D.N. and </a:t>
            </a:r>
            <a:r>
              <a:rPr lang="en-GB" sz="1300" b="0" err="1">
                <a:effectLst/>
                <a:latin typeface="Arial" panose="020B0604020202020204" pitchFamily="34" charset="0"/>
                <a:cs typeface="Arial" panose="020B0604020202020204" pitchFamily="34" charset="0"/>
              </a:rPr>
              <a:t>Brahmaiah</a:t>
            </a:r>
            <a:r>
              <a:rPr lang="en-GB" sz="1300" b="0">
                <a:effectLst/>
                <a:latin typeface="Arial" panose="020B0604020202020204" pitchFamily="34" charset="0"/>
                <a:cs typeface="Arial" panose="020B0604020202020204" pitchFamily="34" charset="0"/>
              </a:rPr>
              <a:t>, N., 2016. Barriers to effective communication. Journal of English Language and Literature, 3(2), pp.114-115.</a:t>
            </a:r>
          </a:p>
          <a:p>
            <a:pPr>
              <a:lnSpc>
                <a:spcPct val="110000"/>
              </a:lnSpc>
            </a:pPr>
            <a:r>
              <a:rPr lang="en-GB" sz="1300" b="0" err="1">
                <a:effectLst/>
                <a:latin typeface="Arial" panose="020B0604020202020204" pitchFamily="34" charset="0"/>
                <a:cs typeface="Arial" panose="020B0604020202020204" pitchFamily="34" charset="0"/>
              </a:rPr>
              <a:t>Kuznar</a:t>
            </a:r>
            <a:r>
              <a:rPr lang="en-GB" sz="1300" b="0">
                <a:effectLst/>
                <a:latin typeface="Arial" panose="020B0604020202020204" pitchFamily="34" charset="0"/>
                <a:cs typeface="Arial" panose="020B0604020202020204" pitchFamily="34" charset="0"/>
              </a:rPr>
              <a:t>, L.A. and </a:t>
            </a:r>
            <a:r>
              <a:rPr lang="en-GB" sz="1300" b="0" err="1">
                <a:effectLst/>
                <a:latin typeface="Arial" panose="020B0604020202020204" pitchFamily="34" charset="0"/>
                <a:cs typeface="Arial" panose="020B0604020202020204" pitchFamily="34" charset="0"/>
              </a:rPr>
              <a:t>Yager</a:t>
            </a:r>
            <a:r>
              <a:rPr lang="en-GB" sz="1300" b="0">
                <a:effectLst/>
                <a:latin typeface="Arial" panose="020B0604020202020204" pitchFamily="34" charset="0"/>
                <a:cs typeface="Arial" panose="020B0604020202020204" pitchFamily="34" charset="0"/>
              </a:rPr>
              <a:t>, M., 2020. The Development of Communication Models, Quick Look. Joint Staff J39, Strategic Multi-layer Assessment Washington, DC United States.</a:t>
            </a:r>
          </a:p>
          <a:p>
            <a:pPr>
              <a:lnSpc>
                <a:spcPct val="110000"/>
              </a:lnSpc>
            </a:pPr>
            <a:r>
              <a:rPr lang="en-GB" sz="1300">
                <a:latin typeface="Arial" panose="020B0604020202020204" pitchFamily="34" charset="0"/>
                <a:cs typeface="Arial" panose="020B0604020202020204" pitchFamily="34" charset="0"/>
              </a:rPr>
              <a:t>Maguire, P. and </a:t>
            </a:r>
            <a:r>
              <a:rPr lang="en-GB" sz="1300" err="1">
                <a:latin typeface="Arial" panose="020B0604020202020204" pitchFamily="34" charset="0"/>
                <a:cs typeface="Arial" panose="020B0604020202020204" pitchFamily="34" charset="0"/>
              </a:rPr>
              <a:t>Pitceathly</a:t>
            </a:r>
            <a:r>
              <a:rPr lang="en-GB" sz="1300">
                <a:latin typeface="Arial" panose="020B0604020202020204" pitchFamily="34" charset="0"/>
                <a:cs typeface="Arial" panose="020B0604020202020204" pitchFamily="34" charset="0"/>
              </a:rPr>
              <a:t>, C., 2002. Key communication skills and how to acquire them. </a:t>
            </a:r>
            <a:r>
              <a:rPr lang="en-GB" sz="1300" err="1">
                <a:latin typeface="Arial" panose="020B0604020202020204" pitchFamily="34" charset="0"/>
                <a:cs typeface="Arial" panose="020B0604020202020204" pitchFamily="34" charset="0"/>
              </a:rPr>
              <a:t>Bmj</a:t>
            </a:r>
            <a:r>
              <a:rPr lang="en-GB" sz="1300">
                <a:latin typeface="Arial" panose="020B0604020202020204" pitchFamily="34" charset="0"/>
                <a:cs typeface="Arial" panose="020B0604020202020204" pitchFamily="34" charset="0"/>
              </a:rPr>
              <a:t>, 325(7366), pp.697-700.</a:t>
            </a:r>
          </a:p>
          <a:p>
            <a:pPr>
              <a:lnSpc>
                <a:spcPct val="110000"/>
              </a:lnSpc>
            </a:pPr>
            <a:endParaRPr lang="en-US" sz="1300">
              <a:effectLst/>
              <a:latin typeface="Arial" panose="020B0604020202020204" pitchFamily="34" charset="0"/>
              <a:ea typeface="Calibri" panose="020F0502020204030204" pitchFamily="34" charset="0"/>
              <a:cs typeface="Times New Roman" panose="02020603050405020304" pitchFamily="18" charset="0"/>
            </a:endParaRPr>
          </a:p>
          <a:p>
            <a:pPr>
              <a:lnSpc>
                <a:spcPct val="110000"/>
              </a:lnSpc>
            </a:pPr>
            <a:endParaRPr lang="en-GB" sz="1100">
              <a:latin typeface="Arial" panose="020B0604020202020204" pitchFamily="34" charset="0"/>
              <a:cs typeface="Arial" panose="020B0604020202020204" pitchFamily="34" charset="0"/>
            </a:endParaRPr>
          </a:p>
          <a:p>
            <a:pPr>
              <a:lnSpc>
                <a:spcPct val="110000"/>
              </a:lnSpc>
            </a:pPr>
            <a:endParaRPr lang="en-US" sz="1100">
              <a:latin typeface="Arial" panose="020B0604020202020204" pitchFamily="34" charset="0"/>
              <a:cs typeface="Arial" panose="020B0604020202020204" pitchFamily="34" charset="0"/>
            </a:endParaRPr>
          </a:p>
        </p:txBody>
      </p:sp>
      <p:pic>
        <p:nvPicPr>
          <p:cNvPr id="18" name="Picture 17">
            <a:extLst>
              <a:ext uri="{FF2B5EF4-FFF2-40B4-BE49-F238E27FC236}">
                <a16:creationId xmlns:a16="http://schemas.microsoft.com/office/drawing/2014/main" id="{6A26901A-BC62-4A3A-A07A-65E1F3DDDEC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Tree>
    <p:extLst>
      <p:ext uri="{BB962C8B-B14F-4D97-AF65-F5344CB8AC3E}">
        <p14:creationId xmlns:p14="http://schemas.microsoft.com/office/powerpoint/2010/main" val="127020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45286591-9DEE-40D6-861B-569E5A9D47E2}"/>
              </a:ext>
            </a:extLst>
          </p:cNvPr>
          <p:cNvGraphicFramePr>
            <a:graphicFrameLocks noGrp="1"/>
          </p:cNvGraphicFramePr>
          <p:nvPr/>
        </p:nvGraphicFramePr>
        <p:xfrm>
          <a:off x="787179" y="719666"/>
          <a:ext cx="10314209" cy="5390886"/>
        </p:xfrm>
        <a:graphic>
          <a:graphicData uri="http://schemas.openxmlformats.org/drawingml/2006/table">
            <a:tbl>
              <a:tblPr firstRow="1" bandRow="1">
                <a:tableStyleId>{5C22544A-7EE6-4342-B048-85BDC9FD1C3A}</a:tableStyleId>
              </a:tblPr>
              <a:tblGrid>
                <a:gridCol w="3856259">
                  <a:extLst>
                    <a:ext uri="{9D8B030D-6E8A-4147-A177-3AD203B41FA5}">
                      <a16:colId xmlns:a16="http://schemas.microsoft.com/office/drawing/2014/main" val="1381715570"/>
                    </a:ext>
                  </a:extLst>
                </a:gridCol>
                <a:gridCol w="6457950">
                  <a:extLst>
                    <a:ext uri="{9D8B030D-6E8A-4147-A177-3AD203B41FA5}">
                      <a16:colId xmlns:a16="http://schemas.microsoft.com/office/drawing/2014/main" val="3579679796"/>
                    </a:ext>
                  </a:extLst>
                </a:gridCol>
              </a:tblGrid>
              <a:tr h="882562">
                <a:tc>
                  <a:txBody>
                    <a:bodyPr/>
                    <a:lstStyle/>
                    <a:p>
                      <a:pPr algn="ctr"/>
                      <a:r>
                        <a:rPr lang="en-GB" sz="2400"/>
                        <a:t>Teamwork Evaluation </a:t>
                      </a:r>
                    </a:p>
                  </a:txBody>
                  <a:tcPr/>
                </a:tc>
                <a:tc>
                  <a:txBody>
                    <a:bodyPr/>
                    <a:lstStyle/>
                    <a:p>
                      <a:pPr algn="ctr"/>
                      <a:r>
                        <a:rPr lang="en-GB" sz="2400"/>
                        <a:t>Team responses. </a:t>
                      </a:r>
                    </a:p>
                  </a:txBody>
                  <a:tcPr/>
                </a:tc>
                <a:extLst>
                  <a:ext uri="{0D108BD9-81ED-4DB2-BD59-A6C34878D82A}">
                    <a16:rowId xmlns:a16="http://schemas.microsoft.com/office/drawing/2014/main" val="3160018179"/>
                  </a:ext>
                </a:extLst>
              </a:tr>
              <a:tr h="882562">
                <a:tc>
                  <a:txBody>
                    <a:bodyPr/>
                    <a:lstStyle/>
                    <a:p>
                      <a:r>
                        <a:rPr lang="en-GB"/>
                        <a:t>Who was in your team? </a:t>
                      </a:r>
                    </a:p>
                  </a:txBody>
                  <a:tcPr/>
                </a:tc>
                <a:tc>
                  <a:txBody>
                    <a:bodyPr/>
                    <a:lstStyle/>
                    <a:p>
                      <a:r>
                        <a:rPr lang="en-GB" err="1"/>
                        <a:t>Nicusor</a:t>
                      </a:r>
                      <a:r>
                        <a:rPr lang="en-GB"/>
                        <a:t> Ionut </a:t>
                      </a:r>
                      <a:r>
                        <a:rPr lang="en-GB" err="1"/>
                        <a:t>Aliu</a:t>
                      </a:r>
                      <a:endParaRPr lang="en-GB"/>
                    </a:p>
                  </a:txBody>
                  <a:tcPr/>
                </a:tc>
                <a:extLst>
                  <a:ext uri="{0D108BD9-81ED-4DB2-BD59-A6C34878D82A}">
                    <a16:rowId xmlns:a16="http://schemas.microsoft.com/office/drawing/2014/main" val="2318373457"/>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What were the key strengths of your team? </a:t>
                      </a:r>
                    </a:p>
                    <a:p>
                      <a:endParaRPr lang="en-GB"/>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t>Our strengths were understanding and verbal communication</a:t>
                      </a:r>
                      <a:endParaRPr lang="en-GB"/>
                    </a:p>
                  </a:txBody>
                  <a:tcPr/>
                </a:tc>
                <a:extLst>
                  <a:ext uri="{0D108BD9-81ED-4DB2-BD59-A6C34878D82A}">
                    <a16:rowId xmlns:a16="http://schemas.microsoft.com/office/drawing/2014/main" val="2507276796"/>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What were the challenges that you overcame as a team?</a:t>
                      </a:r>
                    </a:p>
                    <a:p>
                      <a:endParaRPr lang="en-GB"/>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b="0" i="0" u="none" strike="noStrike" kern="1200">
                          <a:solidFill>
                            <a:schemeClr val="dk1"/>
                          </a:solidFill>
                          <a:effectLst/>
                          <a:latin typeface="+mn-lt"/>
                          <a:ea typeface="+mn-ea"/>
                          <a:cs typeface="+mn-cs"/>
                          <a:hlinkClick r:id="rId2"/>
                        </a:rPr>
                        <a:t>Ability to stay calm under pressure</a:t>
                      </a:r>
                      <a:endParaRPr lang="en-US" sz="1800" b="0" i="0" kern="1200">
                        <a:solidFill>
                          <a:schemeClr val="dk1"/>
                        </a:solidFill>
                        <a:effectLst/>
                        <a:latin typeface="+mn-lt"/>
                        <a:ea typeface="+mn-ea"/>
                        <a:cs typeface="+mn-cs"/>
                      </a:endParaRPr>
                    </a:p>
                    <a:p>
                      <a:endParaRPr lang="en-GB"/>
                    </a:p>
                  </a:txBody>
                  <a:tcPr/>
                </a:tc>
                <a:extLst>
                  <a:ext uri="{0D108BD9-81ED-4DB2-BD59-A6C34878D82A}">
                    <a16:rowId xmlns:a16="http://schemas.microsoft.com/office/drawing/2014/main" val="1913256840"/>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What would you do differently if you worked as a team again?</a:t>
                      </a:r>
                    </a:p>
                    <a:p>
                      <a:endParaRPr lang="en-GB"/>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b="0" i="0" kern="1200">
                          <a:solidFill>
                            <a:schemeClr val="dk1"/>
                          </a:solidFill>
                          <a:effectLst/>
                          <a:latin typeface="+mn-lt"/>
                          <a:ea typeface="+mn-ea"/>
                          <a:cs typeface="+mn-cs"/>
                        </a:rPr>
                        <a:t>To communicate more as a team</a:t>
                      </a:r>
                    </a:p>
                  </a:txBody>
                  <a:tcPr/>
                </a:tc>
                <a:extLst>
                  <a:ext uri="{0D108BD9-81ED-4DB2-BD59-A6C34878D82A}">
                    <a16:rowId xmlns:a16="http://schemas.microsoft.com/office/drawing/2014/main" val="771358641"/>
                  </a:ext>
                </a:extLst>
              </a:tr>
              <a:tr h="882562">
                <a:tc>
                  <a:txBody>
                    <a:bodyPr/>
                    <a:lstStyle/>
                    <a:p>
                      <a:r>
                        <a:rPr lang="en-GB"/>
                        <a:t>How would you rate your team working? Out of 10? </a:t>
                      </a:r>
                    </a:p>
                  </a:txBody>
                  <a:tcPr/>
                </a:tc>
                <a:tc>
                  <a:txBody>
                    <a:bodyPr/>
                    <a:lstStyle/>
                    <a:p>
                      <a:r>
                        <a:rPr lang="en-GB"/>
                        <a:t> 8</a:t>
                      </a:r>
                    </a:p>
                  </a:txBody>
                  <a:tcPr/>
                </a:tc>
                <a:extLst>
                  <a:ext uri="{0D108BD9-81ED-4DB2-BD59-A6C34878D82A}">
                    <a16:rowId xmlns:a16="http://schemas.microsoft.com/office/drawing/2014/main" val="3794105351"/>
                  </a:ext>
                </a:extLst>
              </a:tr>
            </a:tbl>
          </a:graphicData>
        </a:graphic>
      </p:graphicFrame>
    </p:spTree>
    <p:extLst>
      <p:ext uri="{BB962C8B-B14F-4D97-AF65-F5344CB8AC3E}">
        <p14:creationId xmlns:p14="http://schemas.microsoft.com/office/powerpoint/2010/main" val="3691353093"/>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Application>Microsoft Office PowerPoint</Application>
  <PresentationFormat>Widescreen</PresentationFormat>
  <Slides>13</Slides>
  <Notes>11</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Gallery</vt:lpstr>
      <vt:lpstr>Effective Team Working and Communication</vt:lpstr>
      <vt:lpstr>Introduction  </vt:lpstr>
      <vt:lpstr>The Benefits of Effective Communication  </vt:lpstr>
      <vt:lpstr>The Benefits of Effective Communication  </vt:lpstr>
      <vt:lpstr>Model of Communication Tom should Apply and Why </vt:lpstr>
      <vt:lpstr>Model of Communication Tom should Apply and Why </vt:lpstr>
      <vt:lpstr>Communication Barriers Have or Can Negatively Impact the Project Team </vt:lpstr>
      <vt:lpstr>Communication Barriers Have or Can Negatively Impact the Project Team </vt:lpstr>
      <vt:lpstr>The channels of communication to be used by Tom to improve communication </vt:lpstr>
      <vt:lpstr>The channels of communication to be used by Tom to improve communication </vt:lpstr>
      <vt:lpstr>Conclusion  </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Effective Team Working and Communication</dc:title>
  <dc:creator>viorel nenciu</dc:creator>
  <cp:revision>1</cp:revision>
  <dcterms:created xsi:type="dcterms:W3CDTF">2022-11-05T12:59:19Z</dcterms:created>
  <dcterms:modified xsi:type="dcterms:W3CDTF">2022-11-13T21:28:51Z</dcterms:modified>
</cp:coreProperties>
</file>