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96E2"/>
    <a:srgbClr val="FFCC99"/>
    <a:srgbClr val="FFE5FF"/>
    <a:srgbClr val="CCECFF"/>
    <a:srgbClr val="0871BD"/>
    <a:srgbClr val="6C967B"/>
    <a:srgbClr val="97E1FF"/>
    <a:srgbClr val="9933FF"/>
    <a:srgbClr val="227AAD"/>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9" autoAdjust="0"/>
    <p:restoredTop sz="94660"/>
  </p:normalViewPr>
  <p:slideViewPr>
    <p:cSldViewPr snapToGrid="0">
      <p:cViewPr>
        <p:scale>
          <a:sx n="70" d="100"/>
          <a:sy n="70" d="100"/>
        </p:scale>
        <p:origin x="344"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4D6A4-31C0-7303-A10B-DB85B52913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217AF2-5630-9793-94E6-ECB3C8132D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5A7D49-3E4B-02A8-55BE-7194B8B8E990}"/>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5" name="Footer Placeholder 4">
            <a:extLst>
              <a:ext uri="{FF2B5EF4-FFF2-40B4-BE49-F238E27FC236}">
                <a16:creationId xmlns:a16="http://schemas.microsoft.com/office/drawing/2014/main" id="{B52F5B53-0E13-6B05-221C-A480430F9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0C79A-8F70-050B-7835-4FB6A8A9C310}"/>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3484752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A474E-A5D8-879C-70A6-7490B35584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2A0B3-B15A-2C34-9F89-0EB17F8A8D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5BD88C-232B-9000-5A61-0A9A73BE8DCE}"/>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5" name="Footer Placeholder 4">
            <a:extLst>
              <a:ext uri="{FF2B5EF4-FFF2-40B4-BE49-F238E27FC236}">
                <a16:creationId xmlns:a16="http://schemas.microsoft.com/office/drawing/2014/main" id="{265327C3-D276-1454-938D-D77014D108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031C2F-8E68-D187-2189-182DC7179C25}"/>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2315024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A4CD0-7901-1F3F-10E9-1175AF04A9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385C81-D428-D4A0-30C0-3396307154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81616A-A403-CEB5-828F-777BB7E79A1C}"/>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5" name="Footer Placeholder 4">
            <a:extLst>
              <a:ext uri="{FF2B5EF4-FFF2-40B4-BE49-F238E27FC236}">
                <a16:creationId xmlns:a16="http://schemas.microsoft.com/office/drawing/2014/main" id="{00A64ADD-543D-23A0-A981-1C377D297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C20B61-D767-96FB-68F0-655660735911}"/>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3101460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D5D49-EFEE-8E1C-ED20-D9F688AF2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3396D7-A07A-89D2-E6F0-7C43A19C2C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AF211D-877D-ECE5-AA01-385BFB1575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D6174D-0C9F-C9D8-7CA4-B222F6CD85E8}"/>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6" name="Footer Placeholder 5">
            <a:extLst>
              <a:ext uri="{FF2B5EF4-FFF2-40B4-BE49-F238E27FC236}">
                <a16:creationId xmlns:a16="http://schemas.microsoft.com/office/drawing/2014/main" id="{888129F3-4A9A-9A93-A630-3B43561C53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49F9EA-241A-0790-5A67-54BF7ADB6D78}"/>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2657461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584FC-4982-61B9-D713-9EF9798DA48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4C96AE-B39F-88F9-33FA-ABD459B122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BAF4F2-A8D2-D4B0-E970-59E178B9A9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851416-AB3C-869B-34DB-6455D24EF8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ECA2CF-D56B-1CE2-08BC-8C6652A93D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BC887C-EF92-9AF3-FE7C-A28B0F60B067}"/>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8" name="Footer Placeholder 7">
            <a:extLst>
              <a:ext uri="{FF2B5EF4-FFF2-40B4-BE49-F238E27FC236}">
                <a16:creationId xmlns:a16="http://schemas.microsoft.com/office/drawing/2014/main" id="{CFA986D6-BC41-8CAF-4826-5EF6AE9E55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0ECB09-D10F-06E3-26D5-4799A8E3F6F0}"/>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2420012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F0B9F-DCB5-A6AA-6625-6EAEB74226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14F771-897B-6415-1B0E-911DDF1F1000}"/>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4" name="Footer Placeholder 3">
            <a:extLst>
              <a:ext uri="{FF2B5EF4-FFF2-40B4-BE49-F238E27FC236}">
                <a16:creationId xmlns:a16="http://schemas.microsoft.com/office/drawing/2014/main" id="{E75506B3-2FEF-4D44-E6C8-ADC97D130C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7E2F73-AA62-B548-EC5B-A9D23C8CE9E1}"/>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3557585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D821B-8F7F-5377-0608-2EAA19EFC8B2}"/>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3" name="Footer Placeholder 2">
            <a:extLst>
              <a:ext uri="{FF2B5EF4-FFF2-40B4-BE49-F238E27FC236}">
                <a16:creationId xmlns:a16="http://schemas.microsoft.com/office/drawing/2014/main" id="{E6AAD6DA-9742-8676-538A-2EDC0FC723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1953A1-806C-8B28-905F-FAA4DDE60FD5}"/>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639869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BC88E-9F50-29B5-9488-6E763CBB00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D1382D-1BC6-8CFD-8931-92B4C633C4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B0CD2E-8F32-EF69-7071-E118812AC5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E848F6-80C1-DFEF-FE18-D85555183B95}"/>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6" name="Footer Placeholder 5">
            <a:extLst>
              <a:ext uri="{FF2B5EF4-FFF2-40B4-BE49-F238E27FC236}">
                <a16:creationId xmlns:a16="http://schemas.microsoft.com/office/drawing/2014/main" id="{31AEE250-B729-A1D5-E6FB-DF179FC3A2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B63C3A-B649-A3A9-9003-AE049952800F}"/>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99865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FE1BA-BBF4-7D7F-395F-E758CB2AE7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3399FF-6A4B-5F98-8D33-51743F1415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CDC400-3D64-1D96-07B3-8DE5F004F4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764BB5-1018-D1AE-CF5C-AE978C1AB409}"/>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6" name="Footer Placeholder 5">
            <a:extLst>
              <a:ext uri="{FF2B5EF4-FFF2-40B4-BE49-F238E27FC236}">
                <a16:creationId xmlns:a16="http://schemas.microsoft.com/office/drawing/2014/main" id="{290453C1-6109-44D7-1872-2E79C95EE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A49740-9CBB-376B-A783-20731C19679F}"/>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2928654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4961-2C70-0335-F608-08812EDB78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78B67B-DF9A-1A5A-4592-2A85E9D9EF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CB2BC0-AA02-135C-6E95-7A9FE8A74C9D}"/>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5" name="Footer Placeholder 4">
            <a:extLst>
              <a:ext uri="{FF2B5EF4-FFF2-40B4-BE49-F238E27FC236}">
                <a16:creationId xmlns:a16="http://schemas.microsoft.com/office/drawing/2014/main" id="{E3FDD750-5C02-52F6-22CA-9862EB0ED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24458-5BDE-4E19-5797-7DBABFC3DCD2}"/>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104054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FC72C0-CA74-41F7-2AAE-59DCBB155D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598201-F1AE-F929-06EC-D8C6829DE3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057C14-AAAE-38D0-1697-38F46547A775}"/>
              </a:ext>
            </a:extLst>
          </p:cNvPr>
          <p:cNvSpPr>
            <a:spLocks noGrp="1"/>
          </p:cNvSpPr>
          <p:nvPr>
            <p:ph type="dt" sz="half" idx="10"/>
          </p:nvPr>
        </p:nvSpPr>
        <p:spPr/>
        <p:txBody>
          <a:bodyPr/>
          <a:lstStyle/>
          <a:p>
            <a:fld id="{1AA4441C-AFCF-471D-8492-DF80AA6A3061}" type="datetimeFigureOut">
              <a:rPr lang="en-GB" smtClean="0"/>
              <a:t>17/01/2023</a:t>
            </a:fld>
            <a:endParaRPr lang="en-GB"/>
          </a:p>
        </p:txBody>
      </p:sp>
      <p:sp>
        <p:nvSpPr>
          <p:cNvPr id="5" name="Footer Placeholder 4">
            <a:extLst>
              <a:ext uri="{FF2B5EF4-FFF2-40B4-BE49-F238E27FC236}">
                <a16:creationId xmlns:a16="http://schemas.microsoft.com/office/drawing/2014/main" id="{115F285C-942F-DBE0-DD8A-247678DC85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AEE66-CE14-6A4C-CA0C-D819C44BC07F}"/>
              </a:ext>
            </a:extLst>
          </p:cNvPr>
          <p:cNvSpPr>
            <a:spLocks noGrp="1"/>
          </p:cNvSpPr>
          <p:nvPr>
            <p:ph type="sldNum" sz="quarter" idx="12"/>
          </p:nvPr>
        </p:nvSpPr>
        <p:spPr/>
        <p:txBody>
          <a:bodyPr/>
          <a:lstStyle/>
          <a:p>
            <a:fld id="{FA9C7B05-D707-4011-8F45-6B0F0ACB7657}" type="slidenum">
              <a:rPr lang="en-GB" smtClean="0"/>
              <a:t>‹#›</a:t>
            </a:fld>
            <a:endParaRPr lang="en-GB"/>
          </a:p>
        </p:txBody>
      </p:sp>
    </p:spTree>
    <p:extLst>
      <p:ext uri="{BB962C8B-B14F-4D97-AF65-F5344CB8AC3E}">
        <p14:creationId xmlns:p14="http://schemas.microsoft.com/office/powerpoint/2010/main" val="2572447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5ABCD1-D7C4-F705-2693-8EFA22E7B2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22CBE3-BAA6-0BE1-62A4-97DA6B1B01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ED0A27-97D3-88A6-8278-FA75C18E84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A4441C-AFCF-471D-8492-DF80AA6A3061}" type="datetimeFigureOut">
              <a:rPr lang="en-GB" smtClean="0"/>
              <a:t>17/01/2023</a:t>
            </a:fld>
            <a:endParaRPr lang="en-GB"/>
          </a:p>
        </p:txBody>
      </p:sp>
      <p:sp>
        <p:nvSpPr>
          <p:cNvPr id="5" name="Footer Placeholder 4">
            <a:extLst>
              <a:ext uri="{FF2B5EF4-FFF2-40B4-BE49-F238E27FC236}">
                <a16:creationId xmlns:a16="http://schemas.microsoft.com/office/drawing/2014/main" id="{413E640F-8F35-6DC5-80FC-7CE3D4A250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2FC0F9-2A7D-B392-8AA9-E25253301D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9C7B05-D707-4011-8F45-6B0F0ACB7657}" type="slidenum">
              <a:rPr lang="en-GB" smtClean="0"/>
              <a:t>‹#›</a:t>
            </a:fld>
            <a:endParaRPr lang="en-GB"/>
          </a:p>
        </p:txBody>
      </p:sp>
    </p:spTree>
    <p:extLst>
      <p:ext uri="{BB962C8B-B14F-4D97-AF65-F5344CB8AC3E}">
        <p14:creationId xmlns:p14="http://schemas.microsoft.com/office/powerpoint/2010/main" val="4862615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asdclinic.co.uk/conditions/downs-syndrome/speech-and-language-therapy-for-downs-syndrome.php#:~:text=Speech%20and%20language%20therapy%20is,eating%2C%20drinking%20and%20swallowing%20difficulties" TargetMode="External"/><Relationship Id="rId2" Type="http://schemas.openxmlformats.org/officeDocument/2006/relationships/hyperlink" Target="https://www.nature.com/articles/s41572-019-0143-7" TargetMode="External"/><Relationship Id="rId1" Type="http://schemas.openxmlformats.org/officeDocument/2006/relationships/slideLayout" Target="../slideLayouts/slideLayout2.xml"/><Relationship Id="rId5" Type="http://schemas.openxmlformats.org/officeDocument/2006/relationships/hyperlink" Target="https://www.cdc.gov/ncbddd/birthdefects/downsyndrome.html" TargetMode="External"/><Relationship Id="rId4" Type="http://schemas.openxmlformats.org/officeDocument/2006/relationships/hyperlink" Target="https://www.cdc.gov/ncbddd/birthdefects/downsyndrome.html#:~:text=Down%20syndrome%20remains%20the%20most"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tandfonline.com/doi/abs/10.3109/13682820902745453" TargetMode="External"/><Relationship Id="rId7" Type="http://schemas.openxmlformats.org/officeDocument/2006/relationships/hyperlink" Target="https://uwlaw-omeka.s3.us-east-2.amazonaws.com/original/743364440abfc4cf48fc1505704fbdefa3eb2af2.pdf" TargetMode="External"/><Relationship Id="rId2" Type="http://schemas.openxmlformats.org/officeDocument/2006/relationships/hyperlink" Target="https://www.cdc.gov/ncbddd/birthdefects/downsyndrome/data.html" TargetMode="External"/><Relationship Id="rId1" Type="http://schemas.openxmlformats.org/officeDocument/2006/relationships/slideLayout" Target="../slideLayouts/slideLayout2.xml"/><Relationship Id="rId6" Type="http://schemas.openxmlformats.org/officeDocument/2006/relationships/hyperlink" Target="https://publications.aap.org/pediatricsinreview/article-abstract/40/8/398/35313/How-Young-Children-Learn-Language-and-Speech" TargetMode="External"/><Relationship Id="rId5" Type="http://schemas.openxmlformats.org/officeDocument/2006/relationships/hyperlink" Target="https://www.downs-syndrome.org.uk/" TargetMode="External"/><Relationship Id="rId4" Type="http://schemas.openxmlformats.org/officeDocument/2006/relationships/hyperlink" Target="https://www.downs-syndrome.org.uk/wp-content/uploads/2021/12/Did-You-Know...-poster-A3_2021.pdf"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handsupfordowns.co.uk/whatwedo.html" TargetMode="External"/><Relationship Id="rId7" Type="http://schemas.openxmlformats.org/officeDocument/2006/relationships/hyperlink" Target="https://www.nhsinform.scot/tests-and-treatments/biopsies/amniocentesis?fbclid=IwAR0xiwwb58JCk0pMHZmpzLPIKgmudy3PUHZpwVxM4AooF3LVKYTcl5Ut058" TargetMode="External"/><Relationship Id="rId2" Type="http://schemas.openxmlformats.org/officeDocument/2006/relationships/hyperlink" Target="https://www.handsupfordowns.co.uk/aboutus.html" TargetMode="External"/><Relationship Id="rId1" Type="http://schemas.openxmlformats.org/officeDocument/2006/relationships/slideLayout" Target="../slideLayouts/slideLayout2.xml"/><Relationship Id="rId6" Type="http://schemas.openxmlformats.org/officeDocument/2006/relationships/hyperlink" Target="https://www.nhs.uk/conditions/downs-syndrome/" TargetMode="External"/><Relationship Id="rId5" Type="http://schemas.openxmlformats.org/officeDocument/2006/relationships/hyperlink" Target="https://www.nhs.uk/pregnancy/your-pregnancy-care/screening-for-downs-edwards-pataus-syndrome/" TargetMode="External"/><Relationship Id="rId4" Type="http://schemas.openxmlformats.org/officeDocument/2006/relationships/hyperlink" Target="https://www.mayoclinic.org/diseases-conditions/down-syndrome/symptoms-causes/syc-20355977"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ubs.asha.org/doi/abs/10.1044/2018_JSLHR-L-18-0061" TargetMode="External"/><Relationship Id="rId2" Type="http://schemas.openxmlformats.org/officeDocument/2006/relationships/hyperlink" Target="https://books.google.co.uk/books?hl=en&amp;lr=&amp;id=k2SFAwAAQBAJ&amp;oi=fnd&amp;pg=PP1&amp;dq=Disability+Etiquette+-+New+York+State+Department+of+Health&amp;ots=TZQgAeENb6&amp;sig=eJlIKrPmqUIDF18d5CpnZSbZyEQ&amp;redir_esc=y#v=onepage&amp;q&amp;f=false"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21-01/role-of-early-years-additional-learning-needs-co-ordinator.pdf" TargetMode="External"/><Relationship Id="rId5" Type="http://schemas.openxmlformats.org/officeDocument/2006/relationships/hyperlink" Target="https://www.google.com/url?sa=i&amp;url=https%3A%2F%2Fwww.verywellhealth.com%2Fsymptoms-of-down-syndrome-1120463&amp;psig=AOvVaw2OIWimXWIDaS2uFA9ZVQ-m&amp;ust=1673614117392000&amp;source=images&amp;cd=vfe&amp;ved=0CA8QjRxqFwoTCICwhsmIwvwCFQAAAAAdAAAAABAE" TargetMode="External"/><Relationship Id="rId4" Type="http://schemas.openxmlformats.org/officeDocument/2006/relationships/hyperlink" Target="https://doi.org/10.3389/fpsyg.2020.011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1D156374-9D76-3D14-772F-1E6E49517514}"/>
              </a:ext>
            </a:extLst>
          </p:cNvPr>
          <p:cNvSpPr txBox="1"/>
          <p:nvPr/>
        </p:nvSpPr>
        <p:spPr>
          <a:xfrm>
            <a:off x="6763718" y="1252357"/>
            <a:ext cx="2686932" cy="2702471"/>
          </a:xfrm>
          <a:prstGeom prst="rect">
            <a:avLst/>
          </a:prstGeom>
          <a:solidFill>
            <a:srgbClr val="FFE5FF"/>
          </a:solidFill>
          <a:ln>
            <a:solidFill>
              <a:schemeClr val="accent1">
                <a:shade val="50000"/>
              </a:schemeClr>
            </a:solidFill>
          </a:ln>
        </p:spPr>
        <p:txBody>
          <a:bodyPr wrap="square" rtlCol="0">
            <a:spAutoFit/>
          </a:bodyPr>
          <a:lstStyle/>
          <a:p>
            <a:endParaRPr lang="en-GB" dirty="0"/>
          </a:p>
          <a:p>
            <a:endParaRPr lang="en-GB" dirty="0"/>
          </a:p>
          <a:p>
            <a:pPr>
              <a:lnSpc>
                <a:spcPct val="150000"/>
              </a:lnSpc>
            </a:pPr>
            <a:r>
              <a:rPr lang="en-GB" sz="750" dirty="0" err="1">
                <a:latin typeface="Arial" panose="020B0604020202020204" pitchFamily="34" charset="0"/>
                <a:cs typeface="Arial" panose="020B0604020202020204" pitchFamily="34" charset="0"/>
              </a:rPr>
              <a:t>Antonarakis</a:t>
            </a:r>
            <a:r>
              <a:rPr lang="en-GB" sz="750" dirty="0">
                <a:latin typeface="Arial" panose="020B0604020202020204" pitchFamily="34" charset="0"/>
                <a:cs typeface="Arial" panose="020B0604020202020204" pitchFamily="34" charset="0"/>
              </a:rPr>
              <a:t> </a:t>
            </a:r>
            <a:r>
              <a:rPr lang="en-GB" sz="750" i="1" dirty="0">
                <a:latin typeface="Arial" panose="020B0604020202020204" pitchFamily="34" charset="0"/>
                <a:cs typeface="Arial" panose="020B0604020202020204" pitchFamily="34" charset="0"/>
              </a:rPr>
              <a:t>et al., </a:t>
            </a:r>
            <a:r>
              <a:rPr lang="en-GB" sz="750" dirty="0">
                <a:latin typeface="Arial" panose="020B0604020202020204" pitchFamily="34" charset="0"/>
                <a:cs typeface="Arial" panose="020B0604020202020204" pitchFamily="34" charset="0"/>
              </a:rPr>
              <a:t>(2020) states that Down’s Syndrome causes medical conditions and birth defects. In line with this, individuals with Down’s Syndrome are more likely to have other health conditions, such as heart conditions and problems with the digestive system, as well as hearing and vision impairments (NHS, 2020). </a:t>
            </a:r>
          </a:p>
          <a:p>
            <a:pPr>
              <a:lnSpc>
                <a:spcPct val="150000"/>
              </a:lnSpc>
            </a:pPr>
            <a:endParaRPr lang="en-GB" sz="750" dirty="0">
              <a:latin typeface="Arial" panose="020B0604020202020204" pitchFamily="34" charset="0"/>
              <a:cs typeface="Arial" panose="020B0604020202020204" pitchFamily="34" charset="0"/>
            </a:endParaRPr>
          </a:p>
          <a:p>
            <a:pPr>
              <a:lnSpc>
                <a:spcPct val="150000"/>
              </a:lnSpc>
            </a:pPr>
            <a:r>
              <a:rPr lang="en-GB" sz="750" dirty="0">
                <a:latin typeface="Arial" panose="020B0604020202020204" pitchFamily="34" charset="0"/>
                <a:cs typeface="Arial" panose="020B0604020202020204" pitchFamily="34" charset="0"/>
              </a:rPr>
              <a:t>Mayo Clinic (2023) states that Down’s Syndrome can cause developmental delays that last a lifetime, depending on the level of severity. It is important to identify and diagnose Down’s Syndrome as the medical conditions it causes can be treated sooner (Mayo Clinic, 2023).</a:t>
            </a:r>
          </a:p>
        </p:txBody>
      </p:sp>
      <p:sp>
        <p:nvSpPr>
          <p:cNvPr id="4" name="Rectangle 3">
            <a:extLst>
              <a:ext uri="{FF2B5EF4-FFF2-40B4-BE49-F238E27FC236}">
                <a16:creationId xmlns:a16="http://schemas.microsoft.com/office/drawing/2014/main" id="{C4DAEB94-E04C-0E69-889C-706632A07190}"/>
              </a:ext>
            </a:extLst>
          </p:cNvPr>
          <p:cNvSpPr/>
          <p:nvPr/>
        </p:nvSpPr>
        <p:spPr>
          <a:xfrm>
            <a:off x="0" y="0"/>
            <a:ext cx="12192000" cy="1219200"/>
          </a:xfrm>
          <a:prstGeom prst="rect">
            <a:avLst/>
          </a:prstGeom>
          <a:solidFill>
            <a:srgbClr val="0871BD"/>
          </a:solidFill>
          <a:ln>
            <a:solidFill>
              <a:srgbClr val="97E1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Supporting Additional Learning Needs in the Early Years – Down’s Syndrome</a:t>
            </a:r>
          </a:p>
          <a:p>
            <a:pPr algn="ctr"/>
            <a:r>
              <a:rPr lang="en-GB" dirty="0">
                <a:solidFill>
                  <a:schemeClr val="tx1"/>
                </a:solidFill>
                <a:latin typeface="Arial" panose="020B0604020202020204" pitchFamily="34" charset="0"/>
                <a:cs typeface="Arial" panose="020B0604020202020204" pitchFamily="34" charset="0"/>
              </a:rPr>
              <a:t>By Hollie Parsons</a:t>
            </a:r>
          </a:p>
          <a:p>
            <a:pPr algn="ctr"/>
            <a:r>
              <a:rPr lang="en-GB" dirty="0">
                <a:solidFill>
                  <a:schemeClr val="tx1"/>
                </a:solidFill>
                <a:latin typeface="Arial" panose="020B0604020202020204" pitchFamily="34" charset="0"/>
                <a:cs typeface="Arial" panose="020B0604020202020204" pitchFamily="34" charset="0"/>
              </a:rPr>
              <a:t>2011604</a:t>
            </a:r>
          </a:p>
        </p:txBody>
      </p:sp>
      <p:pic>
        <p:nvPicPr>
          <p:cNvPr id="1026" name="Picture 2" descr="Press Releases 2020 | University of Wales Trinity Saint David">
            <a:extLst>
              <a:ext uri="{FF2B5EF4-FFF2-40B4-BE49-F238E27FC236}">
                <a16:creationId xmlns:a16="http://schemas.microsoft.com/office/drawing/2014/main" id="{1A77372E-1DF9-C540-2433-DA1400FEF5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 y="236220"/>
            <a:ext cx="1948737" cy="6463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4BFF231-17FF-48E8-9C1A-52CEC89F43E3}"/>
              </a:ext>
            </a:extLst>
          </p:cNvPr>
          <p:cNvSpPr txBox="1"/>
          <p:nvPr/>
        </p:nvSpPr>
        <p:spPr>
          <a:xfrm>
            <a:off x="10208871" y="0"/>
            <a:ext cx="205493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ECEY6004</a:t>
            </a:r>
          </a:p>
          <a:p>
            <a:r>
              <a:rPr lang="en-GB" dirty="0">
                <a:latin typeface="Arial" panose="020B0604020202020204" pitchFamily="34" charset="0"/>
                <a:cs typeface="Arial" panose="020B0604020202020204" pitchFamily="34" charset="0"/>
              </a:rPr>
              <a:t>Word Count: 1003</a:t>
            </a:r>
          </a:p>
        </p:txBody>
      </p:sp>
      <p:sp>
        <p:nvSpPr>
          <p:cNvPr id="9" name="TextBox 8">
            <a:extLst>
              <a:ext uri="{FF2B5EF4-FFF2-40B4-BE49-F238E27FC236}">
                <a16:creationId xmlns:a16="http://schemas.microsoft.com/office/drawing/2014/main" id="{C4DFD289-A959-3250-52BA-6FC059F9286F}"/>
              </a:ext>
            </a:extLst>
          </p:cNvPr>
          <p:cNvSpPr txBox="1"/>
          <p:nvPr/>
        </p:nvSpPr>
        <p:spPr>
          <a:xfrm>
            <a:off x="29627" y="1211207"/>
            <a:ext cx="2251535" cy="3044360"/>
          </a:xfrm>
          <a:prstGeom prst="rect">
            <a:avLst/>
          </a:prstGeom>
          <a:solidFill>
            <a:schemeClr val="accent4">
              <a:lumMod val="20000"/>
              <a:lumOff val="80000"/>
            </a:schemeClr>
          </a:solidFill>
          <a:ln>
            <a:solidFill>
              <a:schemeClr val="tx1"/>
            </a:solidFill>
          </a:ln>
          <a:effectLst/>
        </p:spPr>
        <p:txBody>
          <a:bodyPr wrap="square" rtlCol="0">
            <a:spAutoFit/>
          </a:bodyPr>
          <a:lstStyle/>
          <a:p>
            <a:endParaRPr lang="en-GB" sz="740" dirty="0">
              <a:latin typeface="Arial" panose="020B0604020202020204" pitchFamily="34" charset="0"/>
              <a:cs typeface="Arial" panose="020B0604020202020204" pitchFamily="34" charset="0"/>
            </a:endParaRPr>
          </a:p>
          <a:p>
            <a:endParaRPr lang="en-GB" sz="740" dirty="0">
              <a:latin typeface="Arial" panose="020B0604020202020204" pitchFamily="34" charset="0"/>
              <a:cs typeface="Arial" panose="020B0604020202020204" pitchFamily="34" charset="0"/>
            </a:endParaRPr>
          </a:p>
          <a:p>
            <a:endParaRPr lang="en-GB" sz="740" dirty="0">
              <a:latin typeface="Arial" panose="020B0604020202020204" pitchFamily="34" charset="0"/>
              <a:cs typeface="Arial" panose="020B0604020202020204" pitchFamily="34" charset="0"/>
            </a:endParaRPr>
          </a:p>
          <a:p>
            <a:pPr>
              <a:lnSpc>
                <a:spcPct val="150000"/>
              </a:lnSpc>
            </a:pPr>
            <a:r>
              <a:rPr lang="en-GB" sz="740" dirty="0">
                <a:latin typeface="Arial" panose="020B0604020202020204" pitchFamily="34" charset="0"/>
                <a:cs typeface="Arial" panose="020B0604020202020204" pitchFamily="34" charset="0"/>
              </a:rPr>
              <a:t>According to Down’s Syndrome Association (no date), around 1 in every 1000 babies are born with Down’s Syndrome in the United Kingdom. Down’s Syndrome is one of the most common chromosomal conditions (CDC, 2019).</a:t>
            </a:r>
          </a:p>
          <a:p>
            <a:pPr>
              <a:lnSpc>
                <a:spcPct val="150000"/>
              </a:lnSpc>
            </a:pPr>
            <a:endParaRPr lang="en-GB" sz="300" dirty="0">
              <a:latin typeface="Arial" panose="020B0604020202020204" pitchFamily="34" charset="0"/>
              <a:cs typeface="Arial" panose="020B0604020202020204" pitchFamily="34" charset="0"/>
            </a:endParaRPr>
          </a:p>
          <a:p>
            <a:pPr>
              <a:lnSpc>
                <a:spcPct val="150000"/>
              </a:lnSpc>
            </a:pPr>
            <a:r>
              <a:rPr lang="en-GB" sz="740" dirty="0">
                <a:latin typeface="Arial" panose="020B0604020202020204" pitchFamily="34" charset="0"/>
                <a:cs typeface="Arial" panose="020B0604020202020204" pitchFamily="34" charset="0"/>
              </a:rPr>
              <a:t>Down’s syndrome is when an individual is born with an extra chromosome (NHS Choices, 2019). Also, NHS Choices (2019) states that extra chromosomes are caused by a change in the sperm or egg before a child is born.</a:t>
            </a:r>
          </a:p>
          <a:p>
            <a:pPr>
              <a:lnSpc>
                <a:spcPct val="150000"/>
              </a:lnSpc>
            </a:pPr>
            <a:r>
              <a:rPr lang="en-GB" sz="740" dirty="0">
                <a:latin typeface="Arial" panose="020B0604020202020204" pitchFamily="34" charset="0"/>
                <a:cs typeface="Arial" panose="020B0604020202020204" pitchFamily="34" charset="0"/>
              </a:rPr>
              <a:t>Individuals with Down’s Syndrome will have some sort of understanding within their learning ability, however, they may find it more difficult to learn (NHS Choices, 2019).</a:t>
            </a:r>
          </a:p>
          <a:p>
            <a:pPr>
              <a:lnSpc>
                <a:spcPct val="150000"/>
              </a:lnSpc>
            </a:pPr>
            <a:endParaRPr lang="en-GB" sz="74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2337A20-7E22-1CC5-8FA1-B50431FBE17A}"/>
              </a:ext>
            </a:extLst>
          </p:cNvPr>
          <p:cNvSpPr/>
          <p:nvPr/>
        </p:nvSpPr>
        <p:spPr>
          <a:xfrm>
            <a:off x="262900" y="1337669"/>
            <a:ext cx="1636295" cy="137102"/>
          </a:xfrm>
          <a:prstGeom prst="rect">
            <a:avLst/>
          </a:prstGeom>
          <a:solidFill>
            <a:srgbClr val="97E1FF"/>
          </a:solidFill>
          <a:ln>
            <a:solidFill>
              <a:srgbClr val="97E1FF"/>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Introduction</a:t>
            </a:r>
          </a:p>
        </p:txBody>
      </p:sp>
      <p:sp>
        <p:nvSpPr>
          <p:cNvPr id="11" name="TextBox 10">
            <a:extLst>
              <a:ext uri="{FF2B5EF4-FFF2-40B4-BE49-F238E27FC236}">
                <a16:creationId xmlns:a16="http://schemas.microsoft.com/office/drawing/2014/main" id="{2B3B83DC-6068-DE5B-833E-5CD747D3006B}"/>
              </a:ext>
            </a:extLst>
          </p:cNvPr>
          <p:cNvSpPr txBox="1"/>
          <p:nvPr/>
        </p:nvSpPr>
        <p:spPr>
          <a:xfrm>
            <a:off x="2325706" y="1264209"/>
            <a:ext cx="4416613" cy="2831544"/>
          </a:xfrm>
          <a:prstGeom prst="rect">
            <a:avLst/>
          </a:prstGeom>
          <a:solidFill>
            <a:schemeClr val="tx2">
              <a:lumMod val="20000"/>
              <a:lumOff val="80000"/>
            </a:schemeClr>
          </a:solidFill>
          <a:ln>
            <a:solidFill>
              <a:schemeClr val="tx1"/>
            </a:solidFill>
          </a:ln>
          <a:effectLst/>
        </p:spPr>
        <p:txBody>
          <a:bodyPr wrap="square" rtlCol="0">
            <a:spAutoFit/>
          </a:bodyPr>
          <a:lstStyle/>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600" dirty="0">
                <a:latin typeface="Arial" panose="020B0604020202020204" pitchFamily="34" charset="0"/>
                <a:cs typeface="Arial" panose="020B0604020202020204" pitchFamily="34" charset="0"/>
              </a:rPr>
              <a:t>NHS Choices (2019) state that a Combined test  will be offered to women who are pregnant to find out their chance of having a baby with Down’s Syndrome, the Combined test can be carried out at around 11-14 weeks of pregnancy. The Combined test is an ultrasound scan and blood test which can be carried out at the 12-week mark of pregnancy (NHS, 2020). The screening test does not harm the mother or the baby (NHS, 2020) however, CDC (2021) state that screening tests do not always provide an absolute diagnosis. Also, NHS inform (2023) states that there is another test only for women who are at a higher risk of having a baby with Down’s Syndrome, the test offered is called an Amniocentesis. This test is carried out during the 15</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to 20</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week of pregnancy, and involves passing a thin needle through the abdominal wall into the amniotic sack to remove a sample of amniotic fluid for analysis (NHS Inform, 2023).</a:t>
            </a:r>
          </a:p>
          <a:p>
            <a:endParaRPr lang="en-GB" sz="600" dirty="0">
              <a:latin typeface="Arial" panose="020B0604020202020204" pitchFamily="34" charset="0"/>
              <a:cs typeface="Arial" panose="020B0604020202020204" pitchFamily="34" charset="0"/>
            </a:endParaRPr>
          </a:p>
          <a:p>
            <a:r>
              <a:rPr lang="en-GB" sz="600" dirty="0">
                <a:latin typeface="Arial" panose="020B0604020202020204" pitchFamily="34" charset="0"/>
                <a:cs typeface="Arial" panose="020B0604020202020204" pitchFamily="34" charset="0"/>
              </a:rPr>
              <a:t>Some common physical features of Down Syndrome include:</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A flattened face, especially the bridge of the nose.</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Almond-shaped eyes that slant upwards.</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Small ears</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A tongue that tends to stick out of the mouth.</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Poor muscle tone or loose joints (hypotonia).</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Short in height as children and adults.</a:t>
            </a:r>
          </a:p>
          <a:p>
            <a:r>
              <a:rPr lang="en-GB" sz="600" dirty="0">
                <a:latin typeface="Arial" panose="020B0604020202020204" pitchFamily="34" charset="0"/>
                <a:cs typeface="Arial" panose="020B0604020202020204" pitchFamily="34" charset="0"/>
              </a:rPr>
              <a:t>(CDC, 2021).</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600" dirty="0">
                <a:latin typeface="Arial" panose="020B0604020202020204" pitchFamily="34" charset="0"/>
                <a:cs typeface="Arial" panose="020B0604020202020204" pitchFamily="34" charset="0"/>
              </a:rPr>
              <a:t>Most children with Down’s Syndrome have mild to moderate cognitive impairment, which</a:t>
            </a:r>
          </a:p>
          <a:p>
            <a:r>
              <a:rPr lang="en-GB" sz="600" dirty="0">
                <a:latin typeface="Arial" panose="020B0604020202020204" pitchFamily="34" charset="0"/>
                <a:cs typeface="Arial" panose="020B0604020202020204" pitchFamily="34" charset="0"/>
              </a:rPr>
              <a:t>causes language delay and long-term and short-term memory issues (Mayo Clinic, 2023).</a:t>
            </a: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a:p>
            <a:endParaRPr lang="en-GB" sz="1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E69B47A-4CBE-3B41-BF9D-14C418E4E716}"/>
              </a:ext>
            </a:extLst>
          </p:cNvPr>
          <p:cNvSpPr/>
          <p:nvPr/>
        </p:nvSpPr>
        <p:spPr>
          <a:xfrm>
            <a:off x="2406969" y="1367787"/>
            <a:ext cx="4193330" cy="184666"/>
          </a:xfrm>
          <a:prstGeom prst="rect">
            <a:avLst/>
          </a:prstGeom>
          <a:solidFill>
            <a:srgbClr val="97E1FF"/>
          </a:solidFill>
          <a:ln>
            <a:solidFill>
              <a:srgbClr val="97E1FF"/>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How to Identify and Diagnose Down’s Syndrome</a:t>
            </a:r>
          </a:p>
        </p:txBody>
      </p:sp>
      <p:pic>
        <p:nvPicPr>
          <p:cNvPr id="1028" name="Picture 4" descr="Down Syndrome: Signs, Symptoms, and Characteristics">
            <a:extLst>
              <a:ext uri="{FF2B5EF4-FFF2-40B4-BE49-F238E27FC236}">
                <a16:creationId xmlns:a16="http://schemas.microsoft.com/office/drawing/2014/main" id="{412AC34B-8FEC-5597-D96E-548FC6341A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2452" y="2702952"/>
            <a:ext cx="702896" cy="92354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7B41280-4054-0DEE-B59A-C3F73D0EB93E}"/>
              </a:ext>
            </a:extLst>
          </p:cNvPr>
          <p:cNvSpPr txBox="1"/>
          <p:nvPr/>
        </p:nvSpPr>
        <p:spPr>
          <a:xfrm>
            <a:off x="5788794" y="3679611"/>
            <a:ext cx="1010213"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a:t>
            </a:r>
            <a:r>
              <a:rPr lang="en-GB" sz="600" dirty="0" err="1">
                <a:latin typeface="Arial" panose="020B0604020202020204" pitchFamily="34" charset="0"/>
                <a:cs typeface="Arial" panose="020B0604020202020204" pitchFamily="34" charset="0"/>
              </a:rPr>
              <a:t>Verywell</a:t>
            </a:r>
            <a:r>
              <a:rPr lang="en-GB" sz="600" dirty="0">
                <a:latin typeface="Arial" panose="020B0604020202020204" pitchFamily="34" charset="0"/>
                <a:cs typeface="Arial" panose="020B0604020202020204" pitchFamily="34" charset="0"/>
              </a:rPr>
              <a:t> Health, 2008).</a:t>
            </a:r>
          </a:p>
        </p:txBody>
      </p:sp>
      <p:sp>
        <p:nvSpPr>
          <p:cNvPr id="15" name="Rectangle 14">
            <a:extLst>
              <a:ext uri="{FF2B5EF4-FFF2-40B4-BE49-F238E27FC236}">
                <a16:creationId xmlns:a16="http://schemas.microsoft.com/office/drawing/2014/main" id="{8AD23548-4F05-2EFC-0B98-8695F09A9C5A}"/>
              </a:ext>
            </a:extLst>
          </p:cNvPr>
          <p:cNvSpPr/>
          <p:nvPr/>
        </p:nvSpPr>
        <p:spPr>
          <a:xfrm>
            <a:off x="6913660" y="1330571"/>
            <a:ext cx="2421320" cy="435561"/>
          </a:xfrm>
          <a:prstGeom prst="rect">
            <a:avLst/>
          </a:prstGeom>
          <a:solidFill>
            <a:srgbClr val="97E1FF"/>
          </a:solidFill>
          <a:ln>
            <a:solidFill>
              <a:srgbClr val="97E1FF"/>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Why It Is Important to Diagnose Down’s Syndrome</a:t>
            </a:r>
          </a:p>
        </p:txBody>
      </p:sp>
      <p:sp>
        <p:nvSpPr>
          <p:cNvPr id="18" name="TextBox 17">
            <a:extLst>
              <a:ext uri="{FF2B5EF4-FFF2-40B4-BE49-F238E27FC236}">
                <a16:creationId xmlns:a16="http://schemas.microsoft.com/office/drawing/2014/main" id="{34537024-37DF-F2A3-AD30-0AC42734BD80}"/>
              </a:ext>
            </a:extLst>
          </p:cNvPr>
          <p:cNvSpPr txBox="1"/>
          <p:nvPr/>
        </p:nvSpPr>
        <p:spPr>
          <a:xfrm>
            <a:off x="35187" y="4040428"/>
            <a:ext cx="6258714" cy="2693494"/>
          </a:xfrm>
          <a:prstGeom prst="rect">
            <a:avLst/>
          </a:prstGeom>
          <a:solidFill>
            <a:schemeClr val="accent6">
              <a:lumMod val="20000"/>
              <a:lumOff val="80000"/>
            </a:schemeClr>
          </a:solidFill>
          <a:ln>
            <a:solidFill>
              <a:schemeClr val="tx1"/>
            </a:solidFill>
          </a:ln>
          <a:effectLst/>
        </p:spPr>
        <p:txBody>
          <a:bodyPr wrap="square" rtlCol="0">
            <a:spAutoFit/>
          </a:bodyPr>
          <a:lstStyle/>
          <a:p>
            <a:endParaRPr lang="en-GB" sz="750" dirty="0">
              <a:latin typeface="Arial" panose="020B0604020202020204" pitchFamily="34" charset="0"/>
              <a:cs typeface="Arial" panose="020B0604020202020204" pitchFamily="34" charset="0"/>
            </a:endParaRPr>
          </a:p>
          <a:p>
            <a:endParaRPr lang="en-GB" sz="750" dirty="0">
              <a:latin typeface="Arial" panose="020B0604020202020204" pitchFamily="34" charset="0"/>
              <a:cs typeface="Arial" panose="020B0604020202020204" pitchFamily="34" charset="0"/>
            </a:endParaRPr>
          </a:p>
          <a:p>
            <a:pPr>
              <a:lnSpc>
                <a:spcPct val="150000"/>
              </a:lnSpc>
            </a:pPr>
            <a:r>
              <a:rPr lang="en-GB" sz="740" u="sng" dirty="0">
                <a:latin typeface="Arial" panose="020B0604020202020204" pitchFamily="34" charset="0"/>
                <a:cs typeface="Arial" panose="020B0604020202020204" pitchFamily="34" charset="0"/>
              </a:rPr>
              <a:t>Speech and Language Therapy</a:t>
            </a:r>
          </a:p>
          <a:p>
            <a:pPr>
              <a:lnSpc>
                <a:spcPct val="150000"/>
              </a:lnSpc>
            </a:pPr>
            <a:r>
              <a:rPr lang="en-GB" sz="740" dirty="0">
                <a:latin typeface="Arial" panose="020B0604020202020204" pitchFamily="34" charset="0"/>
                <a:cs typeface="Arial" panose="020B0604020202020204" pitchFamily="34" charset="0"/>
              </a:rPr>
              <a:t>Speech and language therapy is beneficial for children with Down’s Syndrome as it helps improve and develop speech, language, and communication skills (ASD Clinic, no date). In line with this, not only does speech and language therapy support the child to learn to talk, but it also supports them with chewing and swallowing (Feldman, 2019). Also, according to Feldman (2019), for children to develop their abilities, speech-language interventions change the environment and encourage targeted response. In line with this, St Clair </a:t>
            </a:r>
            <a:r>
              <a:rPr lang="en-GB" sz="740" i="1" dirty="0">
                <a:latin typeface="Arial" panose="020B0604020202020204" pitchFamily="34" charset="0"/>
                <a:cs typeface="Arial" panose="020B0604020202020204" pitchFamily="34" charset="0"/>
              </a:rPr>
              <a:t>et al., </a:t>
            </a:r>
            <a:r>
              <a:rPr lang="en-GB" sz="740" dirty="0">
                <a:latin typeface="Arial" panose="020B0604020202020204" pitchFamily="34" charset="0"/>
                <a:cs typeface="Arial" panose="020B0604020202020204" pitchFamily="34" charset="0"/>
              </a:rPr>
              <a:t>(2019) explains that difficulties with speech and language can have an impact on relationships as there could be difficulty with communication.</a:t>
            </a:r>
          </a:p>
          <a:p>
            <a:pPr>
              <a:lnSpc>
                <a:spcPct val="150000"/>
              </a:lnSpc>
            </a:pPr>
            <a:endParaRPr lang="en-GB" sz="740" u="sng" dirty="0">
              <a:latin typeface="Arial" panose="020B0604020202020204" pitchFamily="34" charset="0"/>
              <a:cs typeface="Arial" panose="020B0604020202020204" pitchFamily="34" charset="0"/>
            </a:endParaRPr>
          </a:p>
          <a:p>
            <a:pPr>
              <a:lnSpc>
                <a:spcPct val="150000"/>
              </a:lnSpc>
            </a:pPr>
            <a:r>
              <a:rPr lang="en-GB" sz="740" u="sng" dirty="0">
                <a:latin typeface="Arial" panose="020B0604020202020204" pitchFamily="34" charset="0"/>
                <a:cs typeface="Arial" panose="020B0604020202020204" pitchFamily="34" charset="0"/>
              </a:rPr>
              <a:t>Hands Up for Down’s</a:t>
            </a:r>
          </a:p>
          <a:p>
            <a:pPr>
              <a:lnSpc>
                <a:spcPct val="150000"/>
              </a:lnSpc>
            </a:pPr>
            <a:r>
              <a:rPr lang="en-GB" sz="740" dirty="0">
                <a:latin typeface="Arial" panose="020B0604020202020204" pitchFamily="34" charset="0"/>
                <a:cs typeface="Arial" panose="020B0604020202020204" pitchFamily="34" charset="0"/>
              </a:rPr>
              <a:t>Hands Up for Down’s (no date) provides support and activities for children with Down’s Syndrome. Hands Up for Down’s (no date) explain that they carry out speech and language therapy, physiotherapy, gymnastics, and swimming sessions. </a:t>
            </a:r>
          </a:p>
          <a:p>
            <a:pPr>
              <a:lnSpc>
                <a:spcPct val="150000"/>
              </a:lnSpc>
            </a:pPr>
            <a:r>
              <a:rPr lang="en-GB" sz="740" dirty="0">
                <a:latin typeface="Arial" panose="020B0604020202020204" pitchFamily="34" charset="0"/>
                <a:cs typeface="Arial" panose="020B0604020202020204" pitchFamily="34" charset="0"/>
              </a:rPr>
              <a:t>According to Hands Up for Down's (no date), the goal of the organisation is to support the care and development of kids with Down's Syndrome by giving assistance, guidance, and training regarding the condition to medical and educational professionals to assure the kids' ongoing progress. Also, Hands Up for Down’s (no date) aims to promote social inclusion for all children and families by raising awareness and changing views. In line with this, Hands Up for Down’s (no date) explain how they help children to form relationships and bonds with other children and families.</a:t>
            </a:r>
          </a:p>
        </p:txBody>
      </p:sp>
      <p:sp>
        <p:nvSpPr>
          <p:cNvPr id="19" name="Rectangle 18">
            <a:extLst>
              <a:ext uri="{FF2B5EF4-FFF2-40B4-BE49-F238E27FC236}">
                <a16:creationId xmlns:a16="http://schemas.microsoft.com/office/drawing/2014/main" id="{AEE3E626-D7EB-B10C-7834-4CB1CDA241DE}"/>
              </a:ext>
            </a:extLst>
          </p:cNvPr>
          <p:cNvSpPr/>
          <p:nvPr/>
        </p:nvSpPr>
        <p:spPr>
          <a:xfrm>
            <a:off x="106680" y="4082149"/>
            <a:ext cx="5748861" cy="230809"/>
          </a:xfrm>
          <a:prstGeom prst="rect">
            <a:avLst/>
          </a:prstGeom>
          <a:solidFill>
            <a:srgbClr val="97E1FF"/>
          </a:solidFill>
          <a:ln>
            <a:solidFill>
              <a:srgbClr val="97E1FF"/>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Strategies to Support Children with Down’s Syndrome</a:t>
            </a:r>
          </a:p>
        </p:txBody>
      </p:sp>
      <p:sp>
        <p:nvSpPr>
          <p:cNvPr id="3" name="TextBox 2">
            <a:extLst>
              <a:ext uri="{FF2B5EF4-FFF2-40B4-BE49-F238E27FC236}">
                <a16:creationId xmlns:a16="http://schemas.microsoft.com/office/drawing/2014/main" id="{30AAFA23-78AC-95DC-B22B-0F7E4B119DC4}"/>
              </a:ext>
            </a:extLst>
          </p:cNvPr>
          <p:cNvSpPr txBox="1"/>
          <p:nvPr/>
        </p:nvSpPr>
        <p:spPr>
          <a:xfrm>
            <a:off x="9472049" y="1261783"/>
            <a:ext cx="2719951" cy="5784084"/>
          </a:xfrm>
          <a:prstGeom prst="rect">
            <a:avLst/>
          </a:prstGeom>
          <a:solidFill>
            <a:srgbClr val="FFCC99"/>
          </a:solidFill>
          <a:ln>
            <a:solidFill>
              <a:schemeClr val="accent1">
                <a:shade val="50000"/>
              </a:schemeClr>
            </a:solidFill>
          </a:ln>
        </p:spPr>
        <p:txBody>
          <a:bodyPr wrap="square" rtlCol="0">
            <a:spAutoFit/>
          </a:bodyPr>
          <a:lstStyle/>
          <a:p>
            <a:pPr>
              <a:lnSpc>
                <a:spcPct val="150000"/>
              </a:lnSpc>
            </a:pPr>
            <a:endParaRPr lang="en-GB" sz="750" dirty="0">
              <a:latin typeface="Arial" panose="020B0604020202020204" pitchFamily="34" charset="0"/>
              <a:cs typeface="Arial" panose="020B0604020202020204" pitchFamily="34" charset="0"/>
            </a:endParaRPr>
          </a:p>
          <a:p>
            <a:pPr>
              <a:lnSpc>
                <a:spcPct val="150000"/>
              </a:lnSpc>
            </a:pPr>
            <a:r>
              <a:rPr lang="en-GB" sz="750" dirty="0">
                <a:latin typeface="Arial" panose="020B0604020202020204" pitchFamily="34" charset="0"/>
                <a:cs typeface="Arial" panose="020B0604020202020204" pitchFamily="34" charset="0"/>
              </a:rPr>
              <a:t>Welsh Government (2021) states that settings should have staff who are knowledgeable and trained to be able to assist children with additional learning needs and who are familiar with the actions or procedures required to achieve a diagnosis and continue supporting the specific child.</a:t>
            </a:r>
          </a:p>
          <a:p>
            <a:pPr>
              <a:lnSpc>
                <a:spcPct val="150000"/>
              </a:lnSpc>
            </a:pPr>
            <a:endParaRPr lang="en-GB" sz="750" dirty="0">
              <a:latin typeface="Arial" panose="020B0604020202020204" pitchFamily="34" charset="0"/>
              <a:cs typeface="Arial" panose="020B0604020202020204" pitchFamily="34" charset="0"/>
            </a:endParaRPr>
          </a:p>
          <a:p>
            <a:pPr>
              <a:lnSpc>
                <a:spcPct val="150000"/>
              </a:lnSpc>
            </a:pPr>
            <a:r>
              <a:rPr lang="en-GB" sz="750" i="1" dirty="0">
                <a:latin typeface="Arial" panose="020B0604020202020204" pitchFamily="34" charset="0"/>
              </a:rPr>
              <a:t>“Disability is something to be diagnosed, treated and cured through rehabilitation or normalization” </a:t>
            </a:r>
            <a:r>
              <a:rPr lang="en-GB" sz="750" dirty="0">
                <a:latin typeface="Arial" panose="020B0604020202020204" pitchFamily="34" charset="0"/>
              </a:rPr>
              <a:t>(Toro </a:t>
            </a:r>
            <a:r>
              <a:rPr lang="en-GB" sz="750" i="1" dirty="0">
                <a:latin typeface="Arial" panose="020B0604020202020204" pitchFamily="34" charset="0"/>
              </a:rPr>
              <a:t>et al., </a:t>
            </a:r>
            <a:r>
              <a:rPr lang="en-GB" sz="750" dirty="0">
                <a:latin typeface="Arial" panose="020B0604020202020204" pitchFamily="34" charset="0"/>
              </a:rPr>
              <a:t>2020, p.1).</a:t>
            </a:r>
          </a:p>
          <a:p>
            <a:pPr>
              <a:lnSpc>
                <a:spcPct val="150000"/>
              </a:lnSpc>
            </a:pPr>
            <a:endParaRPr lang="en-GB" sz="750" dirty="0">
              <a:latin typeface="Arial" panose="020B0604020202020204" pitchFamily="34" charset="0"/>
            </a:endParaRPr>
          </a:p>
          <a:p>
            <a:pPr>
              <a:lnSpc>
                <a:spcPct val="150000"/>
              </a:lnSpc>
            </a:pPr>
            <a:r>
              <a:rPr lang="en-GB" sz="750" dirty="0">
                <a:latin typeface="Arial" panose="020B0604020202020204" pitchFamily="34" charset="0"/>
              </a:rPr>
              <a:t>In line with this quote, </a:t>
            </a:r>
            <a:r>
              <a:rPr lang="en-GB" sz="750" dirty="0" err="1">
                <a:latin typeface="Arial" panose="020B0604020202020204" pitchFamily="34" charset="0"/>
              </a:rPr>
              <a:t>Guevera</a:t>
            </a:r>
            <a:r>
              <a:rPr lang="en-GB" sz="750" dirty="0">
                <a:latin typeface="Arial" panose="020B0604020202020204" pitchFamily="34" charset="0"/>
              </a:rPr>
              <a:t> (2021) states that disabilities are seen as defects that need treatment and that the disability can limit the individual. However, Shackelford (2014) states that individuals with any disability should be treated with respect as they are human.</a:t>
            </a:r>
          </a:p>
          <a:p>
            <a:pPr>
              <a:lnSpc>
                <a:spcPct val="150000"/>
              </a:lnSpc>
            </a:pPr>
            <a:r>
              <a:rPr lang="en-GB" sz="750" dirty="0">
                <a:latin typeface="Arial" panose="020B0604020202020204" pitchFamily="34" charset="0"/>
                <a:cs typeface="Arial" panose="020B0604020202020204" pitchFamily="34" charset="0"/>
              </a:rPr>
              <a:t>Cleland </a:t>
            </a:r>
            <a:r>
              <a:rPr lang="en-GB" sz="750" i="1" dirty="0">
                <a:latin typeface="Arial" panose="020B0604020202020204" pitchFamily="34" charset="0"/>
                <a:cs typeface="Arial" panose="020B0604020202020204" pitchFamily="34" charset="0"/>
              </a:rPr>
              <a:t>et al., </a:t>
            </a:r>
            <a:r>
              <a:rPr lang="en-GB" sz="750" dirty="0">
                <a:latin typeface="Arial" panose="020B0604020202020204" pitchFamily="34" charset="0"/>
                <a:cs typeface="Arial" panose="020B0604020202020204" pitchFamily="34" charset="0"/>
              </a:rPr>
              <a:t>(2010) state that children with Down’s Syndrome have difficulties with speech and language development which can cause a social barrier as they will not be able to communicate as well with other children and form relationships.</a:t>
            </a:r>
          </a:p>
          <a:p>
            <a:pPr>
              <a:lnSpc>
                <a:spcPct val="150000"/>
              </a:lnSpc>
            </a:pPr>
            <a:endParaRPr lang="en-GB" sz="750" dirty="0">
              <a:latin typeface="Arial" panose="020B0604020202020204" pitchFamily="34" charset="0"/>
              <a:cs typeface="Arial" panose="020B0604020202020204" pitchFamily="34" charset="0"/>
            </a:endParaRPr>
          </a:p>
          <a:p>
            <a:pPr>
              <a:lnSpc>
                <a:spcPct val="150000"/>
              </a:lnSpc>
            </a:pPr>
            <a:r>
              <a:rPr lang="en-GB" sz="750" dirty="0">
                <a:latin typeface="Arial" panose="020B0604020202020204" pitchFamily="34" charset="0"/>
                <a:cs typeface="Arial" panose="020B0604020202020204" pitchFamily="34" charset="0"/>
              </a:rPr>
              <a:t>Pace, Shin and Rasmussen (2010) state that the public having a negative attitude towards children with Down’s Syndrome can create a social barrier for the children and families as they may feel like they are not accepted and cannot go out in public. In line with this, Pace, Shin and Rasmussen (2010) found that almost 30% of individuals asked believe that children with Down’s Syndrome should attend a different school and 27% states that they are not willing to work with a child with Down’s Syndrome on a school project.</a:t>
            </a:r>
          </a:p>
          <a:p>
            <a:pPr>
              <a:lnSpc>
                <a:spcPct val="150000"/>
              </a:lnSpc>
            </a:pPr>
            <a:endParaRPr lang="en-GB" sz="75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3FA5E5B-D1A3-2AB8-9835-69A43EF5B001}"/>
              </a:ext>
            </a:extLst>
          </p:cNvPr>
          <p:cNvSpPr/>
          <p:nvPr/>
        </p:nvSpPr>
        <p:spPr>
          <a:xfrm>
            <a:off x="9778447" y="1321440"/>
            <a:ext cx="2222484" cy="169560"/>
          </a:xfrm>
          <a:prstGeom prst="rect">
            <a:avLst/>
          </a:prstGeom>
          <a:solidFill>
            <a:srgbClr val="97E1FF"/>
          </a:solidFill>
          <a:ln>
            <a:solidFill>
              <a:srgbClr val="97E1FF"/>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Barriers</a:t>
            </a:r>
          </a:p>
        </p:txBody>
      </p:sp>
      <p:sp>
        <p:nvSpPr>
          <p:cNvPr id="8" name="TextBox 7">
            <a:extLst>
              <a:ext uri="{FF2B5EF4-FFF2-40B4-BE49-F238E27FC236}">
                <a16:creationId xmlns:a16="http://schemas.microsoft.com/office/drawing/2014/main" id="{51626DD0-EED6-CAB1-3961-42740BF07314}"/>
              </a:ext>
            </a:extLst>
          </p:cNvPr>
          <p:cNvSpPr txBox="1"/>
          <p:nvPr/>
        </p:nvSpPr>
        <p:spPr>
          <a:xfrm>
            <a:off x="6350614" y="4836378"/>
            <a:ext cx="3100036" cy="1849737"/>
          </a:xfrm>
          <a:prstGeom prst="rect">
            <a:avLst/>
          </a:prstGeom>
          <a:solidFill>
            <a:srgbClr val="E296E2"/>
          </a:solidFill>
          <a:ln>
            <a:solidFill>
              <a:schemeClr val="accent1">
                <a:shade val="50000"/>
              </a:schemeClr>
            </a:solidFill>
          </a:ln>
        </p:spPr>
        <p:txBody>
          <a:bodyPr wrap="square" rtlCol="0">
            <a:spAutoFit/>
          </a:bodyPr>
          <a:lstStyle/>
          <a:p>
            <a:endParaRPr lang="en-GB" dirty="0"/>
          </a:p>
          <a:p>
            <a:r>
              <a:rPr lang="en-GB" sz="740" dirty="0">
                <a:latin typeface="Arial" panose="020B0604020202020204" pitchFamily="34" charset="0"/>
                <a:cs typeface="Arial" panose="020B0604020202020204" pitchFamily="34" charset="0"/>
              </a:rPr>
              <a:t>To conclude, Down’s Syndrome is one of the most common chromosomal conditions diagnosed (CDC, 2019). Down’s Syndrome can cause many health issues, the main one being heart conditions. Down’s Syndrome is usually identified and diagnosed during pregnancy when carrying out screening and blood tests. </a:t>
            </a:r>
          </a:p>
          <a:p>
            <a:r>
              <a:rPr lang="en-GB" sz="740" dirty="0">
                <a:latin typeface="Arial" panose="020B0604020202020204" pitchFamily="34" charset="0"/>
                <a:cs typeface="Arial" panose="020B0604020202020204" pitchFamily="34" charset="0"/>
              </a:rPr>
              <a:t>Even though there are some barriers for children who are diagnosed with Down’s Syndrome, there are many strategies and groups that will provide help and support for the children and families and also activities are carried out for children to socialise and form relationships with other children.</a:t>
            </a:r>
          </a:p>
          <a:p>
            <a:r>
              <a:rPr lang="en-GB" sz="740" dirty="0">
                <a:latin typeface="Arial" panose="020B0604020202020204" pitchFamily="34" charset="0"/>
                <a:cs typeface="Arial" panose="020B0604020202020204" pitchFamily="34" charset="0"/>
              </a:rPr>
              <a:t>However, it is believed that some attitudes towards Down’s Syndrome have not changed and the children who have Down’s Syndrome are not accepted by the public.</a:t>
            </a:r>
          </a:p>
        </p:txBody>
      </p:sp>
      <p:sp>
        <p:nvSpPr>
          <p:cNvPr id="14" name="Rectangle 13">
            <a:extLst>
              <a:ext uri="{FF2B5EF4-FFF2-40B4-BE49-F238E27FC236}">
                <a16:creationId xmlns:a16="http://schemas.microsoft.com/office/drawing/2014/main" id="{703C9BA9-A5A6-7B60-3A36-524EC3D46AC9}"/>
              </a:ext>
            </a:extLst>
          </p:cNvPr>
          <p:cNvSpPr/>
          <p:nvPr/>
        </p:nvSpPr>
        <p:spPr>
          <a:xfrm>
            <a:off x="6727402" y="4879616"/>
            <a:ext cx="2222484" cy="169560"/>
          </a:xfrm>
          <a:prstGeom prst="rect">
            <a:avLst/>
          </a:prstGeom>
          <a:solidFill>
            <a:srgbClr val="97E1FF"/>
          </a:solidFill>
          <a:ln>
            <a:solidFill>
              <a:srgbClr val="97E1FF"/>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Conclusion</a:t>
            </a:r>
          </a:p>
        </p:txBody>
      </p:sp>
      <p:pic>
        <p:nvPicPr>
          <p:cNvPr id="21" name="Picture 2" descr="Home - Downs Syndrome Association">
            <a:extLst>
              <a:ext uri="{FF2B5EF4-FFF2-40B4-BE49-F238E27FC236}">
                <a16:creationId xmlns:a16="http://schemas.microsoft.com/office/drawing/2014/main" id="{1D4BC89E-94D9-9D6F-EAA5-3578310C0D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5108" y="4040428"/>
            <a:ext cx="2476392" cy="75369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540A343-6851-1FA5-74E1-DFB6C6FB1311}"/>
              </a:ext>
            </a:extLst>
          </p:cNvPr>
          <p:cNvSpPr txBox="1"/>
          <p:nvPr/>
        </p:nvSpPr>
        <p:spPr>
          <a:xfrm>
            <a:off x="8851500" y="4207077"/>
            <a:ext cx="599150" cy="461665"/>
          </a:xfrm>
          <a:prstGeom prst="rect">
            <a:avLst/>
          </a:prstGeom>
          <a:noFill/>
        </p:spPr>
        <p:txBody>
          <a:bodyPr wrap="square" rtlCol="0">
            <a:spAutoFit/>
          </a:bodyPr>
          <a:lstStyle/>
          <a:p>
            <a:r>
              <a:rPr lang="en-GB" sz="600" dirty="0">
                <a:latin typeface="Arial" panose="020B0604020202020204" pitchFamily="34" charset="0"/>
                <a:cs typeface="Arial" panose="020B0604020202020204" pitchFamily="34" charset="0"/>
              </a:rPr>
              <a:t>(Down’s Syndrome Association, 2017).</a:t>
            </a:r>
          </a:p>
        </p:txBody>
      </p:sp>
    </p:spTree>
    <p:extLst>
      <p:ext uri="{BB962C8B-B14F-4D97-AF65-F5344CB8AC3E}">
        <p14:creationId xmlns:p14="http://schemas.microsoft.com/office/powerpoint/2010/main" val="1913933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7A33E-3206-4BC2-BA31-C7328B8773CE}"/>
              </a:ext>
            </a:extLst>
          </p:cNvPr>
          <p:cNvSpPr txBox="1"/>
          <p:nvPr/>
        </p:nvSpPr>
        <p:spPr>
          <a:xfrm>
            <a:off x="0" y="0"/>
            <a:ext cx="12192000" cy="6596678"/>
          </a:xfrm>
          <a:prstGeom prst="rect">
            <a:avLst/>
          </a:prstGeom>
          <a:noFill/>
        </p:spPr>
        <p:txBody>
          <a:bodyPr wrap="square" rtlCol="0">
            <a:spAutoFit/>
          </a:bodyPr>
          <a:lstStyle/>
          <a:p>
            <a:pPr>
              <a:lnSpc>
                <a:spcPct val="150000"/>
              </a:lnSpc>
              <a:spcAft>
                <a:spcPts val="800"/>
              </a:spcAft>
            </a:pPr>
            <a:r>
              <a:rPr lang="en-GB" u="sng" dirty="0">
                <a:effectLst/>
                <a:latin typeface="Arial" panose="020B0604020202020204" pitchFamily="34" charset="0"/>
                <a:ea typeface="Calibri" panose="020F0502020204030204" pitchFamily="34" charset="0"/>
                <a:cs typeface="Arial" panose="020B0604020202020204" pitchFamily="34" charset="0"/>
              </a:rPr>
              <a:t>Reference List</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dirty="0" err="1">
                <a:effectLst/>
                <a:latin typeface="Arial" panose="020B0604020202020204" pitchFamily="34" charset="0"/>
                <a:ea typeface="Calibri" panose="020F0502020204030204" pitchFamily="34" charset="0"/>
                <a:cs typeface="Arial" panose="020B0604020202020204" pitchFamily="34" charset="0"/>
              </a:rPr>
              <a:t>Antonarakis</a:t>
            </a:r>
            <a:r>
              <a:rPr lang="en-GB" dirty="0">
                <a:effectLst/>
                <a:latin typeface="Arial" panose="020B0604020202020204" pitchFamily="34" charset="0"/>
                <a:ea typeface="Calibri" panose="020F0502020204030204" pitchFamily="34" charset="0"/>
                <a:cs typeface="Arial" panose="020B0604020202020204" pitchFamily="34" charset="0"/>
              </a:rPr>
              <a:t>, S.E., </a:t>
            </a:r>
            <a:r>
              <a:rPr lang="en-GB" dirty="0" err="1">
                <a:effectLst/>
                <a:latin typeface="Arial" panose="020B0604020202020204" pitchFamily="34" charset="0"/>
                <a:ea typeface="Calibri" panose="020F0502020204030204" pitchFamily="34" charset="0"/>
                <a:cs typeface="Arial" panose="020B0604020202020204" pitchFamily="34" charset="0"/>
              </a:rPr>
              <a:t>Skotko</a:t>
            </a:r>
            <a:r>
              <a:rPr lang="en-GB" dirty="0">
                <a:effectLst/>
                <a:latin typeface="Arial" panose="020B0604020202020204" pitchFamily="34" charset="0"/>
                <a:ea typeface="Calibri" panose="020F0502020204030204" pitchFamily="34" charset="0"/>
                <a:cs typeface="Arial" panose="020B0604020202020204" pitchFamily="34" charset="0"/>
              </a:rPr>
              <a:t>, B.G., </a:t>
            </a:r>
            <a:r>
              <a:rPr lang="en-GB" dirty="0" err="1">
                <a:effectLst/>
                <a:latin typeface="Arial" panose="020B0604020202020204" pitchFamily="34" charset="0"/>
                <a:ea typeface="Calibri" panose="020F0502020204030204" pitchFamily="34" charset="0"/>
                <a:cs typeface="Arial" panose="020B0604020202020204" pitchFamily="34" charset="0"/>
              </a:rPr>
              <a:t>Rafii</a:t>
            </a:r>
            <a:r>
              <a:rPr lang="en-GB" dirty="0">
                <a:effectLst/>
                <a:latin typeface="Arial" panose="020B0604020202020204" pitchFamily="34" charset="0"/>
                <a:ea typeface="Calibri" panose="020F0502020204030204" pitchFamily="34" charset="0"/>
                <a:cs typeface="Arial" panose="020B0604020202020204" pitchFamily="34" charset="0"/>
              </a:rPr>
              <a:t>, M.S., Strydom, A., Pape, S.E., Bianchi, D.W., Sherman, S.L. and Reeves, R.H. (2020). Down Syndrome. </a:t>
            </a:r>
            <a:r>
              <a:rPr lang="en-GB" i="1" dirty="0">
                <a:effectLst/>
                <a:latin typeface="Arial" panose="020B0604020202020204" pitchFamily="34" charset="0"/>
                <a:ea typeface="Calibri" panose="020F0502020204030204" pitchFamily="34" charset="0"/>
                <a:cs typeface="Arial" panose="020B0604020202020204" pitchFamily="34" charset="0"/>
              </a:rPr>
              <a:t>Nature Reviews Disease Primers, </a:t>
            </a:r>
            <a:r>
              <a:rPr lang="en-GB" dirty="0">
                <a:effectLst/>
                <a:latin typeface="Arial" panose="020B0604020202020204" pitchFamily="34" charset="0"/>
                <a:ea typeface="Calibri" panose="020F0502020204030204" pitchFamily="34" charset="0"/>
                <a:cs typeface="Arial" panose="020B0604020202020204" pitchFamily="34" charset="0"/>
              </a:rPr>
              <a:t>[online] 6(1). Available at: </a:t>
            </a:r>
            <a:r>
              <a:rPr lang="en-GB"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https://www.nature.com/articles/s41572-019-0143-7</a:t>
            </a:r>
            <a:r>
              <a:rPr lang="en-GB" dirty="0">
                <a:effectLst/>
                <a:latin typeface="Arial" panose="020B0604020202020204" pitchFamily="34" charset="0"/>
                <a:ea typeface="Calibri" panose="020F0502020204030204" pitchFamily="34" charset="0"/>
                <a:cs typeface="Arial" panose="020B0604020202020204" pitchFamily="34" charset="0"/>
              </a:rPr>
              <a:t>. (Accessed: 9</a:t>
            </a:r>
            <a:r>
              <a:rPr lang="en-GB" baseline="30000" dirty="0">
                <a:effectLst/>
                <a:latin typeface="Arial" panose="020B0604020202020204" pitchFamily="34" charset="0"/>
                <a:ea typeface="Calibri" panose="020F0502020204030204" pitchFamily="34" charset="0"/>
                <a:cs typeface="Arial" panose="020B0604020202020204" pitchFamily="34" charset="0"/>
              </a:rPr>
              <a:t>th</a:t>
            </a:r>
            <a:r>
              <a:rPr lang="en-GB" dirty="0">
                <a:effectLst/>
                <a:latin typeface="Arial" panose="020B0604020202020204" pitchFamily="34" charset="0"/>
                <a:ea typeface="Calibri" panose="020F0502020204030204" pitchFamily="34" charset="0"/>
                <a:cs typeface="Arial" panose="020B0604020202020204" pitchFamily="34" charset="0"/>
              </a:rPr>
              <a:t> January 2023).</a:t>
            </a:r>
          </a:p>
          <a:p>
            <a:pPr>
              <a:lnSpc>
                <a:spcPct val="150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ASD Clinic. (no date). </a:t>
            </a:r>
            <a:r>
              <a:rPr lang="en-GB" i="1" dirty="0">
                <a:effectLst/>
                <a:latin typeface="Arial" panose="020B0604020202020204" pitchFamily="34" charset="0"/>
                <a:ea typeface="Calibri" panose="020F0502020204030204" pitchFamily="34" charset="0"/>
                <a:cs typeface="Arial" panose="020B0604020202020204" pitchFamily="34" charset="0"/>
              </a:rPr>
              <a:t>Speech and Language Therapy for Down Syndrome / Down Syndrome / Conditions / ASDclinic.co.uk / Social, behavioural &amp; communication therapy. </a:t>
            </a:r>
            <a:r>
              <a:rPr lang="en-GB" dirty="0">
                <a:effectLst/>
                <a:latin typeface="Arial" panose="020B0604020202020204" pitchFamily="34" charset="0"/>
                <a:ea typeface="Calibri" panose="020F0502020204030204" pitchFamily="34" charset="0"/>
                <a:cs typeface="Arial" panose="020B0604020202020204" pitchFamily="34" charset="0"/>
              </a:rPr>
              <a:t>[online] Available at: </a:t>
            </a:r>
            <a:r>
              <a:rPr lang="en-GB"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https://www.asdclinic.co.uk/conditions/downs-syndrome/speech-and-language-therapy-for-downs-syndrome.php#:~:text=Speech%20and%20language%20therapy%20is,eating%2C%20drinking%20and%20swallowing%20difficulties</a:t>
            </a:r>
            <a:r>
              <a:rPr lang="en-GB" dirty="0">
                <a:effectLst/>
                <a:latin typeface="Arial" panose="020B0604020202020204" pitchFamily="34" charset="0"/>
                <a:ea typeface="Calibri" panose="020F0502020204030204" pitchFamily="34" charset="0"/>
                <a:cs typeface="Arial" panose="020B0604020202020204" pitchFamily="34" charset="0"/>
              </a:rPr>
              <a:t>. (Accessed: 10</a:t>
            </a:r>
            <a:r>
              <a:rPr lang="en-GB" baseline="30000" dirty="0">
                <a:effectLst/>
                <a:latin typeface="Arial" panose="020B0604020202020204" pitchFamily="34" charset="0"/>
                <a:ea typeface="Calibri" panose="020F0502020204030204" pitchFamily="34" charset="0"/>
                <a:cs typeface="Arial" panose="020B0604020202020204" pitchFamily="34" charset="0"/>
              </a:rPr>
              <a:t>th</a:t>
            </a:r>
            <a:r>
              <a:rPr lang="en-GB" dirty="0">
                <a:effectLst/>
                <a:latin typeface="Arial" panose="020B0604020202020204" pitchFamily="34" charset="0"/>
                <a:ea typeface="Calibri" panose="020F0502020204030204" pitchFamily="34" charset="0"/>
                <a:cs typeface="Arial" panose="020B0604020202020204" pitchFamily="34" charset="0"/>
              </a:rPr>
              <a:t> January 2023).</a:t>
            </a:r>
          </a:p>
          <a:p>
            <a:pPr>
              <a:lnSpc>
                <a:spcPct val="150000"/>
              </a:lnSpc>
            </a:pP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CDC (2019). </a:t>
            </a:r>
            <a:r>
              <a:rPr lang="en-GB"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Facts about Down Syndrome | CDC</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Centers</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for Disease Control and Prevention. Available at: </a:t>
            </a:r>
            <a:r>
              <a:rPr lang="en-GB"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https://www.cdc.gov/ncbddd/birthdefects/downsyndrome.html#:~:text=Down%20syndrome%20remains%20the%20most</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8</a:t>
            </a:r>
            <a:r>
              <a:rPr lang="en-GB"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January 2023).</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CDC (2021). </a:t>
            </a:r>
            <a:r>
              <a:rPr lang="en-GB" i="1" dirty="0">
                <a:effectLst/>
                <a:latin typeface="Arial" panose="020B0604020202020204" pitchFamily="34" charset="0"/>
                <a:ea typeface="Calibri" panose="020F0502020204030204" pitchFamily="34" charset="0"/>
                <a:cs typeface="Arial" panose="020B0604020202020204" pitchFamily="34" charset="0"/>
              </a:rPr>
              <a:t>Facts about Down Syndrome.</a:t>
            </a:r>
            <a:r>
              <a:rPr lang="en-GB" dirty="0">
                <a:effectLst/>
                <a:latin typeface="Arial" panose="020B0604020202020204" pitchFamily="34" charset="0"/>
                <a:ea typeface="Calibri" panose="020F0502020204030204" pitchFamily="34" charset="0"/>
                <a:cs typeface="Arial" panose="020B0604020202020204" pitchFamily="34" charset="0"/>
              </a:rPr>
              <a:t> [online] Centres for Disease Control and Prevention. Available at: </a:t>
            </a:r>
            <a:r>
              <a:rPr lang="en-GB"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https://www.cdc.gov/ncbddd/birthdefects/downsyndrome.html</a:t>
            </a:r>
            <a:r>
              <a:rPr lang="en-GB" dirty="0">
                <a:effectLst/>
                <a:latin typeface="Arial" panose="020B0604020202020204" pitchFamily="34" charset="0"/>
                <a:ea typeface="Calibri" panose="020F0502020204030204" pitchFamily="34" charset="0"/>
                <a:cs typeface="Arial" panose="020B0604020202020204" pitchFamily="34" charset="0"/>
              </a:rPr>
              <a:t>. (Accessed: 8</a:t>
            </a:r>
            <a:r>
              <a:rPr lang="en-GB" baseline="30000" dirty="0">
                <a:effectLst/>
                <a:latin typeface="Arial" panose="020B0604020202020204" pitchFamily="34" charset="0"/>
                <a:ea typeface="Calibri" panose="020F0502020204030204" pitchFamily="34" charset="0"/>
                <a:cs typeface="Arial" panose="020B0604020202020204" pitchFamily="34" charset="0"/>
              </a:rPr>
              <a:t>th</a:t>
            </a:r>
            <a:r>
              <a:rPr lang="en-GB" dirty="0">
                <a:effectLst/>
                <a:latin typeface="Arial" panose="020B0604020202020204" pitchFamily="34" charset="0"/>
                <a:ea typeface="Calibri" panose="020F0502020204030204" pitchFamily="34" charset="0"/>
                <a:cs typeface="Arial" panose="020B0604020202020204" pitchFamily="34" charset="0"/>
              </a:rPr>
              <a:t> January 2023).</a:t>
            </a:r>
          </a:p>
          <a:p>
            <a:endParaRPr lang="en-GB" dirty="0"/>
          </a:p>
        </p:txBody>
      </p:sp>
    </p:spTree>
    <p:extLst>
      <p:ext uri="{BB962C8B-B14F-4D97-AF65-F5344CB8AC3E}">
        <p14:creationId xmlns:p14="http://schemas.microsoft.com/office/powerpoint/2010/main" val="2383726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E346B6-D533-9140-4D93-AB5482C34C21}"/>
              </a:ext>
            </a:extLst>
          </p:cNvPr>
          <p:cNvSpPr>
            <a:spLocks noGrp="1"/>
          </p:cNvSpPr>
          <p:nvPr>
            <p:ph idx="1"/>
          </p:nvPr>
        </p:nvSpPr>
        <p:spPr>
          <a:xfrm>
            <a:off x="0" y="0"/>
            <a:ext cx="12192000" cy="6858000"/>
          </a:xfrm>
        </p:spPr>
        <p:txBody>
          <a:bodyPr>
            <a:normAutofit fontScale="92500" lnSpcReduction="10000"/>
          </a:bodyPr>
          <a:lstStyle/>
          <a:p>
            <a:pPr marL="0" indent="0">
              <a:lnSpc>
                <a:spcPct val="150000"/>
              </a:lnSpc>
              <a:buNone/>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CDC (2020).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Data and Statistics on Down Syndrome.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[online]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Centers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for Disease Control and Prevention. Available at: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https://www.cdc.gov/ncbddd/birthdefects/downsyndrome/data.html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19</a:t>
            </a:r>
            <a:r>
              <a:rPr lang="en-GB" sz="18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January 2023).</a:t>
            </a:r>
          </a:p>
          <a:p>
            <a:pPr marL="0" indent="0">
              <a:lnSpc>
                <a:spcPct val="150000"/>
              </a:lnSpc>
              <a:buNone/>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Cleland, J., Wood, S., Hardcastle, W., Wishart, J. and Timmins, C. (2010). Relationship between speech,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oromotor</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language and cognitive abilities in children with Down’s syndrome.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Language &amp; Communication Disorders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45(1), pp.83–95. Available at: </a:t>
            </a:r>
            <a:r>
              <a:rPr lang="en-GB" sz="18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https://www.tandfonline.com/doi/abs/10.3109/13682820902745453</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14</a:t>
            </a:r>
            <a:r>
              <a:rPr lang="en-GB" sz="18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January 2023).</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Down’s Syndrome Association (no date). </a:t>
            </a:r>
            <a:r>
              <a:rPr lang="en-GB" sz="1800" i="1" dirty="0">
                <a:effectLst/>
                <a:latin typeface="Arial" panose="020B0604020202020204" pitchFamily="34" charset="0"/>
                <a:ea typeface="Calibri" panose="020F0502020204030204" pitchFamily="34" charset="0"/>
                <a:cs typeface="Arial" panose="020B0604020202020204" pitchFamily="34" charset="0"/>
              </a:rPr>
              <a:t>Did you know…?.</a:t>
            </a:r>
            <a:r>
              <a:rPr lang="en-GB" sz="1800" dirty="0">
                <a:effectLst/>
                <a:latin typeface="Arial" panose="020B0604020202020204" pitchFamily="34" charset="0"/>
                <a:ea typeface="Calibri" panose="020F0502020204030204" pitchFamily="34" charset="0"/>
                <a:cs typeface="Arial" panose="020B0604020202020204" pitchFamily="34"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https://www.downs-syndrome.org.uk/</a:t>
            </a:r>
            <a:r>
              <a:rPr lang="en-GB" sz="18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wp</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-content/uploads/2021/12/Did-You-Know...-poster-A3_2021.pdf</a:t>
            </a:r>
            <a:r>
              <a:rPr lang="en-GB" sz="1800" dirty="0">
                <a:effectLst/>
                <a:latin typeface="Arial" panose="020B0604020202020204" pitchFamily="34" charset="0"/>
                <a:ea typeface="Calibri" panose="020F0502020204030204" pitchFamily="34" charset="0"/>
                <a:cs typeface="Arial" panose="020B0604020202020204" pitchFamily="34" charset="0"/>
              </a:rPr>
              <a:t>. (Accessed: 8</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a:p>
            <a:pPr marL="0" indent="0">
              <a:lnSpc>
                <a:spcPct val="150000"/>
              </a:lnSpc>
              <a:buNone/>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‌Down's syndrome association (2017).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Home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[image] Down’s Syndrome Association. Available at: </a:t>
            </a:r>
            <a:r>
              <a:rPr lang="en-GB" sz="18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https://www.downs-syndrome.org.uk/</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14</a:t>
            </a:r>
            <a:r>
              <a:rPr lang="en-GB" sz="18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January 2023).</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gn="l">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Feldman, H.M. (2019). How Young Children Learn Language and Speech.</a:t>
            </a:r>
            <a:r>
              <a:rPr lang="en-GB" sz="1800" i="1" dirty="0">
                <a:effectLst/>
                <a:latin typeface="Arial" panose="020B0604020202020204" pitchFamily="34" charset="0"/>
                <a:ea typeface="Calibri" panose="020F0502020204030204" pitchFamily="34" charset="0"/>
                <a:cs typeface="Arial" panose="020B0604020202020204" pitchFamily="34" charset="0"/>
              </a:rPr>
              <a:t> Paediatrics in Review,</a:t>
            </a:r>
            <a:r>
              <a:rPr lang="en-GB" sz="1800" dirty="0">
                <a:effectLst/>
                <a:latin typeface="Arial" panose="020B0604020202020204" pitchFamily="34" charset="0"/>
                <a:ea typeface="Calibri" panose="020F0502020204030204" pitchFamily="34" charset="0"/>
                <a:cs typeface="Arial" panose="020B0604020202020204" pitchFamily="34" charset="0"/>
              </a:rPr>
              <a:t> 40(8), pp.398-411. [online].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https://publications.aap.org/pediatricsinreview/article-abstract/40/8/398/35313/How-Young-Children-Learn-Language-and-Speech</a:t>
            </a:r>
            <a:r>
              <a:rPr lang="en-GB" sz="1800" dirty="0">
                <a:effectLst/>
                <a:latin typeface="Arial" panose="020B0604020202020204" pitchFamily="34" charset="0"/>
                <a:ea typeface="Calibri" panose="020F0502020204030204" pitchFamily="34" charset="0"/>
                <a:cs typeface="Arial" panose="020B0604020202020204" pitchFamily="34" charset="0"/>
              </a:rPr>
              <a:t>. (Accessed: 10</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a:p>
            <a:pPr marL="0" indent="0" algn="l">
              <a:lnSpc>
                <a:spcPct val="150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Guevera</a:t>
            </a:r>
            <a:r>
              <a:rPr lang="en-GB" sz="1800" dirty="0">
                <a:effectLst/>
                <a:latin typeface="Arial" panose="020B0604020202020204" pitchFamily="34" charset="0"/>
                <a:ea typeface="Calibri" panose="020F0502020204030204" pitchFamily="34" charset="0"/>
                <a:cs typeface="Times New Roman" panose="02020603050405020304" pitchFamily="18" charset="0"/>
              </a:rPr>
              <a:t>, A. (2021) ‘The need to reimagine disability rights law because the medical model of disability fails us all,’ </a:t>
            </a:r>
            <a:r>
              <a:rPr lang="en-GB" sz="1800" i="1" dirty="0">
                <a:effectLst/>
                <a:latin typeface="Arial" panose="020B0604020202020204" pitchFamily="34" charset="0"/>
                <a:ea typeface="Calibri" panose="020F0502020204030204" pitchFamily="34" charset="0"/>
                <a:cs typeface="Times New Roman" panose="02020603050405020304" pitchFamily="18" charset="0"/>
              </a:rPr>
              <a:t>Wisconsin Law Review.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Section Head (uwlaw-omeka.s3.us-east-2.amazonaws.com</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l">
              <a:lnSpc>
                <a:spcPct val="150000"/>
              </a:lnSpc>
              <a:spcAft>
                <a:spcPts val="800"/>
              </a:spcAft>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92822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51F959-2114-2B2F-0214-3725F3AFC4F7}"/>
              </a:ext>
            </a:extLst>
          </p:cNvPr>
          <p:cNvSpPr>
            <a:spLocks noGrp="1"/>
          </p:cNvSpPr>
          <p:nvPr>
            <p:ph idx="1"/>
          </p:nvPr>
        </p:nvSpPr>
        <p:spPr>
          <a:xfrm>
            <a:off x="0" y="0"/>
            <a:ext cx="12192000" cy="6858000"/>
          </a:xfrm>
        </p:spPr>
        <p:txBody>
          <a:bodyPr>
            <a:normAutofit fontScale="85000" lnSpcReduction="10000"/>
          </a:bodyPr>
          <a:lstStyle/>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Hands Up for Down’s. (no date). </a:t>
            </a:r>
            <a:r>
              <a:rPr lang="en-GB" sz="1800" i="1" dirty="0">
                <a:effectLst/>
                <a:latin typeface="Arial" panose="020B0604020202020204" pitchFamily="34" charset="0"/>
                <a:ea typeface="Calibri" panose="020F0502020204030204" pitchFamily="34" charset="0"/>
                <a:cs typeface="Arial" panose="020B0604020202020204" pitchFamily="34" charset="0"/>
              </a:rPr>
              <a:t>About Us. </a:t>
            </a:r>
            <a:r>
              <a:rPr lang="en-GB" sz="18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https://www.handsupfordowns.co.uk/aboutus.html</a:t>
            </a:r>
            <a:r>
              <a:rPr lang="en-GB" sz="1800" dirty="0">
                <a:effectLst/>
                <a:latin typeface="Arial" panose="020B0604020202020204" pitchFamily="34" charset="0"/>
                <a:ea typeface="Calibri" panose="020F0502020204030204" pitchFamily="34" charset="0"/>
                <a:cs typeface="Arial" panose="020B0604020202020204" pitchFamily="34" charset="0"/>
              </a:rPr>
              <a:t>. (Accessed: 12</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Hands Up For Downs. (no date). </a:t>
            </a:r>
            <a:r>
              <a:rPr lang="en-GB" sz="1800" i="1" dirty="0">
                <a:effectLst/>
                <a:latin typeface="Arial" panose="020B0604020202020204" pitchFamily="34" charset="0"/>
                <a:ea typeface="Calibri" panose="020F0502020204030204" pitchFamily="34" charset="0"/>
                <a:cs typeface="Arial" panose="020B0604020202020204" pitchFamily="34" charset="0"/>
              </a:rPr>
              <a:t>What We Do. </a:t>
            </a:r>
            <a:r>
              <a:rPr lang="en-GB" sz="18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https://www.handsupfordowns.co.uk/whatwedo.html</a:t>
            </a:r>
            <a:r>
              <a:rPr lang="en-GB" sz="1800" dirty="0">
                <a:effectLst/>
                <a:latin typeface="Arial" panose="020B0604020202020204" pitchFamily="34" charset="0"/>
                <a:ea typeface="Calibri" panose="020F0502020204030204" pitchFamily="34" charset="0"/>
                <a:cs typeface="Arial" panose="020B0604020202020204" pitchFamily="34" charset="0"/>
              </a:rPr>
              <a:t>. (Accessed: 12</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Mayo Clinic. (2023). </a:t>
            </a:r>
            <a:r>
              <a:rPr lang="en-GB" sz="1800" i="1" dirty="0">
                <a:effectLst/>
                <a:latin typeface="Arial" panose="020B0604020202020204" pitchFamily="34" charset="0"/>
                <a:ea typeface="Calibri" panose="020F0502020204030204" pitchFamily="34" charset="0"/>
                <a:cs typeface="Arial" panose="020B0604020202020204" pitchFamily="34" charset="0"/>
              </a:rPr>
              <a:t>Down Syndrome – Symptoms and Causes.</a:t>
            </a:r>
            <a:r>
              <a:rPr lang="en-GB" sz="1800" dirty="0">
                <a:effectLst/>
                <a:latin typeface="Arial" panose="020B0604020202020204" pitchFamily="34" charset="0"/>
                <a:ea typeface="Calibri" panose="020F0502020204030204" pitchFamily="34" charset="0"/>
                <a:cs typeface="Arial" panose="020B0604020202020204" pitchFamily="34" charset="0"/>
              </a:rPr>
              <a:t> [online]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https://www.mayoclinic.org/diseases-conditions/down-syndrome/symptoms-causes/syc-20355977#:~:text=Down%20syndrome%20varies%20in%20severity,including%20heart%20and%20gastrointestinal%20disorders</a:t>
            </a:r>
            <a:r>
              <a:rPr lang="en-GB" sz="1800" dirty="0">
                <a:effectLst/>
                <a:latin typeface="Arial" panose="020B0604020202020204" pitchFamily="34" charset="0"/>
                <a:ea typeface="Calibri" panose="020F0502020204030204" pitchFamily="34" charset="0"/>
                <a:cs typeface="Arial" panose="020B0604020202020204" pitchFamily="34" charset="0"/>
              </a:rPr>
              <a:t>. (Accessed: 9</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 </a:t>
            </a: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NHS (2020). </a:t>
            </a:r>
            <a:r>
              <a:rPr lang="en-GB" sz="1800" i="1" dirty="0">
                <a:effectLst/>
                <a:latin typeface="Arial" panose="020B0604020202020204" pitchFamily="34" charset="0"/>
                <a:ea typeface="Calibri" panose="020F0502020204030204" pitchFamily="34" charset="0"/>
                <a:cs typeface="Arial" panose="020B0604020202020204" pitchFamily="34" charset="0"/>
              </a:rPr>
              <a:t>Screening for Down’s Syndrome, Edwards’ Syndrome and Patau’s Syndrome. </a:t>
            </a:r>
            <a:r>
              <a:rPr lang="en-GB" sz="1800" dirty="0">
                <a:effectLst/>
                <a:latin typeface="Arial" panose="020B0604020202020204" pitchFamily="34" charset="0"/>
                <a:ea typeface="Calibri" panose="020F0502020204030204" pitchFamily="34" charset="0"/>
                <a:cs typeface="Arial" panose="020B0604020202020204" pitchFamily="34" charset="0"/>
              </a:rPr>
              <a:t>[online] nhs.uk.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https://www.nhs.uk/pregnancy/your-pregnancy-care/screening-for-downs-edwards-pataus-syndrome/#:~:text=Combined%20test-,A%20screening%20test%20for%20Down's%20syndrome%2C%20Edwards'%20syndrome%20and%20Patau's,as%20the%2012%2Dweek%20scan</a:t>
            </a:r>
            <a:r>
              <a:rPr lang="en-GB" sz="1800" dirty="0">
                <a:effectLst/>
                <a:latin typeface="Arial" panose="020B0604020202020204" pitchFamily="34" charset="0"/>
                <a:ea typeface="Calibri" panose="020F0502020204030204" pitchFamily="34" charset="0"/>
                <a:cs typeface="Arial" panose="020B0604020202020204" pitchFamily="34" charset="0"/>
              </a:rPr>
              <a:t>. (Accessed: 8</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NHS Choices (2019). </a:t>
            </a:r>
            <a:r>
              <a:rPr lang="en-GB" sz="1800" i="1" dirty="0">
                <a:effectLst/>
                <a:latin typeface="Arial" panose="020B0604020202020204" pitchFamily="34" charset="0"/>
                <a:ea typeface="Calibri" panose="020F0502020204030204" pitchFamily="34" charset="0"/>
                <a:cs typeface="Arial" panose="020B0604020202020204" pitchFamily="34" charset="0"/>
              </a:rPr>
              <a:t>Overview- Down’s Syndrome.</a:t>
            </a:r>
            <a:r>
              <a:rPr lang="en-GB" sz="1800" dirty="0">
                <a:effectLst/>
                <a:latin typeface="Arial" panose="020B0604020202020204" pitchFamily="34" charset="0"/>
                <a:ea typeface="Calibri" panose="020F0502020204030204" pitchFamily="34" charset="0"/>
                <a:cs typeface="Arial" panose="020B0604020202020204" pitchFamily="34" charset="0"/>
              </a:rPr>
              <a:t> [online] NHS.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https://www.nhs.uk/conditions/downs-syndrome/</a:t>
            </a:r>
            <a:r>
              <a:rPr lang="en-GB" sz="1800" dirty="0">
                <a:effectLst/>
                <a:latin typeface="Arial" panose="020B0604020202020204" pitchFamily="34" charset="0"/>
                <a:ea typeface="Calibri" panose="020F0502020204030204" pitchFamily="34" charset="0"/>
                <a:cs typeface="Arial" panose="020B0604020202020204" pitchFamily="34" charset="0"/>
              </a:rPr>
              <a:t>. (Accessed: 8</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NHS Inform (2023). </a:t>
            </a:r>
            <a:r>
              <a:rPr lang="en-GB" sz="1800" i="1" dirty="0">
                <a:effectLst/>
                <a:latin typeface="Arial" panose="020B0604020202020204" pitchFamily="34" charset="0"/>
                <a:ea typeface="Calibri" panose="020F0502020204030204" pitchFamily="34" charset="0"/>
                <a:cs typeface="Arial" panose="020B0604020202020204" pitchFamily="34" charset="0"/>
              </a:rPr>
              <a:t>Amniocentesis. </a:t>
            </a:r>
            <a:r>
              <a:rPr lang="en-GB" sz="18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800" dirty="0">
                <a:latin typeface="Arial" panose="020B0604020202020204" pitchFamily="34" charset="0"/>
                <a:ea typeface="Calibri" panose="020F0502020204030204" pitchFamily="34" charset="0"/>
                <a:cs typeface="Arial" panose="020B0604020202020204" pitchFamily="34" charset="0"/>
                <a:hlinkClick r:id="rId7"/>
              </a:rPr>
              <a:t>https://www.nhsinform.scot/tests-and-treatments/biopsies/amniocentesis?fbclid=IwAR0xiwwb58JCk0pMHZmpzLPIKgmudy3PUHZpwVxM4AooF3LVKYTcl5Ut058</a:t>
            </a:r>
            <a:r>
              <a:rPr lang="en-GB" sz="1800" dirty="0">
                <a:effectLst/>
                <a:latin typeface="Arial" panose="020B0604020202020204" pitchFamily="34" charset="0"/>
                <a:ea typeface="Calibri" panose="020F0502020204030204" pitchFamily="34" charset="0"/>
                <a:cs typeface="Arial" panose="020B0604020202020204" pitchFamily="34" charset="0"/>
              </a:rPr>
              <a:t>. (Accessed: 8</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2023).</a:t>
            </a:r>
          </a:p>
        </p:txBody>
      </p:sp>
    </p:spTree>
    <p:extLst>
      <p:ext uri="{BB962C8B-B14F-4D97-AF65-F5344CB8AC3E}">
        <p14:creationId xmlns:p14="http://schemas.microsoft.com/office/powerpoint/2010/main" val="1998259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2608E-627C-F086-DEA7-CDAD2B864BCD}"/>
              </a:ext>
            </a:extLst>
          </p:cNvPr>
          <p:cNvSpPr txBox="1"/>
          <p:nvPr/>
        </p:nvSpPr>
        <p:spPr>
          <a:xfrm>
            <a:off x="0" y="0"/>
            <a:ext cx="12192000" cy="6263766"/>
          </a:xfrm>
          <a:prstGeom prst="rect">
            <a:avLst/>
          </a:prstGeom>
          <a:noFill/>
        </p:spPr>
        <p:txBody>
          <a:bodyPr wrap="square" rtlCol="0">
            <a:spAutoFit/>
          </a:bodyPr>
          <a:lstStyle/>
          <a:p>
            <a:pPr>
              <a:lnSpc>
                <a:spcPct val="150000"/>
              </a:lnSpc>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Shackelford, E.L. (2014). </a:t>
            </a:r>
            <a:r>
              <a:rPr lang="en-GB"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Beyond Disability Etiquette Matters</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Google Books</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Xlibris Corporation. Available at: </a:t>
            </a:r>
            <a:r>
              <a:rPr lang="en-GB" sz="16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https://books.google.co.uk/books?hl=en&amp;lr=&amp;id=k2SFAwAAQBAJ&amp;oi=fnd&amp;pg=PP1&amp;dq=Disability+Etiquette+-+New+York+State+Department+of+Health&amp;ots=TZQgAeENb6&amp;sig=eJlIKrPmqUIDF18d5CpnZSbZyEQ&amp;redir_esc=y#v=onepage&amp;q&amp;f=false</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13</a:t>
            </a:r>
            <a:r>
              <a:rPr lang="en-GB" sz="16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January 2023).</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St Clair, M.C., Forrest, C.L., Yew, S.G.K. and Gibson, JL. (2019). Early Risk Factors and Emotional Difficulties in Children at Risk of Developmental Language Disorder: A Population Cohort Study. </a:t>
            </a:r>
            <a:r>
              <a:rPr lang="en-GB" sz="1600" i="1" dirty="0">
                <a:effectLst/>
                <a:latin typeface="Arial" panose="020B0604020202020204" pitchFamily="34" charset="0"/>
                <a:ea typeface="Calibri" panose="020F0502020204030204" pitchFamily="34" charset="0"/>
                <a:cs typeface="Arial" panose="020B0604020202020204" pitchFamily="34" charset="0"/>
              </a:rPr>
              <a:t>Journal of Speech, Language, and Hearing Research, </a:t>
            </a:r>
            <a:r>
              <a:rPr lang="en-GB" sz="1600" dirty="0">
                <a:effectLst/>
                <a:latin typeface="Arial" panose="020B0604020202020204" pitchFamily="34" charset="0"/>
                <a:ea typeface="Calibri" panose="020F0502020204030204" pitchFamily="34" charset="0"/>
                <a:cs typeface="Arial" panose="020B0604020202020204" pitchFamily="34" charset="0"/>
              </a:rPr>
              <a:t>62(8), pp.2750-2771.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https://pubs.asha.org/doi/abs/10.1044/2018_JSLHR-L-18-0061</a:t>
            </a:r>
            <a:r>
              <a:rPr lang="en-GB" sz="1600" dirty="0">
                <a:effectLst/>
                <a:latin typeface="Arial" panose="020B0604020202020204" pitchFamily="34" charset="0"/>
                <a:ea typeface="Calibri" panose="020F0502020204030204" pitchFamily="34" charset="0"/>
                <a:cs typeface="Arial" panose="020B0604020202020204" pitchFamily="34" charset="0"/>
              </a:rPr>
              <a:t>. (Accessed: 11</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January 2023).</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Toro, J. </a:t>
            </a:r>
            <a:r>
              <a:rPr lang="en-GB" sz="1600" i="1" dirty="0">
                <a:effectLst/>
                <a:latin typeface="Arial" panose="020B0604020202020204" pitchFamily="34" charset="0"/>
                <a:ea typeface="Calibri" panose="020F0502020204030204" pitchFamily="34" charset="0"/>
                <a:cs typeface="Arial" panose="020B0604020202020204" pitchFamily="34" charset="0"/>
              </a:rPr>
              <a:t>et al. </a:t>
            </a:r>
            <a:r>
              <a:rPr lang="en-GB" sz="1600" dirty="0">
                <a:effectLst/>
                <a:latin typeface="Arial" panose="020B0604020202020204" pitchFamily="34" charset="0"/>
                <a:ea typeface="Calibri" panose="020F0502020204030204" pitchFamily="34" charset="0"/>
                <a:cs typeface="Arial" panose="020B0604020202020204" pitchFamily="34" charset="0"/>
              </a:rPr>
              <a:t>(2020) ‘The Ecological-Enactive Model of Disability: Why Disability Does Not Entail Pathological Embodiment’, </a:t>
            </a:r>
            <a:r>
              <a:rPr lang="en-GB" sz="1600" i="1" dirty="0">
                <a:effectLst/>
                <a:latin typeface="Arial" panose="020B0604020202020204" pitchFamily="34" charset="0"/>
                <a:ea typeface="Calibri" panose="020F0502020204030204" pitchFamily="34" charset="0"/>
                <a:cs typeface="Arial" panose="020B0604020202020204" pitchFamily="34" charset="0"/>
              </a:rPr>
              <a:t>Frontiers in Psychology. </a:t>
            </a:r>
            <a:r>
              <a:rPr lang="en-GB" sz="1600" dirty="0">
                <a:effectLst/>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https://doi.org/10.3389/fpsyg.2020.01162</a:t>
            </a:r>
            <a:r>
              <a:rPr lang="en-GB" sz="1600" dirty="0">
                <a:effectLst/>
                <a:latin typeface="Arial" panose="020B0604020202020204" pitchFamily="34" charset="0"/>
                <a:ea typeface="Calibri" panose="020F0502020204030204" pitchFamily="34" charset="0"/>
                <a:cs typeface="Arial" panose="020B0604020202020204" pitchFamily="34" charset="0"/>
              </a:rPr>
              <a:t>. (Accessed: 13</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January 2023).</a:t>
            </a:r>
          </a:p>
          <a:p>
            <a:pPr>
              <a:lnSpc>
                <a:spcPct val="150000"/>
              </a:lnSpc>
              <a:spcAft>
                <a:spcPts val="800"/>
              </a:spcAft>
            </a:pPr>
            <a:r>
              <a:rPr lang="en-GB" sz="16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dirty="0">
                <a:effectLst/>
                <a:latin typeface="Arial" panose="020B0604020202020204" pitchFamily="34" charset="0"/>
                <a:ea typeface="Calibri" panose="020F0502020204030204" pitchFamily="34" charset="0"/>
                <a:cs typeface="Arial" panose="020B0604020202020204" pitchFamily="34" charset="0"/>
              </a:rPr>
              <a:t> Health. (2008). Down Syndrome- Physical Features. [Image].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https://www.google.com/url?sa=i&amp;url=https%3A%2F%2Fwww.verywellhealth.com%2Fsymptoms-of-down-syndrome-1120463&amp;psig=AOvVaw2OIWimXWIDaS2uFA9ZVQ-m&amp;ust=1673614117392000&amp;source=images&amp;cd=vfe&amp;ved=0CA8QjRxqFwoTCICwhsmIwvwCFQAAAAAdAAAAABAE</a:t>
            </a:r>
            <a:r>
              <a:rPr lang="en-GB" sz="1600" dirty="0">
                <a:effectLst/>
                <a:latin typeface="Arial" panose="020B0604020202020204" pitchFamily="34" charset="0"/>
                <a:ea typeface="Calibri" panose="020F0502020204030204" pitchFamily="34" charset="0"/>
                <a:cs typeface="Arial" panose="020B0604020202020204" pitchFamily="34" charset="0"/>
              </a:rPr>
              <a:t>. (Accessed: 8</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January 2023).</a:t>
            </a: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Welsh Government (2021) </a:t>
            </a:r>
            <a:r>
              <a:rPr lang="en-GB" sz="1600" i="1" dirty="0">
                <a:effectLst/>
                <a:latin typeface="Arial" panose="020B0604020202020204" pitchFamily="34" charset="0"/>
                <a:ea typeface="Calibri" panose="020F0502020204030204" pitchFamily="34" charset="0"/>
                <a:cs typeface="Arial" panose="020B0604020202020204" pitchFamily="34" charset="0"/>
              </a:rPr>
              <a:t>Role of the Additional Learning Needs Co-Ordinator. </a:t>
            </a:r>
            <a:r>
              <a:rPr lang="en-GB" sz="1600" dirty="0">
                <a:effectLst/>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role-of-early-years-additional-learning-needs-co-ordinator.pdf (</a:t>
            </a:r>
            <a:r>
              <a:rPr lang="en-GB" sz="16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gov.wales</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a:t>
            </a:r>
            <a:r>
              <a:rPr lang="en-GB" sz="1600" dirty="0">
                <a:effectLst/>
                <a:latin typeface="Arial" panose="020B0604020202020204" pitchFamily="34" charset="0"/>
                <a:ea typeface="Calibri" panose="020F0502020204030204" pitchFamily="34" charset="0"/>
                <a:cs typeface="Arial" panose="020B0604020202020204" pitchFamily="34" charset="0"/>
              </a:rPr>
              <a:t>. (Accessed: 17</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January 2023).</a:t>
            </a:r>
          </a:p>
        </p:txBody>
      </p:sp>
    </p:spTree>
    <p:extLst>
      <p:ext uri="{BB962C8B-B14F-4D97-AF65-F5344CB8AC3E}">
        <p14:creationId xmlns:p14="http://schemas.microsoft.com/office/powerpoint/2010/main" val="3165256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9951</TotalTime>
  <Words>2485</Words>
  <Application>Microsoft Office PowerPoint</Application>
  <PresentationFormat>Widescreen</PresentationFormat>
  <Paragraphs>89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Hollie Parsons</dc:creator>
  <cp:lastModifiedBy>Hollie Parsons</cp:lastModifiedBy>
  <cp:revision>50</cp:revision>
  <dcterms:created xsi:type="dcterms:W3CDTF">2023-01-08T14:14:37Z</dcterms:created>
  <dcterms:modified xsi:type="dcterms:W3CDTF">2023-01-19T18:36:54Z</dcterms:modified>
</cp:coreProperties>
</file>