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4"/>
    <p:sldMasterId id="2147483749" r:id="rId5"/>
    <p:sldMasterId id="2147483761" r:id="rId6"/>
  </p:sldMasterIdLst>
  <p:notesMasterIdLst>
    <p:notesMasterId r:id="rId27"/>
  </p:notesMasterIdLst>
  <p:sldIdLst>
    <p:sldId id="277" r:id="rId7"/>
    <p:sldId id="278" r:id="rId8"/>
    <p:sldId id="257" r:id="rId9"/>
    <p:sldId id="315" r:id="rId10"/>
    <p:sldId id="316" r:id="rId11"/>
    <p:sldId id="317" r:id="rId12"/>
    <p:sldId id="258" r:id="rId13"/>
    <p:sldId id="259" r:id="rId14"/>
    <p:sldId id="260" r:id="rId15"/>
    <p:sldId id="261" r:id="rId16"/>
    <p:sldId id="262" r:id="rId17"/>
    <p:sldId id="267" r:id="rId18"/>
    <p:sldId id="263" r:id="rId19"/>
    <p:sldId id="264" r:id="rId20"/>
    <p:sldId id="318" r:id="rId21"/>
    <p:sldId id="319" r:id="rId22"/>
    <p:sldId id="320" r:id="rId23"/>
    <p:sldId id="265" r:id="rId24"/>
    <p:sldId id="266" r:id="rId25"/>
    <p:sldId id="29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4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FA255D-1F58-41DF-8137-E9CD933CF526}" v="49" dt="2023-01-22T11:46:04.611"/>
    <p1510:client id="{E3A3DCB0-EC28-753A-A6D3-1CC1C4C7ECAE}" v="629" dt="2023-01-22T11:30:00.4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71831" autoAdjust="0"/>
  </p:normalViewPr>
  <p:slideViewPr>
    <p:cSldViewPr snapToGrid="0">
      <p:cViewPr varScale="1">
        <p:scale>
          <a:sx n="45" d="100"/>
          <a:sy n="45" d="100"/>
        </p:scale>
        <p:origin x="14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E3A3DCB0-EC28-753A-A6D3-1CC1C4C7ECAE}"/>
    <pc:docChg chg="addSld modSld">
      <pc:chgData name="Rebecca Stewart" userId="S::r.stewart@uwtsd.ac.uk::e4dbdf3f-b99f-4ed4-aef6-c26f104e6967" providerId="AD" clId="Web-{E3A3DCB0-EC28-753A-A6D3-1CC1C4C7ECAE}" dt="2023-01-22T11:30:04.754" v="932" actId="14100"/>
      <pc:docMkLst>
        <pc:docMk/>
      </pc:docMkLst>
      <pc:sldChg chg="addSp modSp addAnim delAnim modAnim">
        <pc:chgData name="Rebecca Stewart" userId="S::r.stewart@uwtsd.ac.uk::e4dbdf3f-b99f-4ed4-aef6-c26f104e6967" providerId="AD" clId="Web-{E3A3DCB0-EC28-753A-A6D3-1CC1C4C7ECAE}" dt="2023-01-22T11:13:41.701" v="308"/>
        <pc:sldMkLst>
          <pc:docMk/>
          <pc:sldMk cId="148459853" sldId="261"/>
        </pc:sldMkLst>
        <pc:spChg chg="add mod">
          <ac:chgData name="Rebecca Stewart" userId="S::r.stewart@uwtsd.ac.uk::e4dbdf3f-b99f-4ed4-aef6-c26f104e6967" providerId="AD" clId="Web-{E3A3DCB0-EC28-753A-A6D3-1CC1C4C7ECAE}" dt="2023-01-22T11:12:50.619" v="282" actId="20577"/>
          <ac:spMkLst>
            <pc:docMk/>
            <pc:sldMk cId="148459853" sldId="261"/>
            <ac:spMk id="2" creationId="{65A258ED-3A97-1B8B-5866-D104A6231273}"/>
          </ac:spMkLst>
        </pc:spChg>
        <pc:spChg chg="mod">
          <ac:chgData name="Rebecca Stewart" userId="S::r.stewart@uwtsd.ac.uk::e4dbdf3f-b99f-4ed4-aef6-c26f104e6967" providerId="AD" clId="Web-{E3A3DCB0-EC28-753A-A6D3-1CC1C4C7ECAE}" dt="2023-01-22T11:12:20.696" v="267" actId="14100"/>
          <ac:spMkLst>
            <pc:docMk/>
            <pc:sldMk cId="148459853" sldId="261"/>
            <ac:spMk id="3" creationId="{776DD861-21C2-7272-DEE7-2ADA75810A67}"/>
          </ac:spMkLst>
        </pc:spChg>
        <pc:spChg chg="add mod">
          <ac:chgData name="Rebecca Stewart" userId="S::r.stewart@uwtsd.ac.uk::e4dbdf3f-b99f-4ed4-aef6-c26f104e6967" providerId="AD" clId="Web-{E3A3DCB0-EC28-753A-A6D3-1CC1C4C7ECAE}" dt="2023-01-22T11:13:13.715" v="294" actId="1076"/>
          <ac:spMkLst>
            <pc:docMk/>
            <pc:sldMk cId="148459853" sldId="261"/>
            <ac:spMk id="7" creationId="{75475C2C-2791-8095-1077-649B86AFD4A1}"/>
          </ac:spMkLst>
        </pc:spChg>
        <pc:spChg chg="add mod">
          <ac:chgData name="Rebecca Stewart" userId="S::r.stewart@uwtsd.ac.uk::e4dbdf3f-b99f-4ed4-aef6-c26f104e6967" providerId="AD" clId="Web-{E3A3DCB0-EC28-753A-A6D3-1CC1C4C7ECAE}" dt="2023-01-22T11:13:38.998" v="306" actId="1076"/>
          <ac:spMkLst>
            <pc:docMk/>
            <pc:sldMk cId="148459853" sldId="261"/>
            <ac:spMk id="8" creationId="{C7C7069F-A7E8-31C6-B7C8-BAE43BD47AA6}"/>
          </ac:spMkLst>
        </pc:spChg>
      </pc:sldChg>
      <pc:sldChg chg="addSp modSp">
        <pc:chgData name="Rebecca Stewart" userId="S::r.stewart@uwtsd.ac.uk::e4dbdf3f-b99f-4ed4-aef6-c26f104e6967" providerId="AD" clId="Web-{E3A3DCB0-EC28-753A-A6D3-1CC1C4C7ECAE}" dt="2023-01-22T11:23:37.212" v="719" actId="14100"/>
        <pc:sldMkLst>
          <pc:docMk/>
          <pc:sldMk cId="4062348757" sldId="262"/>
        </pc:sldMkLst>
        <pc:spChg chg="mod">
          <ac:chgData name="Rebecca Stewart" userId="S::r.stewart@uwtsd.ac.uk::e4dbdf3f-b99f-4ed4-aef6-c26f104e6967" providerId="AD" clId="Web-{E3A3DCB0-EC28-753A-A6D3-1CC1C4C7ECAE}" dt="2023-01-22T11:19:03.396" v="542" actId="20577"/>
          <ac:spMkLst>
            <pc:docMk/>
            <pc:sldMk cId="4062348757" sldId="262"/>
            <ac:spMk id="3" creationId="{80B8C72A-BD9D-8893-2F8C-74B4610581FF}"/>
          </ac:spMkLst>
        </pc:spChg>
        <pc:graphicFrameChg chg="add mod modGraphic">
          <ac:chgData name="Rebecca Stewart" userId="S::r.stewart@uwtsd.ac.uk::e4dbdf3f-b99f-4ed4-aef6-c26f104e6967" providerId="AD" clId="Web-{E3A3DCB0-EC28-753A-A6D3-1CC1C4C7ECAE}" dt="2023-01-22T11:23:37.212" v="719" actId="14100"/>
          <ac:graphicFrameMkLst>
            <pc:docMk/>
            <pc:sldMk cId="4062348757" sldId="262"/>
            <ac:graphicFrameMk id="2" creationId="{ED82A27F-3D8F-0369-C0E8-66A1C30B6A82}"/>
          </ac:graphicFrameMkLst>
        </pc:graphicFrameChg>
      </pc:sldChg>
      <pc:sldChg chg="addSp modSp">
        <pc:chgData name="Rebecca Stewart" userId="S::r.stewart@uwtsd.ac.uk::e4dbdf3f-b99f-4ed4-aef6-c26f104e6967" providerId="AD" clId="Web-{E3A3DCB0-EC28-753A-A6D3-1CC1C4C7ECAE}" dt="2023-01-22T11:30:04.754" v="932" actId="14100"/>
        <pc:sldMkLst>
          <pc:docMk/>
          <pc:sldMk cId="2371182577" sldId="263"/>
        </pc:sldMkLst>
        <pc:spChg chg="mod">
          <ac:chgData name="Rebecca Stewart" userId="S::r.stewart@uwtsd.ac.uk::e4dbdf3f-b99f-4ed4-aef6-c26f104e6967" providerId="AD" clId="Web-{E3A3DCB0-EC28-753A-A6D3-1CC1C4C7ECAE}" dt="2023-01-22T11:30:00.457" v="931" actId="14100"/>
          <ac:spMkLst>
            <pc:docMk/>
            <pc:sldMk cId="2371182577" sldId="263"/>
            <ac:spMk id="3" creationId="{3E426300-D438-5BD1-349A-2C8C63848D8B}"/>
          </ac:spMkLst>
        </pc:spChg>
        <pc:graphicFrameChg chg="add mod modGraphic">
          <ac:chgData name="Rebecca Stewart" userId="S::r.stewart@uwtsd.ac.uk::e4dbdf3f-b99f-4ed4-aef6-c26f104e6967" providerId="AD" clId="Web-{E3A3DCB0-EC28-753A-A6D3-1CC1C4C7ECAE}" dt="2023-01-22T11:30:04.754" v="932" actId="14100"/>
          <ac:graphicFrameMkLst>
            <pc:docMk/>
            <pc:sldMk cId="2371182577" sldId="263"/>
            <ac:graphicFrameMk id="2" creationId="{9FE2408A-C2DE-A18B-9D24-CDE9AE993CE2}"/>
          </ac:graphicFrameMkLst>
        </pc:graphicFrameChg>
      </pc:sldChg>
      <pc:sldChg chg="new">
        <pc:chgData name="Rebecca Stewart" userId="S::r.stewart@uwtsd.ac.uk::e4dbdf3f-b99f-4ed4-aef6-c26f104e6967" providerId="AD" clId="Web-{E3A3DCB0-EC28-753A-A6D3-1CC1C4C7ECAE}" dt="2023-01-22T11:06:10.170" v="0"/>
        <pc:sldMkLst>
          <pc:docMk/>
          <pc:sldMk cId="1440772191" sldId="265"/>
        </pc:sldMkLst>
      </pc:sldChg>
      <pc:sldChg chg="modSp new">
        <pc:chgData name="Rebecca Stewart" userId="S::r.stewart@uwtsd.ac.uk::e4dbdf3f-b99f-4ed4-aef6-c26f104e6967" providerId="AD" clId="Web-{E3A3DCB0-EC28-753A-A6D3-1CC1C4C7ECAE}" dt="2023-01-22T11:06:22.608" v="7" actId="20577"/>
        <pc:sldMkLst>
          <pc:docMk/>
          <pc:sldMk cId="65188989" sldId="266"/>
        </pc:sldMkLst>
        <pc:spChg chg="mod">
          <ac:chgData name="Rebecca Stewart" userId="S::r.stewart@uwtsd.ac.uk::e4dbdf3f-b99f-4ed4-aef6-c26f104e6967" providerId="AD" clId="Web-{E3A3DCB0-EC28-753A-A6D3-1CC1C4C7ECAE}" dt="2023-01-22T11:06:17.029" v="5" actId="20577"/>
          <ac:spMkLst>
            <pc:docMk/>
            <pc:sldMk cId="65188989" sldId="266"/>
            <ac:spMk id="2" creationId="{70F607A2-F140-25B3-C057-7FF896CEB61A}"/>
          </ac:spMkLst>
        </pc:spChg>
        <pc:spChg chg="mod">
          <ac:chgData name="Rebecca Stewart" userId="S::r.stewart@uwtsd.ac.uk::e4dbdf3f-b99f-4ed4-aef6-c26f104e6967" providerId="AD" clId="Web-{E3A3DCB0-EC28-753A-A6D3-1CC1C4C7ECAE}" dt="2023-01-22T11:06:22.608" v="7" actId="20577"/>
          <ac:spMkLst>
            <pc:docMk/>
            <pc:sldMk cId="65188989" sldId="266"/>
            <ac:spMk id="3" creationId="{DC6D01A5-BEEF-301E-257F-65FD8C3ED808}"/>
          </ac:spMkLst>
        </pc:spChg>
      </pc:sldChg>
      <pc:sldChg chg="addSp delSp modSp add replId modNotes">
        <pc:chgData name="Rebecca Stewart" userId="S::r.stewart@uwtsd.ac.uk::e4dbdf3f-b99f-4ed4-aef6-c26f104e6967" providerId="AD" clId="Web-{E3A3DCB0-EC28-753A-A6D3-1CC1C4C7ECAE}" dt="2023-01-22T11:25:03.827" v="766"/>
        <pc:sldMkLst>
          <pc:docMk/>
          <pc:sldMk cId="1404655254" sldId="267"/>
        </pc:sldMkLst>
        <pc:spChg chg="del">
          <ac:chgData name="Rebecca Stewart" userId="S::r.stewart@uwtsd.ac.uk::e4dbdf3f-b99f-4ed4-aef6-c26f104e6967" providerId="AD" clId="Web-{E3A3DCB0-EC28-753A-A6D3-1CC1C4C7ECAE}" dt="2023-01-22T11:24:01.229" v="721"/>
          <ac:spMkLst>
            <pc:docMk/>
            <pc:sldMk cId="1404655254" sldId="267"/>
            <ac:spMk id="3" creationId="{80B8C72A-BD9D-8893-2F8C-74B4610581FF}"/>
          </ac:spMkLst>
        </pc:spChg>
        <pc:spChg chg="add del mod">
          <ac:chgData name="Rebecca Stewart" userId="S::r.stewart@uwtsd.ac.uk::e4dbdf3f-b99f-4ed4-aef6-c26f104e6967" providerId="AD" clId="Web-{E3A3DCB0-EC28-753A-A6D3-1CC1C4C7ECAE}" dt="2023-01-22T11:24:06.729" v="722"/>
          <ac:spMkLst>
            <pc:docMk/>
            <pc:sldMk cId="1404655254" sldId="267"/>
            <ac:spMk id="15" creationId="{F1F79681-D0D4-9458-1D2C-84527C036AA2}"/>
          </ac:spMkLst>
        </pc:spChg>
        <pc:graphicFrameChg chg="mod">
          <ac:chgData name="Rebecca Stewart" userId="S::r.stewart@uwtsd.ac.uk::e4dbdf3f-b99f-4ed4-aef6-c26f104e6967" providerId="AD" clId="Web-{E3A3DCB0-EC28-753A-A6D3-1CC1C4C7ECAE}" dt="2023-01-22T11:24:10.948" v="723" actId="1076"/>
          <ac:graphicFrameMkLst>
            <pc:docMk/>
            <pc:sldMk cId="1404655254" sldId="267"/>
            <ac:graphicFrameMk id="2" creationId="{ED82A27F-3D8F-0369-C0E8-66A1C30B6A82}"/>
          </ac:graphicFrameMkLst>
        </pc:graphicFrameChg>
      </pc:sldChg>
    </pc:docChg>
  </pc:docChgLst>
  <pc:docChgLst>
    <pc:chgData name="Rebecca Stewart" userId="e4dbdf3f-b99f-4ed4-aef6-c26f104e6967" providerId="ADAL" clId="{10FA255D-1F58-41DF-8137-E9CD933CF526}"/>
    <pc:docChg chg="custSel modSld">
      <pc:chgData name="Rebecca Stewart" userId="e4dbdf3f-b99f-4ed4-aef6-c26f104e6967" providerId="ADAL" clId="{10FA255D-1F58-41DF-8137-E9CD933CF526}" dt="2023-01-22T11:46:04.611" v="874"/>
      <pc:docMkLst>
        <pc:docMk/>
      </pc:docMkLst>
      <pc:sldChg chg="modAnim">
        <pc:chgData name="Rebecca Stewart" userId="e4dbdf3f-b99f-4ed4-aef6-c26f104e6967" providerId="ADAL" clId="{10FA255D-1F58-41DF-8137-E9CD933CF526}" dt="2023-01-22T11:42:49.259" v="849"/>
        <pc:sldMkLst>
          <pc:docMk/>
          <pc:sldMk cId="397587669" sldId="260"/>
        </pc:sldMkLst>
      </pc:sldChg>
      <pc:sldChg chg="modSp">
        <pc:chgData name="Rebecca Stewart" userId="e4dbdf3f-b99f-4ed4-aef6-c26f104e6967" providerId="ADAL" clId="{10FA255D-1F58-41DF-8137-E9CD933CF526}" dt="2023-01-22T11:43:07.994" v="858" actId="20577"/>
        <pc:sldMkLst>
          <pc:docMk/>
          <pc:sldMk cId="148459853" sldId="261"/>
        </pc:sldMkLst>
        <pc:spChg chg="mod">
          <ac:chgData name="Rebecca Stewart" userId="e4dbdf3f-b99f-4ed4-aef6-c26f104e6967" providerId="ADAL" clId="{10FA255D-1F58-41DF-8137-E9CD933CF526}" dt="2023-01-22T11:43:07.994" v="858" actId="20577"/>
          <ac:spMkLst>
            <pc:docMk/>
            <pc:sldMk cId="148459853" sldId="261"/>
            <ac:spMk id="3" creationId="{776DD861-21C2-7272-DEE7-2ADA75810A67}"/>
          </ac:spMkLst>
        </pc:spChg>
      </pc:sldChg>
      <pc:sldChg chg="delSp modSp mod modAnim">
        <pc:chgData name="Rebecca Stewart" userId="e4dbdf3f-b99f-4ed4-aef6-c26f104e6967" providerId="ADAL" clId="{10FA255D-1F58-41DF-8137-E9CD933CF526}" dt="2023-01-22T11:43:35.800" v="860"/>
        <pc:sldMkLst>
          <pc:docMk/>
          <pc:sldMk cId="4062348757" sldId="262"/>
        </pc:sldMkLst>
        <pc:spChg chg="mod">
          <ac:chgData name="Rebecca Stewart" userId="e4dbdf3f-b99f-4ed4-aef6-c26f104e6967" providerId="ADAL" clId="{10FA255D-1F58-41DF-8137-E9CD933CF526}" dt="2023-01-22T11:31:40.123" v="11" actId="20577"/>
          <ac:spMkLst>
            <pc:docMk/>
            <pc:sldMk cId="4062348757" sldId="262"/>
            <ac:spMk id="3" creationId="{80B8C72A-BD9D-8893-2F8C-74B4610581FF}"/>
          </ac:spMkLst>
        </pc:spChg>
        <pc:graphicFrameChg chg="del">
          <ac:chgData name="Rebecca Stewart" userId="e4dbdf3f-b99f-4ed4-aef6-c26f104e6967" providerId="ADAL" clId="{10FA255D-1F58-41DF-8137-E9CD933CF526}" dt="2023-01-22T11:31:07.809" v="0" actId="478"/>
          <ac:graphicFrameMkLst>
            <pc:docMk/>
            <pc:sldMk cId="4062348757" sldId="262"/>
            <ac:graphicFrameMk id="2" creationId="{ED82A27F-3D8F-0369-C0E8-66A1C30B6A82}"/>
          </ac:graphicFrameMkLst>
        </pc:graphicFrameChg>
      </pc:sldChg>
      <pc:sldChg chg="addSp delSp modSp mod modAnim">
        <pc:chgData name="Rebecca Stewart" userId="e4dbdf3f-b99f-4ed4-aef6-c26f104e6967" providerId="ADAL" clId="{10FA255D-1F58-41DF-8137-E9CD933CF526}" dt="2023-01-22T11:45:41.085" v="871"/>
        <pc:sldMkLst>
          <pc:docMk/>
          <pc:sldMk cId="2371182577" sldId="263"/>
        </pc:sldMkLst>
        <pc:spChg chg="mod">
          <ac:chgData name="Rebecca Stewart" userId="e4dbdf3f-b99f-4ed4-aef6-c26f104e6967" providerId="ADAL" clId="{10FA255D-1F58-41DF-8137-E9CD933CF526}" dt="2023-01-22T11:33:53.430" v="36" actId="14100"/>
          <ac:spMkLst>
            <pc:docMk/>
            <pc:sldMk cId="2371182577" sldId="263"/>
            <ac:spMk id="3" creationId="{3E426300-D438-5BD1-349A-2C8C63848D8B}"/>
          </ac:spMkLst>
        </pc:spChg>
        <pc:spChg chg="mod topLvl">
          <ac:chgData name="Rebecca Stewart" userId="e4dbdf3f-b99f-4ed4-aef6-c26f104e6967" providerId="ADAL" clId="{10FA255D-1F58-41DF-8137-E9CD933CF526}" dt="2023-01-22T11:32:28.917" v="14" actId="164"/>
          <ac:spMkLst>
            <pc:docMk/>
            <pc:sldMk cId="2371182577" sldId="263"/>
            <ac:spMk id="8" creationId="{293A4B03-FCC3-4A96-9A5E-807959ED142E}"/>
          </ac:spMkLst>
        </pc:spChg>
        <pc:spChg chg="mod topLvl">
          <ac:chgData name="Rebecca Stewart" userId="e4dbdf3f-b99f-4ed4-aef6-c26f104e6967" providerId="ADAL" clId="{10FA255D-1F58-41DF-8137-E9CD933CF526}" dt="2023-01-22T11:32:48.515" v="19" actId="403"/>
          <ac:spMkLst>
            <pc:docMk/>
            <pc:sldMk cId="2371182577" sldId="263"/>
            <ac:spMk id="9" creationId="{7D6A85BE-A43C-4414-8369-F573CB409173}"/>
          </ac:spMkLst>
        </pc:spChg>
        <pc:spChg chg="mod topLvl">
          <ac:chgData name="Rebecca Stewart" userId="e4dbdf3f-b99f-4ed4-aef6-c26f104e6967" providerId="ADAL" clId="{10FA255D-1F58-41DF-8137-E9CD933CF526}" dt="2023-01-22T11:33:13.200" v="26" actId="14100"/>
          <ac:spMkLst>
            <pc:docMk/>
            <pc:sldMk cId="2371182577" sldId="263"/>
            <ac:spMk id="10" creationId="{E37432D4-5FC3-4A7A-81F3-EEBB7780237C}"/>
          </ac:spMkLst>
        </pc:spChg>
        <pc:spChg chg="mod topLvl">
          <ac:chgData name="Rebecca Stewart" userId="e4dbdf3f-b99f-4ed4-aef6-c26f104e6967" providerId="ADAL" clId="{10FA255D-1F58-41DF-8137-E9CD933CF526}" dt="2023-01-22T11:33:28.879" v="32" actId="14100"/>
          <ac:spMkLst>
            <pc:docMk/>
            <pc:sldMk cId="2371182577" sldId="263"/>
            <ac:spMk id="11" creationId="{3DFB9E4E-5392-4B86-AC23-E5612F2BAA1F}"/>
          </ac:spMkLst>
        </pc:spChg>
        <pc:grpChg chg="del mod">
          <ac:chgData name="Rebecca Stewart" userId="e4dbdf3f-b99f-4ed4-aef6-c26f104e6967" providerId="ADAL" clId="{10FA255D-1F58-41DF-8137-E9CD933CF526}" dt="2023-01-22T11:32:22.279" v="13" actId="165"/>
          <ac:grpSpMkLst>
            <pc:docMk/>
            <pc:sldMk cId="2371182577" sldId="263"/>
            <ac:grpSpMk id="7" creationId="{1468C534-91E7-4843-90C2-8FD76BAF9AFD}"/>
          </ac:grpSpMkLst>
        </pc:grpChg>
        <pc:grpChg chg="add mod">
          <ac:chgData name="Rebecca Stewart" userId="e4dbdf3f-b99f-4ed4-aef6-c26f104e6967" providerId="ADAL" clId="{10FA255D-1F58-41DF-8137-E9CD933CF526}" dt="2023-01-22T11:33:09.936" v="25" actId="14100"/>
          <ac:grpSpMkLst>
            <pc:docMk/>
            <pc:sldMk cId="2371182577" sldId="263"/>
            <ac:grpSpMk id="12" creationId="{E7C3B8E4-F764-4363-92A5-ADAF4028944A}"/>
          </ac:grpSpMkLst>
        </pc:grpChg>
        <pc:graphicFrameChg chg="del">
          <ac:chgData name="Rebecca Stewart" userId="e4dbdf3f-b99f-4ed4-aef6-c26f104e6967" providerId="ADAL" clId="{10FA255D-1F58-41DF-8137-E9CD933CF526}" dt="2023-01-22T11:32:17.649" v="12" actId="18245"/>
          <ac:graphicFrameMkLst>
            <pc:docMk/>
            <pc:sldMk cId="2371182577" sldId="263"/>
            <ac:graphicFrameMk id="2" creationId="{9FE2408A-C2DE-A18B-9D24-CDE9AE993CE2}"/>
          </ac:graphicFrameMkLst>
        </pc:graphicFrameChg>
      </pc:sldChg>
      <pc:sldChg chg="addSp delSp modSp mod modAnim modNotesTx">
        <pc:chgData name="Rebecca Stewart" userId="e4dbdf3f-b99f-4ed4-aef6-c26f104e6967" providerId="ADAL" clId="{10FA255D-1F58-41DF-8137-E9CD933CF526}" dt="2023-01-22T11:46:04.611" v="874"/>
        <pc:sldMkLst>
          <pc:docMk/>
          <pc:sldMk cId="3703396635" sldId="264"/>
        </pc:sldMkLst>
        <pc:spChg chg="del">
          <ac:chgData name="Rebecca Stewart" userId="e4dbdf3f-b99f-4ed4-aef6-c26f104e6967" providerId="ADAL" clId="{10FA255D-1F58-41DF-8137-E9CD933CF526}" dt="2023-01-22T11:35:25.575" v="42" actId="22"/>
          <ac:spMkLst>
            <pc:docMk/>
            <pc:sldMk cId="3703396635" sldId="264"/>
            <ac:spMk id="3" creationId="{C660865D-372E-F831-40C3-6BE9200C123D}"/>
          </ac:spMkLst>
        </pc:spChg>
        <pc:spChg chg="add mod">
          <ac:chgData name="Rebecca Stewart" userId="e4dbdf3f-b99f-4ed4-aef6-c26f104e6967" providerId="ADAL" clId="{10FA255D-1F58-41DF-8137-E9CD933CF526}" dt="2023-01-22T11:37:49.792" v="407" actId="20577"/>
          <ac:spMkLst>
            <pc:docMk/>
            <pc:sldMk cId="3703396635" sldId="264"/>
            <ac:spMk id="8" creationId="{D6B7C22A-EF19-486B-94CF-191A0267E45F}"/>
          </ac:spMkLst>
        </pc:spChg>
        <pc:spChg chg="add mod">
          <ac:chgData name="Rebecca Stewart" userId="e4dbdf3f-b99f-4ed4-aef6-c26f104e6967" providerId="ADAL" clId="{10FA255D-1F58-41DF-8137-E9CD933CF526}" dt="2023-01-22T11:38:39.344" v="520" actId="1076"/>
          <ac:spMkLst>
            <pc:docMk/>
            <pc:sldMk cId="3703396635" sldId="264"/>
            <ac:spMk id="9" creationId="{645D57D1-CE9D-400A-98FB-63986966E492}"/>
          </ac:spMkLst>
        </pc:spChg>
        <pc:picChg chg="add mod ord">
          <ac:chgData name="Rebecca Stewart" userId="e4dbdf3f-b99f-4ed4-aef6-c26f104e6967" providerId="ADAL" clId="{10FA255D-1F58-41DF-8137-E9CD933CF526}" dt="2023-01-22T11:37:55.001" v="408" actId="1076"/>
          <ac:picMkLst>
            <pc:docMk/>
            <pc:sldMk cId="3703396635" sldId="264"/>
            <ac:picMk id="7" creationId="{FE362C19-BD77-411A-88C7-CA49169E390D}"/>
          </ac:picMkLst>
        </pc:picChg>
      </pc:sldChg>
      <pc:sldChg chg="modSp mod modAnim">
        <pc:chgData name="Rebecca Stewart" userId="e4dbdf3f-b99f-4ed4-aef6-c26f104e6967" providerId="ADAL" clId="{10FA255D-1F58-41DF-8137-E9CD933CF526}" dt="2023-01-22T11:41:42.563" v="847" actId="20577"/>
        <pc:sldMkLst>
          <pc:docMk/>
          <pc:sldMk cId="1440772191" sldId="265"/>
        </pc:sldMkLst>
        <pc:spChg chg="mod">
          <ac:chgData name="Rebecca Stewart" userId="e4dbdf3f-b99f-4ed4-aef6-c26f104e6967" providerId="ADAL" clId="{10FA255D-1F58-41DF-8137-E9CD933CF526}" dt="2023-01-22T11:39:11.113" v="586" actId="20577"/>
          <ac:spMkLst>
            <pc:docMk/>
            <pc:sldMk cId="1440772191" sldId="265"/>
            <ac:spMk id="2" creationId="{580643DE-B227-F318-6635-A30DB27406D9}"/>
          </ac:spMkLst>
        </pc:spChg>
        <pc:spChg chg="mod">
          <ac:chgData name="Rebecca Stewart" userId="e4dbdf3f-b99f-4ed4-aef6-c26f104e6967" providerId="ADAL" clId="{10FA255D-1F58-41DF-8137-E9CD933CF526}" dt="2023-01-22T11:41:42.563" v="847" actId="20577"/>
          <ac:spMkLst>
            <pc:docMk/>
            <pc:sldMk cId="1440772191" sldId="265"/>
            <ac:spMk id="3" creationId="{6BE3BF00-A557-A027-263E-A37D3229F15C}"/>
          </ac:spMkLst>
        </pc:spChg>
      </pc:sldChg>
      <pc:sldChg chg="modSp mod">
        <pc:chgData name="Rebecca Stewart" userId="e4dbdf3f-b99f-4ed4-aef6-c26f104e6967" providerId="ADAL" clId="{10FA255D-1F58-41DF-8137-E9CD933CF526}" dt="2023-01-22T11:41:53.853" v="848" actId="114"/>
        <pc:sldMkLst>
          <pc:docMk/>
          <pc:sldMk cId="65188989" sldId="266"/>
        </pc:sldMkLst>
        <pc:spChg chg="mod">
          <ac:chgData name="Rebecca Stewart" userId="e4dbdf3f-b99f-4ed4-aef6-c26f104e6967" providerId="ADAL" clId="{10FA255D-1F58-41DF-8137-E9CD933CF526}" dt="2023-01-22T11:41:53.853" v="848" actId="114"/>
          <ac:spMkLst>
            <pc:docMk/>
            <pc:sldMk cId="65188989" sldId="266"/>
            <ac:spMk id="3" creationId="{DC6D01A5-BEEF-301E-257F-65FD8C3ED808}"/>
          </ac:spMkLst>
        </pc:spChg>
      </pc:sldChg>
      <pc:sldChg chg="addSp delSp modSp modAnim">
        <pc:chgData name="Rebecca Stewart" userId="e4dbdf3f-b99f-4ed4-aef6-c26f104e6967" providerId="ADAL" clId="{10FA255D-1F58-41DF-8137-E9CD933CF526}" dt="2023-01-22T11:45:26.090" v="870"/>
        <pc:sldMkLst>
          <pc:docMk/>
          <pc:sldMk cId="1404655254" sldId="267"/>
        </pc:sldMkLst>
        <pc:spChg chg="mod topLvl">
          <ac:chgData name="Rebecca Stewart" userId="e4dbdf3f-b99f-4ed4-aef6-c26f104e6967" providerId="ADAL" clId="{10FA255D-1F58-41DF-8137-E9CD933CF526}" dt="2023-01-22T11:45:01.242" v="866" actId="164"/>
          <ac:spMkLst>
            <pc:docMk/>
            <pc:sldMk cId="1404655254" sldId="267"/>
            <ac:spMk id="7" creationId="{1E0F1935-EBE2-4806-9A50-4CFB19D9B51D}"/>
          </ac:spMkLst>
        </pc:spChg>
        <pc:spChg chg="mod topLvl">
          <ac:chgData name="Rebecca Stewart" userId="e4dbdf3f-b99f-4ed4-aef6-c26f104e6967" providerId="ADAL" clId="{10FA255D-1F58-41DF-8137-E9CD933CF526}" dt="2023-01-22T11:45:01.242" v="866" actId="164"/>
          <ac:spMkLst>
            <pc:docMk/>
            <pc:sldMk cId="1404655254" sldId="267"/>
            <ac:spMk id="8" creationId="{1DA76932-3B3D-4752-845F-6E7D5442B456}"/>
          </ac:spMkLst>
        </pc:spChg>
        <pc:spChg chg="mod topLvl">
          <ac:chgData name="Rebecca Stewart" userId="e4dbdf3f-b99f-4ed4-aef6-c26f104e6967" providerId="ADAL" clId="{10FA255D-1F58-41DF-8137-E9CD933CF526}" dt="2023-01-22T11:45:01.242" v="866" actId="164"/>
          <ac:spMkLst>
            <pc:docMk/>
            <pc:sldMk cId="1404655254" sldId="267"/>
            <ac:spMk id="9" creationId="{A57D96EE-71D2-428D-ADEB-16A1503CF03F}"/>
          </ac:spMkLst>
        </pc:spChg>
        <pc:spChg chg="mod topLvl">
          <ac:chgData name="Rebecca Stewart" userId="e4dbdf3f-b99f-4ed4-aef6-c26f104e6967" providerId="ADAL" clId="{10FA255D-1F58-41DF-8137-E9CD933CF526}" dt="2023-01-22T11:45:06.444" v="867" actId="164"/>
          <ac:spMkLst>
            <pc:docMk/>
            <pc:sldMk cId="1404655254" sldId="267"/>
            <ac:spMk id="10" creationId="{89AA8782-4506-4857-A0A6-E5134E9833D1}"/>
          </ac:spMkLst>
        </pc:spChg>
        <pc:spChg chg="mod topLvl">
          <ac:chgData name="Rebecca Stewart" userId="e4dbdf3f-b99f-4ed4-aef6-c26f104e6967" providerId="ADAL" clId="{10FA255D-1F58-41DF-8137-E9CD933CF526}" dt="2023-01-22T11:45:06.444" v="867" actId="164"/>
          <ac:spMkLst>
            <pc:docMk/>
            <pc:sldMk cId="1404655254" sldId="267"/>
            <ac:spMk id="11" creationId="{36C7AA72-F1D6-4D4C-8C1B-B1172BF6E164}"/>
          </ac:spMkLst>
        </pc:spChg>
        <pc:spChg chg="mod topLvl">
          <ac:chgData name="Rebecca Stewart" userId="e4dbdf3f-b99f-4ed4-aef6-c26f104e6967" providerId="ADAL" clId="{10FA255D-1F58-41DF-8137-E9CD933CF526}" dt="2023-01-22T11:45:06.444" v="867" actId="164"/>
          <ac:spMkLst>
            <pc:docMk/>
            <pc:sldMk cId="1404655254" sldId="267"/>
            <ac:spMk id="12" creationId="{ACD11ED9-9CB4-4A9F-B3AC-8B2ECD4DA7FF}"/>
          </ac:spMkLst>
        </pc:spChg>
        <pc:grpChg chg="del mod">
          <ac:chgData name="Rebecca Stewart" userId="e4dbdf3f-b99f-4ed4-aef6-c26f104e6967" providerId="ADAL" clId="{10FA255D-1F58-41DF-8137-E9CD933CF526}" dt="2023-01-22T11:44:43.775" v="864" actId="165"/>
          <ac:grpSpMkLst>
            <pc:docMk/>
            <pc:sldMk cId="1404655254" sldId="267"/>
            <ac:grpSpMk id="3" creationId="{39EC3AF9-B83D-4611-8BE3-AC654FADFE92}"/>
          </ac:grpSpMkLst>
        </pc:grpChg>
        <pc:grpChg chg="add mod">
          <ac:chgData name="Rebecca Stewart" userId="e4dbdf3f-b99f-4ed4-aef6-c26f104e6967" providerId="ADAL" clId="{10FA255D-1F58-41DF-8137-E9CD933CF526}" dt="2023-01-22T11:45:01.242" v="866" actId="164"/>
          <ac:grpSpMkLst>
            <pc:docMk/>
            <pc:sldMk cId="1404655254" sldId="267"/>
            <ac:grpSpMk id="13" creationId="{291069FB-CC3B-45AB-B768-EE7F900BD7C2}"/>
          </ac:grpSpMkLst>
        </pc:grpChg>
        <pc:grpChg chg="add mod">
          <ac:chgData name="Rebecca Stewart" userId="e4dbdf3f-b99f-4ed4-aef6-c26f104e6967" providerId="ADAL" clId="{10FA255D-1F58-41DF-8137-E9CD933CF526}" dt="2023-01-22T11:45:06.444" v="867" actId="164"/>
          <ac:grpSpMkLst>
            <pc:docMk/>
            <pc:sldMk cId="1404655254" sldId="267"/>
            <ac:grpSpMk id="14" creationId="{818FDDE4-51C2-4C2D-82EE-7DB25C5FBA29}"/>
          </ac:grpSpMkLst>
        </pc:grpChg>
        <pc:graphicFrameChg chg="del">
          <ac:chgData name="Rebecca Stewart" userId="e4dbdf3f-b99f-4ed4-aef6-c26f104e6967" providerId="ADAL" clId="{10FA255D-1F58-41DF-8137-E9CD933CF526}" dt="2023-01-22T11:44:35.958" v="863" actId="18245"/>
          <ac:graphicFrameMkLst>
            <pc:docMk/>
            <pc:sldMk cId="1404655254" sldId="267"/>
            <ac:graphicFrameMk id="2" creationId="{ED82A27F-3D8F-0369-C0E8-66A1C30B6A82}"/>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BB2ACA-C10C-45E2-BE75-B21C50E4CD4C}" type="datetimeFigureOut">
              <a:rPr lang="en-GB" smtClean="0"/>
              <a:t>13/10/2024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5F15C5-524E-458A-8B62-86CF0FB2A1E4}" type="slidenum">
              <a:rPr lang="en-GB" smtClean="0"/>
              <a:t>‹#›</a:t>
            </a:fld>
            <a:endParaRPr lang="en-GB"/>
          </a:p>
        </p:txBody>
      </p:sp>
    </p:spTree>
    <p:extLst>
      <p:ext uri="{BB962C8B-B14F-4D97-AF65-F5344CB8AC3E}">
        <p14:creationId xmlns:p14="http://schemas.microsoft.com/office/powerpoint/2010/main" val="4137243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https://librarysearch.uwtsd.ac.uk/permalink/44WHELF_UWTSD/11c0l68/alma99100463018602421 </a:t>
            </a:r>
          </a:p>
          <a:p>
            <a:endParaRPr lang="en-GB" dirty="0"/>
          </a:p>
          <a:p>
            <a:r>
              <a:rPr lang="en-GB" dirty="0"/>
              <a:t>https://librarysearch.uwtsd.ac.uk/permalink/44WHELF_UWTSD/11c0l68/alma99122192602421 </a:t>
            </a:r>
          </a:p>
        </p:txBody>
      </p:sp>
      <p:sp>
        <p:nvSpPr>
          <p:cNvPr id="4" name="Slide Number Placeholder 3"/>
          <p:cNvSpPr>
            <a:spLocks noGrp="1"/>
          </p:cNvSpPr>
          <p:nvPr>
            <p:ph type="sldNum" sz="quarter" idx="5"/>
          </p:nvPr>
        </p:nvSpPr>
        <p:spPr/>
        <p:txBody>
          <a:bodyPr/>
          <a:lstStyle/>
          <a:p>
            <a:fld id="{E75F15C5-524E-458A-8B62-86CF0FB2A1E4}" type="slidenum">
              <a:rPr lang="en-GB" smtClean="0"/>
              <a:t>3</a:t>
            </a:fld>
            <a:endParaRPr lang="en-GB"/>
          </a:p>
        </p:txBody>
      </p:sp>
    </p:spTree>
    <p:extLst>
      <p:ext uri="{BB962C8B-B14F-4D97-AF65-F5344CB8AC3E}">
        <p14:creationId xmlns:p14="http://schemas.microsoft.com/office/powerpoint/2010/main" val="3708177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2 will involve working together to create a presentation and to deliver this as a group. As a class, brainstorm ideas about what makes a good presentation. </a:t>
            </a:r>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3249659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 Anderson is the Head of TED and describes a variety of key aspects of engaging presentations. These are just three points, Please watch a video on the next slide. Students will do their group presentation in front of the whole class. This is so that they can develop the essential presentation skills important in the world of business.</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2356545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as a group and pause at relevant points to reflect. </a:t>
            </a:r>
          </a:p>
          <a:p>
            <a:endParaRPr lang="en-GB" dirty="0"/>
          </a:p>
          <a:p>
            <a:r>
              <a:rPr lang="en-GB" dirty="0"/>
              <a:t>https://www.youtube.com/watch?v=MnIPpUiTcRc</a:t>
            </a:r>
          </a:p>
          <a:p>
            <a:endParaRPr lang="en-GB" dirty="0"/>
          </a:p>
          <a:p>
            <a:r>
              <a:rPr lang="en-GB" dirty="0"/>
              <a:t>You may want to reduce the playback speed to 0.75 as the narrator speaks very fast. </a:t>
            </a:r>
          </a:p>
          <a:p>
            <a:endParaRPr lang="en-GB" dirty="0"/>
          </a:p>
          <a:p>
            <a:r>
              <a:rPr lang="en-GB" dirty="0"/>
              <a:t>Remember that the students will be presenting to an academic about their proposed mini project. They have to include several key elements: introduction, rationale (background research), ethical considerations, methods - (who, what, where, when and how), project timeline, conclusion. </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827160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will be expanded on in the coming slides – this basic format could be used for a 5 or 10 min presentation </a:t>
            </a:r>
          </a:p>
        </p:txBody>
      </p:sp>
      <p:sp>
        <p:nvSpPr>
          <p:cNvPr id="4" name="Slide Number Placeholder 3"/>
          <p:cNvSpPr>
            <a:spLocks noGrp="1"/>
          </p:cNvSpPr>
          <p:nvPr>
            <p:ph type="sldNum" sz="quarter" idx="5"/>
          </p:nvPr>
        </p:nvSpPr>
        <p:spPr/>
        <p:txBody>
          <a:bodyPr/>
          <a:lstStyle/>
          <a:p>
            <a:fld id="{E75F15C5-524E-458A-8B62-86CF0FB2A1E4}" type="slidenum">
              <a:rPr lang="en-GB" smtClean="0"/>
              <a:t>8</a:t>
            </a:fld>
            <a:endParaRPr lang="en-GB"/>
          </a:p>
        </p:txBody>
      </p:sp>
    </p:spTree>
    <p:extLst>
      <p:ext uri="{BB962C8B-B14F-4D97-AF65-F5344CB8AC3E}">
        <p14:creationId xmlns:p14="http://schemas.microsoft.com/office/powerpoint/2010/main" val="3324175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Ensure that you address all aspects of the task that you have been set. </a:t>
            </a:r>
          </a:p>
        </p:txBody>
      </p:sp>
      <p:sp>
        <p:nvSpPr>
          <p:cNvPr id="4" name="Slide Number Placeholder 3"/>
          <p:cNvSpPr>
            <a:spLocks noGrp="1"/>
          </p:cNvSpPr>
          <p:nvPr>
            <p:ph type="sldNum" sz="quarter" idx="5"/>
          </p:nvPr>
        </p:nvSpPr>
        <p:spPr/>
        <p:txBody>
          <a:bodyPr/>
          <a:lstStyle/>
          <a:p>
            <a:fld id="{E75F15C5-524E-458A-8B62-86CF0FB2A1E4}" type="slidenum">
              <a:rPr lang="en-GB" smtClean="0"/>
              <a:t>12</a:t>
            </a:fld>
            <a:endParaRPr lang="en-GB"/>
          </a:p>
        </p:txBody>
      </p:sp>
    </p:spTree>
    <p:extLst>
      <p:ext uri="{BB962C8B-B14F-4D97-AF65-F5344CB8AC3E}">
        <p14:creationId xmlns:p14="http://schemas.microsoft.com/office/powerpoint/2010/main" val="2379387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https://www-citethemrightonline-com.ezproxy.uwtsd.ac.uk/category-list?docid=CTRHarvard  - link to Cite them right via the UWTSD library</a:t>
            </a:r>
          </a:p>
        </p:txBody>
      </p:sp>
      <p:sp>
        <p:nvSpPr>
          <p:cNvPr id="4" name="Slide Number Placeholder 3"/>
          <p:cNvSpPr>
            <a:spLocks noGrp="1"/>
          </p:cNvSpPr>
          <p:nvPr>
            <p:ph type="sldNum" sz="quarter" idx="5"/>
          </p:nvPr>
        </p:nvSpPr>
        <p:spPr/>
        <p:txBody>
          <a:bodyPr/>
          <a:lstStyle/>
          <a:p>
            <a:fld id="{E75F15C5-524E-458A-8B62-86CF0FB2A1E4}" type="slidenum">
              <a:rPr lang="en-GB" smtClean="0"/>
              <a:t>14</a:t>
            </a:fld>
            <a:endParaRPr lang="en-GB"/>
          </a:p>
        </p:txBody>
      </p:sp>
    </p:spTree>
    <p:extLst>
      <p:ext uri="{BB962C8B-B14F-4D97-AF65-F5344CB8AC3E}">
        <p14:creationId xmlns:p14="http://schemas.microsoft.com/office/powerpoint/2010/main" val="1408820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2 will involve working together to create a presentation and to deliver this as a group. As a class, brainstorm ideas about what makes a good presentation.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49659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 Anderson is the Head of TED and describes a variety of key aspects of engaging presentations. These are just three points, Please watch a video on the next slide. Students will do their group presentation in front of the whole class. This is so that they can develop the essential presentation skills important in the world of business.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56545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as a group and pause at relevant points to reflect. </a:t>
            </a:r>
          </a:p>
          <a:p>
            <a:endParaRPr lang="en-GB" dirty="0"/>
          </a:p>
          <a:p>
            <a:r>
              <a:rPr lang="en-GB" dirty="0"/>
              <a:t>https://www.youtube.com/watch?v=MnIPpUiTcRc</a:t>
            </a:r>
          </a:p>
          <a:p>
            <a:endParaRPr lang="en-GB" dirty="0"/>
          </a:p>
          <a:p>
            <a:r>
              <a:rPr lang="en-GB" dirty="0"/>
              <a:t>You may want to reduce the playback speed to 0.75 as the narrator speaks very fast. </a:t>
            </a:r>
          </a:p>
          <a:p>
            <a:endParaRPr lang="en-GB" dirty="0"/>
          </a:p>
          <a:p>
            <a:r>
              <a:rPr lang="en-GB" dirty="0"/>
              <a:t>Remember that the students will be presenting to an academic about their proposed mini project. They have to include several key elements: introduction, rationale (background research), ethical considerations, methods - (who, what, where, when and how), project timeline, conclusion.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27160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303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450790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0F83CA-12C3-4ED7-8B40-B7EF20EBE6FB}"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1541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0F83CA-12C3-4ED7-8B40-B7EF20EBE6FB}"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252206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0F83CA-12C3-4ED7-8B40-B7EF20EBE6FB}" type="datetimeFigureOut">
              <a:rPr lang="en-GB" smtClean="0"/>
              <a:t>13/10/2024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193738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0F83CA-12C3-4ED7-8B40-B7EF20EBE6FB}" type="datetimeFigureOut">
              <a:rPr lang="en-GB" smtClean="0"/>
              <a:t>13/10/2024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466978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E0F83CA-12C3-4ED7-8B40-B7EF20EBE6FB}" type="datetimeFigureOut">
              <a:rPr lang="en-GB" smtClean="0"/>
              <a:t>13/10/2024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500600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E0F83CA-12C3-4ED7-8B40-B7EF20EBE6FB}" type="datetimeFigureOut">
              <a:rPr lang="en-GB" smtClean="0"/>
              <a:t>13/10/2024</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5AA0E02-A866-45DB-9367-240E63E43F08}" type="slidenum">
              <a:rPr lang="en-GB" smtClean="0"/>
              <a:t>‹#›</a:t>
            </a:fld>
            <a:endParaRPr lang="en-GB"/>
          </a:p>
        </p:txBody>
      </p:sp>
    </p:spTree>
    <p:extLst>
      <p:ext uri="{BB962C8B-B14F-4D97-AF65-F5344CB8AC3E}">
        <p14:creationId xmlns:p14="http://schemas.microsoft.com/office/powerpoint/2010/main" val="378709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0F83CA-12C3-4ED7-8B40-B7EF20EBE6FB}"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348385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099904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6130117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13/10/2024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016998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8109414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27035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808388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26093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434097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586093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434915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093825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316099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130022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527051" y="6524626"/>
            <a:ext cx="1295400" cy="219075"/>
          </a:xfrm>
        </p:spPr>
        <p:txBody>
          <a:bodyPr/>
          <a:lstStyle>
            <a:lvl1pPr>
              <a:defRPr/>
            </a:lvl1pPr>
          </a:lstStyle>
          <a:p>
            <a:pPr>
              <a:defRPr/>
            </a:pPr>
            <a:fld id="{F00EA7C4-BC9D-DF4B-B9AA-041203319C76}" type="datetime1">
              <a:rPr lang="en-GB" altLang="en-US"/>
              <a:pPr>
                <a:defRPr/>
              </a:pPr>
              <a:t>13/10/2024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22016355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13/10/2024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27328106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13/10/2024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23983973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21299198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13/10/2024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25449067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13/10/2024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5665766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13/10/2024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9605204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35079166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4838892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13/10/2024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3490621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13/10/2024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747747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4.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E0F83CA-12C3-4ED7-8B40-B7EF20EBE6FB}" type="datetimeFigureOut">
              <a:rPr lang="en-GB" smtClean="0"/>
              <a:t>13/10/2024</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5AA0E02-A866-45DB-9367-240E63E43F08}"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809008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19005189"/>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extLst>
      <p:ext uri="{BB962C8B-B14F-4D97-AF65-F5344CB8AC3E}">
        <p14:creationId xmlns:p14="http://schemas.microsoft.com/office/powerpoint/2010/main" val="1109078629"/>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LzdZHS3YJz4?feature=oembed"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itethemrightonline-com.ezproxy.uwtsd.ac.uk/category-list?docid=CTRHarvar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MnIPpUiTcRc"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defTabSz="914400" fontAlgn="base">
              <a:spcBef>
                <a:spcPct val="0"/>
              </a:spcBef>
              <a:spcAft>
                <a:spcPct val="0"/>
              </a:spcAft>
              <a:buNone/>
            </a:pPr>
            <a:fld id="{CB051C3F-9BA8-3440-A8B4-B475D33F9A8B}" type="slidenum">
              <a:rPr lang="en-GB" altLang="en-US" sz="1200">
                <a:solidFill>
                  <a:srgbClr val="898989"/>
                </a:solidFill>
                <a:cs typeface="Arial" panose="020B0604020202020204" pitchFamily="34" charset="0"/>
              </a:rPr>
              <a:pPr defTabSz="914400"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39876" y="1158875"/>
            <a:ext cx="9128125" cy="4540250"/>
          </a:xfrm>
        </p:spPr>
        <p:txBody>
          <a:bodyPr/>
          <a:lstStyle/>
          <a:p>
            <a:pPr>
              <a:defRPr/>
            </a:pPr>
            <a:br>
              <a:rPr lang="en-GB" altLang="en-US" b="1" dirty="0"/>
            </a:br>
            <a:r>
              <a:rPr lang="en-GB" altLang="en-US" b="1" dirty="0"/>
              <a:t>  Presentation skills &amp; component 1 assignment support</a:t>
            </a:r>
            <a:br>
              <a:rPr lang="en-GB" altLang="en-US" dirty="0"/>
            </a:br>
            <a:br>
              <a:rPr lang="en-GB" altLang="en-US" dirty="0"/>
            </a:br>
            <a:br>
              <a:rPr lang="en-GB" altLang="en-US" sz="3600" dirty="0"/>
            </a:br>
            <a:r>
              <a:rPr lang="en-GB" altLang="en-US" sz="3600" dirty="0"/>
              <a:t>						</a:t>
            </a:r>
            <a:r>
              <a:rPr lang="en-GB" altLang="en-US" sz="2400" b="1" dirty="0"/>
              <a:t>Week </a:t>
            </a:r>
            <a:r>
              <a:rPr lang="en-GB" altLang="en-US" sz="2400" b="1"/>
              <a:t>6 Session </a:t>
            </a:r>
            <a:r>
              <a:rPr lang="en-GB" altLang="en-US" sz="2400" b="1" dirty="0"/>
              <a:t>1</a:t>
            </a: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a:xfrm>
            <a:off x="1981200" y="1600201"/>
            <a:ext cx="3826768" cy="3917032"/>
          </a:xfrm>
        </p:spPr>
        <p:txBody>
          <a:bodyPr/>
          <a:lstStyle/>
          <a:p>
            <a:r>
              <a:rPr lang="en-GB" sz="1600" b="1" dirty="0"/>
              <a:t>Give support on designing presentations and doing presentations</a:t>
            </a:r>
            <a:endParaRPr lang="en-US" sz="1400" dirty="0"/>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defTabSz="914400">
              <a:defRPr/>
            </a:pPr>
            <a:fld id="{130ADD5E-52E0-0D44-B721-F95AB1FBEECE}" type="datetime1">
              <a:rPr lang="en-GB" altLang="en-US">
                <a:solidFill>
                  <a:prstClr val="black">
                    <a:tint val="75000"/>
                  </a:prstClr>
                </a:solidFill>
                <a:latin typeface="Myriad Pro"/>
              </a:rPr>
              <a:pPr defTabSz="914400">
                <a:defRPr/>
              </a:pPr>
              <a:t>13/10/2024</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defTabSz="914400" fontAlgn="base">
              <a:spcBef>
                <a:spcPct val="0"/>
              </a:spcBef>
              <a:spcAft>
                <a:spcPct val="0"/>
              </a:spcAft>
              <a:defRPr/>
            </a:pPr>
            <a:fld id="{E420D319-DD93-554E-8F0D-BBCEB2ABB842}" type="slidenum">
              <a:rPr lang="en-GB" altLang="en-US">
                <a:cs typeface="Arial" panose="020B0604020202020204" pitchFamily="34" charset="0"/>
              </a:rPr>
              <a:pPr defTabSz="914400" fontAlgn="base">
                <a:spcBef>
                  <a:spcPct val="0"/>
                </a:spcBef>
                <a:spcAft>
                  <a:spcPct val="0"/>
                </a:spcAft>
                <a:defRPr/>
              </a:pPr>
              <a:t>2</a:t>
            </a:fld>
            <a:endParaRPr lang="en-GB" altLang="en-US">
              <a:cs typeface="Arial" panose="020B0604020202020204" pitchFamily="34" charset="0"/>
            </a:endParaRPr>
          </a:p>
        </p:txBody>
      </p:sp>
      <p:sp>
        <p:nvSpPr>
          <p:cNvPr id="6" name="Content Placeholder 2">
            <a:extLst>
              <a:ext uri="{FF2B5EF4-FFF2-40B4-BE49-F238E27FC236}">
                <a16:creationId xmlns:a16="http://schemas.microsoft.com/office/drawing/2014/main" id="{03B60BFF-3ED1-E76E-2B71-411AB1B1E3FA}"/>
              </a:ext>
            </a:extLst>
          </p:cNvPr>
          <p:cNvSpPr txBox="1">
            <a:spLocks/>
          </p:cNvSpPr>
          <p:nvPr/>
        </p:nvSpPr>
        <p:spPr bwMode="auto">
          <a:xfrm>
            <a:off x="6158767" y="1600201"/>
            <a:ext cx="4474840"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defTabSz="914400"/>
            <a:r>
              <a:rPr lang="en-GB" sz="1600" b="1" dirty="0">
                <a:solidFill>
                  <a:prstClr val="black"/>
                </a:solidFill>
                <a:latin typeface="Myriad Pro"/>
              </a:rPr>
              <a:t>Group support and review of component 1 drafts</a:t>
            </a:r>
            <a:endParaRPr lang="en-GB" sz="1200" dirty="0">
              <a:solidFill>
                <a:prstClr val="black"/>
              </a:solidFill>
              <a:latin typeface="Myriad Pro"/>
            </a:endParaRPr>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5414-FE32-B32F-81A1-AE2B1BA20962}"/>
              </a:ext>
            </a:extLst>
          </p:cNvPr>
          <p:cNvSpPr>
            <a:spLocks noGrp="1"/>
          </p:cNvSpPr>
          <p:nvPr>
            <p:ph type="title"/>
          </p:nvPr>
        </p:nvSpPr>
        <p:spPr/>
        <p:txBody>
          <a:bodyPr/>
          <a:lstStyle/>
          <a:p>
            <a:r>
              <a:rPr lang="en-GB" dirty="0"/>
              <a:t>Why do presentations? </a:t>
            </a:r>
          </a:p>
        </p:txBody>
      </p:sp>
      <p:pic>
        <p:nvPicPr>
          <p:cNvPr id="8" name="Picture 7">
            <a:extLst>
              <a:ext uri="{FF2B5EF4-FFF2-40B4-BE49-F238E27FC236}">
                <a16:creationId xmlns:a16="http://schemas.microsoft.com/office/drawing/2014/main" id="{95EEB821-7C2D-CB60-1250-3B8D7037B40A}"/>
              </a:ext>
            </a:extLst>
          </p:cNvPr>
          <p:cNvPicPr>
            <a:picLocks noChangeAspect="1"/>
          </p:cNvPicPr>
          <p:nvPr/>
        </p:nvPicPr>
        <p:blipFill>
          <a:blip r:embed="rId3"/>
          <a:stretch>
            <a:fillRect/>
          </a:stretch>
        </p:blipFill>
        <p:spPr>
          <a:xfrm>
            <a:off x="2429857" y="1995465"/>
            <a:ext cx="3338513" cy="1862160"/>
          </a:xfrm>
          <a:prstGeom prst="rect">
            <a:avLst/>
          </a:prstGeom>
        </p:spPr>
      </p:pic>
      <p:pic>
        <p:nvPicPr>
          <p:cNvPr id="5" name="Picture 4" descr="Businesswoman pointing up">
            <a:extLst>
              <a:ext uri="{FF2B5EF4-FFF2-40B4-BE49-F238E27FC236}">
                <a16:creationId xmlns:a16="http://schemas.microsoft.com/office/drawing/2014/main" id="{D2273826-09E3-D40C-2864-2D88715330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7280" y="2288957"/>
            <a:ext cx="1777540" cy="4114800"/>
          </a:xfrm>
          <a:prstGeom prst="rect">
            <a:avLst/>
          </a:prstGeom>
        </p:spPr>
      </p:pic>
      <p:sp>
        <p:nvSpPr>
          <p:cNvPr id="9" name="TextBox 8">
            <a:extLst>
              <a:ext uri="{FF2B5EF4-FFF2-40B4-BE49-F238E27FC236}">
                <a16:creationId xmlns:a16="http://schemas.microsoft.com/office/drawing/2014/main" id="{29E2529C-8E75-0FB7-C9D2-BFCD2C89B209}"/>
              </a:ext>
            </a:extLst>
          </p:cNvPr>
          <p:cNvSpPr txBox="1"/>
          <p:nvPr/>
        </p:nvSpPr>
        <p:spPr>
          <a:xfrm>
            <a:off x="6667500" y="1995465"/>
            <a:ext cx="4895850"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Presentations are often used as a means of assessment at UWTSD. These practical assessments give you an opportunity to show off your fluency of understanding of your topic. </a:t>
            </a:r>
          </a:p>
        </p:txBody>
      </p:sp>
      <p:sp>
        <p:nvSpPr>
          <p:cNvPr id="10" name="TextBox 9">
            <a:extLst>
              <a:ext uri="{FF2B5EF4-FFF2-40B4-BE49-F238E27FC236}">
                <a16:creationId xmlns:a16="http://schemas.microsoft.com/office/drawing/2014/main" id="{82F7BC7A-72D8-2FDA-1992-CDEA8946E3A6}"/>
              </a:ext>
            </a:extLst>
          </p:cNvPr>
          <p:cNvSpPr txBox="1"/>
          <p:nvPr/>
        </p:nvSpPr>
        <p:spPr>
          <a:xfrm>
            <a:off x="6667500" y="4561894"/>
            <a:ext cx="4895850"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During this session we will discuss the importance of structure in your presentations  and how you might structure your own work.  </a:t>
            </a:r>
          </a:p>
        </p:txBody>
      </p:sp>
    </p:spTree>
    <p:extLst>
      <p:ext uri="{BB962C8B-B14F-4D97-AF65-F5344CB8AC3E}">
        <p14:creationId xmlns:p14="http://schemas.microsoft.com/office/powerpoint/2010/main" val="3707398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460B8522-9585-4055-A4CE-5AF525AD021C}"/>
              </a:ext>
            </a:extLst>
          </p:cNvPr>
          <p:cNvSpPr/>
          <p:nvPr/>
        </p:nvSpPr>
        <p:spPr>
          <a:xfrm>
            <a:off x="1991544" y="1052737"/>
            <a:ext cx="4392488" cy="3091093"/>
          </a:xfrm>
          <a:prstGeom prst="cloudCallout">
            <a:avLst>
              <a:gd name="adj1" fmla="val 84213"/>
              <a:gd name="adj2" fmla="val -37930"/>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600" dirty="0"/>
              <a:t>What makes a good presentation?</a:t>
            </a:r>
          </a:p>
        </p:txBody>
      </p:sp>
      <p:pic>
        <p:nvPicPr>
          <p:cNvPr id="6" name="Picture 5" descr="Casual woman with hand on face">
            <a:extLst>
              <a:ext uri="{FF2B5EF4-FFF2-40B4-BE49-F238E27FC236}">
                <a16:creationId xmlns:a16="http://schemas.microsoft.com/office/drawing/2014/main" id="{FBE7288E-C731-45B2-B7CC-AB4451B412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2645" y="1418611"/>
            <a:ext cx="1454358" cy="4244472"/>
          </a:xfrm>
          <a:prstGeom prst="rect">
            <a:avLst/>
          </a:prstGeom>
        </p:spPr>
      </p:pic>
    </p:spTree>
    <p:extLst>
      <p:ext uri="{BB962C8B-B14F-4D97-AF65-F5344CB8AC3E}">
        <p14:creationId xmlns:p14="http://schemas.microsoft.com/office/powerpoint/2010/main" val="779168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up)">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EAF0B-C577-4957-937F-C29A41AB2471}"/>
              </a:ext>
            </a:extLst>
          </p:cNvPr>
          <p:cNvSpPr>
            <a:spLocks noGrp="1"/>
          </p:cNvSpPr>
          <p:nvPr>
            <p:ph type="title"/>
          </p:nvPr>
        </p:nvSpPr>
        <p:spPr/>
        <p:txBody>
          <a:bodyPr/>
          <a:lstStyle/>
          <a:p>
            <a:r>
              <a:rPr lang="en-GB" dirty="0"/>
              <a:t>Slide design and content</a:t>
            </a:r>
          </a:p>
        </p:txBody>
      </p:sp>
      <p:sp>
        <p:nvSpPr>
          <p:cNvPr id="3" name="Content Placeholder 2">
            <a:extLst>
              <a:ext uri="{FF2B5EF4-FFF2-40B4-BE49-F238E27FC236}">
                <a16:creationId xmlns:a16="http://schemas.microsoft.com/office/drawing/2014/main" id="{DD956565-E7EB-405C-8B4B-2A3BA2E8A876}"/>
              </a:ext>
            </a:extLst>
          </p:cNvPr>
          <p:cNvSpPr>
            <a:spLocks noGrp="1"/>
          </p:cNvSpPr>
          <p:nvPr>
            <p:ph idx="1"/>
          </p:nvPr>
        </p:nvSpPr>
        <p:spPr/>
        <p:txBody>
          <a:bodyPr/>
          <a:lstStyle/>
          <a:p>
            <a:pPr marL="0" indent="0">
              <a:buNone/>
            </a:pPr>
            <a:r>
              <a:rPr lang="en-GB" dirty="0"/>
              <a:t>Anderson (2018) suggests that less is more: </a:t>
            </a:r>
          </a:p>
          <a:p>
            <a:endParaRPr lang="en-GB" dirty="0"/>
          </a:p>
        </p:txBody>
      </p:sp>
      <p:sp>
        <p:nvSpPr>
          <p:cNvPr id="6" name="Freeform: Shape 5">
            <a:extLst>
              <a:ext uri="{FF2B5EF4-FFF2-40B4-BE49-F238E27FC236}">
                <a16:creationId xmlns:a16="http://schemas.microsoft.com/office/drawing/2014/main" id="{176B412F-63AB-4DA6-B1DE-1D1C33F31BC5}"/>
              </a:ext>
            </a:extLst>
          </p:cNvPr>
          <p:cNvSpPr/>
          <p:nvPr/>
        </p:nvSpPr>
        <p:spPr>
          <a:xfrm>
            <a:off x="2143786" y="2466888"/>
            <a:ext cx="2001610" cy="2186248"/>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latin typeface="Arial" panose="020B0604020202020204" pitchFamily="34" charset="0"/>
                <a:cs typeface="Arial" panose="020B0604020202020204" pitchFamily="34" charset="0"/>
              </a:rPr>
              <a:t>Focus on your topic. </a:t>
            </a:r>
          </a:p>
        </p:txBody>
      </p:sp>
      <p:sp>
        <p:nvSpPr>
          <p:cNvPr id="9" name="Freeform: Shape 8">
            <a:extLst>
              <a:ext uri="{FF2B5EF4-FFF2-40B4-BE49-F238E27FC236}">
                <a16:creationId xmlns:a16="http://schemas.microsoft.com/office/drawing/2014/main" id="{1A3B8A8C-10A7-429E-9631-E34D60B4981D}"/>
              </a:ext>
            </a:extLst>
          </p:cNvPr>
          <p:cNvSpPr/>
          <p:nvPr/>
        </p:nvSpPr>
        <p:spPr>
          <a:xfrm>
            <a:off x="4852808" y="2348884"/>
            <a:ext cx="2107288" cy="2304253"/>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3973551"/>
              <a:satOff val="15924"/>
              <a:lumOff val="3451"/>
              <a:alphaOff val="0"/>
            </a:schemeClr>
          </a:fillRef>
          <a:effectRef idx="2">
            <a:schemeClr val="accent5">
              <a:hueOff val="-3973551"/>
              <a:satOff val="15924"/>
              <a:lumOff val="3451"/>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latin typeface="Arial" panose="020B0604020202020204" pitchFamily="34" charset="0"/>
                <a:cs typeface="Arial" panose="020B0604020202020204" pitchFamily="34" charset="0"/>
              </a:rPr>
              <a:t>Give information clearly</a:t>
            </a:r>
            <a:r>
              <a:rPr lang="en-GB" dirty="0">
                <a:latin typeface="Arial" panose="020B0604020202020204" pitchFamily="34" charset="0"/>
                <a:cs typeface="Arial" panose="020B0604020202020204" pitchFamily="34" charset="0"/>
              </a:rPr>
              <a:t>. </a:t>
            </a:r>
          </a:p>
        </p:txBody>
      </p:sp>
      <p:sp>
        <p:nvSpPr>
          <p:cNvPr id="10" name="Rectangle 9">
            <a:extLst>
              <a:ext uri="{FF2B5EF4-FFF2-40B4-BE49-F238E27FC236}">
                <a16:creationId xmlns:a16="http://schemas.microsoft.com/office/drawing/2014/main" id="{6AA32F7E-B11A-4B4B-AC6E-2180234D86E7}"/>
              </a:ext>
            </a:extLst>
          </p:cNvPr>
          <p:cNvSpPr/>
          <p:nvPr/>
        </p:nvSpPr>
        <p:spPr>
          <a:xfrm>
            <a:off x="4583825" y="4509117"/>
            <a:ext cx="812209" cy="43204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2D611C47-DFF6-4641-8256-D751ED9A689D}"/>
              </a:ext>
            </a:extLst>
          </p:cNvPr>
          <p:cNvSpPr/>
          <p:nvPr/>
        </p:nvSpPr>
        <p:spPr>
          <a:xfrm>
            <a:off x="7673100" y="2404308"/>
            <a:ext cx="1951292" cy="2248828"/>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7947101"/>
              <a:satOff val="31849"/>
              <a:lumOff val="6902"/>
              <a:alphaOff val="0"/>
            </a:schemeClr>
          </a:fillRef>
          <a:effectRef idx="2">
            <a:schemeClr val="accent5">
              <a:hueOff val="-7947101"/>
              <a:satOff val="31849"/>
              <a:lumOff val="6902"/>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solidFill>
                  <a:schemeClr val="tx1"/>
                </a:solidFill>
                <a:latin typeface="Arial" panose="020B0604020202020204" pitchFamily="34" charset="0"/>
                <a:cs typeface="Arial" panose="020B0604020202020204" pitchFamily="34" charset="0"/>
              </a:rPr>
              <a:t>Connect with your audience</a:t>
            </a:r>
          </a:p>
        </p:txBody>
      </p:sp>
      <p:sp>
        <p:nvSpPr>
          <p:cNvPr id="13" name="Rectangle 12">
            <a:extLst>
              <a:ext uri="{FF2B5EF4-FFF2-40B4-BE49-F238E27FC236}">
                <a16:creationId xmlns:a16="http://schemas.microsoft.com/office/drawing/2014/main" id="{7A776C0D-2252-4CCE-B65E-A6EA9226DC05}"/>
              </a:ext>
            </a:extLst>
          </p:cNvPr>
          <p:cNvSpPr/>
          <p:nvPr/>
        </p:nvSpPr>
        <p:spPr>
          <a:xfrm>
            <a:off x="7126426" y="4255751"/>
            <a:ext cx="1681222" cy="90388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867259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97741E-C1C8-42C7-824B-BB4A3BD196D5}"/>
              </a:ext>
            </a:extLst>
          </p:cNvPr>
          <p:cNvSpPr>
            <a:spLocks noGrp="1"/>
          </p:cNvSpPr>
          <p:nvPr>
            <p:ph type="title"/>
          </p:nvPr>
        </p:nvSpPr>
        <p:spPr>
          <a:xfrm>
            <a:off x="180975" y="0"/>
            <a:ext cx="11830050" cy="542925"/>
          </a:xfrm>
          <a:ln w="57150"/>
        </p:spPr>
        <p:style>
          <a:lnRef idx="2">
            <a:schemeClr val="accent1"/>
          </a:lnRef>
          <a:fillRef idx="1">
            <a:schemeClr val="lt1"/>
          </a:fillRef>
          <a:effectRef idx="0">
            <a:schemeClr val="accent1"/>
          </a:effectRef>
          <a:fontRef idx="minor">
            <a:schemeClr val="dk1"/>
          </a:fontRef>
        </p:style>
        <p:txBody>
          <a:bodyPr anchor="ctr">
            <a:noAutofit/>
          </a:bodyPr>
          <a:lstStyle/>
          <a:p>
            <a:r>
              <a:rPr lang="en-GB" sz="3600" b="1" dirty="0">
                <a:solidFill>
                  <a:srgbClr val="002465"/>
                </a:solidFill>
              </a:rPr>
              <a:t>Let’s watch: How to deliver a group presentation successfully</a:t>
            </a:r>
          </a:p>
        </p:txBody>
      </p:sp>
      <p:pic>
        <p:nvPicPr>
          <p:cNvPr id="2" name="Online Media 1" title="How To Deliver A Group Presentation Successfully - TOP 5 Tips">
            <a:hlinkClick r:id="" action="ppaction://media"/>
            <a:extLst>
              <a:ext uri="{FF2B5EF4-FFF2-40B4-BE49-F238E27FC236}">
                <a16:creationId xmlns:a16="http://schemas.microsoft.com/office/drawing/2014/main" id="{51B11F4F-DFEB-CC53-D1EA-1F7C80732AC2}"/>
              </a:ext>
            </a:extLst>
          </p:cNvPr>
          <p:cNvPicPr>
            <a:picLocks noRot="1" noChangeAspect="1"/>
          </p:cNvPicPr>
          <p:nvPr>
            <a:videoFile r:link="rId1"/>
          </p:nvPr>
        </p:nvPicPr>
        <p:blipFill>
          <a:blip r:embed="rId4"/>
          <a:stretch>
            <a:fillRect/>
          </a:stretch>
        </p:blipFill>
        <p:spPr>
          <a:xfrm>
            <a:off x="0" y="542925"/>
            <a:ext cx="12192000" cy="7763193"/>
          </a:xfrm>
          <a:prstGeom prst="rect">
            <a:avLst/>
          </a:prstGeom>
        </p:spPr>
      </p:pic>
    </p:spTree>
    <p:extLst>
      <p:ext uri="{BB962C8B-B14F-4D97-AF65-F5344CB8AC3E}">
        <p14:creationId xmlns:p14="http://schemas.microsoft.com/office/powerpoint/2010/main" val="298296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26144-BE19-6DCB-81EA-D44103CC6AE8}"/>
              </a:ext>
            </a:extLst>
          </p:cNvPr>
          <p:cNvSpPr>
            <a:spLocks noGrp="1"/>
          </p:cNvSpPr>
          <p:nvPr>
            <p:ph type="title"/>
          </p:nvPr>
        </p:nvSpPr>
        <p:spPr/>
        <p:txBody>
          <a:bodyPr/>
          <a:lstStyle/>
          <a:p>
            <a:r>
              <a:rPr lang="en-GB" dirty="0"/>
              <a:t>Assignment Brief</a:t>
            </a:r>
          </a:p>
        </p:txBody>
      </p:sp>
      <p:sp>
        <p:nvSpPr>
          <p:cNvPr id="3" name="Content Placeholder 2">
            <a:extLst>
              <a:ext uri="{FF2B5EF4-FFF2-40B4-BE49-F238E27FC236}">
                <a16:creationId xmlns:a16="http://schemas.microsoft.com/office/drawing/2014/main" id="{AC70B80F-6E9C-4FF0-65FF-05C24686661F}"/>
              </a:ext>
            </a:extLst>
          </p:cNvPr>
          <p:cNvSpPr>
            <a:spLocks noGrp="1"/>
          </p:cNvSpPr>
          <p:nvPr>
            <p:ph idx="1"/>
          </p:nvPr>
        </p:nvSpPr>
        <p:spPr/>
        <p:txBody>
          <a:bodyPr/>
          <a:lstStyle/>
          <a:p>
            <a:r>
              <a:rPr lang="en-GB" dirty="0"/>
              <a:t>Before beginning drafting your presentation: </a:t>
            </a:r>
          </a:p>
          <a:p>
            <a:r>
              <a:rPr lang="en-GB" dirty="0"/>
              <a:t>-. </a:t>
            </a:r>
          </a:p>
          <a:p>
            <a:pPr marL="0" indent="0">
              <a:buNone/>
            </a:pPr>
            <a:endParaRPr lang="en-GB" dirty="0"/>
          </a:p>
        </p:txBody>
      </p:sp>
      <p:grpSp>
        <p:nvGrpSpPr>
          <p:cNvPr id="14" name="Group 13">
            <a:extLst>
              <a:ext uri="{FF2B5EF4-FFF2-40B4-BE49-F238E27FC236}">
                <a16:creationId xmlns:a16="http://schemas.microsoft.com/office/drawing/2014/main" id="{7DCAA7D9-A762-DF8D-4551-7B4D7116132A}"/>
              </a:ext>
            </a:extLst>
          </p:cNvPr>
          <p:cNvGrpSpPr/>
          <p:nvPr/>
        </p:nvGrpSpPr>
        <p:grpSpPr>
          <a:xfrm>
            <a:off x="1036320" y="2496926"/>
            <a:ext cx="10393680" cy="815828"/>
            <a:chOff x="1534160" y="2673394"/>
            <a:chExt cx="9895840" cy="639360"/>
          </a:xfrm>
        </p:grpSpPr>
        <p:sp>
          <p:nvSpPr>
            <p:cNvPr id="6" name="Rectangle 5">
              <a:extLst>
                <a:ext uri="{FF2B5EF4-FFF2-40B4-BE49-F238E27FC236}">
                  <a16:creationId xmlns:a16="http://schemas.microsoft.com/office/drawing/2014/main" id="{D36A6DE5-E6AC-9011-4BB7-863D23F338C4}"/>
                </a:ext>
              </a:extLst>
            </p:cNvPr>
            <p:cNvSpPr/>
            <p:nvPr/>
          </p:nvSpPr>
          <p:spPr>
            <a:xfrm>
              <a:off x="1534160" y="290955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5FED3A08-0C9D-B017-6EDA-B011FE192E20}"/>
                </a:ext>
              </a:extLst>
            </p:cNvPr>
            <p:cNvSpPr/>
            <p:nvPr/>
          </p:nvSpPr>
          <p:spPr>
            <a:xfrm>
              <a:off x="2028951" y="2673394"/>
              <a:ext cx="8932263" cy="40320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read the assignment brief carefully.</a:t>
              </a:r>
            </a:p>
          </p:txBody>
        </p:sp>
      </p:grpSp>
      <p:grpSp>
        <p:nvGrpSpPr>
          <p:cNvPr id="15" name="Group 14">
            <a:extLst>
              <a:ext uri="{FF2B5EF4-FFF2-40B4-BE49-F238E27FC236}">
                <a16:creationId xmlns:a16="http://schemas.microsoft.com/office/drawing/2014/main" id="{E7FFA33D-2FD6-828B-8E81-5DB0F6E625DD}"/>
              </a:ext>
            </a:extLst>
          </p:cNvPr>
          <p:cNvGrpSpPr/>
          <p:nvPr/>
        </p:nvGrpSpPr>
        <p:grpSpPr>
          <a:xfrm>
            <a:off x="1036320" y="3335770"/>
            <a:ext cx="10393680" cy="702744"/>
            <a:chOff x="1534160" y="3399154"/>
            <a:chExt cx="9895840" cy="639360"/>
          </a:xfrm>
        </p:grpSpPr>
        <p:sp>
          <p:nvSpPr>
            <p:cNvPr id="8" name="Rectangle 7">
              <a:extLst>
                <a:ext uri="{FF2B5EF4-FFF2-40B4-BE49-F238E27FC236}">
                  <a16:creationId xmlns:a16="http://schemas.microsoft.com/office/drawing/2014/main" id="{8DECD360-F701-5DC8-94DE-BD2259183A7E}"/>
                </a:ext>
              </a:extLst>
            </p:cNvPr>
            <p:cNvSpPr/>
            <p:nvPr/>
          </p:nvSpPr>
          <p:spPr>
            <a:xfrm>
              <a:off x="1534160" y="363531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34935E74-6DFE-D0E3-2895-8934576CC2D1}"/>
                </a:ext>
              </a:extLst>
            </p:cNvPr>
            <p:cNvSpPr/>
            <p:nvPr/>
          </p:nvSpPr>
          <p:spPr>
            <a:xfrm>
              <a:off x="2028951" y="3399154"/>
              <a:ext cx="8932264"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Note down any key models, theories or case studies that need to be included</a:t>
              </a:r>
            </a:p>
          </p:txBody>
        </p:sp>
      </p:grpSp>
      <p:grpSp>
        <p:nvGrpSpPr>
          <p:cNvPr id="16" name="Group 15">
            <a:extLst>
              <a:ext uri="{FF2B5EF4-FFF2-40B4-BE49-F238E27FC236}">
                <a16:creationId xmlns:a16="http://schemas.microsoft.com/office/drawing/2014/main" id="{EEB1EDCA-C317-EA9D-C1CD-22C10313CEB7}"/>
              </a:ext>
            </a:extLst>
          </p:cNvPr>
          <p:cNvGrpSpPr/>
          <p:nvPr/>
        </p:nvGrpSpPr>
        <p:grpSpPr>
          <a:xfrm>
            <a:off x="1005840" y="4261100"/>
            <a:ext cx="10393680" cy="673200"/>
            <a:chOff x="1505140" y="4124914"/>
            <a:chExt cx="9895840" cy="639360"/>
          </a:xfrm>
        </p:grpSpPr>
        <p:sp>
          <p:nvSpPr>
            <p:cNvPr id="10" name="Rectangle 9">
              <a:extLst>
                <a:ext uri="{FF2B5EF4-FFF2-40B4-BE49-F238E27FC236}">
                  <a16:creationId xmlns:a16="http://schemas.microsoft.com/office/drawing/2014/main" id="{F3514E9D-2604-C98E-D28F-068FC230B7DC}"/>
                </a:ext>
              </a:extLst>
            </p:cNvPr>
            <p:cNvSpPr/>
            <p:nvPr/>
          </p:nvSpPr>
          <p:spPr>
            <a:xfrm>
              <a:off x="1505140" y="436107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4F390812-DF79-1990-B74B-9C07A42DDC0F}"/>
                </a:ext>
              </a:extLst>
            </p:cNvPr>
            <p:cNvSpPr/>
            <p:nvPr/>
          </p:nvSpPr>
          <p:spPr>
            <a:xfrm>
              <a:off x="2028952" y="4124914"/>
              <a:ext cx="8932262"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Gather information - Research, read and note take</a:t>
              </a:r>
            </a:p>
          </p:txBody>
        </p:sp>
      </p:grpSp>
      <p:grpSp>
        <p:nvGrpSpPr>
          <p:cNvPr id="17" name="Group 16">
            <a:extLst>
              <a:ext uri="{FF2B5EF4-FFF2-40B4-BE49-F238E27FC236}">
                <a16:creationId xmlns:a16="http://schemas.microsoft.com/office/drawing/2014/main" id="{5892F2E4-FC53-A338-3D79-123A54E27D78}"/>
              </a:ext>
            </a:extLst>
          </p:cNvPr>
          <p:cNvGrpSpPr/>
          <p:nvPr/>
        </p:nvGrpSpPr>
        <p:grpSpPr>
          <a:xfrm>
            <a:off x="1066800" y="5169614"/>
            <a:ext cx="10332720" cy="725760"/>
            <a:chOff x="1534160" y="4850674"/>
            <a:chExt cx="9895840" cy="639360"/>
          </a:xfrm>
        </p:grpSpPr>
        <p:sp>
          <p:nvSpPr>
            <p:cNvPr id="12" name="Rectangle 11">
              <a:extLst>
                <a:ext uri="{FF2B5EF4-FFF2-40B4-BE49-F238E27FC236}">
                  <a16:creationId xmlns:a16="http://schemas.microsoft.com/office/drawing/2014/main" id="{812E8FE5-9C60-98D2-C236-448B77BD0B4F}"/>
                </a:ext>
              </a:extLst>
            </p:cNvPr>
            <p:cNvSpPr/>
            <p:nvPr/>
          </p:nvSpPr>
          <p:spPr>
            <a:xfrm>
              <a:off x="1534160" y="508683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E673D6B8-3946-661D-EB14-F495E9168ADE}"/>
                </a:ext>
              </a:extLst>
            </p:cNvPr>
            <p:cNvSpPr/>
            <p:nvPr/>
          </p:nvSpPr>
          <p:spPr>
            <a:xfrm>
              <a:off x="2028952" y="4850674"/>
              <a:ext cx="8958687"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Plan your time</a:t>
              </a:r>
            </a:p>
          </p:txBody>
        </p:sp>
      </p:grpSp>
    </p:spTree>
    <p:extLst>
      <p:ext uri="{BB962C8B-B14F-4D97-AF65-F5344CB8AC3E}">
        <p14:creationId xmlns:p14="http://schemas.microsoft.com/office/powerpoint/2010/main" val="14381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9EFF0-D966-0F9D-3781-3B059A2C6478}"/>
              </a:ext>
            </a:extLst>
          </p:cNvPr>
          <p:cNvSpPr>
            <a:spLocks noGrp="1"/>
          </p:cNvSpPr>
          <p:nvPr>
            <p:ph type="title"/>
          </p:nvPr>
        </p:nvSpPr>
        <p:spPr>
          <a:xfrm>
            <a:off x="8247185" y="276942"/>
            <a:ext cx="3295357" cy="1450757"/>
          </a:xfrm>
        </p:spPr>
        <p:txBody>
          <a:bodyPr>
            <a:normAutofit fontScale="90000"/>
          </a:bodyPr>
          <a:lstStyle/>
          <a:p>
            <a:pPr algn="ctr"/>
            <a:r>
              <a:rPr lang="en-GB" dirty="0"/>
              <a:t>Structuring your presentation</a:t>
            </a:r>
          </a:p>
        </p:txBody>
      </p:sp>
      <p:sp>
        <p:nvSpPr>
          <p:cNvPr id="3" name="Content Placeholder 2">
            <a:extLst>
              <a:ext uri="{FF2B5EF4-FFF2-40B4-BE49-F238E27FC236}">
                <a16:creationId xmlns:a16="http://schemas.microsoft.com/office/drawing/2014/main" id="{6968C7EE-A34D-4362-8EB5-27383620B381}"/>
              </a:ext>
            </a:extLst>
          </p:cNvPr>
          <p:cNvSpPr>
            <a:spLocks noGrp="1"/>
          </p:cNvSpPr>
          <p:nvPr>
            <p:ph idx="1"/>
          </p:nvPr>
        </p:nvSpPr>
        <p:spPr>
          <a:xfrm>
            <a:off x="8247185" y="2427463"/>
            <a:ext cx="3049172" cy="2320383"/>
          </a:xfrm>
        </p:spPr>
        <p:txBody>
          <a:bodyPr>
            <a:normAutofit/>
          </a:bodyPr>
          <a:lstStyle/>
          <a:p>
            <a:r>
              <a:rPr lang="en-GB" sz="2400" dirty="0">
                <a:latin typeface="Arial" panose="020B0604020202020204" pitchFamily="34" charset="0"/>
                <a:cs typeface="Arial" panose="020B0604020202020204" pitchFamily="34" charset="0"/>
              </a:rPr>
              <a:t>Having a clear structure, allows you to pace your time and maximise your marks for your presentation. </a:t>
            </a:r>
          </a:p>
        </p:txBody>
      </p:sp>
      <p:grpSp>
        <p:nvGrpSpPr>
          <p:cNvPr id="16" name="Group 15">
            <a:extLst>
              <a:ext uri="{FF2B5EF4-FFF2-40B4-BE49-F238E27FC236}">
                <a16:creationId xmlns:a16="http://schemas.microsoft.com/office/drawing/2014/main" id="{465DF846-B89C-0A6F-31E7-454D4108A387}"/>
              </a:ext>
            </a:extLst>
          </p:cNvPr>
          <p:cNvGrpSpPr/>
          <p:nvPr/>
        </p:nvGrpSpPr>
        <p:grpSpPr>
          <a:xfrm>
            <a:off x="701055" y="276942"/>
            <a:ext cx="6754821" cy="962223"/>
            <a:chOff x="701055" y="276942"/>
            <a:chExt cx="6754821" cy="962223"/>
          </a:xfrm>
        </p:grpSpPr>
        <p:sp>
          <p:nvSpPr>
            <p:cNvPr id="6" name="Freeform: Shape 5">
              <a:extLst>
                <a:ext uri="{FF2B5EF4-FFF2-40B4-BE49-F238E27FC236}">
                  <a16:creationId xmlns:a16="http://schemas.microsoft.com/office/drawing/2014/main" id="{145A0315-0E3C-5D3E-C77A-21AD01EC1A7F}"/>
                </a:ext>
              </a:extLst>
            </p:cNvPr>
            <p:cNvSpPr/>
            <p:nvPr/>
          </p:nvSpPr>
          <p:spPr>
            <a:xfrm>
              <a:off x="1258948" y="276942"/>
              <a:ext cx="6196928" cy="962223"/>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1"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Beginning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Title Slide </a:t>
              </a:r>
            </a:p>
          </p:txBody>
        </p:sp>
        <p:sp>
          <p:nvSpPr>
            <p:cNvPr id="7" name="Oval 6" descr="Badge 1 with solid fill">
              <a:extLst>
                <a:ext uri="{FF2B5EF4-FFF2-40B4-BE49-F238E27FC236}">
                  <a16:creationId xmlns:a16="http://schemas.microsoft.com/office/drawing/2014/main" id="{4905BBB7-FA11-7E1A-8E9F-FB4E6AFDBE10}"/>
                </a:ext>
              </a:extLst>
            </p:cNvPr>
            <p:cNvSpPr/>
            <p:nvPr/>
          </p:nvSpPr>
          <p:spPr>
            <a:xfrm>
              <a:off x="701055" y="276943"/>
              <a:ext cx="1115785" cy="962221"/>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7" name="Group 16">
            <a:extLst>
              <a:ext uri="{FF2B5EF4-FFF2-40B4-BE49-F238E27FC236}">
                <a16:creationId xmlns:a16="http://schemas.microsoft.com/office/drawing/2014/main" id="{EE04DF30-0CE6-5B61-3E5D-54DAA613C054}"/>
              </a:ext>
            </a:extLst>
          </p:cNvPr>
          <p:cNvGrpSpPr/>
          <p:nvPr/>
        </p:nvGrpSpPr>
        <p:grpSpPr>
          <a:xfrm>
            <a:off x="701055" y="1526394"/>
            <a:ext cx="6754820" cy="962222"/>
            <a:chOff x="701055" y="1526394"/>
            <a:chExt cx="6754820" cy="962222"/>
          </a:xfrm>
        </p:grpSpPr>
        <p:sp>
          <p:nvSpPr>
            <p:cNvPr id="8" name="Freeform: Shape 7">
              <a:extLst>
                <a:ext uri="{FF2B5EF4-FFF2-40B4-BE49-F238E27FC236}">
                  <a16:creationId xmlns:a16="http://schemas.microsoft.com/office/drawing/2014/main" id="{4DC639F1-ED5E-94A3-28E6-2596BE9EA6B1}"/>
                </a:ext>
              </a:extLst>
            </p:cNvPr>
            <p:cNvSpPr/>
            <p:nvPr/>
          </p:nvSpPr>
          <p:spPr>
            <a:xfrm>
              <a:off x="1258947" y="1526394"/>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29"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 2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Introduction </a:t>
              </a:r>
            </a:p>
          </p:txBody>
        </p:sp>
        <p:sp>
          <p:nvSpPr>
            <p:cNvPr id="9" name="Oval 8" descr="Badge with solid fill">
              <a:extLst>
                <a:ext uri="{FF2B5EF4-FFF2-40B4-BE49-F238E27FC236}">
                  <a16:creationId xmlns:a16="http://schemas.microsoft.com/office/drawing/2014/main" id="{99E6C465-32A9-E397-0EB5-616F6CC8FC98}"/>
                </a:ext>
              </a:extLst>
            </p:cNvPr>
            <p:cNvSpPr/>
            <p:nvPr/>
          </p:nvSpPr>
          <p:spPr>
            <a:xfrm>
              <a:off x="701055" y="1526395"/>
              <a:ext cx="1115785" cy="962221"/>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8" name="Group 17">
            <a:extLst>
              <a:ext uri="{FF2B5EF4-FFF2-40B4-BE49-F238E27FC236}">
                <a16:creationId xmlns:a16="http://schemas.microsoft.com/office/drawing/2014/main" id="{50AB54DA-B605-4358-F5EE-30D5E913BE11}"/>
              </a:ext>
            </a:extLst>
          </p:cNvPr>
          <p:cNvGrpSpPr/>
          <p:nvPr/>
        </p:nvGrpSpPr>
        <p:grpSpPr>
          <a:xfrm>
            <a:off x="701055" y="2775845"/>
            <a:ext cx="6754821" cy="962222"/>
            <a:chOff x="701055" y="2775845"/>
            <a:chExt cx="6754821" cy="962222"/>
          </a:xfrm>
        </p:grpSpPr>
        <p:sp>
          <p:nvSpPr>
            <p:cNvPr id="10" name="Freeform: Shape 9">
              <a:extLst>
                <a:ext uri="{FF2B5EF4-FFF2-40B4-BE49-F238E27FC236}">
                  <a16:creationId xmlns:a16="http://schemas.microsoft.com/office/drawing/2014/main" id="{84B83A13-2A46-B6D4-D948-A4FDE0F4E7D6}"/>
                </a:ext>
              </a:extLst>
            </p:cNvPr>
            <p:cNvSpPr/>
            <p:nvPr/>
          </p:nvSpPr>
          <p:spPr>
            <a:xfrm>
              <a:off x="1258948" y="2775845"/>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Slides 3,4,5</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Main body</a:t>
              </a:r>
            </a:p>
          </p:txBody>
        </p:sp>
        <p:sp>
          <p:nvSpPr>
            <p:cNvPr id="11" name="Oval 10" descr="Badge 3 with solid fill">
              <a:extLst>
                <a:ext uri="{FF2B5EF4-FFF2-40B4-BE49-F238E27FC236}">
                  <a16:creationId xmlns:a16="http://schemas.microsoft.com/office/drawing/2014/main" id="{8CD4A9B0-4244-B9CF-FFB5-4EB35302FEA1}"/>
                </a:ext>
              </a:extLst>
            </p:cNvPr>
            <p:cNvSpPr/>
            <p:nvPr/>
          </p:nvSpPr>
          <p:spPr>
            <a:xfrm>
              <a:off x="701055" y="2775846"/>
              <a:ext cx="1115785" cy="962221"/>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9" name="Group 18">
            <a:extLst>
              <a:ext uri="{FF2B5EF4-FFF2-40B4-BE49-F238E27FC236}">
                <a16:creationId xmlns:a16="http://schemas.microsoft.com/office/drawing/2014/main" id="{196B991B-B751-F97D-605D-8B801C85A3BF}"/>
              </a:ext>
            </a:extLst>
          </p:cNvPr>
          <p:cNvGrpSpPr/>
          <p:nvPr/>
        </p:nvGrpSpPr>
        <p:grpSpPr>
          <a:xfrm>
            <a:off x="701055" y="4025297"/>
            <a:ext cx="6754821" cy="962222"/>
            <a:chOff x="701055" y="4025297"/>
            <a:chExt cx="6754821" cy="962222"/>
          </a:xfrm>
        </p:grpSpPr>
        <p:sp>
          <p:nvSpPr>
            <p:cNvPr id="12" name="Freeform: Shape 11">
              <a:extLst>
                <a:ext uri="{FF2B5EF4-FFF2-40B4-BE49-F238E27FC236}">
                  <a16:creationId xmlns:a16="http://schemas.microsoft.com/office/drawing/2014/main" id="{F8E374CA-5279-A9CE-4FA7-132B4E17B5F4}"/>
                </a:ext>
              </a:extLst>
            </p:cNvPr>
            <p:cNvSpPr/>
            <p:nvPr/>
          </p:nvSpPr>
          <p:spPr>
            <a:xfrm>
              <a:off x="1258948" y="4025297"/>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6 - Conclusion </a:t>
              </a:r>
            </a:p>
          </p:txBody>
        </p:sp>
        <p:sp>
          <p:nvSpPr>
            <p:cNvPr id="13" name="Oval 12" descr="Badge 4 with solid fill">
              <a:extLst>
                <a:ext uri="{FF2B5EF4-FFF2-40B4-BE49-F238E27FC236}">
                  <a16:creationId xmlns:a16="http://schemas.microsoft.com/office/drawing/2014/main" id="{00CB7D76-17FA-4FF7-AB6B-8FA0EC68A44B}"/>
                </a:ext>
              </a:extLst>
            </p:cNvPr>
            <p:cNvSpPr/>
            <p:nvPr/>
          </p:nvSpPr>
          <p:spPr>
            <a:xfrm>
              <a:off x="701055" y="4025298"/>
              <a:ext cx="1115785" cy="962221"/>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20" name="Group 19">
            <a:extLst>
              <a:ext uri="{FF2B5EF4-FFF2-40B4-BE49-F238E27FC236}">
                <a16:creationId xmlns:a16="http://schemas.microsoft.com/office/drawing/2014/main" id="{42368C86-6F14-FA11-58CC-35F211D44ABD}"/>
              </a:ext>
            </a:extLst>
          </p:cNvPr>
          <p:cNvGrpSpPr/>
          <p:nvPr/>
        </p:nvGrpSpPr>
        <p:grpSpPr>
          <a:xfrm>
            <a:off x="701055" y="5274749"/>
            <a:ext cx="6754822" cy="962222"/>
            <a:chOff x="701055" y="5274749"/>
            <a:chExt cx="6754822" cy="962222"/>
          </a:xfrm>
        </p:grpSpPr>
        <p:sp>
          <p:nvSpPr>
            <p:cNvPr id="14" name="Freeform: Shape 13">
              <a:extLst>
                <a:ext uri="{FF2B5EF4-FFF2-40B4-BE49-F238E27FC236}">
                  <a16:creationId xmlns:a16="http://schemas.microsoft.com/office/drawing/2014/main" id="{1CF0E8EE-C06E-A575-B04D-CCB0599F7E51}"/>
                </a:ext>
              </a:extLst>
            </p:cNvPr>
            <p:cNvSpPr/>
            <p:nvPr/>
          </p:nvSpPr>
          <p:spPr>
            <a:xfrm>
              <a:off x="1258948" y="5274749"/>
              <a:ext cx="6196929"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7"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7- Reference List </a:t>
              </a:r>
            </a:p>
          </p:txBody>
        </p:sp>
        <p:sp>
          <p:nvSpPr>
            <p:cNvPr id="15" name="Oval 14" descr="Badge 5 with solid fill">
              <a:extLst>
                <a:ext uri="{FF2B5EF4-FFF2-40B4-BE49-F238E27FC236}">
                  <a16:creationId xmlns:a16="http://schemas.microsoft.com/office/drawing/2014/main" id="{2E20DB1D-E6A5-3406-1CD7-E53DE992CEAE}"/>
                </a:ext>
              </a:extLst>
            </p:cNvPr>
            <p:cNvSpPr/>
            <p:nvPr/>
          </p:nvSpPr>
          <p:spPr>
            <a:xfrm>
              <a:off x="701055" y="5274750"/>
              <a:ext cx="1115785" cy="962221"/>
            </a:xfrm>
            <a:prstGeom prst="ellipse">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1514175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EE2D73-EDE8-A2A2-C0D0-C2ED815B2471}"/>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The first slide of any UWTSD presentation should include you title information.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Your Name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Your student number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module code and module title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presentation title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lecturer’s name </a:t>
            </a:r>
          </a:p>
        </p:txBody>
      </p:sp>
      <p:grpSp>
        <p:nvGrpSpPr>
          <p:cNvPr id="4" name="Group 3">
            <a:extLst>
              <a:ext uri="{FF2B5EF4-FFF2-40B4-BE49-F238E27FC236}">
                <a16:creationId xmlns:a16="http://schemas.microsoft.com/office/drawing/2014/main" id="{45C71A7E-0B9F-97C6-7E32-7A523E1545ED}"/>
              </a:ext>
            </a:extLst>
          </p:cNvPr>
          <p:cNvGrpSpPr/>
          <p:nvPr/>
        </p:nvGrpSpPr>
        <p:grpSpPr>
          <a:xfrm>
            <a:off x="2178163" y="507794"/>
            <a:ext cx="6754821" cy="962223"/>
            <a:chOff x="701055" y="276942"/>
            <a:chExt cx="6754821" cy="962223"/>
          </a:xfrm>
        </p:grpSpPr>
        <p:sp>
          <p:nvSpPr>
            <p:cNvPr id="5" name="Freeform: Shape 4">
              <a:extLst>
                <a:ext uri="{FF2B5EF4-FFF2-40B4-BE49-F238E27FC236}">
                  <a16:creationId xmlns:a16="http://schemas.microsoft.com/office/drawing/2014/main" id="{67363745-163B-E2C3-62AD-F347031575F6}"/>
                </a:ext>
              </a:extLst>
            </p:cNvPr>
            <p:cNvSpPr/>
            <p:nvPr/>
          </p:nvSpPr>
          <p:spPr>
            <a:xfrm>
              <a:off x="1258948" y="276942"/>
              <a:ext cx="6196928" cy="962223"/>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1"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Beginning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Title Slide </a:t>
              </a:r>
            </a:p>
          </p:txBody>
        </p:sp>
        <p:sp>
          <p:nvSpPr>
            <p:cNvPr id="6" name="Oval 5" descr="Badge 1 with solid fill">
              <a:extLst>
                <a:ext uri="{FF2B5EF4-FFF2-40B4-BE49-F238E27FC236}">
                  <a16:creationId xmlns:a16="http://schemas.microsoft.com/office/drawing/2014/main" id="{BA5A847E-608F-DF19-0421-88887671324F}"/>
                </a:ext>
              </a:extLst>
            </p:cNvPr>
            <p:cNvSpPr/>
            <p:nvPr/>
          </p:nvSpPr>
          <p:spPr>
            <a:xfrm>
              <a:off x="701055" y="276943"/>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39758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6DD861-21C2-7272-DEE7-2ADA75810A67}"/>
              </a:ext>
            </a:extLst>
          </p:cNvPr>
          <p:cNvSpPr>
            <a:spLocks noGrp="1"/>
          </p:cNvSpPr>
          <p:nvPr>
            <p:ph idx="1"/>
          </p:nvPr>
        </p:nvSpPr>
        <p:spPr>
          <a:xfrm>
            <a:off x="1097280" y="1845734"/>
            <a:ext cx="10058400" cy="1278324"/>
          </a:xfrm>
        </p:spPr>
        <p:txBody>
          <a:bodyPr vert="horz" lIns="0" tIns="45720" rIns="0" bIns="45720" rtlCol="0" anchor="t">
            <a:normAutofit/>
          </a:bodyPr>
          <a:lstStyle/>
          <a:p>
            <a:r>
              <a:rPr lang="en-GB" sz="2400" dirty="0">
                <a:latin typeface="Arial"/>
                <a:ea typeface="+mn-lt"/>
                <a:cs typeface="+mn-lt"/>
              </a:rPr>
              <a:t> </a:t>
            </a:r>
            <a:r>
              <a:rPr lang="en-GB" sz="2400" dirty="0" err="1">
                <a:latin typeface="Arial"/>
                <a:ea typeface="+mn-lt"/>
                <a:cs typeface="+mn-lt"/>
              </a:rPr>
              <a:t>Chivers</a:t>
            </a:r>
            <a:r>
              <a:rPr lang="en-GB" sz="2400" dirty="0">
                <a:latin typeface="Arial"/>
                <a:ea typeface="+mn-lt"/>
                <a:cs typeface="+mn-lt"/>
              </a:rPr>
              <a:t> &amp; </a:t>
            </a:r>
            <a:r>
              <a:rPr lang="en-GB" sz="2400" dirty="0" err="1">
                <a:latin typeface="Arial"/>
                <a:ea typeface="+mn-lt"/>
                <a:cs typeface="+mn-lt"/>
              </a:rPr>
              <a:t>Shoolbred</a:t>
            </a:r>
            <a:r>
              <a:rPr lang="en-GB" sz="2400" dirty="0">
                <a:latin typeface="Arial"/>
                <a:ea typeface="+mn-lt"/>
                <a:cs typeface="+mn-lt"/>
              </a:rPr>
              <a:t> (2007) describe the importance of providing a clear outline or overview of the presentation to your audience so that are able to understand the relevance of what they are listening to.</a:t>
            </a:r>
          </a:p>
          <a:p>
            <a:pPr>
              <a:buFont typeface="Wingdings" panose="020F0502020204030204" pitchFamily="34" charset="0"/>
              <a:buChar char="ü"/>
            </a:pPr>
            <a:endParaRPr lang="en-GB" sz="2400" dirty="0">
              <a:latin typeface="Arial"/>
              <a:cs typeface="Calibri" panose="020F0502020204030204"/>
            </a:endParaRPr>
          </a:p>
        </p:txBody>
      </p:sp>
      <p:grpSp>
        <p:nvGrpSpPr>
          <p:cNvPr id="4" name="Group 3">
            <a:extLst>
              <a:ext uri="{FF2B5EF4-FFF2-40B4-BE49-F238E27FC236}">
                <a16:creationId xmlns:a16="http://schemas.microsoft.com/office/drawing/2014/main" id="{01E175AD-91CC-D669-94EA-4CB9CB648EBE}"/>
              </a:ext>
            </a:extLst>
          </p:cNvPr>
          <p:cNvGrpSpPr/>
          <p:nvPr/>
        </p:nvGrpSpPr>
        <p:grpSpPr>
          <a:xfrm>
            <a:off x="2055071" y="507795"/>
            <a:ext cx="6754820" cy="962222"/>
            <a:chOff x="701055" y="1526394"/>
            <a:chExt cx="6754820" cy="962222"/>
          </a:xfrm>
        </p:grpSpPr>
        <p:sp>
          <p:nvSpPr>
            <p:cNvPr id="5" name="Freeform: Shape 4">
              <a:extLst>
                <a:ext uri="{FF2B5EF4-FFF2-40B4-BE49-F238E27FC236}">
                  <a16:creationId xmlns:a16="http://schemas.microsoft.com/office/drawing/2014/main" id="{44563A9D-28A6-63FE-ED30-A0E4A03A1522}"/>
                </a:ext>
              </a:extLst>
            </p:cNvPr>
            <p:cNvSpPr/>
            <p:nvPr/>
          </p:nvSpPr>
          <p:spPr>
            <a:xfrm>
              <a:off x="1258947" y="1526394"/>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29"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 2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Introduction </a:t>
              </a:r>
            </a:p>
          </p:txBody>
        </p:sp>
        <p:sp>
          <p:nvSpPr>
            <p:cNvPr id="6" name="Oval 5" descr="Badge with solid fill">
              <a:extLst>
                <a:ext uri="{FF2B5EF4-FFF2-40B4-BE49-F238E27FC236}">
                  <a16:creationId xmlns:a16="http://schemas.microsoft.com/office/drawing/2014/main" id="{D1088425-7F30-4BE3-5966-C817ECC0B79D}"/>
                </a:ext>
              </a:extLst>
            </p:cNvPr>
            <p:cNvSpPr/>
            <p:nvPr/>
          </p:nvSpPr>
          <p:spPr>
            <a:xfrm>
              <a:off x="701055" y="1526395"/>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
        <p:nvSpPr>
          <p:cNvPr id="2" name="TextBox 1">
            <a:extLst>
              <a:ext uri="{FF2B5EF4-FFF2-40B4-BE49-F238E27FC236}">
                <a16:creationId xmlns:a16="http://schemas.microsoft.com/office/drawing/2014/main" id="{65A258ED-3A97-1B8B-5866-D104A6231273}"/>
              </a:ext>
            </a:extLst>
          </p:cNvPr>
          <p:cNvSpPr txBox="1"/>
          <p:nvPr/>
        </p:nvSpPr>
        <p:spPr>
          <a:xfrm>
            <a:off x="1432192" y="3148988"/>
            <a:ext cx="8611518" cy="853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200"/>
              </a:spcBef>
              <a:spcAft>
                <a:spcPts val="200"/>
              </a:spcAft>
              <a:buFont typeface="Wingdings,Sans-Serif"/>
              <a:buChar char="ü"/>
            </a:pPr>
            <a:r>
              <a:rPr lang="en-GB" sz="2400" dirty="0">
                <a:latin typeface="Arial"/>
                <a:cs typeface="Arial"/>
              </a:rPr>
              <a:t>Tell the audience the purpose of your presentation. </a:t>
            </a:r>
            <a:endParaRPr lang="en-US" sz="2000" dirty="0">
              <a:ea typeface="+mn-lt"/>
              <a:cs typeface="+mn-lt"/>
            </a:endParaRPr>
          </a:p>
          <a:p>
            <a:pPr>
              <a:lnSpc>
                <a:spcPct val="90000"/>
              </a:lnSpc>
              <a:spcBef>
                <a:spcPts val="1200"/>
              </a:spcBef>
              <a:spcAft>
                <a:spcPts val="200"/>
              </a:spcAft>
            </a:pPr>
            <a:endParaRPr lang="en-GB" dirty="0">
              <a:latin typeface="Arial"/>
              <a:cs typeface="Arial"/>
            </a:endParaRPr>
          </a:p>
        </p:txBody>
      </p:sp>
      <p:sp>
        <p:nvSpPr>
          <p:cNvPr id="7" name="TextBox 6">
            <a:extLst>
              <a:ext uri="{FF2B5EF4-FFF2-40B4-BE49-F238E27FC236}">
                <a16:creationId xmlns:a16="http://schemas.microsoft.com/office/drawing/2014/main" id="{75475C2C-2791-8095-1077-649B86AFD4A1}"/>
              </a:ext>
            </a:extLst>
          </p:cNvPr>
          <p:cNvSpPr txBox="1"/>
          <p:nvPr/>
        </p:nvSpPr>
        <p:spPr>
          <a:xfrm>
            <a:off x="1432193" y="3709011"/>
            <a:ext cx="9162361" cy="1185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200"/>
              </a:spcBef>
              <a:spcAft>
                <a:spcPts val="200"/>
              </a:spcAft>
              <a:buFont typeface="Wingdings,Sans-Serif"/>
              <a:buChar char="ü"/>
            </a:pPr>
            <a:r>
              <a:rPr lang="en-GB" sz="2400" dirty="0">
                <a:latin typeface="Arial"/>
                <a:cs typeface="Arial"/>
              </a:rPr>
              <a:t>Tell the audience which models/theories/processes/case studies that will be included. </a:t>
            </a:r>
            <a:endParaRPr lang="en-US" sz="2400" dirty="0">
              <a:ea typeface="+mn-lt"/>
              <a:cs typeface="+mn-lt"/>
            </a:endParaRPr>
          </a:p>
          <a:p>
            <a:pPr>
              <a:lnSpc>
                <a:spcPct val="90000"/>
              </a:lnSpc>
              <a:spcBef>
                <a:spcPts val="1200"/>
              </a:spcBef>
              <a:spcAft>
                <a:spcPts val="200"/>
              </a:spcAft>
            </a:pPr>
            <a:endParaRPr lang="en-GB" dirty="0">
              <a:latin typeface="Arial"/>
              <a:cs typeface="Arial"/>
            </a:endParaRPr>
          </a:p>
        </p:txBody>
      </p:sp>
      <p:sp>
        <p:nvSpPr>
          <p:cNvPr id="8" name="TextBox 7">
            <a:extLst>
              <a:ext uri="{FF2B5EF4-FFF2-40B4-BE49-F238E27FC236}">
                <a16:creationId xmlns:a16="http://schemas.microsoft.com/office/drawing/2014/main" id="{C7C7069F-A7E8-31C6-B7C8-BAE43BD47AA6}"/>
              </a:ext>
            </a:extLst>
          </p:cNvPr>
          <p:cNvSpPr txBox="1"/>
          <p:nvPr/>
        </p:nvSpPr>
        <p:spPr>
          <a:xfrm>
            <a:off x="1428520" y="4678496"/>
            <a:ext cx="88391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sz="2400" dirty="0">
                <a:latin typeface="Arial"/>
              </a:rPr>
              <a:t>Tell the audience what you expect them to understand by the end of your presentation</a:t>
            </a:r>
            <a:endParaRPr lang="en-GB">
              <a:cs typeface="Calibri" panose="020F0502020204030204"/>
            </a:endParaRPr>
          </a:p>
        </p:txBody>
      </p:sp>
    </p:spTree>
    <p:extLst>
      <p:ext uri="{BB962C8B-B14F-4D97-AF65-F5344CB8AC3E}">
        <p14:creationId xmlns:p14="http://schemas.microsoft.com/office/powerpoint/2010/main" val="14845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B8C72A-BD9D-8893-2F8C-74B4610581FF}"/>
              </a:ext>
            </a:extLst>
          </p:cNvPr>
          <p:cNvSpPr>
            <a:spLocks noGrp="1"/>
          </p:cNvSpPr>
          <p:nvPr>
            <p:ph idx="1"/>
          </p:nvPr>
        </p:nvSpPr>
        <p:spPr>
          <a:xfrm>
            <a:off x="464676" y="1888866"/>
            <a:ext cx="11337984" cy="4081010"/>
          </a:xfrm>
          <a:ln w="28575">
            <a:solidFill>
              <a:schemeClr val="tx1"/>
            </a:solidFill>
          </a:ln>
        </p:spPr>
        <p:txBody>
          <a:bodyPr vert="horz" lIns="0" tIns="45720" rIns="0" bIns="45720" rtlCol="0" anchor="t">
            <a:normAutofit/>
          </a:bodyPr>
          <a:lstStyle/>
          <a:p>
            <a:pPr>
              <a:lnSpc>
                <a:spcPct val="150000"/>
              </a:lnSpc>
            </a:pPr>
            <a:r>
              <a:rPr lang="en-GB" sz="2400" dirty="0">
                <a:latin typeface="Arial"/>
                <a:cs typeface="Calibri"/>
              </a:rPr>
              <a:t>Your presentation task will usually be </a:t>
            </a:r>
            <a:r>
              <a:rPr lang="en-GB" sz="2400" b="1" dirty="0">
                <a:latin typeface="Arial"/>
                <a:cs typeface="Calibri"/>
              </a:rPr>
              <a:t>either </a:t>
            </a:r>
            <a:r>
              <a:rPr lang="en-GB" sz="2400" dirty="0">
                <a:latin typeface="Arial"/>
                <a:cs typeface="Calibri"/>
              </a:rPr>
              <a:t>5mins, 10mins or 15mins long. The time spent on the main body of your presentation will reflect this. </a:t>
            </a:r>
          </a:p>
          <a:p>
            <a:pPr>
              <a:lnSpc>
                <a:spcPct val="150000"/>
              </a:lnSpc>
            </a:pPr>
            <a:endParaRPr lang="en-GB" sz="2400" dirty="0">
              <a:latin typeface="Arial"/>
              <a:cs typeface="Calibri"/>
            </a:endParaRPr>
          </a:p>
          <a:p>
            <a:pPr>
              <a:lnSpc>
                <a:spcPct val="150000"/>
              </a:lnSpc>
            </a:pPr>
            <a:r>
              <a:rPr lang="en-GB" sz="2400" dirty="0">
                <a:latin typeface="Arial"/>
                <a:cs typeface="Calibri"/>
              </a:rPr>
              <a:t>Usually, three slides will be adequate to demonstrate that you understand the model/theory/process/case study being assessed and are able to apply it. Usually 1-2minutes of speaking will be used for each slide. </a:t>
            </a:r>
            <a:endParaRPr lang="en-GB" sz="2400" dirty="0">
              <a:latin typeface="Arial"/>
              <a:cs typeface="Arial"/>
            </a:endParaRPr>
          </a:p>
        </p:txBody>
      </p:sp>
      <p:grpSp>
        <p:nvGrpSpPr>
          <p:cNvPr id="4" name="Group 3">
            <a:extLst>
              <a:ext uri="{FF2B5EF4-FFF2-40B4-BE49-F238E27FC236}">
                <a16:creationId xmlns:a16="http://schemas.microsoft.com/office/drawing/2014/main" id="{315F4559-536B-052F-6A7D-B700B10AC1D5}"/>
              </a:ext>
            </a:extLst>
          </p:cNvPr>
          <p:cNvGrpSpPr/>
          <p:nvPr/>
        </p:nvGrpSpPr>
        <p:grpSpPr>
          <a:xfrm>
            <a:off x="2441932" y="507795"/>
            <a:ext cx="6754821" cy="962222"/>
            <a:chOff x="701055" y="2775845"/>
            <a:chExt cx="6754821" cy="962222"/>
          </a:xfrm>
        </p:grpSpPr>
        <p:sp>
          <p:nvSpPr>
            <p:cNvPr id="5" name="Freeform: Shape 4">
              <a:extLst>
                <a:ext uri="{FF2B5EF4-FFF2-40B4-BE49-F238E27FC236}">
                  <a16:creationId xmlns:a16="http://schemas.microsoft.com/office/drawing/2014/main" id="{9B271D91-C3A5-F7EA-C80F-ABB85F40E119}"/>
                </a:ext>
              </a:extLst>
            </p:cNvPr>
            <p:cNvSpPr/>
            <p:nvPr/>
          </p:nvSpPr>
          <p:spPr>
            <a:xfrm>
              <a:off x="1258948" y="2775845"/>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Slides 3,4,5</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Main body</a:t>
              </a:r>
            </a:p>
          </p:txBody>
        </p:sp>
        <p:sp>
          <p:nvSpPr>
            <p:cNvPr id="6" name="Oval 5" descr="Badge 3 with solid fill">
              <a:extLst>
                <a:ext uri="{FF2B5EF4-FFF2-40B4-BE49-F238E27FC236}">
                  <a16:creationId xmlns:a16="http://schemas.microsoft.com/office/drawing/2014/main" id="{C3A3CDBE-ED83-0350-CFF9-A5FA147B1EEC}"/>
                </a:ext>
              </a:extLst>
            </p:cNvPr>
            <p:cNvSpPr/>
            <p:nvPr/>
          </p:nvSpPr>
          <p:spPr>
            <a:xfrm>
              <a:off x="701055" y="2775846"/>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4062348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15F4559-536B-052F-6A7D-B700B10AC1D5}"/>
              </a:ext>
            </a:extLst>
          </p:cNvPr>
          <p:cNvGrpSpPr/>
          <p:nvPr/>
        </p:nvGrpSpPr>
        <p:grpSpPr>
          <a:xfrm>
            <a:off x="2441932" y="507795"/>
            <a:ext cx="6754821" cy="962222"/>
            <a:chOff x="701055" y="2775845"/>
            <a:chExt cx="6754821" cy="962222"/>
          </a:xfrm>
        </p:grpSpPr>
        <p:sp>
          <p:nvSpPr>
            <p:cNvPr id="5" name="Freeform: Shape 4">
              <a:extLst>
                <a:ext uri="{FF2B5EF4-FFF2-40B4-BE49-F238E27FC236}">
                  <a16:creationId xmlns:a16="http://schemas.microsoft.com/office/drawing/2014/main" id="{9B271D91-C3A5-F7EA-C80F-ABB85F40E119}"/>
                </a:ext>
              </a:extLst>
            </p:cNvPr>
            <p:cNvSpPr/>
            <p:nvPr/>
          </p:nvSpPr>
          <p:spPr>
            <a:xfrm>
              <a:off x="1258948" y="2775845"/>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Slides 3,4,5</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Main body</a:t>
              </a:r>
            </a:p>
          </p:txBody>
        </p:sp>
        <p:sp>
          <p:nvSpPr>
            <p:cNvPr id="6" name="Oval 5" descr="Badge 3 with solid fill">
              <a:extLst>
                <a:ext uri="{FF2B5EF4-FFF2-40B4-BE49-F238E27FC236}">
                  <a16:creationId xmlns:a16="http://schemas.microsoft.com/office/drawing/2014/main" id="{C3A3CDBE-ED83-0350-CFF9-A5FA147B1EEC}"/>
                </a:ext>
              </a:extLst>
            </p:cNvPr>
            <p:cNvSpPr/>
            <p:nvPr/>
          </p:nvSpPr>
          <p:spPr>
            <a:xfrm>
              <a:off x="701055" y="2775846"/>
              <a:ext cx="1115785" cy="962221"/>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3" name="Group 12">
            <a:extLst>
              <a:ext uri="{FF2B5EF4-FFF2-40B4-BE49-F238E27FC236}">
                <a16:creationId xmlns:a16="http://schemas.microsoft.com/office/drawing/2014/main" id="{291069FB-CC3B-45AB-B768-EE7F900BD7C2}"/>
              </a:ext>
            </a:extLst>
          </p:cNvPr>
          <p:cNvGrpSpPr/>
          <p:nvPr/>
        </p:nvGrpSpPr>
        <p:grpSpPr>
          <a:xfrm>
            <a:off x="723803" y="1959784"/>
            <a:ext cx="10313071" cy="1709018"/>
            <a:chOff x="723803" y="1959784"/>
            <a:chExt cx="10313071" cy="1709018"/>
          </a:xfrm>
        </p:grpSpPr>
        <p:sp>
          <p:nvSpPr>
            <p:cNvPr id="7" name="Freeform: Shape 6">
              <a:extLst>
                <a:ext uri="{FF2B5EF4-FFF2-40B4-BE49-F238E27FC236}">
                  <a16:creationId xmlns:a16="http://schemas.microsoft.com/office/drawing/2014/main" id="{1E0F1935-EBE2-4806-9A50-4CFB19D9B51D}"/>
                </a:ext>
              </a:extLst>
            </p:cNvPr>
            <p:cNvSpPr/>
            <p:nvPr/>
          </p:nvSpPr>
          <p:spPr>
            <a:xfrm>
              <a:off x="723803" y="1959784"/>
              <a:ext cx="4272546" cy="1709018"/>
            </a:xfrm>
            <a:custGeom>
              <a:avLst/>
              <a:gdLst>
                <a:gd name="connsiteX0" fmla="*/ 0 w 4272546"/>
                <a:gd name="connsiteY0" fmla="*/ 0 h 1709018"/>
                <a:gd name="connsiteX1" fmla="*/ 3418037 w 4272546"/>
                <a:gd name="connsiteY1" fmla="*/ 0 h 1709018"/>
                <a:gd name="connsiteX2" fmla="*/ 4272546 w 4272546"/>
                <a:gd name="connsiteY2" fmla="*/ 854509 h 1709018"/>
                <a:gd name="connsiteX3" fmla="*/ 3418037 w 4272546"/>
                <a:gd name="connsiteY3" fmla="*/ 1709018 h 1709018"/>
                <a:gd name="connsiteX4" fmla="*/ 0 w 4272546"/>
                <a:gd name="connsiteY4" fmla="*/ 1709018 h 1709018"/>
                <a:gd name="connsiteX5" fmla="*/ 854509 w 4272546"/>
                <a:gd name="connsiteY5" fmla="*/ 854509 h 1709018"/>
                <a:gd name="connsiteX6" fmla="*/ 0 w 4272546"/>
                <a:gd name="connsiteY6" fmla="*/ 0 h 170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72546" h="1709018">
                  <a:moveTo>
                    <a:pt x="0" y="0"/>
                  </a:moveTo>
                  <a:lnTo>
                    <a:pt x="3418037" y="0"/>
                  </a:lnTo>
                  <a:lnTo>
                    <a:pt x="4272546" y="854509"/>
                  </a:lnTo>
                  <a:lnTo>
                    <a:pt x="3418037" y="1709018"/>
                  </a:lnTo>
                  <a:lnTo>
                    <a:pt x="0" y="1709018"/>
                  </a:lnTo>
                  <a:lnTo>
                    <a:pt x="854509" y="854509"/>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00229" tIns="22860" rIns="854509" bIns="228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Calibri Light" panose="020F0302020204030204"/>
                </a:rPr>
                <a:t>Describe –Level 4 </a:t>
              </a:r>
              <a:endParaRPr lang="en-GB" sz="3600" kern="1200" dirty="0"/>
            </a:p>
          </p:txBody>
        </p:sp>
        <p:sp>
          <p:nvSpPr>
            <p:cNvPr id="8" name="Freeform: Shape 7">
              <a:extLst>
                <a:ext uri="{FF2B5EF4-FFF2-40B4-BE49-F238E27FC236}">
                  <a16:creationId xmlns:a16="http://schemas.microsoft.com/office/drawing/2014/main" id="{1DA76932-3B3D-4752-845F-6E7D5442B456}"/>
                </a:ext>
              </a:extLst>
            </p:cNvPr>
            <p:cNvSpPr/>
            <p:nvPr/>
          </p:nvSpPr>
          <p:spPr>
            <a:xfrm>
              <a:off x="4440918" y="2105050"/>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Use literature citations to support your descriptions </a:t>
              </a:r>
              <a:endParaRPr lang="en-GB" sz="2400" kern="1200" dirty="0"/>
            </a:p>
          </p:txBody>
        </p:sp>
        <p:sp>
          <p:nvSpPr>
            <p:cNvPr id="9" name="Freeform: Shape 8">
              <a:extLst>
                <a:ext uri="{FF2B5EF4-FFF2-40B4-BE49-F238E27FC236}">
                  <a16:creationId xmlns:a16="http://schemas.microsoft.com/office/drawing/2014/main" id="{A57D96EE-71D2-428D-ADEB-16A1503CF03F}"/>
                </a:ext>
              </a:extLst>
            </p:cNvPr>
            <p:cNvSpPr/>
            <p:nvPr/>
          </p:nvSpPr>
          <p:spPr>
            <a:xfrm>
              <a:off x="7490661" y="2105050"/>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Use examples to show that you understand your descriptions</a:t>
              </a:r>
              <a:endParaRPr lang="en-GB" sz="2400" kern="1200" dirty="0"/>
            </a:p>
          </p:txBody>
        </p:sp>
      </p:grpSp>
      <p:grpSp>
        <p:nvGrpSpPr>
          <p:cNvPr id="14" name="Group 13">
            <a:extLst>
              <a:ext uri="{FF2B5EF4-FFF2-40B4-BE49-F238E27FC236}">
                <a16:creationId xmlns:a16="http://schemas.microsoft.com/office/drawing/2014/main" id="{818FDDE4-51C2-4C2D-82EE-7DB25C5FBA29}"/>
              </a:ext>
            </a:extLst>
          </p:cNvPr>
          <p:cNvGrpSpPr/>
          <p:nvPr/>
        </p:nvGrpSpPr>
        <p:grpSpPr>
          <a:xfrm>
            <a:off x="723803" y="3908065"/>
            <a:ext cx="10313071" cy="1709018"/>
            <a:chOff x="723803" y="3908065"/>
            <a:chExt cx="10313071" cy="1709018"/>
          </a:xfrm>
        </p:grpSpPr>
        <p:sp>
          <p:nvSpPr>
            <p:cNvPr id="10" name="Freeform: Shape 9">
              <a:extLst>
                <a:ext uri="{FF2B5EF4-FFF2-40B4-BE49-F238E27FC236}">
                  <a16:creationId xmlns:a16="http://schemas.microsoft.com/office/drawing/2014/main" id="{89AA8782-4506-4857-A0A6-E5134E9833D1}"/>
                </a:ext>
              </a:extLst>
            </p:cNvPr>
            <p:cNvSpPr/>
            <p:nvPr/>
          </p:nvSpPr>
          <p:spPr>
            <a:xfrm>
              <a:off x="723803" y="3908065"/>
              <a:ext cx="4272546" cy="1709018"/>
            </a:xfrm>
            <a:custGeom>
              <a:avLst/>
              <a:gdLst>
                <a:gd name="connsiteX0" fmla="*/ 0 w 4272546"/>
                <a:gd name="connsiteY0" fmla="*/ 0 h 1709018"/>
                <a:gd name="connsiteX1" fmla="*/ 3418037 w 4272546"/>
                <a:gd name="connsiteY1" fmla="*/ 0 h 1709018"/>
                <a:gd name="connsiteX2" fmla="*/ 4272546 w 4272546"/>
                <a:gd name="connsiteY2" fmla="*/ 854509 h 1709018"/>
                <a:gd name="connsiteX3" fmla="*/ 3418037 w 4272546"/>
                <a:gd name="connsiteY3" fmla="*/ 1709018 h 1709018"/>
                <a:gd name="connsiteX4" fmla="*/ 0 w 4272546"/>
                <a:gd name="connsiteY4" fmla="*/ 1709018 h 1709018"/>
                <a:gd name="connsiteX5" fmla="*/ 854509 w 4272546"/>
                <a:gd name="connsiteY5" fmla="*/ 854509 h 1709018"/>
                <a:gd name="connsiteX6" fmla="*/ 0 w 4272546"/>
                <a:gd name="connsiteY6" fmla="*/ 0 h 170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72546" h="1709018">
                  <a:moveTo>
                    <a:pt x="0" y="0"/>
                  </a:moveTo>
                  <a:lnTo>
                    <a:pt x="3418037" y="0"/>
                  </a:lnTo>
                  <a:lnTo>
                    <a:pt x="4272546" y="854509"/>
                  </a:lnTo>
                  <a:lnTo>
                    <a:pt x="3418037" y="1709018"/>
                  </a:lnTo>
                  <a:lnTo>
                    <a:pt x="0" y="1709018"/>
                  </a:lnTo>
                  <a:lnTo>
                    <a:pt x="854509" y="854509"/>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00229" tIns="22860" rIns="854509" bIns="228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Calibri Light" panose="020F0302020204030204"/>
                </a:rPr>
                <a:t>Critical analysis – Level 5 and 6 </a:t>
              </a:r>
              <a:endParaRPr lang="en-GB" sz="3600" kern="1200" dirty="0"/>
            </a:p>
          </p:txBody>
        </p:sp>
        <p:sp>
          <p:nvSpPr>
            <p:cNvPr id="11" name="Freeform: Shape 10">
              <a:extLst>
                <a:ext uri="{FF2B5EF4-FFF2-40B4-BE49-F238E27FC236}">
                  <a16:creationId xmlns:a16="http://schemas.microsoft.com/office/drawing/2014/main" id="{36C7AA72-F1D6-4D4C-8C1B-B1172BF6E164}"/>
                </a:ext>
              </a:extLst>
            </p:cNvPr>
            <p:cNvSpPr/>
            <p:nvPr/>
          </p:nvSpPr>
          <p:spPr>
            <a:xfrm>
              <a:off x="4440918" y="4053331"/>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Compare and contrast theory/models or tools</a:t>
              </a:r>
              <a:endParaRPr lang="en-GB" sz="2400" kern="1200" dirty="0"/>
            </a:p>
          </p:txBody>
        </p:sp>
        <p:sp>
          <p:nvSpPr>
            <p:cNvPr id="12" name="Freeform: Shape 11">
              <a:extLst>
                <a:ext uri="{FF2B5EF4-FFF2-40B4-BE49-F238E27FC236}">
                  <a16:creationId xmlns:a16="http://schemas.microsoft.com/office/drawing/2014/main" id="{ACD11ED9-9CB4-4A9F-B3AC-8B2ECD4DA7FF}"/>
                </a:ext>
              </a:extLst>
            </p:cNvPr>
            <p:cNvSpPr/>
            <p:nvPr/>
          </p:nvSpPr>
          <p:spPr>
            <a:xfrm>
              <a:off x="7490661" y="4053331"/>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Use literature to support your points</a:t>
              </a:r>
              <a:endParaRPr lang="en-GB" sz="2400" kern="1200" dirty="0"/>
            </a:p>
          </p:txBody>
        </p:sp>
      </p:grpSp>
    </p:spTree>
    <p:extLst>
      <p:ext uri="{BB962C8B-B14F-4D97-AF65-F5344CB8AC3E}">
        <p14:creationId xmlns:p14="http://schemas.microsoft.com/office/powerpoint/2010/main" val="1404655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426300-D438-5BD1-349A-2C8C63848D8B}"/>
              </a:ext>
            </a:extLst>
          </p:cNvPr>
          <p:cNvSpPr>
            <a:spLocks noGrp="1"/>
          </p:cNvSpPr>
          <p:nvPr>
            <p:ph idx="1"/>
          </p:nvPr>
        </p:nvSpPr>
        <p:spPr>
          <a:xfrm>
            <a:off x="680337" y="1845734"/>
            <a:ext cx="2697193" cy="4504470"/>
          </a:xfrm>
        </p:spPr>
        <p:txBody>
          <a:bodyPr vert="horz" lIns="0" tIns="45720" rIns="0" bIns="45720" rtlCol="0" anchor="t">
            <a:noAutofit/>
          </a:bodyPr>
          <a:lstStyle/>
          <a:p>
            <a:r>
              <a:rPr lang="en-GB" sz="2400" dirty="0">
                <a:latin typeface="Arial"/>
                <a:cs typeface="Calibri"/>
              </a:rPr>
              <a:t>In your final slide you will need to provide an ending to your presentation.</a:t>
            </a:r>
          </a:p>
          <a:p>
            <a:r>
              <a:rPr lang="en-GB" sz="2400" dirty="0">
                <a:latin typeface="Arial"/>
                <a:cs typeface="Calibri"/>
              </a:rPr>
              <a:t>Provide a summary of what you have discussed and repeat any key findings or recommendations. </a:t>
            </a:r>
            <a:endParaRPr lang="en-GB" sz="2400" dirty="0">
              <a:latin typeface="Arial"/>
              <a:cs typeface="Arial"/>
            </a:endParaRPr>
          </a:p>
        </p:txBody>
      </p:sp>
      <p:grpSp>
        <p:nvGrpSpPr>
          <p:cNvPr id="4" name="Group 3">
            <a:extLst>
              <a:ext uri="{FF2B5EF4-FFF2-40B4-BE49-F238E27FC236}">
                <a16:creationId xmlns:a16="http://schemas.microsoft.com/office/drawing/2014/main" id="{C5BA0C72-DC62-7B59-A0A7-6943687CBBE4}"/>
              </a:ext>
            </a:extLst>
          </p:cNvPr>
          <p:cNvGrpSpPr/>
          <p:nvPr/>
        </p:nvGrpSpPr>
        <p:grpSpPr>
          <a:xfrm>
            <a:off x="2406763" y="507795"/>
            <a:ext cx="6754821" cy="962222"/>
            <a:chOff x="701055" y="4025297"/>
            <a:chExt cx="6754821" cy="962222"/>
          </a:xfrm>
        </p:grpSpPr>
        <p:sp>
          <p:nvSpPr>
            <p:cNvPr id="5" name="Freeform: Shape 4">
              <a:extLst>
                <a:ext uri="{FF2B5EF4-FFF2-40B4-BE49-F238E27FC236}">
                  <a16:creationId xmlns:a16="http://schemas.microsoft.com/office/drawing/2014/main" id="{F6C9FF38-4909-826B-6FD6-E3CDF59F968B}"/>
                </a:ext>
              </a:extLst>
            </p:cNvPr>
            <p:cNvSpPr/>
            <p:nvPr/>
          </p:nvSpPr>
          <p:spPr>
            <a:xfrm>
              <a:off x="1258948" y="4025297"/>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6 - Conclusion </a:t>
              </a:r>
            </a:p>
          </p:txBody>
        </p:sp>
        <p:sp>
          <p:nvSpPr>
            <p:cNvPr id="6" name="Oval 5" descr="Badge 4 with solid fill">
              <a:extLst>
                <a:ext uri="{FF2B5EF4-FFF2-40B4-BE49-F238E27FC236}">
                  <a16:creationId xmlns:a16="http://schemas.microsoft.com/office/drawing/2014/main" id="{B132C311-3E1E-6FC8-DAE0-E0B317480D24}"/>
                </a:ext>
              </a:extLst>
            </p:cNvPr>
            <p:cNvSpPr/>
            <p:nvPr/>
          </p:nvSpPr>
          <p:spPr>
            <a:xfrm>
              <a:off x="701055" y="4025298"/>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2" name="Group 11">
            <a:extLst>
              <a:ext uri="{FF2B5EF4-FFF2-40B4-BE49-F238E27FC236}">
                <a16:creationId xmlns:a16="http://schemas.microsoft.com/office/drawing/2014/main" id="{E7C3B8E4-F764-4363-92A5-ADAF4028944A}"/>
              </a:ext>
            </a:extLst>
          </p:cNvPr>
          <p:cNvGrpSpPr/>
          <p:nvPr/>
        </p:nvGrpSpPr>
        <p:grpSpPr>
          <a:xfrm>
            <a:off x="3377530" y="1600200"/>
            <a:ext cx="7560763" cy="4879675"/>
            <a:chOff x="3818278" y="1600200"/>
            <a:chExt cx="7120015" cy="4879675"/>
          </a:xfrm>
        </p:grpSpPr>
        <p:sp>
          <p:nvSpPr>
            <p:cNvPr id="8" name="Arrow: Right 7">
              <a:extLst>
                <a:ext uri="{FF2B5EF4-FFF2-40B4-BE49-F238E27FC236}">
                  <a16:creationId xmlns:a16="http://schemas.microsoft.com/office/drawing/2014/main" id="{293A4B03-FCC3-4A96-9A5E-807959ED142E}"/>
                </a:ext>
              </a:extLst>
            </p:cNvPr>
            <p:cNvSpPr/>
            <p:nvPr/>
          </p:nvSpPr>
          <p:spPr>
            <a:xfrm>
              <a:off x="4387969" y="1600200"/>
              <a:ext cx="6550324" cy="4879675"/>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7D6A85BE-A43C-4414-8369-F573CB409173}"/>
                </a:ext>
              </a:extLst>
            </p:cNvPr>
            <p:cNvSpPr/>
            <p:nvPr/>
          </p:nvSpPr>
          <p:spPr>
            <a:xfrm>
              <a:off x="3818278" y="3064102"/>
              <a:ext cx="2480453" cy="1951870"/>
            </a:xfrm>
            <a:custGeom>
              <a:avLst/>
              <a:gdLst>
                <a:gd name="connsiteX0" fmla="*/ 0 w 2480453"/>
                <a:gd name="connsiteY0" fmla="*/ 325318 h 1951870"/>
                <a:gd name="connsiteX1" fmla="*/ 325318 w 2480453"/>
                <a:gd name="connsiteY1" fmla="*/ 0 h 1951870"/>
                <a:gd name="connsiteX2" fmla="*/ 2155135 w 2480453"/>
                <a:gd name="connsiteY2" fmla="*/ 0 h 1951870"/>
                <a:gd name="connsiteX3" fmla="*/ 2480453 w 2480453"/>
                <a:gd name="connsiteY3" fmla="*/ 325318 h 1951870"/>
                <a:gd name="connsiteX4" fmla="*/ 2480453 w 2480453"/>
                <a:gd name="connsiteY4" fmla="*/ 1626552 h 1951870"/>
                <a:gd name="connsiteX5" fmla="*/ 2155135 w 2480453"/>
                <a:gd name="connsiteY5" fmla="*/ 1951870 h 1951870"/>
                <a:gd name="connsiteX6" fmla="*/ 325318 w 2480453"/>
                <a:gd name="connsiteY6" fmla="*/ 1951870 h 1951870"/>
                <a:gd name="connsiteX7" fmla="*/ 0 w 2480453"/>
                <a:gd name="connsiteY7" fmla="*/ 1626552 h 1951870"/>
                <a:gd name="connsiteX8" fmla="*/ 0 w 2480453"/>
                <a:gd name="connsiteY8" fmla="*/ 325318 h 195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0453" h="1951870">
                  <a:moveTo>
                    <a:pt x="0" y="325318"/>
                  </a:moveTo>
                  <a:cubicBezTo>
                    <a:pt x="0" y="145650"/>
                    <a:pt x="145650" y="0"/>
                    <a:pt x="325318" y="0"/>
                  </a:cubicBezTo>
                  <a:lnTo>
                    <a:pt x="2155135" y="0"/>
                  </a:lnTo>
                  <a:cubicBezTo>
                    <a:pt x="2334803" y="0"/>
                    <a:pt x="2480453" y="145650"/>
                    <a:pt x="2480453" y="325318"/>
                  </a:cubicBezTo>
                  <a:lnTo>
                    <a:pt x="2480453" y="1626552"/>
                  </a:lnTo>
                  <a:cubicBezTo>
                    <a:pt x="2480453" y="1806220"/>
                    <a:pt x="2334803" y="1951870"/>
                    <a:pt x="2155135" y="1951870"/>
                  </a:cubicBezTo>
                  <a:lnTo>
                    <a:pt x="325318" y="1951870"/>
                  </a:lnTo>
                  <a:cubicBezTo>
                    <a:pt x="145650" y="1951870"/>
                    <a:pt x="0" y="1806220"/>
                    <a:pt x="0" y="1626552"/>
                  </a:cubicBezTo>
                  <a:lnTo>
                    <a:pt x="0" y="32531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8622" tIns="148622" rIns="148622" bIns="148622" numCol="1" spcCol="1270" anchor="ctr" anchorCtr="0">
              <a:noAutofit/>
            </a:bodyPr>
            <a:lstStyle/>
            <a:p>
              <a:pPr marL="0" lvl="0" indent="0" algn="ctr" defTabSz="6223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Summarise the key points</a:t>
              </a:r>
            </a:p>
          </p:txBody>
        </p:sp>
      </p:grpSp>
      <p:sp>
        <p:nvSpPr>
          <p:cNvPr id="10" name="Freeform: Shape 9">
            <a:extLst>
              <a:ext uri="{FF2B5EF4-FFF2-40B4-BE49-F238E27FC236}">
                <a16:creationId xmlns:a16="http://schemas.microsoft.com/office/drawing/2014/main" id="{E37432D4-5FC3-4A7A-81F3-EEBB7780237C}"/>
              </a:ext>
            </a:extLst>
          </p:cNvPr>
          <p:cNvSpPr/>
          <p:nvPr/>
        </p:nvSpPr>
        <p:spPr>
          <a:xfrm>
            <a:off x="6096001" y="3064102"/>
            <a:ext cx="2807358" cy="1951870"/>
          </a:xfrm>
          <a:custGeom>
            <a:avLst/>
            <a:gdLst>
              <a:gd name="connsiteX0" fmla="*/ 0 w 2480453"/>
              <a:gd name="connsiteY0" fmla="*/ 325318 h 1951870"/>
              <a:gd name="connsiteX1" fmla="*/ 325318 w 2480453"/>
              <a:gd name="connsiteY1" fmla="*/ 0 h 1951870"/>
              <a:gd name="connsiteX2" fmla="*/ 2155135 w 2480453"/>
              <a:gd name="connsiteY2" fmla="*/ 0 h 1951870"/>
              <a:gd name="connsiteX3" fmla="*/ 2480453 w 2480453"/>
              <a:gd name="connsiteY3" fmla="*/ 325318 h 1951870"/>
              <a:gd name="connsiteX4" fmla="*/ 2480453 w 2480453"/>
              <a:gd name="connsiteY4" fmla="*/ 1626552 h 1951870"/>
              <a:gd name="connsiteX5" fmla="*/ 2155135 w 2480453"/>
              <a:gd name="connsiteY5" fmla="*/ 1951870 h 1951870"/>
              <a:gd name="connsiteX6" fmla="*/ 325318 w 2480453"/>
              <a:gd name="connsiteY6" fmla="*/ 1951870 h 1951870"/>
              <a:gd name="connsiteX7" fmla="*/ 0 w 2480453"/>
              <a:gd name="connsiteY7" fmla="*/ 1626552 h 1951870"/>
              <a:gd name="connsiteX8" fmla="*/ 0 w 2480453"/>
              <a:gd name="connsiteY8" fmla="*/ 325318 h 195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0453" h="1951870">
                <a:moveTo>
                  <a:pt x="0" y="325318"/>
                </a:moveTo>
                <a:cubicBezTo>
                  <a:pt x="0" y="145650"/>
                  <a:pt x="145650" y="0"/>
                  <a:pt x="325318" y="0"/>
                </a:cubicBezTo>
                <a:lnTo>
                  <a:pt x="2155135" y="0"/>
                </a:lnTo>
                <a:cubicBezTo>
                  <a:pt x="2334803" y="0"/>
                  <a:pt x="2480453" y="145650"/>
                  <a:pt x="2480453" y="325318"/>
                </a:cubicBezTo>
                <a:lnTo>
                  <a:pt x="2480453" y="1626552"/>
                </a:lnTo>
                <a:cubicBezTo>
                  <a:pt x="2480453" y="1806220"/>
                  <a:pt x="2334803" y="1951870"/>
                  <a:pt x="2155135" y="1951870"/>
                </a:cubicBezTo>
                <a:lnTo>
                  <a:pt x="325318" y="1951870"/>
                </a:lnTo>
                <a:cubicBezTo>
                  <a:pt x="145650" y="1951870"/>
                  <a:pt x="0" y="1806220"/>
                  <a:pt x="0" y="1626552"/>
                </a:cubicBezTo>
                <a:lnTo>
                  <a:pt x="0" y="32531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8622" tIns="148622" rIns="148622" bIns="148622" numCol="1" spcCol="1270" anchor="ctr" anchorCtr="0">
            <a:noAutofit/>
          </a:bodyPr>
          <a:lstStyle/>
          <a:p>
            <a:pPr marL="0" lvl="0" indent="0" algn="ctr" defTabSz="6223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Repeat your recommendations/hypothesis or findings</a:t>
            </a:r>
          </a:p>
        </p:txBody>
      </p:sp>
      <p:sp>
        <p:nvSpPr>
          <p:cNvPr id="11" name="Freeform: Shape 10">
            <a:extLst>
              <a:ext uri="{FF2B5EF4-FFF2-40B4-BE49-F238E27FC236}">
                <a16:creationId xmlns:a16="http://schemas.microsoft.com/office/drawing/2014/main" id="{3DFB9E4E-5392-4B86-AC23-E5612F2BAA1F}"/>
              </a:ext>
            </a:extLst>
          </p:cNvPr>
          <p:cNvSpPr/>
          <p:nvPr/>
        </p:nvSpPr>
        <p:spPr>
          <a:xfrm>
            <a:off x="9027532" y="3064102"/>
            <a:ext cx="2985792" cy="1951870"/>
          </a:xfrm>
          <a:custGeom>
            <a:avLst/>
            <a:gdLst>
              <a:gd name="connsiteX0" fmla="*/ 0 w 2480453"/>
              <a:gd name="connsiteY0" fmla="*/ 325318 h 1951870"/>
              <a:gd name="connsiteX1" fmla="*/ 325318 w 2480453"/>
              <a:gd name="connsiteY1" fmla="*/ 0 h 1951870"/>
              <a:gd name="connsiteX2" fmla="*/ 2155135 w 2480453"/>
              <a:gd name="connsiteY2" fmla="*/ 0 h 1951870"/>
              <a:gd name="connsiteX3" fmla="*/ 2480453 w 2480453"/>
              <a:gd name="connsiteY3" fmla="*/ 325318 h 1951870"/>
              <a:gd name="connsiteX4" fmla="*/ 2480453 w 2480453"/>
              <a:gd name="connsiteY4" fmla="*/ 1626552 h 1951870"/>
              <a:gd name="connsiteX5" fmla="*/ 2155135 w 2480453"/>
              <a:gd name="connsiteY5" fmla="*/ 1951870 h 1951870"/>
              <a:gd name="connsiteX6" fmla="*/ 325318 w 2480453"/>
              <a:gd name="connsiteY6" fmla="*/ 1951870 h 1951870"/>
              <a:gd name="connsiteX7" fmla="*/ 0 w 2480453"/>
              <a:gd name="connsiteY7" fmla="*/ 1626552 h 1951870"/>
              <a:gd name="connsiteX8" fmla="*/ 0 w 2480453"/>
              <a:gd name="connsiteY8" fmla="*/ 325318 h 195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0453" h="1951870">
                <a:moveTo>
                  <a:pt x="0" y="325318"/>
                </a:moveTo>
                <a:cubicBezTo>
                  <a:pt x="0" y="145650"/>
                  <a:pt x="145650" y="0"/>
                  <a:pt x="325318" y="0"/>
                </a:cubicBezTo>
                <a:lnTo>
                  <a:pt x="2155135" y="0"/>
                </a:lnTo>
                <a:cubicBezTo>
                  <a:pt x="2334803" y="0"/>
                  <a:pt x="2480453" y="145650"/>
                  <a:pt x="2480453" y="325318"/>
                </a:cubicBezTo>
                <a:lnTo>
                  <a:pt x="2480453" y="1626552"/>
                </a:lnTo>
                <a:cubicBezTo>
                  <a:pt x="2480453" y="1806220"/>
                  <a:pt x="2334803" y="1951870"/>
                  <a:pt x="2155135" y="1951870"/>
                </a:cubicBezTo>
                <a:lnTo>
                  <a:pt x="325318" y="1951870"/>
                </a:lnTo>
                <a:cubicBezTo>
                  <a:pt x="145650" y="1951870"/>
                  <a:pt x="0" y="1806220"/>
                  <a:pt x="0" y="1626552"/>
                </a:cubicBezTo>
                <a:lnTo>
                  <a:pt x="0" y="32531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8622" tIns="148622" rIns="148622" bIns="148622" numCol="1" spcCol="1270" anchor="ctr" anchorCtr="0">
            <a:noAutofit/>
          </a:bodyPr>
          <a:lstStyle/>
          <a:p>
            <a:pPr marL="0" lvl="0" indent="0" algn="ctr" defTabSz="6223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Provide a conclusive point related to what you set out to explain in your introduction. </a:t>
            </a:r>
          </a:p>
        </p:txBody>
      </p:sp>
    </p:spTree>
    <p:extLst>
      <p:ext uri="{BB962C8B-B14F-4D97-AF65-F5344CB8AC3E}">
        <p14:creationId xmlns:p14="http://schemas.microsoft.com/office/powerpoint/2010/main" val="2371182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hlinkClick r:id="rId3"/>
            <a:extLst>
              <a:ext uri="{FF2B5EF4-FFF2-40B4-BE49-F238E27FC236}">
                <a16:creationId xmlns:a16="http://schemas.microsoft.com/office/drawing/2014/main" id="{FE362C19-BD77-411A-88C7-CA49169E390D}"/>
              </a:ext>
            </a:extLst>
          </p:cNvPr>
          <p:cNvPicPr>
            <a:picLocks noGrp="1" noChangeAspect="1"/>
          </p:cNvPicPr>
          <p:nvPr>
            <p:ph idx="1"/>
          </p:nvPr>
        </p:nvPicPr>
        <p:blipFill>
          <a:blip r:embed="rId4"/>
          <a:stretch>
            <a:fillRect/>
          </a:stretch>
        </p:blipFill>
        <p:spPr>
          <a:xfrm>
            <a:off x="1555626" y="3103189"/>
            <a:ext cx="7581422" cy="3015967"/>
          </a:xfrm>
        </p:spPr>
      </p:pic>
      <p:grpSp>
        <p:nvGrpSpPr>
          <p:cNvPr id="4" name="Group 3">
            <a:extLst>
              <a:ext uri="{FF2B5EF4-FFF2-40B4-BE49-F238E27FC236}">
                <a16:creationId xmlns:a16="http://schemas.microsoft.com/office/drawing/2014/main" id="{2DDD220D-71C8-87DC-5321-F716FE783BB2}"/>
              </a:ext>
            </a:extLst>
          </p:cNvPr>
          <p:cNvGrpSpPr/>
          <p:nvPr/>
        </p:nvGrpSpPr>
        <p:grpSpPr>
          <a:xfrm>
            <a:off x="2459516" y="507795"/>
            <a:ext cx="6754822" cy="962222"/>
            <a:chOff x="701055" y="5274749"/>
            <a:chExt cx="6754822" cy="962222"/>
          </a:xfrm>
        </p:grpSpPr>
        <p:sp>
          <p:nvSpPr>
            <p:cNvPr id="5" name="Freeform: Shape 4">
              <a:extLst>
                <a:ext uri="{FF2B5EF4-FFF2-40B4-BE49-F238E27FC236}">
                  <a16:creationId xmlns:a16="http://schemas.microsoft.com/office/drawing/2014/main" id="{16774641-92BA-6E03-2489-D3C32A426D86}"/>
                </a:ext>
              </a:extLst>
            </p:cNvPr>
            <p:cNvSpPr/>
            <p:nvPr/>
          </p:nvSpPr>
          <p:spPr>
            <a:xfrm>
              <a:off x="1258948" y="5274749"/>
              <a:ext cx="6196929"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7"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7- Reference List </a:t>
              </a:r>
            </a:p>
          </p:txBody>
        </p:sp>
        <p:sp>
          <p:nvSpPr>
            <p:cNvPr id="6" name="Oval 5" descr="Badge 5 with solid fill">
              <a:extLst>
                <a:ext uri="{FF2B5EF4-FFF2-40B4-BE49-F238E27FC236}">
                  <a16:creationId xmlns:a16="http://schemas.microsoft.com/office/drawing/2014/main" id="{C62C9391-D823-3F42-14C7-5D7C0AF900F9}"/>
                </a:ext>
              </a:extLst>
            </p:cNvPr>
            <p:cNvSpPr/>
            <p:nvPr/>
          </p:nvSpPr>
          <p:spPr>
            <a:xfrm>
              <a:off x="701055" y="5274750"/>
              <a:ext cx="1115785" cy="962221"/>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
        <p:nvSpPr>
          <p:cNvPr id="8" name="TextBox 7">
            <a:extLst>
              <a:ext uri="{FF2B5EF4-FFF2-40B4-BE49-F238E27FC236}">
                <a16:creationId xmlns:a16="http://schemas.microsoft.com/office/drawing/2014/main" id="{D6B7C22A-EF19-486B-94CF-191A0267E45F}"/>
              </a:ext>
            </a:extLst>
          </p:cNvPr>
          <p:cNvSpPr txBox="1"/>
          <p:nvPr/>
        </p:nvSpPr>
        <p:spPr>
          <a:xfrm>
            <a:off x="1418897" y="1870841"/>
            <a:ext cx="9038896" cy="1200329"/>
          </a:xfrm>
          <a:prstGeom prst="rect">
            <a:avLst/>
          </a:prstGeom>
          <a:noFill/>
        </p:spPr>
        <p:txBody>
          <a:bodyPr wrap="square" rtlCol="0">
            <a:spAutoFit/>
          </a:bodyPr>
          <a:lstStyle/>
          <a:p>
            <a:r>
              <a:rPr lang="en-GB" dirty="0"/>
              <a:t>At the end of your presentation you need to include a reference list. This mean typing out a full reference in Harvard style for each of the sources of information that you have used (cited) in your presentation. This list should be organised alphabetically, according to the first letter of the lead author surname. </a:t>
            </a:r>
          </a:p>
        </p:txBody>
      </p:sp>
      <p:sp>
        <p:nvSpPr>
          <p:cNvPr id="9" name="TextBox 8">
            <a:extLst>
              <a:ext uri="{FF2B5EF4-FFF2-40B4-BE49-F238E27FC236}">
                <a16:creationId xmlns:a16="http://schemas.microsoft.com/office/drawing/2014/main" id="{645D57D1-CE9D-400A-98FB-63986966E492}"/>
              </a:ext>
            </a:extLst>
          </p:cNvPr>
          <p:cNvSpPr txBox="1"/>
          <p:nvPr/>
        </p:nvSpPr>
        <p:spPr>
          <a:xfrm>
            <a:off x="9448800" y="4027611"/>
            <a:ext cx="2291255" cy="1477328"/>
          </a:xfrm>
          <a:prstGeom prst="rect">
            <a:avLst/>
          </a:prstGeom>
          <a:noFill/>
        </p:spPr>
        <p:txBody>
          <a:bodyPr wrap="square" rtlCol="0">
            <a:spAutoFit/>
          </a:bodyPr>
          <a:lstStyle/>
          <a:p>
            <a:r>
              <a:rPr lang="en-GB" dirty="0"/>
              <a:t>At UWTSD we used the Cite them right website to help us to know how to correctly format our references. </a:t>
            </a:r>
          </a:p>
        </p:txBody>
      </p:sp>
    </p:spTree>
    <p:extLst>
      <p:ext uri="{BB962C8B-B14F-4D97-AF65-F5344CB8AC3E}">
        <p14:creationId xmlns:p14="http://schemas.microsoft.com/office/powerpoint/2010/main" val="3703396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460B8522-9585-4055-A4CE-5AF525AD021C}"/>
              </a:ext>
            </a:extLst>
          </p:cNvPr>
          <p:cNvSpPr/>
          <p:nvPr/>
        </p:nvSpPr>
        <p:spPr>
          <a:xfrm>
            <a:off x="1991544" y="1052737"/>
            <a:ext cx="4392488" cy="3091093"/>
          </a:xfrm>
          <a:prstGeom prst="cloudCallout">
            <a:avLst>
              <a:gd name="adj1" fmla="val 84213"/>
              <a:gd name="adj2" fmla="val -37930"/>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defTabSz="914400"/>
            <a:r>
              <a:rPr lang="en-GB" sz="3600" dirty="0">
                <a:solidFill>
                  <a:prstClr val="white"/>
                </a:solidFill>
                <a:latin typeface="Myriad Pro"/>
              </a:rPr>
              <a:t>What makes a good presentation?</a:t>
            </a:r>
          </a:p>
        </p:txBody>
      </p:sp>
      <p:pic>
        <p:nvPicPr>
          <p:cNvPr id="6" name="Picture 5" descr="Casual woman with hand on face">
            <a:extLst>
              <a:ext uri="{FF2B5EF4-FFF2-40B4-BE49-F238E27FC236}">
                <a16:creationId xmlns:a16="http://schemas.microsoft.com/office/drawing/2014/main" id="{FBE7288E-C731-45B2-B7CC-AB4451B412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2645" y="1418611"/>
            <a:ext cx="1454358" cy="4244472"/>
          </a:xfrm>
          <a:prstGeom prst="rect">
            <a:avLst/>
          </a:prstGeom>
        </p:spPr>
      </p:pic>
    </p:spTree>
    <p:extLst>
      <p:ext uri="{BB962C8B-B14F-4D97-AF65-F5344CB8AC3E}">
        <p14:creationId xmlns:p14="http://schemas.microsoft.com/office/powerpoint/2010/main" val="174322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up)">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EAF0B-C577-4957-937F-C29A41AB2471}"/>
              </a:ext>
            </a:extLst>
          </p:cNvPr>
          <p:cNvSpPr>
            <a:spLocks noGrp="1"/>
          </p:cNvSpPr>
          <p:nvPr>
            <p:ph type="title"/>
          </p:nvPr>
        </p:nvSpPr>
        <p:spPr/>
        <p:txBody>
          <a:bodyPr/>
          <a:lstStyle/>
          <a:p>
            <a:r>
              <a:rPr lang="en-GB" dirty="0"/>
              <a:t>Slide design and content</a:t>
            </a:r>
          </a:p>
        </p:txBody>
      </p:sp>
      <p:sp>
        <p:nvSpPr>
          <p:cNvPr id="3" name="Content Placeholder 2">
            <a:extLst>
              <a:ext uri="{FF2B5EF4-FFF2-40B4-BE49-F238E27FC236}">
                <a16:creationId xmlns:a16="http://schemas.microsoft.com/office/drawing/2014/main" id="{DD956565-E7EB-405C-8B4B-2A3BA2E8A876}"/>
              </a:ext>
            </a:extLst>
          </p:cNvPr>
          <p:cNvSpPr>
            <a:spLocks noGrp="1"/>
          </p:cNvSpPr>
          <p:nvPr>
            <p:ph idx="1"/>
          </p:nvPr>
        </p:nvSpPr>
        <p:spPr/>
        <p:txBody>
          <a:bodyPr/>
          <a:lstStyle/>
          <a:p>
            <a:pPr marL="0" indent="0">
              <a:buNone/>
            </a:pPr>
            <a:r>
              <a:rPr lang="en-GB" dirty="0"/>
              <a:t>Anderson (2018) suggests that less is more: </a:t>
            </a:r>
          </a:p>
          <a:p>
            <a:endParaRPr lang="en-GB" dirty="0"/>
          </a:p>
        </p:txBody>
      </p:sp>
      <p:sp>
        <p:nvSpPr>
          <p:cNvPr id="6" name="Freeform: Shape 5">
            <a:extLst>
              <a:ext uri="{FF2B5EF4-FFF2-40B4-BE49-F238E27FC236}">
                <a16:creationId xmlns:a16="http://schemas.microsoft.com/office/drawing/2014/main" id="{176B412F-63AB-4DA6-B1DE-1D1C33F31BC5}"/>
              </a:ext>
            </a:extLst>
          </p:cNvPr>
          <p:cNvSpPr/>
          <p:nvPr/>
        </p:nvSpPr>
        <p:spPr>
          <a:xfrm>
            <a:off x="2143786" y="2466888"/>
            <a:ext cx="2001610" cy="2186248"/>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solidFill>
                  <a:prstClr val="white"/>
                </a:solidFill>
                <a:latin typeface="Arial" panose="020B0604020202020204" pitchFamily="34" charset="0"/>
                <a:cs typeface="Arial" panose="020B0604020202020204" pitchFamily="34" charset="0"/>
              </a:rPr>
              <a:t>Focus on your topic. </a:t>
            </a:r>
          </a:p>
        </p:txBody>
      </p:sp>
      <p:sp>
        <p:nvSpPr>
          <p:cNvPr id="9" name="Freeform: Shape 8">
            <a:extLst>
              <a:ext uri="{FF2B5EF4-FFF2-40B4-BE49-F238E27FC236}">
                <a16:creationId xmlns:a16="http://schemas.microsoft.com/office/drawing/2014/main" id="{1A3B8A8C-10A7-429E-9631-E34D60B4981D}"/>
              </a:ext>
            </a:extLst>
          </p:cNvPr>
          <p:cNvSpPr/>
          <p:nvPr/>
        </p:nvSpPr>
        <p:spPr>
          <a:xfrm>
            <a:off x="4852808" y="2348884"/>
            <a:ext cx="2107288" cy="2304253"/>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3973551"/>
              <a:satOff val="15924"/>
              <a:lumOff val="3451"/>
              <a:alphaOff val="0"/>
            </a:schemeClr>
          </a:fillRef>
          <a:effectRef idx="2">
            <a:schemeClr val="accent5">
              <a:hueOff val="-3973551"/>
              <a:satOff val="15924"/>
              <a:lumOff val="3451"/>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solidFill>
                  <a:prstClr val="white"/>
                </a:solidFill>
                <a:latin typeface="Arial" panose="020B0604020202020204" pitchFamily="34" charset="0"/>
                <a:cs typeface="Arial" panose="020B0604020202020204" pitchFamily="34" charset="0"/>
              </a:rPr>
              <a:t>Give information clearly</a:t>
            </a:r>
            <a:r>
              <a:rPr lang="en-GB" dirty="0">
                <a:solidFill>
                  <a:prstClr val="white"/>
                </a:solidFill>
                <a:latin typeface="Arial" panose="020B0604020202020204" pitchFamily="34" charset="0"/>
                <a:cs typeface="Arial" panose="020B0604020202020204" pitchFamily="34" charset="0"/>
              </a:rPr>
              <a:t>. </a:t>
            </a:r>
          </a:p>
        </p:txBody>
      </p:sp>
      <p:sp>
        <p:nvSpPr>
          <p:cNvPr id="10" name="Rectangle 9">
            <a:extLst>
              <a:ext uri="{FF2B5EF4-FFF2-40B4-BE49-F238E27FC236}">
                <a16:creationId xmlns:a16="http://schemas.microsoft.com/office/drawing/2014/main" id="{6AA32F7E-B11A-4B4B-AC6E-2180234D86E7}"/>
              </a:ext>
            </a:extLst>
          </p:cNvPr>
          <p:cNvSpPr/>
          <p:nvPr/>
        </p:nvSpPr>
        <p:spPr>
          <a:xfrm>
            <a:off x="4583825" y="4509117"/>
            <a:ext cx="812209" cy="43204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defTabSz="914400"/>
            <a:endParaRPr lang="en-GB">
              <a:solidFill>
                <a:prstClr val="black">
                  <a:hueOff val="0"/>
                  <a:satOff val="0"/>
                  <a:lumOff val="0"/>
                  <a:alphaOff val="0"/>
                </a:prstClr>
              </a:solidFill>
              <a:latin typeface="Myriad Pro"/>
            </a:endParaRPr>
          </a:p>
        </p:txBody>
      </p:sp>
      <p:sp>
        <p:nvSpPr>
          <p:cNvPr id="12" name="Freeform: Shape 11">
            <a:extLst>
              <a:ext uri="{FF2B5EF4-FFF2-40B4-BE49-F238E27FC236}">
                <a16:creationId xmlns:a16="http://schemas.microsoft.com/office/drawing/2014/main" id="{2D611C47-DFF6-4641-8256-D751ED9A689D}"/>
              </a:ext>
            </a:extLst>
          </p:cNvPr>
          <p:cNvSpPr/>
          <p:nvPr/>
        </p:nvSpPr>
        <p:spPr>
          <a:xfrm>
            <a:off x="7673100" y="2404308"/>
            <a:ext cx="1951292" cy="2248828"/>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7947101"/>
              <a:satOff val="31849"/>
              <a:lumOff val="6902"/>
              <a:alphaOff val="0"/>
            </a:schemeClr>
          </a:fillRef>
          <a:effectRef idx="2">
            <a:schemeClr val="accent5">
              <a:hueOff val="-7947101"/>
              <a:satOff val="31849"/>
              <a:lumOff val="6902"/>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solidFill>
                  <a:prstClr val="black"/>
                </a:solidFill>
                <a:latin typeface="Arial" panose="020B0604020202020204" pitchFamily="34" charset="0"/>
                <a:cs typeface="Arial" panose="020B0604020202020204" pitchFamily="34" charset="0"/>
              </a:rPr>
              <a:t>Connect with your audience</a:t>
            </a:r>
          </a:p>
        </p:txBody>
      </p:sp>
      <p:sp>
        <p:nvSpPr>
          <p:cNvPr id="13" name="Rectangle 12">
            <a:extLst>
              <a:ext uri="{FF2B5EF4-FFF2-40B4-BE49-F238E27FC236}">
                <a16:creationId xmlns:a16="http://schemas.microsoft.com/office/drawing/2014/main" id="{7A776C0D-2252-4CCE-B65E-A6EA9226DC05}"/>
              </a:ext>
            </a:extLst>
          </p:cNvPr>
          <p:cNvSpPr/>
          <p:nvPr/>
        </p:nvSpPr>
        <p:spPr>
          <a:xfrm>
            <a:off x="7126426" y="4255751"/>
            <a:ext cx="1681222" cy="90388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defTabSz="914400"/>
            <a:endParaRPr lang="en-GB">
              <a:solidFill>
                <a:prstClr val="black">
                  <a:hueOff val="0"/>
                  <a:satOff val="0"/>
                  <a:lumOff val="0"/>
                  <a:alphaOff val="0"/>
                </a:prstClr>
              </a:solidFill>
              <a:latin typeface="Myriad Pro"/>
            </a:endParaRPr>
          </a:p>
        </p:txBody>
      </p:sp>
    </p:spTree>
    <p:extLst>
      <p:ext uri="{BB962C8B-B14F-4D97-AF65-F5344CB8AC3E}">
        <p14:creationId xmlns:p14="http://schemas.microsoft.com/office/powerpoint/2010/main" val="74621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97741E-C1C8-42C7-824B-BB4A3BD196D5}"/>
              </a:ext>
            </a:extLst>
          </p:cNvPr>
          <p:cNvSpPr>
            <a:spLocks noGrp="1"/>
          </p:cNvSpPr>
          <p:nvPr>
            <p:ph type="title"/>
          </p:nvPr>
        </p:nvSpPr>
        <p:spPr>
          <a:xfrm>
            <a:off x="1981200" y="274638"/>
            <a:ext cx="8229600" cy="1143000"/>
          </a:xfrm>
          <a:ln w="57150"/>
        </p:spPr>
        <p:style>
          <a:lnRef idx="2">
            <a:schemeClr val="accent1"/>
          </a:lnRef>
          <a:fillRef idx="1">
            <a:schemeClr val="lt1"/>
          </a:fillRef>
          <a:effectRef idx="0">
            <a:schemeClr val="accent1"/>
          </a:effectRef>
          <a:fontRef idx="minor">
            <a:schemeClr val="dk1"/>
          </a:fontRef>
        </p:style>
        <p:txBody>
          <a:bodyPr anchor="ctr">
            <a:normAutofit fontScale="90000"/>
          </a:bodyPr>
          <a:lstStyle/>
          <a:p>
            <a:r>
              <a:rPr lang="en-GB" dirty="0"/>
              <a:t>Giving Effective Presentation - 7 Tips </a:t>
            </a:r>
          </a:p>
        </p:txBody>
      </p:sp>
      <p:pic>
        <p:nvPicPr>
          <p:cNvPr id="7" name="Picture 6">
            <a:hlinkClick r:id="rId3"/>
            <a:extLst>
              <a:ext uri="{FF2B5EF4-FFF2-40B4-BE49-F238E27FC236}">
                <a16:creationId xmlns:a16="http://schemas.microsoft.com/office/drawing/2014/main" id="{4BCC6D31-1D47-4AE8-825C-C6AFA2AEF784}"/>
              </a:ext>
            </a:extLst>
          </p:cNvPr>
          <p:cNvPicPr>
            <a:picLocks noChangeAspect="1"/>
          </p:cNvPicPr>
          <p:nvPr/>
        </p:nvPicPr>
        <p:blipFill>
          <a:blip r:embed="rId4"/>
          <a:stretch>
            <a:fillRect/>
          </a:stretch>
        </p:blipFill>
        <p:spPr>
          <a:xfrm>
            <a:off x="3090863" y="1762125"/>
            <a:ext cx="6010275" cy="3333750"/>
          </a:xfrm>
          <a:prstGeom prst="rect">
            <a:avLst/>
          </a:prstGeom>
        </p:spPr>
      </p:pic>
    </p:spTree>
    <p:extLst>
      <p:ext uri="{BB962C8B-B14F-4D97-AF65-F5344CB8AC3E}">
        <p14:creationId xmlns:p14="http://schemas.microsoft.com/office/powerpoint/2010/main" val="1569409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643DE-B227-F318-6635-A30DB27406D9}"/>
              </a:ext>
            </a:extLst>
          </p:cNvPr>
          <p:cNvSpPr>
            <a:spLocks noGrp="1"/>
          </p:cNvSpPr>
          <p:nvPr>
            <p:ph type="title"/>
          </p:nvPr>
        </p:nvSpPr>
        <p:spPr/>
        <p:txBody>
          <a:bodyPr/>
          <a:lstStyle/>
          <a:p>
            <a:r>
              <a:rPr lang="en-GB" dirty="0"/>
              <a:t>Today we have - </a:t>
            </a:r>
          </a:p>
        </p:txBody>
      </p:sp>
      <p:sp>
        <p:nvSpPr>
          <p:cNvPr id="3" name="Content Placeholder 2">
            <a:extLst>
              <a:ext uri="{FF2B5EF4-FFF2-40B4-BE49-F238E27FC236}">
                <a16:creationId xmlns:a16="http://schemas.microsoft.com/office/drawing/2014/main" id="{6BE3BF00-A557-A027-263E-A37D3229F15C}"/>
              </a:ext>
            </a:extLst>
          </p:cNvPr>
          <p:cNvSpPr>
            <a:spLocks noGrp="1"/>
          </p:cNvSpPr>
          <p:nvPr>
            <p:ph idx="1"/>
          </p:nvPr>
        </p:nvSpPr>
        <p:spPr>
          <a:xfrm>
            <a:off x="767255" y="1845734"/>
            <a:ext cx="10783613" cy="4023360"/>
          </a:xfrm>
        </p:spPr>
        <p:txBody>
          <a:bodyPr/>
          <a:lstStyle/>
          <a:p>
            <a:pPr>
              <a:lnSpc>
                <a:spcPct val="150000"/>
              </a:lnSpc>
            </a:pPr>
            <a:r>
              <a:rPr lang="en-GB" dirty="0"/>
              <a:t>-  </a:t>
            </a:r>
            <a:r>
              <a:rPr lang="en-GB" sz="2800" dirty="0">
                <a:latin typeface="Arial" panose="020B0604020202020204" pitchFamily="34" charset="0"/>
                <a:cs typeface="Arial" panose="020B0604020202020204" pitchFamily="34" charset="0"/>
              </a:rPr>
              <a:t>Explained the actions required prior to drafting your presentation. </a:t>
            </a:r>
          </a:p>
          <a:p>
            <a:pPr>
              <a:lnSpc>
                <a:spcPct val="150000"/>
              </a:lnSpc>
            </a:pPr>
            <a:r>
              <a:rPr lang="en-GB" sz="2800" dirty="0">
                <a:latin typeface="Arial" panose="020B0604020202020204" pitchFamily="34" charset="0"/>
                <a:cs typeface="Arial" panose="020B0604020202020204" pitchFamily="34" charset="0"/>
              </a:rPr>
              <a:t>- Highlighted the importance of clear structure. </a:t>
            </a:r>
          </a:p>
          <a:p>
            <a:pPr>
              <a:lnSpc>
                <a:spcPct val="150000"/>
              </a:lnSpc>
            </a:pPr>
            <a:r>
              <a:rPr lang="en-GB" sz="2800" dirty="0">
                <a:latin typeface="Arial" panose="020B0604020202020204" pitchFamily="34" charset="0"/>
                <a:cs typeface="Arial" panose="020B0604020202020204" pitchFamily="34" charset="0"/>
              </a:rPr>
              <a:t>- Provide guidance about how to structure a presentation. </a:t>
            </a:r>
          </a:p>
          <a:p>
            <a:pPr>
              <a:lnSpc>
                <a:spcPct val="150000"/>
              </a:lnSpc>
            </a:pPr>
            <a:r>
              <a:rPr lang="en-GB" sz="2800" dirty="0">
                <a:latin typeface="Arial" panose="020B0604020202020204" pitchFamily="34" charset="0"/>
                <a:cs typeface="Arial" panose="020B0604020202020204" pitchFamily="34" charset="0"/>
              </a:rPr>
              <a:t>- Signposted your to relevant support materials</a:t>
            </a:r>
            <a:r>
              <a:rPr lang="en-GB" dirty="0"/>
              <a:t>.  </a:t>
            </a:r>
          </a:p>
        </p:txBody>
      </p:sp>
    </p:spTree>
    <p:extLst>
      <p:ext uri="{BB962C8B-B14F-4D97-AF65-F5344CB8AC3E}">
        <p14:creationId xmlns:p14="http://schemas.microsoft.com/office/powerpoint/2010/main" val="1440772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607A2-F140-25B3-C057-7FF896CEB61A}"/>
              </a:ext>
            </a:extLst>
          </p:cNvPr>
          <p:cNvSpPr>
            <a:spLocks noGrp="1"/>
          </p:cNvSpPr>
          <p:nvPr>
            <p:ph type="title"/>
          </p:nvPr>
        </p:nvSpPr>
        <p:spPr/>
        <p:txBody>
          <a:bodyPr/>
          <a:lstStyle/>
          <a:p>
            <a:r>
              <a:rPr lang="en-GB" dirty="0">
                <a:cs typeface="Calibri Light"/>
              </a:rPr>
              <a:t>References </a:t>
            </a:r>
            <a:endParaRPr lang="en-GB" dirty="0"/>
          </a:p>
        </p:txBody>
      </p:sp>
      <p:sp>
        <p:nvSpPr>
          <p:cNvPr id="3" name="Content Placeholder 2">
            <a:extLst>
              <a:ext uri="{FF2B5EF4-FFF2-40B4-BE49-F238E27FC236}">
                <a16:creationId xmlns:a16="http://schemas.microsoft.com/office/drawing/2014/main" id="{DC6D01A5-BEEF-301E-257F-65FD8C3ED808}"/>
              </a:ext>
            </a:extLst>
          </p:cNvPr>
          <p:cNvSpPr>
            <a:spLocks noGrp="1"/>
          </p:cNvSpPr>
          <p:nvPr>
            <p:ph idx="1"/>
          </p:nvPr>
        </p:nvSpPr>
        <p:spPr/>
        <p:txBody>
          <a:bodyPr vert="horz" lIns="0" tIns="45720" rIns="0" bIns="45720" rtlCol="0" anchor="t">
            <a:normAutofit/>
          </a:bodyPr>
          <a:lstStyle/>
          <a:p>
            <a:endParaRPr lang="en-GB" dirty="0">
              <a:cs typeface="Calibri" panose="020F0502020204030204"/>
            </a:endParaRPr>
          </a:p>
          <a:p>
            <a:r>
              <a:rPr lang="en-GB" dirty="0">
                <a:ea typeface="+mn-lt"/>
                <a:cs typeface="+mn-lt"/>
              </a:rPr>
              <a:t>  </a:t>
            </a:r>
            <a:r>
              <a:rPr lang="en-GB" dirty="0" err="1">
                <a:ea typeface="+mn-lt"/>
                <a:cs typeface="+mn-lt"/>
              </a:rPr>
              <a:t>Chivers</a:t>
            </a:r>
            <a:r>
              <a:rPr lang="en-GB" dirty="0">
                <a:ea typeface="+mn-lt"/>
                <a:cs typeface="+mn-lt"/>
              </a:rPr>
              <a:t>, B. and </a:t>
            </a:r>
            <a:r>
              <a:rPr lang="en-GB" dirty="0" err="1">
                <a:ea typeface="+mn-lt"/>
                <a:cs typeface="+mn-lt"/>
              </a:rPr>
              <a:t>Shoolbred</a:t>
            </a:r>
            <a:r>
              <a:rPr lang="en-GB" dirty="0">
                <a:ea typeface="+mn-lt"/>
                <a:cs typeface="+mn-lt"/>
              </a:rPr>
              <a:t>, M. (2007) </a:t>
            </a:r>
            <a:r>
              <a:rPr lang="en-GB" i="1" dirty="0">
                <a:ea typeface="+mn-lt"/>
                <a:cs typeface="+mn-lt"/>
              </a:rPr>
              <a:t>A student’s guide to presentations : making your presentation count</a:t>
            </a:r>
            <a:r>
              <a:rPr lang="en-GB" dirty="0">
                <a:ea typeface="+mn-lt"/>
                <a:cs typeface="+mn-lt"/>
              </a:rPr>
              <a:t>. Los Angeles: SAGE Publications.</a:t>
            </a:r>
            <a:endParaRPr lang="en-GB" dirty="0"/>
          </a:p>
          <a:p>
            <a:endParaRPr lang="en-GB" dirty="0">
              <a:cs typeface="Calibri"/>
            </a:endParaRPr>
          </a:p>
        </p:txBody>
      </p:sp>
    </p:spTree>
    <p:extLst>
      <p:ext uri="{BB962C8B-B14F-4D97-AF65-F5344CB8AC3E}">
        <p14:creationId xmlns:p14="http://schemas.microsoft.com/office/powerpoint/2010/main" val="651889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dirty="0"/>
              <a:t>Next …..</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1223963" y="2300288"/>
            <a:ext cx="4170188" cy="3917032"/>
          </a:xfrm>
        </p:spPr>
        <p:txBody>
          <a:bodyPr/>
          <a:lstStyle/>
          <a:p>
            <a:pPr marL="0" indent="0">
              <a:buNone/>
            </a:pPr>
            <a:r>
              <a:rPr lang="en-GB" dirty="0"/>
              <a:t>Task 1 Review of group presentation slides (ppts)</a:t>
            </a:r>
          </a:p>
        </p:txBody>
      </p:sp>
      <p:pic>
        <p:nvPicPr>
          <p:cNvPr id="3076" name="Picture 4" descr="Image result for using computer clipart">
            <a:extLst>
              <a:ext uri="{FF2B5EF4-FFF2-40B4-BE49-F238E27FC236}">
                <a16:creationId xmlns:a16="http://schemas.microsoft.com/office/drawing/2014/main" id="{70A15C9E-45F4-47F3-BAD9-CEFB6CC8E6D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12024" y="1344208"/>
            <a:ext cx="4170188" cy="4296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4712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Props1.xml><?xml version="1.0" encoding="utf-8"?>
<ds:datastoreItem xmlns:ds="http://schemas.openxmlformats.org/officeDocument/2006/customXml" ds:itemID="{3B5EF319-3046-4056-9DF4-B1805E05BA38}">
  <ds:schemaRefs>
    <ds:schemaRef ds:uri="http://schemas.microsoft.com/sharepoint/v3/contenttype/forms"/>
  </ds:schemaRefs>
</ds:datastoreItem>
</file>

<file path=customXml/itemProps2.xml><?xml version="1.0" encoding="utf-8"?>
<ds:datastoreItem xmlns:ds="http://schemas.openxmlformats.org/officeDocument/2006/customXml" ds:itemID="{3615E82C-FF1D-4834-866E-BD4412DC31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F616647-4EA7-4B74-829A-BBB301706B40}">
  <ds:schemaRefs>
    <ds:schemaRef ds:uri="http://purl.org/dc/elements/1.1/"/>
    <ds:schemaRef ds:uri="http://schemas.microsoft.com/office/2006/metadata/properties"/>
    <ds:schemaRef ds:uri="f9cd839b-d2f7-4d79-867e-33235b171cd7"/>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be861c4-9752-476b-95bf-faec8d80e16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TM02900769[[fn=Retrospect]]</Template>
  <TotalTime>126</TotalTime>
  <Words>1225</Words>
  <Application>Microsoft Office PowerPoint</Application>
  <PresentationFormat>Widescreen</PresentationFormat>
  <Paragraphs>114</Paragraphs>
  <Slides>20</Slides>
  <Notes>10</Notes>
  <HiddenSlides>0</HiddenSlides>
  <MMClips>1</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20</vt:i4>
      </vt:variant>
    </vt:vector>
  </HeadingPairs>
  <TitlesOfParts>
    <vt:vector size="29" baseType="lpstr">
      <vt:lpstr>Arial</vt:lpstr>
      <vt:lpstr>Calibri</vt:lpstr>
      <vt:lpstr>Calibri Light</vt:lpstr>
      <vt:lpstr>Myriad Pro</vt:lpstr>
      <vt:lpstr>Wingdings</vt:lpstr>
      <vt:lpstr>Wingdings,Sans-Serif</vt:lpstr>
      <vt:lpstr>Retrospect</vt:lpstr>
      <vt:lpstr>20140311PresentationUWTSDTemplate</vt:lpstr>
      <vt:lpstr>1_20140311PresentationUWTSDTemplate</vt:lpstr>
      <vt:lpstr>   Presentation skills &amp; component 1 assignment support         Week 6 Session 1</vt:lpstr>
      <vt:lpstr>Objectives of the session</vt:lpstr>
      <vt:lpstr>Why do presentations? </vt:lpstr>
      <vt:lpstr>PowerPoint Presentation</vt:lpstr>
      <vt:lpstr>Slide design and content</vt:lpstr>
      <vt:lpstr>Let’s watch: How to deliver a group presentation successfully</vt:lpstr>
      <vt:lpstr>Assignment Brief</vt:lpstr>
      <vt:lpstr>Structuring your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Slide design and content</vt:lpstr>
      <vt:lpstr>Giving Effective Presentation - 7 Tips </vt:lpstr>
      <vt:lpstr>Today we have - </vt:lpstr>
      <vt:lpstr>References </vt:lpstr>
      <vt:lpstr>Next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Structuring a Presentation </dc:title>
  <dc:creator>Rebecca Stewart</dc:creator>
  <cp:lastModifiedBy>Clara Garatono</cp:lastModifiedBy>
  <cp:revision>165</cp:revision>
  <dcterms:created xsi:type="dcterms:W3CDTF">2023-01-20T15:21:01Z</dcterms:created>
  <dcterms:modified xsi:type="dcterms:W3CDTF">2024-10-13T20:44:31Z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