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0DEEF"/>
          </a:solidFill>
        </a:fill>
      </a:tcStyle>
    </a:wholeTbl>
    <a:band2H>
      <a:tcTxStyle b="def" i="def"/>
      <a:tcStyle>
        <a:tcBdr/>
        <a:fill>
          <a:solidFill>
            <a:srgbClr val="E9EFF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92" name="Shape 92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457200">
              <a:buSzTx/>
              <a:buFontTx/>
              <a:buNone/>
              <a:defRPr b="1" sz="2400"/>
            </a:lvl2pPr>
            <a:lvl3pPr marL="0" indent="914400">
              <a:buSzTx/>
              <a:buFontTx/>
              <a:buNone/>
              <a:defRPr b="1" sz="2400"/>
            </a:lvl3pPr>
            <a:lvl4pPr marL="0" indent="1371600">
              <a:buSzTx/>
              <a:buFontTx/>
              <a:buNone/>
              <a:defRPr b="1" sz="2400"/>
            </a:lvl4pPr>
            <a:lvl5pPr marL="0" indent="182880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b="1" sz="2400"/>
            </a:pPr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76" y="6414760"/>
            <a:ext cx="258624" cy="24830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2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3.png"/><Relationship Id="rId4" Type="http://schemas.openxmlformats.org/officeDocument/2006/relationships/image" Target="../media/image4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5.png"/><Relationship Id="rId4" Type="http://schemas.openxmlformats.org/officeDocument/2006/relationships/image" Target="../media/image6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7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8.png"/><Relationship Id="rId4" Type="http://schemas.openxmlformats.org/officeDocument/2006/relationships/image" Target="../media/image9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10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11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12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hyperlink" Target="http://bbc.com/news/uk-wales-62799126" TargetMode="External"/><Relationship Id="rId4" Type="http://schemas.openxmlformats.org/officeDocument/2006/relationships/hyperlink" Target="https://www.mayoclinic.org/diseases-conditions/obesity/symptoms-causes/syc-20375742" TargetMode="External"/><Relationship Id="rId5" Type="http://schemas.openxmlformats.org/officeDocument/2006/relationships/hyperlink" Target="https://digital.nhs.uk/data-and-information/publications/statistical/health-survey-for-england/2022-part-2/adult-overweight-and-obesity" TargetMode="External"/><Relationship Id="rId6" Type="http://schemas.openxmlformats.org/officeDocument/2006/relationships/hyperlink" Target="https://www.england.nhs.uk/digital-weight-management/" TargetMode="Externa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hyperlink" Target="https://www.statista.com/statistics/333927/overweight-individuals-by-gender-and-region-england-uk/?srsltid=AfmBOoouKTT2dpxFZgUBTfS4xonTDeHe2WBRcSHWhQstMv9zw9rGsHZE" TargetMode="External"/><Relationship Id="rId4" Type="http://schemas.openxmlformats.org/officeDocument/2006/relationships/hyperlink" Target="https://timesofindia.indiatimes.com/etimes/wellness/uks-obesity-crisis-alarming-surge-among-young-adults-which-places-are-the-most-obese/articleshow/132061160.cms" TargetMode="External"/><Relationship Id="rId5" Type="http://schemas.openxmlformats.org/officeDocument/2006/relationships/hyperlink" Target="https://www.bbc.com/news/articles/c8j2m2zrrxko" TargetMode="External"/><Relationship Id="rId6" Type="http://schemas.openxmlformats.org/officeDocument/2006/relationships/hyperlink" Target="https://www.who.int/news-room/fact-sheets/detail/obesity-and-overweight" TargetMode="External"/><Relationship Id="rId7" Type="http://schemas.openxmlformats.org/officeDocument/2006/relationships/hyperlink" Target="https://www.worldobesity.org/resources/resource-library/world-obesity-atlas-2025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442511" y="365125"/>
            <a:ext cx="3554313" cy="1460501"/>
          </a:xfrm>
          <a:prstGeom prst="rect">
            <a:avLst/>
          </a:prstGeom>
          <a:ln w="12700">
            <a:miter lim="400000"/>
          </a:ln>
        </p:spPr>
      </p:pic>
      <p:sp>
        <p:nvSpPr>
          <p:cNvPr id="95" name="Content Placeholder 2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algn="ctr">
              <a:lnSpc>
                <a:spcPct val="150000"/>
              </a:lnSpc>
              <a:buSz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Module Code: LCHS7009 </a:t>
            </a:r>
          </a:p>
          <a:p>
            <a:pPr marL="0" indent="0" algn="ctr">
              <a:lnSpc>
                <a:spcPct val="150000"/>
              </a:lnSpc>
              <a:buSz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Module Title: Population Health and Digital Health Promotion </a:t>
            </a:r>
          </a:p>
          <a:p>
            <a:pPr marL="0" indent="0" algn="ctr">
              <a:lnSpc>
                <a:spcPct val="150000"/>
              </a:lnSpc>
              <a:buSz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Lecturers’ Name: Diola Bijlhout </a:t>
            </a:r>
          </a:p>
          <a:p>
            <a:pPr marL="0" indent="0" algn="ctr">
              <a:lnSpc>
                <a:spcPct val="150000"/>
              </a:lnSpc>
              <a:buSz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Assignment title: Component 3 Group Project Presentation</a:t>
            </a:r>
          </a:p>
          <a:p>
            <a:pPr marL="0" indent="0" algn="ctr">
              <a:lnSpc>
                <a:spcPct val="150000"/>
              </a:lnSpc>
              <a:buSz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Title: NutriSync AI: An Intelligent Digital Health Ecosystem for Obesity Prevention Among Young Adults (18–25 Years) in the UK</a:t>
            </a:r>
          </a:p>
          <a:p>
            <a:pPr marL="0" indent="0" algn="ctr">
              <a:lnSpc>
                <a:spcPct val="150000"/>
              </a:lnSpc>
              <a:buSz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Student’s name: Adnankhan Firojkhan Sindhi</a:t>
            </a:r>
          </a:p>
          <a:p>
            <a:pPr marL="0" indent="0" algn="ctr">
              <a:lnSpc>
                <a:spcPct val="150000"/>
              </a:lnSpc>
              <a:buSzTx/>
              <a:buNone/>
              <a:defRPr b="1" sz="1800">
                <a:latin typeface="Arial"/>
                <a:ea typeface="Arial"/>
                <a:cs typeface="Arial"/>
                <a:sym typeface="Arial"/>
              </a:defRPr>
            </a:pPr>
            <a:r>
              <a:t>Student number: 2528923</a:t>
            </a:r>
          </a:p>
        </p:txBody>
      </p:sp>
      <p:sp>
        <p:nvSpPr>
          <p:cNvPr id="96" name="Text"/>
          <p:cNvSpPr txBox="1"/>
          <p:nvPr/>
        </p:nvSpPr>
        <p:spPr>
          <a:xfrm>
            <a:off x="5855122" y="3262456"/>
            <a:ext cx="481756" cy="333088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/>
          <a:p>
            <a:pPr/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itle 1"/>
          <p:cNvSpPr txBox="1"/>
          <p:nvPr>
            <p:ph type="title"/>
          </p:nvPr>
        </p:nvSpPr>
        <p:spPr>
          <a:xfrm>
            <a:off x="0" y="0"/>
            <a:ext cx="12192000" cy="782357"/>
          </a:xfrm>
          <a:prstGeom prst="rect">
            <a:avLst/>
          </a:prstGeom>
        </p:spPr>
        <p:txBody>
          <a:bodyPr/>
          <a:lstStyle>
            <a:lvl1pPr algn="ctr">
              <a:defRPr b="1" sz="40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Introduction</a:t>
            </a:r>
          </a:p>
        </p:txBody>
      </p:sp>
      <p:grpSp>
        <p:nvGrpSpPr>
          <p:cNvPr id="101" name="Rectangle 4"/>
          <p:cNvGrpSpPr/>
          <p:nvPr/>
        </p:nvGrpSpPr>
        <p:grpSpPr>
          <a:xfrm>
            <a:off x="555811" y="782355"/>
            <a:ext cx="10972801" cy="3108327"/>
            <a:chOff x="0" y="0"/>
            <a:chExt cx="10972799" cy="3108325"/>
          </a:xfrm>
        </p:grpSpPr>
        <p:sp>
          <p:nvSpPr>
            <p:cNvPr id="99" name="Rectangle"/>
            <p:cNvSpPr/>
            <p:nvPr/>
          </p:nvSpPr>
          <p:spPr>
            <a:xfrm>
              <a:off x="-1" y="0"/>
              <a:ext cx="10972801" cy="3108326"/>
            </a:xfrm>
            <a:prstGeom prst="rect">
              <a:avLst/>
            </a:prstGeom>
            <a:solidFill>
              <a:srgbClr val="FFF2CC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00" name="Obesity defines a specific condition of the human body with excessive BMI (WHO, 2025), significantly causing health problems.…"/>
            <p:cNvSpPr txBox="1"/>
            <p:nvPr/>
          </p:nvSpPr>
          <p:spPr>
            <a:xfrm>
              <a:off x="52069" y="388055"/>
              <a:ext cx="10868660" cy="233221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Obesity defines a specific condition of the human body with excessive BMI (WHO, 2025), significantly causing health problems. 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This presentation aims to  evaluate obesity prevalence in the UK and the effectiveness of   a digital intervention in preventing obesity.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Young adults aged 18-25 have been selected, as they are mostly diagnosed with obesity in the UK (Triggle, 2026).</a:t>
              </a:r>
            </a:p>
          </p:txBody>
        </p:sp>
      </p:grpSp>
      <p:pic>
        <p:nvPicPr>
          <p:cNvPr id="102" name="Picture 2" descr="Picture 2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316940" y="3890681"/>
            <a:ext cx="5558120" cy="2049714"/>
          </a:xfrm>
          <a:prstGeom prst="rect">
            <a:avLst/>
          </a:prstGeom>
          <a:ln w="12700">
            <a:miter lim="400000"/>
          </a:ln>
        </p:spPr>
      </p:pic>
      <p:sp>
        <p:nvSpPr>
          <p:cNvPr id="103" name="Rectangle 3"/>
          <p:cNvSpPr txBox="1"/>
          <p:nvPr/>
        </p:nvSpPr>
        <p:spPr>
          <a:xfrm>
            <a:off x="3093720" y="5958359"/>
            <a:ext cx="6004560" cy="7469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Figure 1: World Health Organisation Logo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(source: WHO, 2025)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itle 1"/>
          <p:cNvSpPr txBox="1"/>
          <p:nvPr>
            <p:ph type="title"/>
          </p:nvPr>
        </p:nvSpPr>
        <p:spPr>
          <a:xfrm>
            <a:off x="-71717" y="62337"/>
            <a:ext cx="12263718" cy="764429"/>
          </a:xfrm>
          <a:prstGeom prst="rect">
            <a:avLst/>
          </a:prstGeom>
        </p:spPr>
        <p:txBody>
          <a:bodyPr/>
          <a:lstStyle>
            <a:lvl1pPr algn="ctr">
              <a:lnSpc>
                <a:spcPct val="150000"/>
              </a:lnSpc>
              <a:defRPr b="1" sz="40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Why Obesity?</a:t>
            </a:r>
          </a:p>
        </p:txBody>
      </p:sp>
      <p:grpSp>
        <p:nvGrpSpPr>
          <p:cNvPr id="108" name="Rectangle 3"/>
          <p:cNvGrpSpPr/>
          <p:nvPr/>
        </p:nvGrpSpPr>
        <p:grpSpPr>
          <a:xfrm>
            <a:off x="627529" y="1061846"/>
            <a:ext cx="10919012" cy="2541967"/>
            <a:chOff x="0" y="0"/>
            <a:chExt cx="10919011" cy="2541965"/>
          </a:xfrm>
        </p:grpSpPr>
        <p:sp>
          <p:nvSpPr>
            <p:cNvPr id="106" name="Rectangle"/>
            <p:cNvSpPr/>
            <p:nvPr/>
          </p:nvSpPr>
          <p:spPr>
            <a:xfrm>
              <a:off x="0" y="0"/>
              <a:ext cx="10919012" cy="2541966"/>
            </a:xfrm>
            <a:prstGeom prst="rect">
              <a:avLst/>
            </a:prstGeom>
            <a:solidFill>
              <a:srgbClr val="E2F0D9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07" name="Around 2.5 billion adults aged 18 years or above were overweight, while 890 million adults were completely obese (WHO, 2025).…"/>
            <p:cNvSpPr txBox="1"/>
            <p:nvPr/>
          </p:nvSpPr>
          <p:spPr>
            <a:xfrm>
              <a:off x="52070" y="104875"/>
              <a:ext cx="10814872" cy="233221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Around 2.5 billion adults aged 18 years or above were overweight, while 890 million adults were completely obese (WHO, 2025).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The National Institute for Health and Care Excellence (NICE) has recommended that adults should keep waist/weight ratio always below 0.5 (NHS England, 2024).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Obesity is increasing in the UK due to the increased preference for fast food, unhealthy lifestyles and a lack of activities.</a:t>
              </a:r>
            </a:p>
          </p:txBody>
        </p:sp>
      </p:grpSp>
      <p:pic>
        <p:nvPicPr>
          <p:cNvPr id="109" name="Picture 2" descr="Picture 2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73804" y="3730395"/>
            <a:ext cx="4853254" cy="2114594"/>
          </a:xfrm>
          <a:prstGeom prst="rect">
            <a:avLst/>
          </a:prstGeom>
          <a:ln w="12700">
            <a:miter lim="400000"/>
          </a:ln>
        </p:spPr>
      </p:pic>
      <p:pic>
        <p:nvPicPr>
          <p:cNvPr id="110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325732" y="3730395"/>
            <a:ext cx="4853254" cy="2114594"/>
          </a:xfrm>
          <a:prstGeom prst="rect">
            <a:avLst/>
          </a:prstGeom>
          <a:ln w="12700">
            <a:miter lim="400000"/>
          </a:ln>
        </p:spPr>
      </p:pic>
      <p:sp>
        <p:nvSpPr>
          <p:cNvPr id="111" name="Rectangle 8"/>
          <p:cNvSpPr txBox="1"/>
          <p:nvPr/>
        </p:nvSpPr>
        <p:spPr>
          <a:xfrm>
            <a:off x="406574" y="5844988"/>
            <a:ext cx="6004561" cy="74697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Figure 2: Obesity among men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(source: NHS England, 2024)</a:t>
            </a:r>
          </a:p>
        </p:txBody>
      </p:sp>
      <p:sp>
        <p:nvSpPr>
          <p:cNvPr id="112" name="Rectangle 9"/>
          <p:cNvSpPr txBox="1"/>
          <p:nvPr/>
        </p:nvSpPr>
        <p:spPr>
          <a:xfrm>
            <a:off x="5923215" y="5844988"/>
            <a:ext cx="6004561" cy="7469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Figure 3: Obesity among women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(source: NHS England, 2024)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Title 1"/>
          <p:cNvSpPr txBox="1"/>
          <p:nvPr>
            <p:ph type="title"/>
          </p:nvPr>
        </p:nvSpPr>
        <p:spPr>
          <a:xfrm>
            <a:off x="0" y="365125"/>
            <a:ext cx="12192000" cy="710641"/>
          </a:xfrm>
          <a:prstGeom prst="rect">
            <a:avLst/>
          </a:prstGeom>
        </p:spPr>
        <p:txBody>
          <a:bodyPr/>
          <a:lstStyle>
            <a:lvl1pPr algn="ctr">
              <a:lnSpc>
                <a:spcPct val="150000"/>
              </a:lnSpc>
              <a:defRPr b="1" sz="40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UK Statistics</a:t>
            </a:r>
          </a:p>
        </p:txBody>
      </p:sp>
      <p:grpSp>
        <p:nvGrpSpPr>
          <p:cNvPr id="117" name="Rectangle 3"/>
          <p:cNvGrpSpPr/>
          <p:nvPr/>
        </p:nvGrpSpPr>
        <p:grpSpPr>
          <a:xfrm>
            <a:off x="3783105" y="1311018"/>
            <a:ext cx="4294093" cy="5071854"/>
            <a:chOff x="0" y="0"/>
            <a:chExt cx="4294092" cy="5071852"/>
          </a:xfrm>
        </p:grpSpPr>
        <p:sp>
          <p:nvSpPr>
            <p:cNvPr id="115" name="Rectangle"/>
            <p:cNvSpPr/>
            <p:nvPr/>
          </p:nvSpPr>
          <p:spPr>
            <a:xfrm>
              <a:off x="-1" y="-1"/>
              <a:ext cx="4294094" cy="5071854"/>
            </a:xfrm>
            <a:prstGeom prst="rect">
              <a:avLst/>
            </a:prstGeom>
            <a:solidFill>
              <a:srgbClr val="DEEBF7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16" name="In 2025, 1.6 million premature deaths were recorded from obesity-led diseases, such as diabetes, cancer, heart attacks and stroke (World Obesity Federation, 2025).…"/>
            <p:cNvSpPr txBox="1"/>
            <p:nvPr/>
          </p:nvSpPr>
          <p:spPr>
            <a:xfrm>
              <a:off x="52069" y="180886"/>
              <a:ext cx="4189953" cy="471008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In 2025, 1.6 million premature deaths were recorded from obesity-led diseases, such as diabetes, cancer, heart attacks and stroke (World Obesity Federation, 2025). </a:t>
              </a:r>
              <a:endParaRPr b="1"/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Trend: Obesity has largely been observed among UK males belonging to young adult age groups.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In 2023, around 8716 hospital admissions (13% increase from 2021) were directly caused by Obesity (NHS England, 2026). </a:t>
              </a:r>
            </a:p>
          </p:txBody>
        </p:sp>
      </p:grpSp>
      <p:pic>
        <p:nvPicPr>
          <p:cNvPr id="118" name="image6.png" descr="image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193740" y="1311019"/>
            <a:ext cx="3657598" cy="3278910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19" name="Rectangle 5"/>
          <p:cNvSpPr txBox="1"/>
          <p:nvPr/>
        </p:nvSpPr>
        <p:spPr>
          <a:xfrm>
            <a:off x="8122917" y="4717603"/>
            <a:ext cx="3799242" cy="12956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Figure 5: Share of overweight and obesity in England by gender 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(source: Stewart, 2024)</a:t>
            </a:r>
          </a:p>
        </p:txBody>
      </p:sp>
      <p:pic>
        <p:nvPicPr>
          <p:cNvPr id="120" name="image5.png" descr="image5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85679" y="1311018"/>
            <a:ext cx="3380884" cy="3009970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21" name="Rectangle 9"/>
          <p:cNvSpPr txBox="1"/>
          <p:nvPr/>
        </p:nvSpPr>
        <p:spPr>
          <a:xfrm>
            <a:off x="538780" y="4589927"/>
            <a:ext cx="2822089" cy="16919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Figure 4: Obesity trends among adults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(source: NHS England, 2024)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Title 1"/>
          <p:cNvSpPr txBox="1"/>
          <p:nvPr>
            <p:ph type="title"/>
          </p:nvPr>
        </p:nvSpPr>
        <p:spPr>
          <a:xfrm>
            <a:off x="0" y="365125"/>
            <a:ext cx="12192000" cy="800288"/>
          </a:xfrm>
          <a:prstGeom prst="rect">
            <a:avLst/>
          </a:prstGeom>
        </p:spPr>
        <p:txBody>
          <a:bodyPr/>
          <a:lstStyle>
            <a:lvl1pPr algn="ctr">
              <a:lnSpc>
                <a:spcPct val="150000"/>
              </a:lnSpc>
              <a:defRPr b="1" sz="40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Why Young Adults (18–25 Years)?</a:t>
            </a:r>
          </a:p>
        </p:txBody>
      </p:sp>
      <p:grpSp>
        <p:nvGrpSpPr>
          <p:cNvPr id="126" name="Rectangle 3"/>
          <p:cNvGrpSpPr/>
          <p:nvPr/>
        </p:nvGrpSpPr>
        <p:grpSpPr>
          <a:xfrm>
            <a:off x="519953" y="1452281"/>
            <a:ext cx="5647765" cy="4572001"/>
            <a:chOff x="0" y="0"/>
            <a:chExt cx="5647764" cy="4572000"/>
          </a:xfrm>
        </p:grpSpPr>
        <p:sp>
          <p:nvSpPr>
            <p:cNvPr id="124" name="Rectangle"/>
            <p:cNvSpPr/>
            <p:nvPr/>
          </p:nvSpPr>
          <p:spPr>
            <a:xfrm>
              <a:off x="0" y="0"/>
              <a:ext cx="5647765" cy="4572000"/>
            </a:xfrm>
            <a:prstGeom prst="rect">
              <a:avLst/>
            </a:prstGeom>
            <a:solidFill>
              <a:srgbClr val="D6DCE5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25" name="As per NHS records, the sharpest growth in obesity is found in 20s and 30s among England populations (TOI, 2026).…"/>
            <p:cNvSpPr txBox="1"/>
            <p:nvPr/>
          </p:nvSpPr>
          <p:spPr>
            <a:xfrm>
              <a:off x="52070" y="525426"/>
              <a:ext cx="5543625" cy="352114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As per NHS records, the sharpest growth in obesity is found in 20s and 30s among England populations (TOI, 2026).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Young adults aged 18-25 have been selected due to their inclination to fast foods, decreased activities and unhealthy lifestyles.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They are susceptible to obesity due to growing up in the period of the unhealthy food market boom (Triggle, 2026).</a:t>
              </a:r>
            </a:p>
          </p:txBody>
        </p:sp>
      </p:grpSp>
      <p:pic>
        <p:nvPicPr>
          <p:cNvPr id="127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47011" y="1452281"/>
            <a:ext cx="5289177" cy="3442448"/>
          </a:xfrm>
          <a:prstGeom prst="rect">
            <a:avLst/>
          </a:prstGeom>
          <a:ln w="12700">
            <a:miter lim="400000"/>
          </a:ln>
        </p:spPr>
      </p:pic>
      <p:sp>
        <p:nvSpPr>
          <p:cNvPr id="128" name="Rectangle 5"/>
          <p:cNvSpPr txBox="1"/>
          <p:nvPr/>
        </p:nvSpPr>
        <p:spPr>
          <a:xfrm>
            <a:off x="6002635" y="5145387"/>
            <a:ext cx="6004561" cy="7469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Figure 6: Obesity in young adults 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(source: Bryan, 2022)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itle 1"/>
          <p:cNvSpPr txBox="1"/>
          <p:nvPr>
            <p:ph type="title"/>
          </p:nvPr>
        </p:nvSpPr>
        <p:spPr>
          <a:xfrm>
            <a:off x="0" y="365125"/>
            <a:ext cx="12192000" cy="746500"/>
          </a:xfrm>
          <a:prstGeom prst="rect">
            <a:avLst/>
          </a:prstGeom>
        </p:spPr>
        <p:txBody>
          <a:bodyPr/>
          <a:lstStyle>
            <a:lvl1pPr algn="ctr">
              <a:lnSpc>
                <a:spcPct val="150000"/>
              </a:lnSpc>
              <a:defRPr b="1" sz="40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Consequences of Not Addressing Obesity</a:t>
            </a:r>
          </a:p>
        </p:txBody>
      </p:sp>
      <p:pic>
        <p:nvPicPr>
          <p:cNvPr id="131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55813" y="1541930"/>
            <a:ext cx="5199528" cy="1322117"/>
          </a:xfrm>
          <a:prstGeom prst="rect">
            <a:avLst/>
          </a:prstGeom>
          <a:ln>
            <a:solidFill>
              <a:srgbClr val="000000"/>
            </a:solidFill>
          </a:ln>
        </p:spPr>
      </p:pic>
      <p:grpSp>
        <p:nvGrpSpPr>
          <p:cNvPr id="134" name="Rectangle 5"/>
          <p:cNvGrpSpPr/>
          <p:nvPr/>
        </p:nvGrpSpPr>
        <p:grpSpPr>
          <a:xfrm>
            <a:off x="5916705" y="1541928"/>
            <a:ext cx="5683624" cy="4589931"/>
            <a:chOff x="0" y="0"/>
            <a:chExt cx="5683623" cy="4589929"/>
          </a:xfrm>
        </p:grpSpPr>
        <p:sp>
          <p:nvSpPr>
            <p:cNvPr id="132" name="Rectangle"/>
            <p:cNvSpPr/>
            <p:nvPr/>
          </p:nvSpPr>
          <p:spPr>
            <a:xfrm>
              <a:off x="-1" y="-1"/>
              <a:ext cx="5683625" cy="4589931"/>
            </a:xfrm>
            <a:prstGeom prst="rect">
              <a:avLst/>
            </a:prstGeom>
            <a:solidFill>
              <a:srgbClr val="E2F0D9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33" name="If left unaddressed, obesity may lead to serious health deterioration, including high blood pressure, cholesterol, and increased risks of heart attack (Mayo Clinic, 2026).…"/>
            <p:cNvSpPr txBox="1"/>
            <p:nvPr/>
          </p:nvSpPr>
          <p:spPr>
            <a:xfrm>
              <a:off x="52069" y="336235"/>
              <a:ext cx="5579484" cy="391745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If left unaddressed, obesity may lead to serious health deterioration, including high blood pressure, cholesterol, and increased risks of heart attack (Mayo Clinic, 2026).</a:t>
              </a:r>
              <a:endParaRPr b="1"/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Type 2 diabetes, cardiovascular diseases, stroke, anxiety and depression  are other significant consequences.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Delayed intervention may lead to complications and boost its epidemic characteristics which will complicate treatment and increase costs.</a:t>
              </a:r>
            </a:p>
          </p:txBody>
        </p:sp>
      </p:grpSp>
      <p:sp>
        <p:nvSpPr>
          <p:cNvPr id="135" name="Rectangle 6"/>
          <p:cNvSpPr txBox="1"/>
          <p:nvPr/>
        </p:nvSpPr>
        <p:spPr>
          <a:xfrm>
            <a:off x="153295" y="2854903"/>
            <a:ext cx="6004560" cy="7469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Figure 7: BMI Calculator 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(source: Mayo Clinic, 2026)</a:t>
            </a:r>
          </a:p>
        </p:txBody>
      </p:sp>
      <p:pic>
        <p:nvPicPr>
          <p:cNvPr id="136" name="image10.png" descr="image10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452279" y="3733798"/>
            <a:ext cx="3263155" cy="1922813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37" name="Rectangle 8"/>
          <p:cNvSpPr txBox="1"/>
          <p:nvPr/>
        </p:nvSpPr>
        <p:spPr>
          <a:xfrm>
            <a:off x="890207" y="5575808"/>
            <a:ext cx="4530735" cy="7469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defRPr>
                <a:latin typeface="Arial"/>
                <a:ea typeface="Arial"/>
                <a:cs typeface="Arial"/>
                <a:sym typeface="Arial"/>
              </a:defRPr>
            </a:pPr>
            <a:r>
              <a:t>Figure 8: Diabetes by BMI category</a:t>
            </a:r>
          </a:p>
          <a:p>
            <a:pPr algn="ctr">
              <a:lnSpc>
                <a:spcPct val="150000"/>
              </a:lnSpc>
              <a:defRPr>
                <a:latin typeface="Arial"/>
                <a:ea typeface="Arial"/>
                <a:cs typeface="Arial"/>
                <a:sym typeface="Arial"/>
              </a:defRPr>
            </a:pPr>
            <a:r>
              <a:t>(source: NHS England, 2024)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 1"/>
          <p:cNvSpPr txBox="1"/>
          <p:nvPr>
            <p:ph type="title"/>
          </p:nvPr>
        </p:nvSpPr>
        <p:spPr>
          <a:xfrm>
            <a:off x="0" y="365125"/>
            <a:ext cx="12192000" cy="800288"/>
          </a:xfrm>
          <a:prstGeom prst="rect">
            <a:avLst/>
          </a:prstGeom>
        </p:spPr>
        <p:txBody>
          <a:bodyPr/>
          <a:lstStyle>
            <a:lvl1pPr algn="ctr">
              <a:lnSpc>
                <a:spcPct val="150000"/>
              </a:lnSpc>
              <a:defRPr b="1" sz="40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Why Digital Health?</a:t>
            </a:r>
          </a:p>
        </p:txBody>
      </p:sp>
      <p:pic>
        <p:nvPicPr>
          <p:cNvPr id="140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400800" y="1703295"/>
            <a:ext cx="5154427" cy="3397652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43" name="Rectangle 5"/>
          <p:cNvGrpSpPr/>
          <p:nvPr/>
        </p:nvGrpSpPr>
        <p:grpSpPr>
          <a:xfrm>
            <a:off x="466164" y="1703295"/>
            <a:ext cx="5737412" cy="4141694"/>
            <a:chOff x="0" y="0"/>
            <a:chExt cx="5737411" cy="4141692"/>
          </a:xfrm>
        </p:grpSpPr>
        <p:sp>
          <p:nvSpPr>
            <p:cNvPr id="141" name="Rectangle"/>
            <p:cNvSpPr/>
            <p:nvPr/>
          </p:nvSpPr>
          <p:spPr>
            <a:xfrm>
              <a:off x="0" y="0"/>
              <a:ext cx="5737412" cy="4141693"/>
            </a:xfrm>
            <a:prstGeom prst="rect">
              <a:avLst/>
            </a:prstGeom>
            <a:solidFill>
              <a:srgbClr val="FFF2CC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42" name="Over a third of adults in England have been diagnosed with obesity (TOI, 2026), which cannot be controlled by limited follow-ups and generic advice.…"/>
            <p:cNvSpPr txBox="1"/>
            <p:nvPr/>
          </p:nvSpPr>
          <p:spPr>
            <a:xfrm>
              <a:off x="52070" y="310273"/>
              <a:ext cx="5633272" cy="352114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1200"/>
                </a:spcBef>
                <a:buSzPct val="100000"/>
                <a:buFont typeface="Arial"/>
                <a:buChar char="•"/>
                <a:defRPr>
                  <a:solidFill>
                    <a:srgbClr val="333333"/>
                  </a:solidFill>
                  <a:latin typeface="Arial"/>
                  <a:ea typeface="Arial"/>
                  <a:cs typeface="Arial"/>
                  <a:sym typeface="Arial"/>
                </a:defRPr>
              </a:pPr>
              <a:r>
                <a:t>Over a third of adults in England have been diagnosed with obesity (TOI, 2026), which cannot be controlled by limited follow-ups and generic advice.</a:t>
              </a:r>
              <a:endParaRPr b="1"/>
            </a:p>
            <a:p>
              <a:pPr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solidFill>
                    <a:srgbClr val="333333"/>
                  </a:solidFill>
                  <a:latin typeface="Arial"/>
                  <a:ea typeface="Arial"/>
                  <a:cs typeface="Arial"/>
                  <a:sym typeface="Arial"/>
                </a:defRPr>
              </a:pPr>
              <a:r>
                <a:t>A digital intervention is required for risk minimisation through continuous monitoring and personalised recommendations.</a:t>
              </a:r>
              <a:endParaRPr>
                <a:solidFill>
                  <a:srgbClr val="FFFFFF"/>
                </a:solidFill>
              </a:endParaRPr>
            </a:p>
            <a:p>
              <a:pPr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solidFill>
                    <a:srgbClr val="333333"/>
                  </a:solidFill>
                  <a:latin typeface="Arial"/>
                  <a:ea typeface="Arial"/>
                  <a:cs typeface="Arial"/>
                  <a:sym typeface="Arial"/>
                </a:defRPr>
              </a:pPr>
              <a:r>
                <a:t>Cost-effectiveness and remote accessibility are the foundations of digital solutions in early detection and prevention to reduce future deterioration.</a:t>
              </a:r>
            </a:p>
          </p:txBody>
        </p:sp>
      </p:grpSp>
      <p:sp>
        <p:nvSpPr>
          <p:cNvPr id="144" name="Rectangle 6"/>
          <p:cNvSpPr txBox="1"/>
          <p:nvPr/>
        </p:nvSpPr>
        <p:spPr>
          <a:xfrm>
            <a:off x="5975732" y="5100947"/>
            <a:ext cx="6004561" cy="7469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Figure 9: Digital solution for obesity control 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(source: </a:t>
            </a:r>
            <a:r>
              <a:rPr>
                <a:solidFill>
                  <a:srgbClr val="000000"/>
                </a:solidFill>
              </a:rPr>
              <a:t>NHS England, 2026a</a:t>
            </a:r>
            <a:r>
              <a:t>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itle 1"/>
          <p:cNvSpPr txBox="1"/>
          <p:nvPr>
            <p:ph type="title"/>
          </p:nvPr>
        </p:nvSpPr>
        <p:spPr>
          <a:xfrm>
            <a:off x="0" y="365125"/>
            <a:ext cx="12192000" cy="854075"/>
          </a:xfrm>
          <a:prstGeom prst="rect">
            <a:avLst/>
          </a:prstGeom>
        </p:spPr>
        <p:txBody>
          <a:bodyPr/>
          <a:lstStyle>
            <a:lvl1pPr algn="ctr">
              <a:defRPr b="1" sz="40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 Evidence Supporting Digital Health</a:t>
            </a:r>
          </a:p>
        </p:txBody>
      </p:sp>
      <p:pic>
        <p:nvPicPr>
          <p:cNvPr id="147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33431" y="1679034"/>
            <a:ext cx="5021911" cy="3681507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50" name="Rectangle 4"/>
          <p:cNvGrpSpPr/>
          <p:nvPr/>
        </p:nvGrpSpPr>
        <p:grpSpPr>
          <a:xfrm>
            <a:off x="5952564" y="1679034"/>
            <a:ext cx="5593977" cy="4554071"/>
            <a:chOff x="0" y="0"/>
            <a:chExt cx="5593975" cy="4554070"/>
          </a:xfrm>
        </p:grpSpPr>
        <p:sp>
          <p:nvSpPr>
            <p:cNvPr id="148" name="Rectangle"/>
            <p:cNvSpPr/>
            <p:nvPr/>
          </p:nvSpPr>
          <p:spPr>
            <a:xfrm>
              <a:off x="0" y="-1"/>
              <a:ext cx="5593976" cy="4554072"/>
            </a:xfrm>
            <a:prstGeom prst="rect">
              <a:avLst/>
            </a:prstGeom>
            <a:solidFill>
              <a:srgbClr val="FFE699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49" name="NHS has introduced a digital weight management programme with online behavioural and lifestyle support, accessed through smartphone or computer (NHS England, 2026a).…"/>
            <p:cNvSpPr txBox="1"/>
            <p:nvPr/>
          </p:nvSpPr>
          <p:spPr>
            <a:xfrm>
              <a:off x="52070" y="318306"/>
              <a:ext cx="5489836" cy="391745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NHS has introduced a digital weight management programme with online behavioural and lifestyle support, accessed through smartphone or computer (NHS England, 2026a).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Although it has increased accessibility, often it becomes difficult and inconvenient, which will be addressed through new digital solutions.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Advanced AI integration, wearable features and mobile health technologies will be more effective and convenient for users with low digital literacy.</a:t>
              </a:r>
            </a:p>
          </p:txBody>
        </p:sp>
      </p:grpSp>
      <p:sp>
        <p:nvSpPr>
          <p:cNvPr id="151" name="Rectangle 5"/>
          <p:cNvSpPr txBox="1"/>
          <p:nvPr/>
        </p:nvSpPr>
        <p:spPr>
          <a:xfrm>
            <a:off x="242106" y="5360539"/>
            <a:ext cx="6004560" cy="7469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Figure 10: Digital health programme by NHS 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solidFill>
                  <a:srgbClr val="333333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(source: </a:t>
            </a:r>
            <a:r>
              <a:rPr>
                <a:solidFill>
                  <a:srgbClr val="000000"/>
                </a:solidFill>
              </a:rPr>
              <a:t>NHS England, 2026a</a:t>
            </a:r>
            <a:r>
              <a:t>)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1"/>
          <p:cNvSpPr txBox="1"/>
          <p:nvPr>
            <p:ph type="title"/>
          </p:nvPr>
        </p:nvSpPr>
        <p:spPr>
          <a:xfrm>
            <a:off x="0" y="365125"/>
            <a:ext cx="12192000" cy="961651"/>
          </a:xfrm>
          <a:prstGeom prst="rect">
            <a:avLst/>
          </a:prstGeom>
        </p:spPr>
        <p:txBody>
          <a:bodyPr/>
          <a:lstStyle>
            <a:lvl1pPr algn="ctr">
              <a:lnSpc>
                <a:spcPct val="150000"/>
              </a:lnSpc>
              <a:defRPr b="1" sz="36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Justification of NutriSync AI</a:t>
            </a:r>
          </a:p>
        </p:txBody>
      </p:sp>
      <p:pic>
        <p:nvPicPr>
          <p:cNvPr id="154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042211" y="1757082"/>
            <a:ext cx="5683624" cy="3603812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155" name="Rectangle 4"/>
          <p:cNvSpPr txBox="1"/>
          <p:nvPr/>
        </p:nvSpPr>
        <p:spPr>
          <a:xfrm>
            <a:off x="5881742" y="5468032"/>
            <a:ext cx="6004561" cy="7469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Figure 11: Mobile solution for weight management </a:t>
            </a:r>
          </a:p>
          <a:p>
            <a:pPr algn="ctr">
              <a:lnSpc>
                <a:spcPct val="150000"/>
              </a:lnSpc>
              <a:spcBef>
                <a:spcPts val="1200"/>
              </a:spcBef>
              <a:defRPr>
                <a:latin typeface="Arial"/>
                <a:ea typeface="Arial"/>
                <a:cs typeface="Arial"/>
                <a:sym typeface="Arial"/>
              </a:defRPr>
            </a:pPr>
            <a:r>
              <a:t>(Source: Lautenbach et al. 2026)</a:t>
            </a:r>
          </a:p>
        </p:txBody>
      </p:sp>
      <p:grpSp>
        <p:nvGrpSpPr>
          <p:cNvPr id="158" name="Rectangle 5"/>
          <p:cNvGrpSpPr/>
          <p:nvPr/>
        </p:nvGrpSpPr>
        <p:grpSpPr>
          <a:xfrm>
            <a:off x="638461" y="1757082"/>
            <a:ext cx="5242387" cy="4168752"/>
            <a:chOff x="0" y="0"/>
            <a:chExt cx="5242385" cy="4168750"/>
          </a:xfrm>
        </p:grpSpPr>
        <p:sp>
          <p:nvSpPr>
            <p:cNvPr id="156" name="Rectangle"/>
            <p:cNvSpPr/>
            <p:nvPr/>
          </p:nvSpPr>
          <p:spPr>
            <a:xfrm>
              <a:off x="-1" y="0"/>
              <a:ext cx="5242387" cy="4168751"/>
            </a:xfrm>
            <a:prstGeom prst="rect">
              <a:avLst/>
            </a:prstGeom>
            <a:solidFill>
              <a:srgbClr val="C5E0B4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57" name="NutriSync AI, an AI-powered digital ecosystem, has been proposed for obesity prevention.…"/>
            <p:cNvSpPr txBox="1"/>
            <p:nvPr/>
          </p:nvSpPr>
          <p:spPr>
            <a:xfrm>
              <a:off x="52069" y="323801"/>
              <a:ext cx="5138246" cy="352114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NutriSync AI, an AI-powered digital ecosystem, has been proposed for obesity prevention.</a:t>
              </a:r>
              <a:endParaRPr b="1"/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Smart Plate will detect food type and portion size, and Smart Band will track an individual's physical activities.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Finally, the AI mobile app will recommend personalised diet charts and lifestyle-changing guidelines for ensuring early prevention of obesity. </a:t>
              </a:r>
            </a:p>
          </p:txBody>
        </p:sp>
      </p:grp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itle 1"/>
          <p:cNvSpPr txBox="1"/>
          <p:nvPr>
            <p:ph type="title"/>
          </p:nvPr>
        </p:nvSpPr>
        <p:spPr>
          <a:xfrm>
            <a:off x="0" y="293408"/>
            <a:ext cx="12192000" cy="549276"/>
          </a:xfrm>
          <a:prstGeom prst="rect">
            <a:avLst/>
          </a:prstGeom>
        </p:spPr>
        <p:txBody>
          <a:bodyPr/>
          <a:lstStyle>
            <a:lvl1pPr algn="ctr" defTabSz="740663">
              <a:lnSpc>
                <a:spcPct val="150000"/>
              </a:lnSpc>
              <a:defRPr b="1" sz="324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References</a:t>
            </a:r>
          </a:p>
        </p:txBody>
      </p:sp>
      <p:grpSp>
        <p:nvGrpSpPr>
          <p:cNvPr id="163" name="Rectangle 3"/>
          <p:cNvGrpSpPr/>
          <p:nvPr/>
        </p:nvGrpSpPr>
        <p:grpSpPr>
          <a:xfrm>
            <a:off x="206188" y="1129552"/>
            <a:ext cx="11779623" cy="5450544"/>
            <a:chOff x="0" y="0"/>
            <a:chExt cx="11779622" cy="5450542"/>
          </a:xfrm>
        </p:grpSpPr>
        <p:sp>
          <p:nvSpPr>
            <p:cNvPr id="161" name="Rectangle"/>
            <p:cNvSpPr/>
            <p:nvPr/>
          </p:nvSpPr>
          <p:spPr>
            <a:xfrm>
              <a:off x="0" y="-1"/>
              <a:ext cx="11779623" cy="5450544"/>
            </a:xfrm>
            <a:prstGeom prst="rect">
              <a:avLst/>
            </a:prstGeom>
            <a:solidFill>
              <a:srgbClr val="DEEBF7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62" name="Bryan, N. (2022) Obesity and bullying: Teenagers' lives captured by photographer. Available at: http://bbc.com/news/uk-wales-62799126 (Accessed: 24 July 2026).…"/>
            <p:cNvSpPr txBox="1"/>
            <p:nvPr/>
          </p:nvSpPr>
          <p:spPr>
            <a:xfrm>
              <a:off x="52070" y="370231"/>
              <a:ext cx="11675483" cy="471008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Bryan, N. (2022) </a:t>
              </a:r>
              <a:r>
                <a:rPr i="1"/>
                <a:t>Obesity and bullying: Teenagers' lives captured by photographer. </a:t>
              </a:r>
              <a:r>
                <a:t>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http://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bbc.com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/news/uk-wales-62799126</a:t>
              </a:r>
              <a:r>
                <a:t> (Accessed: 24 July 2026). 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Lautenbach, A., Blüher, M., Mijuskovic, A., Jones, L. and Schirmann, F, (2026) ‘Efficacy of a digital health application for weight management in people with obesity: 6-months results from a randomized controlled trial: Clinical Research’, </a:t>
              </a:r>
              <a:r>
                <a:rPr i="1"/>
                <a:t>International Journal of Obesity</a:t>
              </a:r>
              <a:r>
                <a:t>, </a:t>
              </a:r>
              <a:r>
                <a:rPr i="1"/>
                <a:t>50</a:t>
              </a:r>
              <a:r>
                <a:t>(2), pp.466-473. Available at: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Mayo Clinic (2026) </a:t>
              </a:r>
              <a:r>
                <a:rPr i="1"/>
                <a:t>Obesity. </a:t>
              </a:r>
              <a:r>
                <a:t>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https://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www.mayoclinic.org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/diseases-conditions/obesity/symptoms-causes/syc-20375742</a:t>
              </a:r>
              <a:r>
                <a:t> (Accessed: 24 July 2026). 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NHS England (2024) </a:t>
              </a:r>
              <a:r>
                <a:rPr i="1"/>
                <a:t>Health Survey for England, 2022 Part 2. </a:t>
              </a:r>
              <a:r>
                <a:t>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5" invalidUrl="" action="" tgtFrame="" tooltip="" history="1" highlightClick="0" endSnd="0"/>
                </a:rPr>
                <a:t>https://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5" invalidUrl="" action="" tgtFrame="" tooltip="" history="1" highlightClick="0" endSnd="0"/>
                </a:rPr>
                <a:t>digital.nhs.uk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5" invalidUrl="" action="" tgtFrame="" tooltip="" history="1" highlightClick="0" endSnd="0"/>
                </a:rPr>
                <a:t>/data-and-information/publications/statistical/health-survey-for-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5" invalidUrl="" action="" tgtFrame="" tooltip="" history="1" highlightClick="0" endSnd="0"/>
                </a:rPr>
                <a:t>england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5" invalidUrl="" action="" tgtFrame="" tooltip="" history="1" highlightClick="0" endSnd="0"/>
                </a:rPr>
                <a:t>/2022-part-2/adult-overweight-and-obesity</a:t>
              </a:r>
              <a:r>
                <a:t> (Accessed: 24 July 2026). 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NHS England (2026a) </a:t>
              </a:r>
              <a:r>
                <a:rPr i="1"/>
                <a:t>The NHS Digital Weight Management Programme. </a:t>
              </a:r>
              <a:r>
                <a:t>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6" invalidUrl="" action="" tgtFrame="" tooltip="" history="1" highlightClick="0" endSnd="0"/>
                </a:rPr>
                <a:t>https://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6" invalidUrl="" action="" tgtFrame="" tooltip="" history="1" highlightClick="0" endSnd="0"/>
                </a:rPr>
                <a:t>www.england.nhs.uk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6" invalidUrl="" action="" tgtFrame="" tooltip="" history="1" highlightClick="0" endSnd="0"/>
                </a:rPr>
                <a:t>/digital-weight-management/</a:t>
              </a:r>
              <a:r>
                <a:t> (Accessed: 24 July 2026). </a:t>
              </a:r>
            </a:p>
          </p:txBody>
        </p:sp>
      </p:grp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blipFill rotWithShape="1">
          <a:blip r:embed="rId2"/>
          <a:srcRect l="0" t="0" r="0" b="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Title 1"/>
          <p:cNvSpPr txBox="1"/>
          <p:nvPr>
            <p:ph type="title"/>
          </p:nvPr>
        </p:nvSpPr>
        <p:spPr>
          <a:xfrm>
            <a:off x="0" y="340659"/>
            <a:ext cx="12192000" cy="487272"/>
          </a:xfrm>
          <a:prstGeom prst="rect">
            <a:avLst/>
          </a:prstGeom>
        </p:spPr>
        <p:txBody>
          <a:bodyPr/>
          <a:lstStyle>
            <a:lvl1pPr algn="ctr" defTabSz="640079">
              <a:lnSpc>
                <a:spcPct val="150000"/>
              </a:lnSpc>
              <a:defRPr b="1" sz="2800">
                <a:latin typeface="Arial"/>
                <a:ea typeface="Arial"/>
                <a:cs typeface="Arial"/>
                <a:sym typeface="Arial"/>
              </a:defRPr>
            </a:lvl1pPr>
          </a:lstStyle>
          <a:p>
            <a:pPr/>
            <a:r>
              <a:t>References (contd.) </a:t>
            </a:r>
          </a:p>
        </p:txBody>
      </p:sp>
      <p:grpSp>
        <p:nvGrpSpPr>
          <p:cNvPr id="168" name="Rectangle 3"/>
          <p:cNvGrpSpPr/>
          <p:nvPr/>
        </p:nvGrpSpPr>
        <p:grpSpPr>
          <a:xfrm>
            <a:off x="206188" y="986118"/>
            <a:ext cx="11779623" cy="5593977"/>
            <a:chOff x="0" y="0"/>
            <a:chExt cx="11779622" cy="5593975"/>
          </a:xfrm>
        </p:grpSpPr>
        <p:sp>
          <p:nvSpPr>
            <p:cNvPr id="166" name="Rectangle"/>
            <p:cNvSpPr/>
            <p:nvPr/>
          </p:nvSpPr>
          <p:spPr>
            <a:xfrm>
              <a:off x="0" y="0"/>
              <a:ext cx="11779623" cy="5593976"/>
            </a:xfrm>
            <a:prstGeom prst="rect">
              <a:avLst/>
            </a:prstGeom>
            <a:solidFill>
              <a:srgbClr val="FFF2CC"/>
            </a:solidFill>
            <a:ln w="12700" cap="flat">
              <a:solidFill>
                <a:srgbClr val="42719B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just">
                <a:lnSpc>
                  <a:spcPct val="150000"/>
                </a:lnSpc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67" name="Stewart, C. (2024) Share of overweight (including obese) individuals in England in 2022, by gender and region. Available at: https://www.statista.com/statistics/333927/overweight-individuals-by-gender-and-region-england-uk/?srsltid=AfmBOoouKTT2dpxFZgUBTf"/>
            <p:cNvSpPr txBox="1"/>
            <p:nvPr/>
          </p:nvSpPr>
          <p:spPr>
            <a:xfrm>
              <a:off x="52070" y="243793"/>
              <a:ext cx="11675483" cy="510639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/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Stewart, C. (2024) </a:t>
              </a:r>
              <a:r>
                <a:rPr i="1"/>
                <a:t>Share of overweight (including obese) individuals in England in 2022, by gender and region. </a:t>
              </a:r>
              <a:r>
                <a:t>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https://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www.statista.com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/statistics/333927/overweight-individuals-by-gender-and-region-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england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-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uk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/?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srsltid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3" invalidUrl="" action="" tgtFrame="" tooltip="" history="1" highlightClick="0" endSnd="0"/>
                </a:rPr>
                <a:t>=AfmBOoouKTT2dpxFZgUBTfS4xonTDeHe2WBRcSHWhQstMv9zw9rGsHZE</a:t>
              </a:r>
              <a:r>
                <a:t> (Accessed: 24 July 2026). 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TOI (2026) </a:t>
              </a:r>
              <a:r>
                <a:rPr i="1"/>
                <a:t>UK’s obesity crisis: Alarming surge among young adults- which places are the most obese?.</a:t>
              </a:r>
              <a:r>
                <a:t> 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https://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timesofindia.indiatimes.com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etimes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/wellness/uks-obesity-crisis-alarming-surge-among-young-adults-which-places-are-the-most-obese/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articleshow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4" invalidUrl="" action="" tgtFrame="" tooltip="" history="1" highlightClick="0" endSnd="0"/>
                </a:rPr>
                <a:t>/132061160.cms</a:t>
              </a:r>
              <a:r>
                <a:t> (Accessed: 24 July 2026). 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Triggle, N. (2026) </a:t>
              </a:r>
              <a:r>
                <a:rPr i="1"/>
                <a:t>Obesity cases rising fastest in young adults. </a:t>
              </a:r>
              <a:r>
                <a:t>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5" invalidUrl="" action="" tgtFrame="" tooltip="" history="1" highlightClick="0" endSnd="0"/>
                </a:rPr>
                <a:t>https://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5" invalidUrl="" action="" tgtFrame="" tooltip="" history="1" highlightClick="0" endSnd="0"/>
                </a:rPr>
                <a:t>www.bbc.com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5" invalidUrl="" action="" tgtFrame="" tooltip="" history="1" highlightClick="0" endSnd="0"/>
                </a:rPr>
                <a:t>/news/articles/c8j2m2zrrxko</a:t>
              </a:r>
              <a:r>
                <a:t> (Accessed: 24 July 2026). 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WHO (2025) </a:t>
              </a:r>
              <a:r>
                <a:rPr i="1"/>
                <a:t>Obesity and overweight. </a:t>
              </a:r>
              <a:r>
                <a:t>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6" invalidUrl="" action="" tgtFrame="" tooltip="" history="1" highlightClick="0" endSnd="0"/>
                </a:rPr>
                <a:t>https://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6" invalidUrl="" action="" tgtFrame="" tooltip="" history="1" highlightClick="0" endSnd="0"/>
                </a:rPr>
                <a:t>www.who.int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6" invalidUrl="" action="" tgtFrame="" tooltip="" history="1" highlightClick="0" endSnd="0"/>
                </a:rPr>
                <a:t>/news-room/fact-sheets/detail/obesity-and-overweight</a:t>
              </a:r>
              <a:r>
                <a:t> (Accessed: 24 July 2026). </a:t>
              </a:r>
              <a:endParaRPr>
                <a:solidFill>
                  <a:srgbClr val="FFFFFF"/>
                </a:solidFill>
              </a:endParaRPr>
            </a:p>
            <a:p>
              <a:pPr marL="285750" indent="-285750" algn="just">
                <a:lnSpc>
                  <a:spcPct val="150000"/>
                </a:lnSpc>
                <a:buSzPct val="100000"/>
                <a:buFont typeface="Arial"/>
                <a:buChar char="•"/>
                <a:defRPr>
                  <a:latin typeface="Arial"/>
                  <a:ea typeface="Arial"/>
                  <a:cs typeface="Arial"/>
                  <a:sym typeface="Arial"/>
                </a:defRPr>
              </a:pPr>
              <a:r>
                <a:t>World Obesity Federation (2025) </a:t>
              </a:r>
              <a:r>
                <a:rPr i="1"/>
                <a:t>World Obesity Atlas 2025. </a:t>
              </a:r>
              <a:r>
                <a:t>Available at: 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7" invalidUrl="" action="" tgtFrame="" tooltip="" history="1" highlightClick="0" endSnd="0"/>
                </a:rPr>
                <a:t>https://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7" invalidUrl="" action="" tgtFrame="" tooltip="" history="1" highlightClick="0" endSnd="0"/>
                </a:rPr>
                <a:t>www.worldobesity.org</a:t>
              </a:r>
              <a:r>
                <a:rPr u="sng">
                  <a:solidFill>
                    <a:srgbClr val="0563C1"/>
                  </a:solidFill>
                  <a:uFill>
                    <a:solidFill>
                      <a:srgbClr val="0563C1"/>
                    </a:solidFill>
                  </a:uFill>
                  <a:hlinkClick r:id="rId7" invalidUrl="" action="" tgtFrame="" tooltip="" history="1" highlightClick="0" endSnd="0"/>
                </a:rPr>
                <a:t>/resources/resource-library/world-obesity-atlas-2025</a:t>
              </a:r>
              <a:r>
                <a:t> (Accessed: 24 July 2026). </a:t>
              </a:r>
            </a:p>
          </p:txBody>
        </p:sp>
      </p:grp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