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Masters/slideMaster8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theme/theme3.xml" ContentType="application/vnd.openxmlformats-officedocument.theme+xml"/>
  <Override PartName="/ppt/slideLayouts/slideLayout25.xml" ContentType="application/vnd.openxmlformats-officedocument.presentationml.slideLayout+xml"/>
  <Override PartName="/ppt/theme/theme4.xml" ContentType="application/vnd.openxmlformats-officedocument.theme+xml"/>
  <Override PartName="/ppt/slideLayouts/slideLayout26.xml" ContentType="application/vnd.openxmlformats-officedocument.presentationml.slideLayout+xml"/>
  <Override PartName="/ppt/theme/theme5.xml" ContentType="application/vnd.openxmlformats-officedocument.theme+xml"/>
  <Override PartName="/ppt/slideLayouts/slideLayout27.xml" ContentType="application/vnd.openxmlformats-officedocument.presentationml.slideLayout+xml"/>
  <Override PartName="/ppt/theme/theme6.xml" ContentType="application/vnd.openxmlformats-officedocument.theme+xml"/>
  <Override PartName="/ppt/slideLayouts/slideLayout28.xml" ContentType="application/vnd.openxmlformats-officedocument.presentationml.slideLayout+xml"/>
  <Override PartName="/ppt/theme/theme7.xml" ContentType="application/vnd.openxmlformats-officedocument.theme+xml"/>
  <Override PartName="/ppt/slideLayouts/slideLayout29.xml" ContentType="application/vnd.openxmlformats-officedocument.presentationml.slideLayout+xml"/>
  <Override PartName="/ppt/theme/theme8.xml" ContentType="application/vnd.openxmlformats-officedocument.theme+xml"/>
  <Override PartName="/ppt/theme/theme9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ppt/notesSlides/notesSlide29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4"/>
    <p:sldMasterId id="2147483648" r:id="rId5"/>
    <p:sldMasterId id="2147483651" r:id="rId6"/>
    <p:sldMasterId id="2147483706" r:id="rId7"/>
    <p:sldMasterId id="2147483658" r:id="rId8"/>
    <p:sldMasterId id="2147483653" r:id="rId9"/>
    <p:sldMasterId id="2147483718" r:id="rId10"/>
    <p:sldMasterId id="2147483716" r:id="rId11"/>
  </p:sldMasterIdLst>
  <p:notesMasterIdLst>
    <p:notesMasterId r:id="rId52"/>
  </p:notesMasterIdLst>
  <p:sldIdLst>
    <p:sldId id="277" r:id="rId12"/>
    <p:sldId id="256" r:id="rId13"/>
    <p:sldId id="259" r:id="rId14"/>
    <p:sldId id="267" r:id="rId15"/>
    <p:sldId id="278" r:id="rId16"/>
    <p:sldId id="279" r:id="rId17"/>
    <p:sldId id="266" r:id="rId18"/>
    <p:sldId id="280" r:id="rId19"/>
    <p:sldId id="269" r:id="rId20"/>
    <p:sldId id="281" r:id="rId21"/>
    <p:sldId id="282" r:id="rId22"/>
    <p:sldId id="283" r:id="rId23"/>
    <p:sldId id="284" r:id="rId24"/>
    <p:sldId id="285" r:id="rId25"/>
    <p:sldId id="270" r:id="rId26"/>
    <p:sldId id="271" r:id="rId27"/>
    <p:sldId id="286" r:id="rId28"/>
    <p:sldId id="287" r:id="rId29"/>
    <p:sldId id="288" r:id="rId30"/>
    <p:sldId id="289" r:id="rId31"/>
    <p:sldId id="272" r:id="rId32"/>
    <p:sldId id="276" r:id="rId33"/>
    <p:sldId id="273" r:id="rId34"/>
    <p:sldId id="274" r:id="rId35"/>
    <p:sldId id="275" r:id="rId36"/>
    <p:sldId id="268" r:id="rId37"/>
    <p:sldId id="263" r:id="rId38"/>
    <p:sldId id="264" r:id="rId39"/>
    <p:sldId id="292" r:id="rId40"/>
    <p:sldId id="290" r:id="rId41"/>
    <p:sldId id="291" r:id="rId42"/>
    <p:sldId id="293" r:id="rId43"/>
    <p:sldId id="294" r:id="rId44"/>
    <p:sldId id="295" r:id="rId45"/>
    <p:sldId id="296" r:id="rId46"/>
    <p:sldId id="297" r:id="rId47"/>
    <p:sldId id="298" r:id="rId48"/>
    <p:sldId id="299" r:id="rId49"/>
    <p:sldId id="265" r:id="rId50"/>
    <p:sldId id="301" r:id="rId5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79DD4674-508D-F24E-1524-DDAB767983A4}" v="26" dt="2023-09-28T19:08:41.101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87" d="100"/>
          <a:sy n="87" d="100"/>
        </p:scale>
        <p:origin x="66" y="69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2.xml"/><Relationship Id="rId18" Type="http://schemas.openxmlformats.org/officeDocument/2006/relationships/slide" Target="slides/slide7.xml"/><Relationship Id="rId26" Type="http://schemas.openxmlformats.org/officeDocument/2006/relationships/slide" Target="slides/slide15.xml"/><Relationship Id="rId39" Type="http://schemas.openxmlformats.org/officeDocument/2006/relationships/slide" Target="slides/slide28.xml"/><Relationship Id="rId21" Type="http://schemas.openxmlformats.org/officeDocument/2006/relationships/slide" Target="slides/slide10.xml"/><Relationship Id="rId34" Type="http://schemas.openxmlformats.org/officeDocument/2006/relationships/slide" Target="slides/slide23.xml"/><Relationship Id="rId42" Type="http://schemas.openxmlformats.org/officeDocument/2006/relationships/slide" Target="slides/slide31.xml"/><Relationship Id="rId47" Type="http://schemas.openxmlformats.org/officeDocument/2006/relationships/slide" Target="slides/slide36.xml"/><Relationship Id="rId50" Type="http://schemas.openxmlformats.org/officeDocument/2006/relationships/slide" Target="slides/slide39.xml"/><Relationship Id="rId55" Type="http://schemas.openxmlformats.org/officeDocument/2006/relationships/theme" Target="theme/theme1.xml"/><Relationship Id="rId7" Type="http://schemas.openxmlformats.org/officeDocument/2006/relationships/slideMaster" Target="slideMasters/slideMaster4.xml"/><Relationship Id="rId2" Type="http://schemas.openxmlformats.org/officeDocument/2006/relationships/customXml" Target="../customXml/item2.xml"/><Relationship Id="rId16" Type="http://schemas.openxmlformats.org/officeDocument/2006/relationships/slide" Target="slides/slide5.xml"/><Relationship Id="rId29" Type="http://schemas.openxmlformats.org/officeDocument/2006/relationships/slide" Target="slides/slide18.xml"/><Relationship Id="rId11" Type="http://schemas.openxmlformats.org/officeDocument/2006/relationships/slideMaster" Target="slideMasters/slideMaster8.xml"/><Relationship Id="rId24" Type="http://schemas.openxmlformats.org/officeDocument/2006/relationships/slide" Target="slides/slide13.xml"/><Relationship Id="rId32" Type="http://schemas.openxmlformats.org/officeDocument/2006/relationships/slide" Target="slides/slide21.xml"/><Relationship Id="rId37" Type="http://schemas.openxmlformats.org/officeDocument/2006/relationships/slide" Target="slides/slide26.xml"/><Relationship Id="rId40" Type="http://schemas.openxmlformats.org/officeDocument/2006/relationships/slide" Target="slides/slide29.xml"/><Relationship Id="rId45" Type="http://schemas.openxmlformats.org/officeDocument/2006/relationships/slide" Target="slides/slide34.xml"/><Relationship Id="rId53" Type="http://schemas.openxmlformats.org/officeDocument/2006/relationships/presProps" Target="presProps.xml"/><Relationship Id="rId58" Type="http://schemas.microsoft.com/office/2015/10/relationships/revisionInfo" Target="revisionInfo.xml"/><Relationship Id="rId5" Type="http://schemas.openxmlformats.org/officeDocument/2006/relationships/slideMaster" Target="slideMasters/slideMaster2.xml"/><Relationship Id="rId19" Type="http://schemas.openxmlformats.org/officeDocument/2006/relationships/slide" Target="slides/slide8.xml"/><Relationship Id="rId4" Type="http://schemas.openxmlformats.org/officeDocument/2006/relationships/slideMaster" Target="slideMasters/slideMaster1.xml"/><Relationship Id="rId9" Type="http://schemas.openxmlformats.org/officeDocument/2006/relationships/slideMaster" Target="slideMasters/slideMaster6.xml"/><Relationship Id="rId14" Type="http://schemas.openxmlformats.org/officeDocument/2006/relationships/slide" Target="slides/slide3.xml"/><Relationship Id="rId22" Type="http://schemas.openxmlformats.org/officeDocument/2006/relationships/slide" Target="slides/slide11.xml"/><Relationship Id="rId27" Type="http://schemas.openxmlformats.org/officeDocument/2006/relationships/slide" Target="slides/slide16.xml"/><Relationship Id="rId30" Type="http://schemas.openxmlformats.org/officeDocument/2006/relationships/slide" Target="slides/slide19.xml"/><Relationship Id="rId35" Type="http://schemas.openxmlformats.org/officeDocument/2006/relationships/slide" Target="slides/slide24.xml"/><Relationship Id="rId43" Type="http://schemas.openxmlformats.org/officeDocument/2006/relationships/slide" Target="slides/slide32.xml"/><Relationship Id="rId48" Type="http://schemas.openxmlformats.org/officeDocument/2006/relationships/slide" Target="slides/slide37.xml"/><Relationship Id="rId56" Type="http://schemas.openxmlformats.org/officeDocument/2006/relationships/tableStyles" Target="tableStyles.xml"/><Relationship Id="rId8" Type="http://schemas.openxmlformats.org/officeDocument/2006/relationships/slideMaster" Target="slideMasters/slideMaster5.xml"/><Relationship Id="rId51" Type="http://schemas.openxmlformats.org/officeDocument/2006/relationships/slide" Target="slides/slide40.xml"/><Relationship Id="rId3" Type="http://schemas.openxmlformats.org/officeDocument/2006/relationships/customXml" Target="../customXml/item3.xml"/><Relationship Id="rId12" Type="http://schemas.openxmlformats.org/officeDocument/2006/relationships/slide" Target="slides/slide1.xml"/><Relationship Id="rId17" Type="http://schemas.openxmlformats.org/officeDocument/2006/relationships/slide" Target="slides/slide6.xml"/><Relationship Id="rId25" Type="http://schemas.openxmlformats.org/officeDocument/2006/relationships/slide" Target="slides/slide14.xml"/><Relationship Id="rId33" Type="http://schemas.openxmlformats.org/officeDocument/2006/relationships/slide" Target="slides/slide22.xml"/><Relationship Id="rId38" Type="http://schemas.openxmlformats.org/officeDocument/2006/relationships/slide" Target="slides/slide27.xml"/><Relationship Id="rId46" Type="http://schemas.openxmlformats.org/officeDocument/2006/relationships/slide" Target="slides/slide35.xml"/><Relationship Id="rId20" Type="http://schemas.openxmlformats.org/officeDocument/2006/relationships/slide" Target="slides/slide9.xml"/><Relationship Id="rId41" Type="http://schemas.openxmlformats.org/officeDocument/2006/relationships/slide" Target="slides/slide30.xml"/><Relationship Id="rId54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5" Type="http://schemas.openxmlformats.org/officeDocument/2006/relationships/slide" Target="slides/slide4.xml"/><Relationship Id="rId23" Type="http://schemas.openxmlformats.org/officeDocument/2006/relationships/slide" Target="slides/slide12.xml"/><Relationship Id="rId28" Type="http://schemas.openxmlformats.org/officeDocument/2006/relationships/slide" Target="slides/slide17.xml"/><Relationship Id="rId36" Type="http://schemas.openxmlformats.org/officeDocument/2006/relationships/slide" Target="slides/slide25.xml"/><Relationship Id="rId49" Type="http://schemas.openxmlformats.org/officeDocument/2006/relationships/slide" Target="slides/slide38.xml"/><Relationship Id="rId57" Type="http://schemas.microsoft.com/office/2016/11/relationships/changesInfo" Target="changesInfos/changesInfo1.xml"/><Relationship Id="rId10" Type="http://schemas.openxmlformats.org/officeDocument/2006/relationships/slideMaster" Target="slideMasters/slideMaster7.xml"/><Relationship Id="rId31" Type="http://schemas.openxmlformats.org/officeDocument/2006/relationships/slide" Target="slides/slide20.xml"/><Relationship Id="rId44" Type="http://schemas.openxmlformats.org/officeDocument/2006/relationships/slide" Target="slides/slide33.xml"/><Relationship Id="rId52" Type="http://schemas.openxmlformats.org/officeDocument/2006/relationships/notesMaster" Target="notesMasters/notesMaster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lison Cooke" userId="S::a.cooke@uwtsd.ac.uk::46c329c9-26b7-4eba-b77b-7474421bfd31" providerId="AD" clId="Web-{79DD4674-508D-F24E-1524-DDAB767983A4}"/>
    <pc:docChg chg="modSld">
      <pc:chgData name="Alison Cooke" userId="S::a.cooke@uwtsd.ac.uk::46c329c9-26b7-4eba-b77b-7474421bfd31" providerId="AD" clId="Web-{79DD4674-508D-F24E-1524-DDAB767983A4}" dt="2023-09-28T19:08:38.992" v="658"/>
      <pc:docMkLst>
        <pc:docMk/>
      </pc:docMkLst>
      <pc:sldChg chg="modNotes">
        <pc:chgData name="Alison Cooke" userId="S::a.cooke@uwtsd.ac.uk::46c329c9-26b7-4eba-b77b-7474421bfd31" providerId="AD" clId="Web-{79DD4674-508D-F24E-1524-DDAB767983A4}" dt="2023-09-28T19:06:41.786" v="542"/>
        <pc:sldMkLst>
          <pc:docMk/>
          <pc:sldMk cId="506969829" sldId="263"/>
        </pc:sldMkLst>
      </pc:sldChg>
      <pc:sldChg chg="modNotes">
        <pc:chgData name="Alison Cooke" userId="S::a.cooke@uwtsd.ac.uk::46c329c9-26b7-4eba-b77b-7474421bfd31" providerId="AD" clId="Web-{79DD4674-508D-F24E-1524-DDAB767983A4}" dt="2023-09-28T19:07:14.912" v="584"/>
        <pc:sldMkLst>
          <pc:docMk/>
          <pc:sldMk cId="2749282410" sldId="264"/>
        </pc:sldMkLst>
      </pc:sldChg>
      <pc:sldChg chg="modNotes">
        <pc:chgData name="Alison Cooke" userId="S::a.cooke@uwtsd.ac.uk::46c329c9-26b7-4eba-b77b-7474421bfd31" providerId="AD" clId="Web-{79DD4674-508D-F24E-1524-DDAB767983A4}" dt="2023-09-28T19:06:33.051" v="532"/>
        <pc:sldMkLst>
          <pc:docMk/>
          <pc:sldMk cId="1419498518" sldId="268"/>
        </pc:sldMkLst>
      </pc:sldChg>
      <pc:sldChg chg="modNotes">
        <pc:chgData name="Alison Cooke" userId="S::a.cooke@uwtsd.ac.uk::46c329c9-26b7-4eba-b77b-7474421bfd31" providerId="AD" clId="Web-{79DD4674-508D-F24E-1524-DDAB767983A4}" dt="2023-09-28T19:04:39.907" v="415"/>
        <pc:sldMkLst>
          <pc:docMk/>
          <pc:sldMk cId="3247970087" sldId="272"/>
        </pc:sldMkLst>
      </pc:sldChg>
      <pc:sldChg chg="modNotes">
        <pc:chgData name="Alison Cooke" userId="S::a.cooke@uwtsd.ac.uk::46c329c9-26b7-4eba-b77b-7474421bfd31" providerId="AD" clId="Web-{79DD4674-508D-F24E-1524-DDAB767983A4}" dt="2023-09-28T19:05:33.909" v="467"/>
        <pc:sldMkLst>
          <pc:docMk/>
          <pc:sldMk cId="1600191829" sldId="274"/>
        </pc:sldMkLst>
      </pc:sldChg>
      <pc:sldChg chg="modNotes">
        <pc:chgData name="Alison Cooke" userId="S::a.cooke@uwtsd.ac.uk::46c329c9-26b7-4eba-b77b-7474421bfd31" providerId="AD" clId="Web-{79DD4674-508D-F24E-1524-DDAB767983A4}" dt="2023-09-28T19:06:04.581" v="509"/>
        <pc:sldMkLst>
          <pc:docMk/>
          <pc:sldMk cId="3021494158" sldId="275"/>
        </pc:sldMkLst>
      </pc:sldChg>
      <pc:sldChg chg="modNotes">
        <pc:chgData name="Alison Cooke" userId="S::a.cooke@uwtsd.ac.uk::46c329c9-26b7-4eba-b77b-7474421bfd31" providerId="AD" clId="Web-{79DD4674-508D-F24E-1524-DDAB767983A4}" dt="2023-09-28T19:04:58.501" v="432"/>
        <pc:sldMkLst>
          <pc:docMk/>
          <pc:sldMk cId="170704014" sldId="276"/>
        </pc:sldMkLst>
      </pc:sldChg>
      <pc:sldChg chg="modNotes">
        <pc:chgData name="Alison Cooke" userId="S::a.cooke@uwtsd.ac.uk::46c329c9-26b7-4eba-b77b-7474421bfd31" providerId="AD" clId="Web-{79DD4674-508D-F24E-1524-DDAB767983A4}" dt="2023-09-28T18:56:20.581" v="2"/>
        <pc:sldMkLst>
          <pc:docMk/>
          <pc:sldMk cId="1840065689" sldId="277"/>
        </pc:sldMkLst>
      </pc:sldChg>
      <pc:sldChg chg="modNotes">
        <pc:chgData name="Alison Cooke" userId="S::a.cooke@uwtsd.ac.uk::46c329c9-26b7-4eba-b77b-7474421bfd31" providerId="AD" clId="Web-{79DD4674-508D-F24E-1524-DDAB767983A4}" dt="2023-09-28T18:56:30.722" v="3"/>
        <pc:sldMkLst>
          <pc:docMk/>
          <pc:sldMk cId="3130769236" sldId="278"/>
        </pc:sldMkLst>
      </pc:sldChg>
      <pc:sldChg chg="modNotes">
        <pc:chgData name="Alison Cooke" userId="S::a.cooke@uwtsd.ac.uk::46c329c9-26b7-4eba-b77b-7474421bfd31" providerId="AD" clId="Web-{79DD4674-508D-F24E-1524-DDAB767983A4}" dt="2023-09-28T18:56:44.191" v="5"/>
        <pc:sldMkLst>
          <pc:docMk/>
          <pc:sldMk cId="2480014663" sldId="279"/>
        </pc:sldMkLst>
      </pc:sldChg>
      <pc:sldChg chg="modNotes">
        <pc:chgData name="Alison Cooke" userId="S::a.cooke@uwtsd.ac.uk::46c329c9-26b7-4eba-b77b-7474421bfd31" providerId="AD" clId="Web-{79DD4674-508D-F24E-1524-DDAB767983A4}" dt="2023-09-28T18:56:51.785" v="6"/>
        <pc:sldMkLst>
          <pc:docMk/>
          <pc:sldMk cId="2056380834" sldId="280"/>
        </pc:sldMkLst>
      </pc:sldChg>
      <pc:sldChg chg="modSp modNotes">
        <pc:chgData name="Alison Cooke" userId="S::a.cooke@uwtsd.ac.uk::46c329c9-26b7-4eba-b77b-7474421bfd31" providerId="AD" clId="Web-{79DD4674-508D-F24E-1524-DDAB767983A4}" dt="2023-09-28T18:58:59.648" v="57" actId="20577"/>
        <pc:sldMkLst>
          <pc:docMk/>
          <pc:sldMk cId="2950864760" sldId="281"/>
        </pc:sldMkLst>
        <pc:spChg chg="mod">
          <ac:chgData name="Alison Cooke" userId="S::a.cooke@uwtsd.ac.uk::46c329c9-26b7-4eba-b77b-7474421bfd31" providerId="AD" clId="Web-{79DD4674-508D-F24E-1524-DDAB767983A4}" dt="2023-09-28T18:58:59.648" v="57" actId="20577"/>
          <ac:spMkLst>
            <pc:docMk/>
            <pc:sldMk cId="2950864760" sldId="281"/>
            <ac:spMk id="3" creationId="{3EF63BE5-C12D-7B9B-6465-05BC9C5D3AF9}"/>
          </ac:spMkLst>
        </pc:spChg>
      </pc:sldChg>
      <pc:sldChg chg="modNotes">
        <pc:chgData name="Alison Cooke" userId="S::a.cooke@uwtsd.ac.uk::46c329c9-26b7-4eba-b77b-7474421bfd31" providerId="AD" clId="Web-{79DD4674-508D-F24E-1524-DDAB767983A4}" dt="2023-09-28T19:00:23.728" v="161"/>
        <pc:sldMkLst>
          <pc:docMk/>
          <pc:sldMk cId="2773517983" sldId="282"/>
        </pc:sldMkLst>
      </pc:sldChg>
      <pc:sldChg chg="modNotes">
        <pc:chgData name="Alison Cooke" userId="S::a.cooke@uwtsd.ac.uk::46c329c9-26b7-4eba-b77b-7474421bfd31" providerId="AD" clId="Web-{79DD4674-508D-F24E-1524-DDAB767983A4}" dt="2023-09-28T19:01:14.495" v="209"/>
        <pc:sldMkLst>
          <pc:docMk/>
          <pc:sldMk cId="806082114" sldId="283"/>
        </pc:sldMkLst>
      </pc:sldChg>
      <pc:sldChg chg="modNotes">
        <pc:chgData name="Alison Cooke" userId="S::a.cooke@uwtsd.ac.uk::46c329c9-26b7-4eba-b77b-7474421bfd31" providerId="AD" clId="Web-{79DD4674-508D-F24E-1524-DDAB767983A4}" dt="2023-09-28T19:01:47.965" v="246"/>
        <pc:sldMkLst>
          <pc:docMk/>
          <pc:sldMk cId="3594163962" sldId="284"/>
        </pc:sldMkLst>
      </pc:sldChg>
      <pc:sldChg chg="modNotes">
        <pc:chgData name="Alison Cooke" userId="S::a.cooke@uwtsd.ac.uk::46c329c9-26b7-4eba-b77b-7474421bfd31" providerId="AD" clId="Web-{79DD4674-508D-F24E-1524-DDAB767983A4}" dt="2023-09-28T19:02:02.371" v="253"/>
        <pc:sldMkLst>
          <pc:docMk/>
          <pc:sldMk cId="2724251066" sldId="285"/>
        </pc:sldMkLst>
      </pc:sldChg>
      <pc:sldChg chg="modNotes">
        <pc:chgData name="Alison Cooke" userId="S::a.cooke@uwtsd.ac.uk::46c329c9-26b7-4eba-b77b-7474421bfd31" providerId="AD" clId="Web-{79DD4674-508D-F24E-1524-DDAB767983A4}" dt="2023-09-28T19:02:48.482" v="291"/>
        <pc:sldMkLst>
          <pc:docMk/>
          <pc:sldMk cId="2805408273" sldId="287"/>
        </pc:sldMkLst>
      </pc:sldChg>
      <pc:sldChg chg="modNotes">
        <pc:chgData name="Alison Cooke" userId="S::a.cooke@uwtsd.ac.uk::46c329c9-26b7-4eba-b77b-7474421bfd31" providerId="AD" clId="Web-{79DD4674-508D-F24E-1524-DDAB767983A4}" dt="2023-09-28T19:03:16.842" v="316"/>
        <pc:sldMkLst>
          <pc:docMk/>
          <pc:sldMk cId="4058451540" sldId="288"/>
        </pc:sldMkLst>
      </pc:sldChg>
      <pc:sldChg chg="modNotes">
        <pc:chgData name="Alison Cooke" userId="S::a.cooke@uwtsd.ac.uk::46c329c9-26b7-4eba-b77b-7474421bfd31" providerId="AD" clId="Web-{79DD4674-508D-F24E-1524-DDAB767983A4}" dt="2023-09-28T19:04:01.390" v="371"/>
        <pc:sldMkLst>
          <pc:docMk/>
          <pc:sldMk cId="571369639" sldId="289"/>
        </pc:sldMkLst>
      </pc:sldChg>
      <pc:sldChg chg="modNotes">
        <pc:chgData name="Alison Cooke" userId="S::a.cooke@uwtsd.ac.uk::46c329c9-26b7-4eba-b77b-7474421bfd31" providerId="AD" clId="Web-{79DD4674-508D-F24E-1524-DDAB767983A4}" dt="2023-09-28T19:07:26.881" v="586"/>
        <pc:sldMkLst>
          <pc:docMk/>
          <pc:sldMk cId="691646254" sldId="290"/>
        </pc:sldMkLst>
      </pc:sldChg>
      <pc:sldChg chg="modNotes">
        <pc:chgData name="Alison Cooke" userId="S::a.cooke@uwtsd.ac.uk::46c329c9-26b7-4eba-b77b-7474421bfd31" providerId="AD" clId="Web-{79DD4674-508D-F24E-1524-DDAB767983A4}" dt="2023-09-28T19:07:43.740" v="587"/>
        <pc:sldMkLst>
          <pc:docMk/>
          <pc:sldMk cId="3164184465" sldId="291"/>
        </pc:sldMkLst>
      </pc:sldChg>
      <pc:sldChg chg="modNotes">
        <pc:chgData name="Alison Cooke" userId="S::a.cooke@uwtsd.ac.uk::46c329c9-26b7-4eba-b77b-7474421bfd31" providerId="AD" clId="Web-{79DD4674-508D-F24E-1524-DDAB767983A4}" dt="2023-09-28T19:07:20.912" v="585"/>
        <pc:sldMkLst>
          <pc:docMk/>
          <pc:sldMk cId="345773916" sldId="292"/>
        </pc:sldMkLst>
      </pc:sldChg>
      <pc:sldChg chg="modNotes">
        <pc:chgData name="Alison Cooke" userId="S::a.cooke@uwtsd.ac.uk::46c329c9-26b7-4eba-b77b-7474421bfd31" providerId="AD" clId="Web-{79DD4674-508D-F24E-1524-DDAB767983A4}" dt="2023-09-28T19:08:05.241" v="604"/>
        <pc:sldMkLst>
          <pc:docMk/>
          <pc:sldMk cId="752214876" sldId="293"/>
        </pc:sldMkLst>
      </pc:sldChg>
      <pc:sldChg chg="modNotes">
        <pc:chgData name="Alison Cooke" userId="S::a.cooke@uwtsd.ac.uk::46c329c9-26b7-4eba-b77b-7474421bfd31" providerId="AD" clId="Web-{79DD4674-508D-F24E-1524-DDAB767983A4}" dt="2023-09-28T19:08:38.992" v="658"/>
        <pc:sldMkLst>
          <pc:docMk/>
          <pc:sldMk cId="1266138219" sldId="295"/>
        </pc:sldMkLst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374C80E-8955-40C8-9B61-A7B229710389}" type="doc">
      <dgm:prSet loTypeId="urn:microsoft.com/office/officeart/2005/8/layout/radial4" loCatId="relationship" qsTypeId="urn:microsoft.com/office/officeart/2005/8/quickstyle/simple1" qsCatId="simple" csTypeId="urn:microsoft.com/office/officeart/2005/8/colors/colorful5" csCatId="colorful" phldr="1"/>
      <dgm:spPr/>
      <dgm:t>
        <a:bodyPr/>
        <a:lstStyle/>
        <a:p>
          <a:endParaRPr lang="en-GB"/>
        </a:p>
      </dgm:t>
    </dgm:pt>
    <dgm:pt modelId="{A9DFD8CC-C36B-48F8-879F-621090F1780E}">
      <dgm:prSet phldrT="[Text]"/>
      <dgm:spPr/>
      <dgm:t>
        <a:bodyPr/>
        <a:lstStyle/>
        <a:p>
          <a:r>
            <a:rPr lang="en-GB" dirty="0"/>
            <a:t>BSc </a:t>
          </a:r>
        </a:p>
      </dgm:t>
    </dgm:pt>
    <dgm:pt modelId="{A2143B8B-0D8B-4D02-8024-B513891BA738}" type="parTrans" cxnId="{3DE6F004-DF19-497B-B0FE-6534CFB3016E}">
      <dgm:prSet/>
      <dgm:spPr/>
      <dgm:t>
        <a:bodyPr/>
        <a:lstStyle/>
        <a:p>
          <a:endParaRPr lang="en-GB"/>
        </a:p>
      </dgm:t>
    </dgm:pt>
    <dgm:pt modelId="{DA3E5D13-9CEA-4146-8C67-98E6826ACC1E}" type="sibTrans" cxnId="{3DE6F004-DF19-497B-B0FE-6534CFB3016E}">
      <dgm:prSet/>
      <dgm:spPr/>
      <dgm:t>
        <a:bodyPr/>
        <a:lstStyle/>
        <a:p>
          <a:endParaRPr lang="en-GB"/>
        </a:p>
      </dgm:t>
    </dgm:pt>
    <dgm:pt modelId="{D6503D93-4089-4BC0-A2DE-8775697B003F}">
      <dgm:prSet phldrT="[Text]"/>
      <dgm:spPr/>
      <dgm:t>
        <a:bodyPr/>
        <a:lstStyle/>
        <a:p>
          <a:r>
            <a:rPr lang="en-GB" dirty="0"/>
            <a:t>In the Workplace</a:t>
          </a:r>
        </a:p>
      </dgm:t>
    </dgm:pt>
    <dgm:pt modelId="{A5CAA4B5-94A5-43DF-A549-AC767BC45061}" type="parTrans" cxnId="{29102FAD-2A10-4E8E-9AE0-856F08AC282E}">
      <dgm:prSet/>
      <dgm:spPr/>
      <dgm:t>
        <a:bodyPr/>
        <a:lstStyle/>
        <a:p>
          <a:endParaRPr lang="en-GB"/>
        </a:p>
      </dgm:t>
    </dgm:pt>
    <dgm:pt modelId="{F2321D4D-3F2C-4D96-9BFE-95820753444B}" type="sibTrans" cxnId="{29102FAD-2A10-4E8E-9AE0-856F08AC282E}">
      <dgm:prSet/>
      <dgm:spPr/>
      <dgm:t>
        <a:bodyPr/>
        <a:lstStyle/>
        <a:p>
          <a:endParaRPr lang="en-GB"/>
        </a:p>
      </dgm:t>
    </dgm:pt>
    <dgm:pt modelId="{7A66F373-83CB-469B-9828-BBD6963E4961}">
      <dgm:prSet phldrT="[Text]"/>
      <dgm:spPr/>
      <dgm:t>
        <a:bodyPr/>
        <a:lstStyle/>
        <a:p>
          <a:r>
            <a:rPr lang="en-GB" dirty="0"/>
            <a:t>Professional Practice</a:t>
          </a:r>
        </a:p>
      </dgm:t>
    </dgm:pt>
    <dgm:pt modelId="{B187A1AE-A129-4426-A197-FE049E737394}" type="parTrans" cxnId="{E2DD93FC-E498-4EB4-9695-68C445229EB4}">
      <dgm:prSet/>
      <dgm:spPr/>
      <dgm:t>
        <a:bodyPr/>
        <a:lstStyle/>
        <a:p>
          <a:endParaRPr lang="en-GB"/>
        </a:p>
      </dgm:t>
    </dgm:pt>
    <dgm:pt modelId="{5094E927-F26C-4980-94A1-D5A4DD03F1D0}" type="sibTrans" cxnId="{E2DD93FC-E498-4EB4-9695-68C445229EB4}">
      <dgm:prSet/>
      <dgm:spPr/>
      <dgm:t>
        <a:bodyPr/>
        <a:lstStyle/>
        <a:p>
          <a:endParaRPr lang="en-GB"/>
        </a:p>
      </dgm:t>
    </dgm:pt>
    <dgm:pt modelId="{E58522A7-6FDD-4249-96CE-5ACCA4BBA6C5}">
      <dgm:prSet phldrT="[Text]"/>
      <dgm:spPr/>
      <dgm:t>
        <a:bodyPr/>
        <a:lstStyle/>
        <a:p>
          <a:r>
            <a:rPr lang="en-GB" dirty="0"/>
            <a:t>Research Project</a:t>
          </a:r>
        </a:p>
      </dgm:t>
    </dgm:pt>
    <dgm:pt modelId="{CF771F3B-B225-456F-AAE6-B05E8263A667}" type="parTrans" cxnId="{45B82A28-9604-4AE5-87DD-5DFAE6B04852}">
      <dgm:prSet/>
      <dgm:spPr/>
      <dgm:t>
        <a:bodyPr/>
        <a:lstStyle/>
        <a:p>
          <a:endParaRPr lang="en-GB"/>
        </a:p>
      </dgm:t>
    </dgm:pt>
    <dgm:pt modelId="{2BD7CDB2-F7C4-4EFB-B331-F7FACCDE89F4}" type="sibTrans" cxnId="{45B82A28-9604-4AE5-87DD-5DFAE6B04852}">
      <dgm:prSet/>
      <dgm:spPr/>
      <dgm:t>
        <a:bodyPr/>
        <a:lstStyle/>
        <a:p>
          <a:endParaRPr lang="en-GB"/>
        </a:p>
      </dgm:t>
    </dgm:pt>
    <dgm:pt modelId="{285AB7FD-DA8D-4921-8921-6C89F4237042}" type="pres">
      <dgm:prSet presAssocID="{3374C80E-8955-40C8-9B61-A7B229710389}" presName="cycle" presStyleCnt="0">
        <dgm:presLayoutVars>
          <dgm:chMax val="1"/>
          <dgm:dir/>
          <dgm:animLvl val="ctr"/>
          <dgm:resizeHandles val="exact"/>
        </dgm:presLayoutVars>
      </dgm:prSet>
      <dgm:spPr/>
    </dgm:pt>
    <dgm:pt modelId="{82853A8C-AADB-45AD-90E1-91A3097087C0}" type="pres">
      <dgm:prSet presAssocID="{A9DFD8CC-C36B-48F8-879F-621090F1780E}" presName="centerShape" presStyleLbl="node0" presStyleIdx="0" presStyleCnt="1"/>
      <dgm:spPr/>
    </dgm:pt>
    <dgm:pt modelId="{CDCBB826-BD10-4236-BB7E-1BA14429FE7A}" type="pres">
      <dgm:prSet presAssocID="{A5CAA4B5-94A5-43DF-A549-AC767BC45061}" presName="parTrans" presStyleLbl="bgSibTrans2D1" presStyleIdx="0" presStyleCnt="3"/>
      <dgm:spPr/>
    </dgm:pt>
    <dgm:pt modelId="{CF9CCD54-B8A2-4E02-BC42-963B6939496B}" type="pres">
      <dgm:prSet presAssocID="{D6503D93-4089-4BC0-A2DE-8775697B003F}" presName="node" presStyleLbl="node1" presStyleIdx="0" presStyleCnt="3">
        <dgm:presLayoutVars>
          <dgm:bulletEnabled val="1"/>
        </dgm:presLayoutVars>
      </dgm:prSet>
      <dgm:spPr/>
    </dgm:pt>
    <dgm:pt modelId="{CCF6A3EA-AF7F-46AD-8418-906341939A78}" type="pres">
      <dgm:prSet presAssocID="{B187A1AE-A129-4426-A197-FE049E737394}" presName="parTrans" presStyleLbl="bgSibTrans2D1" presStyleIdx="1" presStyleCnt="3"/>
      <dgm:spPr/>
    </dgm:pt>
    <dgm:pt modelId="{DD6EBE01-F073-4F82-9D4A-4A557C1851A6}" type="pres">
      <dgm:prSet presAssocID="{7A66F373-83CB-469B-9828-BBD6963E4961}" presName="node" presStyleLbl="node1" presStyleIdx="1" presStyleCnt="3">
        <dgm:presLayoutVars>
          <dgm:bulletEnabled val="1"/>
        </dgm:presLayoutVars>
      </dgm:prSet>
      <dgm:spPr/>
    </dgm:pt>
    <dgm:pt modelId="{352A5315-3458-4830-A819-7C894C95CDDD}" type="pres">
      <dgm:prSet presAssocID="{CF771F3B-B225-456F-AAE6-B05E8263A667}" presName="parTrans" presStyleLbl="bgSibTrans2D1" presStyleIdx="2" presStyleCnt="3"/>
      <dgm:spPr/>
    </dgm:pt>
    <dgm:pt modelId="{6DE19B7D-AA2C-474B-B39E-DAFD9328DAC1}" type="pres">
      <dgm:prSet presAssocID="{E58522A7-6FDD-4249-96CE-5ACCA4BBA6C5}" presName="node" presStyleLbl="node1" presStyleIdx="2" presStyleCnt="3">
        <dgm:presLayoutVars>
          <dgm:bulletEnabled val="1"/>
        </dgm:presLayoutVars>
      </dgm:prSet>
      <dgm:spPr/>
    </dgm:pt>
  </dgm:ptLst>
  <dgm:cxnLst>
    <dgm:cxn modelId="{D464DC02-2CAC-45C6-8BA8-1CE51DEA1A8B}" type="presOf" srcId="{A9DFD8CC-C36B-48F8-879F-621090F1780E}" destId="{82853A8C-AADB-45AD-90E1-91A3097087C0}" srcOrd="0" destOrd="0" presId="urn:microsoft.com/office/officeart/2005/8/layout/radial4"/>
    <dgm:cxn modelId="{3DE6F004-DF19-497B-B0FE-6534CFB3016E}" srcId="{3374C80E-8955-40C8-9B61-A7B229710389}" destId="{A9DFD8CC-C36B-48F8-879F-621090F1780E}" srcOrd="0" destOrd="0" parTransId="{A2143B8B-0D8B-4D02-8024-B513891BA738}" sibTransId="{DA3E5D13-9CEA-4146-8C67-98E6826ACC1E}"/>
    <dgm:cxn modelId="{45B82A28-9604-4AE5-87DD-5DFAE6B04852}" srcId="{A9DFD8CC-C36B-48F8-879F-621090F1780E}" destId="{E58522A7-6FDD-4249-96CE-5ACCA4BBA6C5}" srcOrd="2" destOrd="0" parTransId="{CF771F3B-B225-456F-AAE6-B05E8263A667}" sibTransId="{2BD7CDB2-F7C4-4EFB-B331-F7FACCDE89F4}"/>
    <dgm:cxn modelId="{AD5F7828-8BBC-43DA-9B97-87328BF2A0DC}" type="presOf" srcId="{D6503D93-4089-4BC0-A2DE-8775697B003F}" destId="{CF9CCD54-B8A2-4E02-BC42-963B6939496B}" srcOrd="0" destOrd="0" presId="urn:microsoft.com/office/officeart/2005/8/layout/radial4"/>
    <dgm:cxn modelId="{745C8250-A0F1-4BE8-B349-095285E2B109}" type="presOf" srcId="{7A66F373-83CB-469B-9828-BBD6963E4961}" destId="{DD6EBE01-F073-4F82-9D4A-4A557C1851A6}" srcOrd="0" destOrd="0" presId="urn:microsoft.com/office/officeart/2005/8/layout/radial4"/>
    <dgm:cxn modelId="{8EC13896-0159-47A2-928B-3D9D143780E3}" type="presOf" srcId="{E58522A7-6FDD-4249-96CE-5ACCA4BBA6C5}" destId="{6DE19B7D-AA2C-474B-B39E-DAFD9328DAC1}" srcOrd="0" destOrd="0" presId="urn:microsoft.com/office/officeart/2005/8/layout/radial4"/>
    <dgm:cxn modelId="{5E928EA8-15C2-4BB8-B6CE-FDEA24DEF7A7}" type="presOf" srcId="{B187A1AE-A129-4426-A197-FE049E737394}" destId="{CCF6A3EA-AF7F-46AD-8418-906341939A78}" srcOrd="0" destOrd="0" presId="urn:microsoft.com/office/officeart/2005/8/layout/radial4"/>
    <dgm:cxn modelId="{1DD926AA-A050-4C6A-B880-8D108F007876}" type="presOf" srcId="{CF771F3B-B225-456F-AAE6-B05E8263A667}" destId="{352A5315-3458-4830-A819-7C894C95CDDD}" srcOrd="0" destOrd="0" presId="urn:microsoft.com/office/officeart/2005/8/layout/radial4"/>
    <dgm:cxn modelId="{29102FAD-2A10-4E8E-9AE0-856F08AC282E}" srcId="{A9DFD8CC-C36B-48F8-879F-621090F1780E}" destId="{D6503D93-4089-4BC0-A2DE-8775697B003F}" srcOrd="0" destOrd="0" parTransId="{A5CAA4B5-94A5-43DF-A549-AC767BC45061}" sibTransId="{F2321D4D-3F2C-4D96-9BFE-95820753444B}"/>
    <dgm:cxn modelId="{344041C0-FB90-4A54-9C09-7FDEF1244667}" type="presOf" srcId="{A5CAA4B5-94A5-43DF-A549-AC767BC45061}" destId="{CDCBB826-BD10-4236-BB7E-1BA14429FE7A}" srcOrd="0" destOrd="0" presId="urn:microsoft.com/office/officeart/2005/8/layout/radial4"/>
    <dgm:cxn modelId="{48E23AF2-71B7-4406-B621-1BED67A77242}" type="presOf" srcId="{3374C80E-8955-40C8-9B61-A7B229710389}" destId="{285AB7FD-DA8D-4921-8921-6C89F4237042}" srcOrd="0" destOrd="0" presId="urn:microsoft.com/office/officeart/2005/8/layout/radial4"/>
    <dgm:cxn modelId="{E2DD93FC-E498-4EB4-9695-68C445229EB4}" srcId="{A9DFD8CC-C36B-48F8-879F-621090F1780E}" destId="{7A66F373-83CB-469B-9828-BBD6963E4961}" srcOrd="1" destOrd="0" parTransId="{B187A1AE-A129-4426-A197-FE049E737394}" sibTransId="{5094E927-F26C-4980-94A1-D5A4DD03F1D0}"/>
    <dgm:cxn modelId="{1CD36EB4-BF9F-459D-BD93-9905752BE6E0}" type="presParOf" srcId="{285AB7FD-DA8D-4921-8921-6C89F4237042}" destId="{82853A8C-AADB-45AD-90E1-91A3097087C0}" srcOrd="0" destOrd="0" presId="urn:microsoft.com/office/officeart/2005/8/layout/radial4"/>
    <dgm:cxn modelId="{1D61E4CF-D5DE-41F7-AB8C-AD9BFF262A09}" type="presParOf" srcId="{285AB7FD-DA8D-4921-8921-6C89F4237042}" destId="{CDCBB826-BD10-4236-BB7E-1BA14429FE7A}" srcOrd="1" destOrd="0" presId="urn:microsoft.com/office/officeart/2005/8/layout/radial4"/>
    <dgm:cxn modelId="{FAF78903-DFDF-4AEC-9D32-55BAD0BCEFE6}" type="presParOf" srcId="{285AB7FD-DA8D-4921-8921-6C89F4237042}" destId="{CF9CCD54-B8A2-4E02-BC42-963B6939496B}" srcOrd="2" destOrd="0" presId="urn:microsoft.com/office/officeart/2005/8/layout/radial4"/>
    <dgm:cxn modelId="{8B466972-C432-4E15-A839-8284404EECBD}" type="presParOf" srcId="{285AB7FD-DA8D-4921-8921-6C89F4237042}" destId="{CCF6A3EA-AF7F-46AD-8418-906341939A78}" srcOrd="3" destOrd="0" presId="urn:microsoft.com/office/officeart/2005/8/layout/radial4"/>
    <dgm:cxn modelId="{70983861-CEF2-4E3C-B1E1-97604DC7E89C}" type="presParOf" srcId="{285AB7FD-DA8D-4921-8921-6C89F4237042}" destId="{DD6EBE01-F073-4F82-9D4A-4A557C1851A6}" srcOrd="4" destOrd="0" presId="urn:microsoft.com/office/officeart/2005/8/layout/radial4"/>
    <dgm:cxn modelId="{6D7A337F-2131-4D8E-9B11-24B90118E673}" type="presParOf" srcId="{285AB7FD-DA8D-4921-8921-6C89F4237042}" destId="{352A5315-3458-4830-A819-7C894C95CDDD}" srcOrd="5" destOrd="0" presId="urn:microsoft.com/office/officeart/2005/8/layout/radial4"/>
    <dgm:cxn modelId="{91343AA5-FCE0-40A6-BF21-98D05A3750F3}" type="presParOf" srcId="{285AB7FD-DA8D-4921-8921-6C89F4237042}" destId="{6DE19B7D-AA2C-474B-B39E-DAFD9328DAC1}" srcOrd="6" destOrd="0" presId="urn:microsoft.com/office/officeart/2005/8/layout/radial4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B174E64D-736B-4879-B6BA-2FB8553C628C}" type="doc">
      <dgm:prSet loTypeId="urn:microsoft.com/office/officeart/2005/8/layout/process1" loCatId="process" qsTypeId="urn:microsoft.com/office/officeart/2005/8/quickstyle/simple1" qsCatId="simple" csTypeId="urn:microsoft.com/office/officeart/2005/8/colors/accent1_2" csCatId="accent1" phldr="1"/>
      <dgm:spPr/>
    </dgm:pt>
    <dgm:pt modelId="{F76B56A5-DB78-4A5D-8BDF-D468E7C986DC}">
      <dgm:prSet phldrT="[Text]" custT="1"/>
      <dgm:spPr/>
      <dgm:t>
        <a:bodyPr/>
        <a:lstStyle/>
        <a:p>
          <a:r>
            <a:rPr lang="en-GB" sz="2000" dirty="0"/>
            <a:t>Hearing loss</a:t>
          </a:r>
        </a:p>
      </dgm:t>
    </dgm:pt>
    <dgm:pt modelId="{F238DA3C-9188-4153-90B9-6AD28FB08978}" type="parTrans" cxnId="{565A8BC6-4BFF-45DA-9D76-D47DCC7717B1}">
      <dgm:prSet/>
      <dgm:spPr/>
      <dgm:t>
        <a:bodyPr/>
        <a:lstStyle/>
        <a:p>
          <a:endParaRPr lang="en-GB"/>
        </a:p>
      </dgm:t>
    </dgm:pt>
    <dgm:pt modelId="{07B40FD1-4F24-40C5-B9E5-B26BBA95F0CB}" type="sibTrans" cxnId="{565A8BC6-4BFF-45DA-9D76-D47DCC7717B1}">
      <dgm:prSet/>
      <dgm:spPr/>
      <dgm:t>
        <a:bodyPr/>
        <a:lstStyle/>
        <a:p>
          <a:endParaRPr lang="en-GB"/>
        </a:p>
      </dgm:t>
    </dgm:pt>
    <dgm:pt modelId="{2189B951-1C5D-420D-A89E-02272A5EEB56}">
      <dgm:prSet phldrT="[Text]" custT="1"/>
      <dgm:spPr/>
      <dgm:t>
        <a:bodyPr/>
        <a:lstStyle/>
        <a:p>
          <a:r>
            <a:rPr lang="en-GB" sz="2400" dirty="0"/>
            <a:t>Long-term</a:t>
          </a:r>
        </a:p>
      </dgm:t>
    </dgm:pt>
    <dgm:pt modelId="{EEAA09E9-96C0-4735-A790-4DE651980EC7}" type="parTrans" cxnId="{FB4C9B01-9621-41B7-A7CB-CDDA93D3C59C}">
      <dgm:prSet/>
      <dgm:spPr/>
      <dgm:t>
        <a:bodyPr/>
        <a:lstStyle/>
        <a:p>
          <a:endParaRPr lang="en-GB"/>
        </a:p>
      </dgm:t>
    </dgm:pt>
    <dgm:pt modelId="{3C226CEC-6654-46DC-8114-F1CA47DDD4E0}" type="sibTrans" cxnId="{FB4C9B01-9621-41B7-A7CB-CDDA93D3C59C}">
      <dgm:prSet/>
      <dgm:spPr/>
      <dgm:t>
        <a:bodyPr/>
        <a:lstStyle/>
        <a:p>
          <a:endParaRPr lang="en-GB"/>
        </a:p>
      </dgm:t>
    </dgm:pt>
    <dgm:pt modelId="{99048B3B-D200-4516-8F6B-C37E55741928}">
      <dgm:prSet phldrT="[Text]" custT="1"/>
      <dgm:spPr/>
      <dgm:t>
        <a:bodyPr/>
        <a:lstStyle/>
        <a:p>
          <a:r>
            <a:rPr lang="en-GB" sz="2000" dirty="0"/>
            <a:t>Student Services</a:t>
          </a:r>
        </a:p>
      </dgm:t>
    </dgm:pt>
    <dgm:pt modelId="{F2FDE1A5-3D93-4D5D-B3D5-26DAFF97120E}" type="parTrans" cxnId="{668DE42A-18BE-4303-B4FB-7F8FDBD99B47}">
      <dgm:prSet/>
      <dgm:spPr/>
      <dgm:t>
        <a:bodyPr/>
        <a:lstStyle/>
        <a:p>
          <a:endParaRPr lang="en-GB"/>
        </a:p>
      </dgm:t>
    </dgm:pt>
    <dgm:pt modelId="{1D05339D-B59B-4513-B72D-FD53ED6E3554}" type="sibTrans" cxnId="{668DE42A-18BE-4303-B4FB-7F8FDBD99B47}">
      <dgm:prSet/>
      <dgm:spPr/>
      <dgm:t>
        <a:bodyPr/>
        <a:lstStyle/>
        <a:p>
          <a:endParaRPr lang="en-GB"/>
        </a:p>
      </dgm:t>
    </dgm:pt>
    <dgm:pt modelId="{C4537F98-8EC5-4B02-B457-CF16307CDB27}">
      <dgm:prSet phldrT="[Text]" custT="1"/>
      <dgm:spPr/>
      <dgm:t>
        <a:bodyPr/>
        <a:lstStyle/>
        <a:p>
          <a:r>
            <a:rPr lang="en-GB" sz="2400" dirty="0"/>
            <a:t>Compensatory Measures</a:t>
          </a:r>
        </a:p>
      </dgm:t>
    </dgm:pt>
    <dgm:pt modelId="{CC6C44B8-A573-49AF-97DB-C3404A39D045}" type="parTrans" cxnId="{C477EED7-907A-4693-A51D-8CA27B61FD33}">
      <dgm:prSet/>
      <dgm:spPr/>
      <dgm:t>
        <a:bodyPr/>
        <a:lstStyle/>
        <a:p>
          <a:endParaRPr lang="en-GB"/>
        </a:p>
      </dgm:t>
    </dgm:pt>
    <dgm:pt modelId="{358CFD0A-40A3-45BF-BEE3-BF19FA1C9F8F}" type="sibTrans" cxnId="{C477EED7-907A-4693-A51D-8CA27B61FD33}">
      <dgm:prSet/>
      <dgm:spPr/>
      <dgm:t>
        <a:bodyPr/>
        <a:lstStyle/>
        <a:p>
          <a:endParaRPr lang="en-GB"/>
        </a:p>
      </dgm:t>
    </dgm:pt>
    <dgm:pt modelId="{FC2CC6E7-69FC-4B79-BA09-36BB9FB95EFB}" type="pres">
      <dgm:prSet presAssocID="{B174E64D-736B-4879-B6BA-2FB8553C628C}" presName="Name0" presStyleCnt="0">
        <dgm:presLayoutVars>
          <dgm:dir/>
          <dgm:resizeHandles val="exact"/>
        </dgm:presLayoutVars>
      </dgm:prSet>
      <dgm:spPr/>
    </dgm:pt>
    <dgm:pt modelId="{EB61A850-93A7-43B3-B0AD-3D423EB35696}" type="pres">
      <dgm:prSet presAssocID="{F76B56A5-DB78-4A5D-8BDF-D468E7C986DC}" presName="node" presStyleLbl="node1" presStyleIdx="0" presStyleCnt="4" custScaleX="119226" custScaleY="103656">
        <dgm:presLayoutVars>
          <dgm:bulletEnabled val="1"/>
        </dgm:presLayoutVars>
      </dgm:prSet>
      <dgm:spPr/>
    </dgm:pt>
    <dgm:pt modelId="{8EB536D5-E057-4809-81DF-B151F4E34E28}" type="pres">
      <dgm:prSet presAssocID="{07B40FD1-4F24-40C5-B9E5-B26BBA95F0CB}" presName="sibTrans" presStyleLbl="sibTrans2D1" presStyleIdx="0" presStyleCnt="3"/>
      <dgm:spPr/>
    </dgm:pt>
    <dgm:pt modelId="{E2CC8820-5A37-46AE-974C-3F3B730DF5A1}" type="pres">
      <dgm:prSet presAssocID="{07B40FD1-4F24-40C5-B9E5-B26BBA95F0CB}" presName="connectorText" presStyleLbl="sibTrans2D1" presStyleIdx="0" presStyleCnt="3"/>
      <dgm:spPr/>
    </dgm:pt>
    <dgm:pt modelId="{44968944-A20C-480A-B33A-E72166629DFD}" type="pres">
      <dgm:prSet presAssocID="{2189B951-1C5D-420D-A89E-02272A5EEB56}" presName="node" presStyleLbl="node1" presStyleIdx="1" presStyleCnt="4">
        <dgm:presLayoutVars>
          <dgm:bulletEnabled val="1"/>
        </dgm:presLayoutVars>
      </dgm:prSet>
      <dgm:spPr/>
    </dgm:pt>
    <dgm:pt modelId="{5437896B-7EC7-43D5-9682-2A84CFA7FFE5}" type="pres">
      <dgm:prSet presAssocID="{3C226CEC-6654-46DC-8114-F1CA47DDD4E0}" presName="sibTrans" presStyleLbl="sibTrans2D1" presStyleIdx="1" presStyleCnt="3"/>
      <dgm:spPr/>
    </dgm:pt>
    <dgm:pt modelId="{4E03A016-0351-4505-B641-57F59B6592D5}" type="pres">
      <dgm:prSet presAssocID="{3C226CEC-6654-46DC-8114-F1CA47DDD4E0}" presName="connectorText" presStyleLbl="sibTrans2D1" presStyleIdx="1" presStyleCnt="3"/>
      <dgm:spPr/>
    </dgm:pt>
    <dgm:pt modelId="{A70C150A-2D59-4052-ACE5-C84C122E4279}" type="pres">
      <dgm:prSet presAssocID="{99048B3B-D200-4516-8F6B-C37E55741928}" presName="node" presStyleLbl="node1" presStyleIdx="2" presStyleCnt="4" custScaleX="115779">
        <dgm:presLayoutVars>
          <dgm:bulletEnabled val="1"/>
        </dgm:presLayoutVars>
      </dgm:prSet>
      <dgm:spPr/>
    </dgm:pt>
    <dgm:pt modelId="{12D91E65-45FE-4CA2-B7F1-EAFD758469DB}" type="pres">
      <dgm:prSet presAssocID="{1D05339D-B59B-4513-B72D-FD53ED6E3554}" presName="sibTrans" presStyleLbl="sibTrans2D1" presStyleIdx="2" presStyleCnt="3"/>
      <dgm:spPr/>
    </dgm:pt>
    <dgm:pt modelId="{97D5D43B-D8BD-47E2-B776-7F93B3E3095D}" type="pres">
      <dgm:prSet presAssocID="{1D05339D-B59B-4513-B72D-FD53ED6E3554}" presName="connectorText" presStyleLbl="sibTrans2D1" presStyleIdx="2" presStyleCnt="3"/>
      <dgm:spPr/>
    </dgm:pt>
    <dgm:pt modelId="{E4554106-1812-4884-B085-B407B2BBD18F}" type="pres">
      <dgm:prSet presAssocID="{C4537F98-8EC5-4B02-B457-CF16307CDB27}" presName="node" presStyleLbl="node1" presStyleIdx="3" presStyleCnt="4" custScaleX="235334">
        <dgm:presLayoutVars>
          <dgm:bulletEnabled val="1"/>
        </dgm:presLayoutVars>
      </dgm:prSet>
      <dgm:spPr/>
    </dgm:pt>
  </dgm:ptLst>
  <dgm:cxnLst>
    <dgm:cxn modelId="{FB4C9B01-9621-41B7-A7CB-CDDA93D3C59C}" srcId="{B174E64D-736B-4879-B6BA-2FB8553C628C}" destId="{2189B951-1C5D-420D-A89E-02272A5EEB56}" srcOrd="1" destOrd="0" parTransId="{EEAA09E9-96C0-4735-A790-4DE651980EC7}" sibTransId="{3C226CEC-6654-46DC-8114-F1CA47DDD4E0}"/>
    <dgm:cxn modelId="{87218E15-7FAB-4495-981A-94803BFC2E5E}" type="presOf" srcId="{1D05339D-B59B-4513-B72D-FD53ED6E3554}" destId="{12D91E65-45FE-4CA2-B7F1-EAFD758469DB}" srcOrd="0" destOrd="0" presId="urn:microsoft.com/office/officeart/2005/8/layout/process1"/>
    <dgm:cxn modelId="{1A5A6222-8CE0-48C7-9364-A7083D1A92EA}" type="presOf" srcId="{99048B3B-D200-4516-8F6B-C37E55741928}" destId="{A70C150A-2D59-4052-ACE5-C84C122E4279}" srcOrd="0" destOrd="0" presId="urn:microsoft.com/office/officeart/2005/8/layout/process1"/>
    <dgm:cxn modelId="{668DE42A-18BE-4303-B4FB-7F8FDBD99B47}" srcId="{B174E64D-736B-4879-B6BA-2FB8553C628C}" destId="{99048B3B-D200-4516-8F6B-C37E55741928}" srcOrd="2" destOrd="0" parTransId="{F2FDE1A5-3D93-4D5D-B3D5-26DAFF97120E}" sibTransId="{1D05339D-B59B-4513-B72D-FD53ED6E3554}"/>
    <dgm:cxn modelId="{9215432D-AF67-4208-9884-81E55BB283C7}" type="presOf" srcId="{C4537F98-8EC5-4B02-B457-CF16307CDB27}" destId="{E4554106-1812-4884-B085-B407B2BBD18F}" srcOrd="0" destOrd="0" presId="urn:microsoft.com/office/officeart/2005/8/layout/process1"/>
    <dgm:cxn modelId="{8802EB5C-0043-4F1E-8358-CEDA0F9BE387}" type="presOf" srcId="{3C226CEC-6654-46DC-8114-F1CA47DDD4E0}" destId="{4E03A016-0351-4505-B641-57F59B6592D5}" srcOrd="1" destOrd="0" presId="urn:microsoft.com/office/officeart/2005/8/layout/process1"/>
    <dgm:cxn modelId="{694D1C46-6AA8-452A-8E3F-6F6972ED0975}" type="presOf" srcId="{1D05339D-B59B-4513-B72D-FD53ED6E3554}" destId="{97D5D43B-D8BD-47E2-B776-7F93B3E3095D}" srcOrd="1" destOrd="0" presId="urn:microsoft.com/office/officeart/2005/8/layout/process1"/>
    <dgm:cxn modelId="{0C0A3246-6027-4357-AF24-5C1081F89399}" type="presOf" srcId="{3C226CEC-6654-46DC-8114-F1CA47DDD4E0}" destId="{5437896B-7EC7-43D5-9682-2A84CFA7FFE5}" srcOrd="0" destOrd="0" presId="urn:microsoft.com/office/officeart/2005/8/layout/process1"/>
    <dgm:cxn modelId="{54419A55-2411-43E8-A1C8-3CA934B6F243}" type="presOf" srcId="{07B40FD1-4F24-40C5-B9E5-B26BBA95F0CB}" destId="{8EB536D5-E057-4809-81DF-B151F4E34E28}" srcOrd="0" destOrd="0" presId="urn:microsoft.com/office/officeart/2005/8/layout/process1"/>
    <dgm:cxn modelId="{653A3B82-3D63-4050-B7CB-522E456A9395}" type="presOf" srcId="{07B40FD1-4F24-40C5-B9E5-B26BBA95F0CB}" destId="{E2CC8820-5A37-46AE-974C-3F3B730DF5A1}" srcOrd="1" destOrd="0" presId="urn:microsoft.com/office/officeart/2005/8/layout/process1"/>
    <dgm:cxn modelId="{9EABC19F-2B4A-4BFB-83AA-7963F4BF1DB5}" type="presOf" srcId="{2189B951-1C5D-420D-A89E-02272A5EEB56}" destId="{44968944-A20C-480A-B33A-E72166629DFD}" srcOrd="0" destOrd="0" presId="urn:microsoft.com/office/officeart/2005/8/layout/process1"/>
    <dgm:cxn modelId="{565A8BC6-4BFF-45DA-9D76-D47DCC7717B1}" srcId="{B174E64D-736B-4879-B6BA-2FB8553C628C}" destId="{F76B56A5-DB78-4A5D-8BDF-D468E7C986DC}" srcOrd="0" destOrd="0" parTransId="{F238DA3C-9188-4153-90B9-6AD28FB08978}" sibTransId="{07B40FD1-4F24-40C5-B9E5-B26BBA95F0CB}"/>
    <dgm:cxn modelId="{3E014DCE-2A82-4441-9772-71A1B0DF08C8}" type="presOf" srcId="{B174E64D-736B-4879-B6BA-2FB8553C628C}" destId="{FC2CC6E7-69FC-4B79-BA09-36BB9FB95EFB}" srcOrd="0" destOrd="0" presId="urn:microsoft.com/office/officeart/2005/8/layout/process1"/>
    <dgm:cxn modelId="{C477EED7-907A-4693-A51D-8CA27B61FD33}" srcId="{B174E64D-736B-4879-B6BA-2FB8553C628C}" destId="{C4537F98-8EC5-4B02-B457-CF16307CDB27}" srcOrd="3" destOrd="0" parTransId="{CC6C44B8-A573-49AF-97DB-C3404A39D045}" sibTransId="{358CFD0A-40A3-45BF-BEE3-BF19FA1C9F8F}"/>
    <dgm:cxn modelId="{14EC2FDA-BC38-4CAF-AE15-A0CBB501C6A5}" type="presOf" srcId="{F76B56A5-DB78-4A5D-8BDF-D468E7C986DC}" destId="{EB61A850-93A7-43B3-B0AD-3D423EB35696}" srcOrd="0" destOrd="0" presId="urn:microsoft.com/office/officeart/2005/8/layout/process1"/>
    <dgm:cxn modelId="{AA2D5E51-9676-4175-B3C7-8F44C3110EC2}" type="presParOf" srcId="{FC2CC6E7-69FC-4B79-BA09-36BB9FB95EFB}" destId="{EB61A850-93A7-43B3-B0AD-3D423EB35696}" srcOrd="0" destOrd="0" presId="urn:microsoft.com/office/officeart/2005/8/layout/process1"/>
    <dgm:cxn modelId="{B6D3B550-35B1-40FD-9966-36CA060485C9}" type="presParOf" srcId="{FC2CC6E7-69FC-4B79-BA09-36BB9FB95EFB}" destId="{8EB536D5-E057-4809-81DF-B151F4E34E28}" srcOrd="1" destOrd="0" presId="urn:microsoft.com/office/officeart/2005/8/layout/process1"/>
    <dgm:cxn modelId="{A6B95353-56BF-427D-8918-9DEA40FAEB01}" type="presParOf" srcId="{8EB536D5-E057-4809-81DF-B151F4E34E28}" destId="{E2CC8820-5A37-46AE-974C-3F3B730DF5A1}" srcOrd="0" destOrd="0" presId="urn:microsoft.com/office/officeart/2005/8/layout/process1"/>
    <dgm:cxn modelId="{5D079A10-02C2-446A-9604-2DA4270A1B9F}" type="presParOf" srcId="{FC2CC6E7-69FC-4B79-BA09-36BB9FB95EFB}" destId="{44968944-A20C-480A-B33A-E72166629DFD}" srcOrd="2" destOrd="0" presId="urn:microsoft.com/office/officeart/2005/8/layout/process1"/>
    <dgm:cxn modelId="{5E6280FF-23E8-4B86-A875-AAAB427CCD31}" type="presParOf" srcId="{FC2CC6E7-69FC-4B79-BA09-36BB9FB95EFB}" destId="{5437896B-7EC7-43D5-9682-2A84CFA7FFE5}" srcOrd="3" destOrd="0" presId="urn:microsoft.com/office/officeart/2005/8/layout/process1"/>
    <dgm:cxn modelId="{F0C4326E-07E3-4E3C-8704-E0B8A8BC0A7C}" type="presParOf" srcId="{5437896B-7EC7-43D5-9682-2A84CFA7FFE5}" destId="{4E03A016-0351-4505-B641-57F59B6592D5}" srcOrd="0" destOrd="0" presId="urn:microsoft.com/office/officeart/2005/8/layout/process1"/>
    <dgm:cxn modelId="{A4AE0463-AF13-497B-85BE-A7839A9DAACC}" type="presParOf" srcId="{FC2CC6E7-69FC-4B79-BA09-36BB9FB95EFB}" destId="{A70C150A-2D59-4052-ACE5-C84C122E4279}" srcOrd="4" destOrd="0" presId="urn:microsoft.com/office/officeart/2005/8/layout/process1"/>
    <dgm:cxn modelId="{35B7DC81-AA37-4ECC-BBC5-D31D3922FC4B}" type="presParOf" srcId="{FC2CC6E7-69FC-4B79-BA09-36BB9FB95EFB}" destId="{12D91E65-45FE-4CA2-B7F1-EAFD758469DB}" srcOrd="5" destOrd="0" presId="urn:microsoft.com/office/officeart/2005/8/layout/process1"/>
    <dgm:cxn modelId="{D20F0FE3-171E-4302-BCEE-65B758AD6214}" type="presParOf" srcId="{12D91E65-45FE-4CA2-B7F1-EAFD758469DB}" destId="{97D5D43B-D8BD-47E2-B776-7F93B3E3095D}" srcOrd="0" destOrd="0" presId="urn:microsoft.com/office/officeart/2005/8/layout/process1"/>
    <dgm:cxn modelId="{FC3AB5EC-F94A-4C1C-8E98-17D6C020825C}" type="presParOf" srcId="{FC2CC6E7-69FC-4B79-BA09-36BB9FB95EFB}" destId="{E4554106-1812-4884-B085-B407B2BBD18F}" srcOrd="6" destOrd="0" presId="urn:microsoft.com/office/officeart/2005/8/layout/process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B174E64D-736B-4879-B6BA-2FB8553C628C}" type="doc">
      <dgm:prSet loTypeId="urn:microsoft.com/office/officeart/2005/8/layout/process1" loCatId="process" qsTypeId="urn:microsoft.com/office/officeart/2005/8/quickstyle/simple1" qsCatId="simple" csTypeId="urn:microsoft.com/office/officeart/2005/8/colors/accent1_2" csCatId="accent1" phldr="1"/>
      <dgm:spPr/>
    </dgm:pt>
    <dgm:pt modelId="{F76B56A5-DB78-4A5D-8BDF-D468E7C986DC}">
      <dgm:prSet phldrT="[Text]" custT="1"/>
      <dgm:spPr/>
      <dgm:t>
        <a:bodyPr/>
        <a:lstStyle/>
        <a:p>
          <a:r>
            <a:rPr lang="en-GB" sz="2400" dirty="0"/>
            <a:t>Football accident</a:t>
          </a:r>
        </a:p>
      </dgm:t>
    </dgm:pt>
    <dgm:pt modelId="{F238DA3C-9188-4153-90B9-6AD28FB08978}" type="parTrans" cxnId="{565A8BC6-4BFF-45DA-9D76-D47DCC7717B1}">
      <dgm:prSet/>
      <dgm:spPr/>
      <dgm:t>
        <a:bodyPr/>
        <a:lstStyle/>
        <a:p>
          <a:endParaRPr lang="en-GB"/>
        </a:p>
      </dgm:t>
    </dgm:pt>
    <dgm:pt modelId="{07B40FD1-4F24-40C5-B9E5-B26BBA95F0CB}" type="sibTrans" cxnId="{565A8BC6-4BFF-45DA-9D76-D47DCC7717B1}">
      <dgm:prSet/>
      <dgm:spPr/>
      <dgm:t>
        <a:bodyPr/>
        <a:lstStyle/>
        <a:p>
          <a:endParaRPr lang="en-GB"/>
        </a:p>
      </dgm:t>
    </dgm:pt>
    <dgm:pt modelId="{2189B951-1C5D-420D-A89E-02272A5EEB56}">
      <dgm:prSet phldrT="[Text]" custT="1"/>
      <dgm:spPr/>
      <dgm:t>
        <a:bodyPr/>
        <a:lstStyle/>
        <a:p>
          <a:r>
            <a:rPr lang="en-GB" sz="2400" dirty="0"/>
            <a:t>Short-term</a:t>
          </a:r>
        </a:p>
      </dgm:t>
    </dgm:pt>
    <dgm:pt modelId="{EEAA09E9-96C0-4735-A790-4DE651980EC7}" type="parTrans" cxnId="{FB4C9B01-9621-41B7-A7CB-CDDA93D3C59C}">
      <dgm:prSet/>
      <dgm:spPr/>
      <dgm:t>
        <a:bodyPr/>
        <a:lstStyle/>
        <a:p>
          <a:endParaRPr lang="en-GB"/>
        </a:p>
      </dgm:t>
    </dgm:pt>
    <dgm:pt modelId="{3C226CEC-6654-46DC-8114-F1CA47DDD4E0}" type="sibTrans" cxnId="{FB4C9B01-9621-41B7-A7CB-CDDA93D3C59C}">
      <dgm:prSet/>
      <dgm:spPr/>
      <dgm:t>
        <a:bodyPr/>
        <a:lstStyle/>
        <a:p>
          <a:endParaRPr lang="en-GB"/>
        </a:p>
      </dgm:t>
    </dgm:pt>
    <dgm:pt modelId="{99048B3B-D200-4516-8F6B-C37E55741928}">
      <dgm:prSet phldrT="[Text]" custT="1"/>
      <dgm:spPr/>
      <dgm:t>
        <a:bodyPr/>
        <a:lstStyle/>
        <a:p>
          <a:r>
            <a:rPr lang="en-GB" sz="1800" dirty="0"/>
            <a:t>Extenuating Circumstances</a:t>
          </a:r>
        </a:p>
      </dgm:t>
    </dgm:pt>
    <dgm:pt modelId="{F2FDE1A5-3D93-4D5D-B3D5-26DAFF97120E}" type="parTrans" cxnId="{668DE42A-18BE-4303-B4FB-7F8FDBD99B47}">
      <dgm:prSet/>
      <dgm:spPr/>
      <dgm:t>
        <a:bodyPr/>
        <a:lstStyle/>
        <a:p>
          <a:endParaRPr lang="en-GB"/>
        </a:p>
      </dgm:t>
    </dgm:pt>
    <dgm:pt modelId="{1D05339D-B59B-4513-B72D-FD53ED6E3554}" type="sibTrans" cxnId="{668DE42A-18BE-4303-B4FB-7F8FDBD99B47}">
      <dgm:prSet/>
      <dgm:spPr/>
      <dgm:t>
        <a:bodyPr/>
        <a:lstStyle/>
        <a:p>
          <a:endParaRPr lang="en-GB"/>
        </a:p>
      </dgm:t>
    </dgm:pt>
    <dgm:pt modelId="{7F071809-6B9D-4059-9B54-56F2298422D5}">
      <dgm:prSet phldrT="[Text]" custT="1"/>
      <dgm:spPr/>
      <dgm:t>
        <a:bodyPr/>
        <a:lstStyle/>
        <a:p>
          <a:r>
            <a:rPr lang="en-GB" sz="1400" dirty="0"/>
            <a:t>Concussion</a:t>
          </a:r>
        </a:p>
      </dgm:t>
    </dgm:pt>
    <dgm:pt modelId="{28D11C51-9D2A-4F25-90A6-09C21C3C7F43}" type="parTrans" cxnId="{4CAAEACD-46EA-4D3D-8D48-046506CFF54B}">
      <dgm:prSet/>
      <dgm:spPr/>
      <dgm:t>
        <a:bodyPr/>
        <a:lstStyle/>
        <a:p>
          <a:endParaRPr lang="en-GB"/>
        </a:p>
      </dgm:t>
    </dgm:pt>
    <dgm:pt modelId="{FC798A82-1977-4CA6-8CD9-2CBE2631F433}" type="sibTrans" cxnId="{4CAAEACD-46EA-4D3D-8D48-046506CFF54B}">
      <dgm:prSet/>
      <dgm:spPr/>
      <dgm:t>
        <a:bodyPr/>
        <a:lstStyle/>
        <a:p>
          <a:endParaRPr lang="en-GB"/>
        </a:p>
      </dgm:t>
    </dgm:pt>
    <dgm:pt modelId="{FC2CC6E7-69FC-4B79-BA09-36BB9FB95EFB}" type="pres">
      <dgm:prSet presAssocID="{B174E64D-736B-4879-B6BA-2FB8553C628C}" presName="Name0" presStyleCnt="0">
        <dgm:presLayoutVars>
          <dgm:dir/>
          <dgm:resizeHandles val="exact"/>
        </dgm:presLayoutVars>
      </dgm:prSet>
      <dgm:spPr/>
    </dgm:pt>
    <dgm:pt modelId="{EB61A850-93A7-43B3-B0AD-3D423EB35696}" type="pres">
      <dgm:prSet presAssocID="{F76B56A5-DB78-4A5D-8BDF-D468E7C986DC}" presName="node" presStyleLbl="node1" presStyleIdx="0" presStyleCnt="4" custScaleX="131959">
        <dgm:presLayoutVars>
          <dgm:bulletEnabled val="1"/>
        </dgm:presLayoutVars>
      </dgm:prSet>
      <dgm:spPr/>
    </dgm:pt>
    <dgm:pt modelId="{8EB536D5-E057-4809-81DF-B151F4E34E28}" type="pres">
      <dgm:prSet presAssocID="{07B40FD1-4F24-40C5-B9E5-B26BBA95F0CB}" presName="sibTrans" presStyleLbl="sibTrans2D1" presStyleIdx="0" presStyleCnt="3"/>
      <dgm:spPr/>
    </dgm:pt>
    <dgm:pt modelId="{E2CC8820-5A37-46AE-974C-3F3B730DF5A1}" type="pres">
      <dgm:prSet presAssocID="{07B40FD1-4F24-40C5-B9E5-B26BBA95F0CB}" presName="connectorText" presStyleLbl="sibTrans2D1" presStyleIdx="0" presStyleCnt="3"/>
      <dgm:spPr/>
    </dgm:pt>
    <dgm:pt modelId="{2BAA1353-91D1-4C6E-B6AB-54830DB5DD57}" type="pres">
      <dgm:prSet presAssocID="{7F071809-6B9D-4059-9B54-56F2298422D5}" presName="node" presStyleLbl="node1" presStyleIdx="1" presStyleCnt="4" custScaleX="111166">
        <dgm:presLayoutVars>
          <dgm:bulletEnabled val="1"/>
        </dgm:presLayoutVars>
      </dgm:prSet>
      <dgm:spPr/>
    </dgm:pt>
    <dgm:pt modelId="{FBFE6963-7F66-479F-84A4-FA7287C02356}" type="pres">
      <dgm:prSet presAssocID="{FC798A82-1977-4CA6-8CD9-2CBE2631F433}" presName="sibTrans" presStyleLbl="sibTrans2D1" presStyleIdx="1" presStyleCnt="3"/>
      <dgm:spPr/>
    </dgm:pt>
    <dgm:pt modelId="{193A3803-7111-4760-8EA7-2211542B16F4}" type="pres">
      <dgm:prSet presAssocID="{FC798A82-1977-4CA6-8CD9-2CBE2631F433}" presName="connectorText" presStyleLbl="sibTrans2D1" presStyleIdx="1" presStyleCnt="3"/>
      <dgm:spPr/>
    </dgm:pt>
    <dgm:pt modelId="{44968944-A20C-480A-B33A-E72166629DFD}" type="pres">
      <dgm:prSet presAssocID="{2189B951-1C5D-420D-A89E-02272A5EEB56}" presName="node" presStyleLbl="node1" presStyleIdx="2" presStyleCnt="4">
        <dgm:presLayoutVars>
          <dgm:bulletEnabled val="1"/>
        </dgm:presLayoutVars>
      </dgm:prSet>
      <dgm:spPr/>
    </dgm:pt>
    <dgm:pt modelId="{5437896B-7EC7-43D5-9682-2A84CFA7FFE5}" type="pres">
      <dgm:prSet presAssocID="{3C226CEC-6654-46DC-8114-F1CA47DDD4E0}" presName="sibTrans" presStyleLbl="sibTrans2D1" presStyleIdx="2" presStyleCnt="3"/>
      <dgm:spPr/>
    </dgm:pt>
    <dgm:pt modelId="{4E03A016-0351-4505-B641-57F59B6592D5}" type="pres">
      <dgm:prSet presAssocID="{3C226CEC-6654-46DC-8114-F1CA47DDD4E0}" presName="connectorText" presStyleLbl="sibTrans2D1" presStyleIdx="2" presStyleCnt="3"/>
      <dgm:spPr/>
    </dgm:pt>
    <dgm:pt modelId="{A70C150A-2D59-4052-ACE5-C84C122E4279}" type="pres">
      <dgm:prSet presAssocID="{99048B3B-D200-4516-8F6B-C37E55741928}" presName="node" presStyleLbl="node1" presStyleIdx="3" presStyleCnt="4" custScaleX="166632">
        <dgm:presLayoutVars>
          <dgm:bulletEnabled val="1"/>
        </dgm:presLayoutVars>
      </dgm:prSet>
      <dgm:spPr/>
    </dgm:pt>
  </dgm:ptLst>
  <dgm:cxnLst>
    <dgm:cxn modelId="{FB4C9B01-9621-41B7-A7CB-CDDA93D3C59C}" srcId="{B174E64D-736B-4879-B6BA-2FB8553C628C}" destId="{2189B951-1C5D-420D-A89E-02272A5EEB56}" srcOrd="2" destOrd="0" parTransId="{EEAA09E9-96C0-4735-A790-4DE651980EC7}" sibTransId="{3C226CEC-6654-46DC-8114-F1CA47DDD4E0}"/>
    <dgm:cxn modelId="{96E37A18-D480-4CFF-B2E5-977274171D9B}" type="presOf" srcId="{FC798A82-1977-4CA6-8CD9-2CBE2631F433}" destId="{FBFE6963-7F66-479F-84A4-FA7287C02356}" srcOrd="0" destOrd="0" presId="urn:microsoft.com/office/officeart/2005/8/layout/process1"/>
    <dgm:cxn modelId="{1A5A6222-8CE0-48C7-9364-A7083D1A92EA}" type="presOf" srcId="{99048B3B-D200-4516-8F6B-C37E55741928}" destId="{A70C150A-2D59-4052-ACE5-C84C122E4279}" srcOrd="0" destOrd="0" presId="urn:microsoft.com/office/officeart/2005/8/layout/process1"/>
    <dgm:cxn modelId="{668DE42A-18BE-4303-B4FB-7F8FDBD99B47}" srcId="{B174E64D-736B-4879-B6BA-2FB8553C628C}" destId="{99048B3B-D200-4516-8F6B-C37E55741928}" srcOrd="3" destOrd="0" parTransId="{F2FDE1A5-3D93-4D5D-B3D5-26DAFF97120E}" sibTransId="{1D05339D-B59B-4513-B72D-FD53ED6E3554}"/>
    <dgm:cxn modelId="{8802EB5C-0043-4F1E-8358-CEDA0F9BE387}" type="presOf" srcId="{3C226CEC-6654-46DC-8114-F1CA47DDD4E0}" destId="{4E03A016-0351-4505-B641-57F59B6592D5}" srcOrd="1" destOrd="0" presId="urn:microsoft.com/office/officeart/2005/8/layout/process1"/>
    <dgm:cxn modelId="{0C0A3246-6027-4357-AF24-5C1081F89399}" type="presOf" srcId="{3C226CEC-6654-46DC-8114-F1CA47DDD4E0}" destId="{5437896B-7EC7-43D5-9682-2A84CFA7FFE5}" srcOrd="0" destOrd="0" presId="urn:microsoft.com/office/officeart/2005/8/layout/process1"/>
    <dgm:cxn modelId="{54419A55-2411-43E8-A1C8-3CA934B6F243}" type="presOf" srcId="{07B40FD1-4F24-40C5-B9E5-B26BBA95F0CB}" destId="{8EB536D5-E057-4809-81DF-B151F4E34E28}" srcOrd="0" destOrd="0" presId="urn:microsoft.com/office/officeart/2005/8/layout/process1"/>
    <dgm:cxn modelId="{653A3B82-3D63-4050-B7CB-522E456A9395}" type="presOf" srcId="{07B40FD1-4F24-40C5-B9E5-B26BBA95F0CB}" destId="{E2CC8820-5A37-46AE-974C-3F3B730DF5A1}" srcOrd="1" destOrd="0" presId="urn:microsoft.com/office/officeart/2005/8/layout/process1"/>
    <dgm:cxn modelId="{9EABC19F-2B4A-4BFB-83AA-7963F4BF1DB5}" type="presOf" srcId="{2189B951-1C5D-420D-A89E-02272A5EEB56}" destId="{44968944-A20C-480A-B33A-E72166629DFD}" srcOrd="0" destOrd="0" presId="urn:microsoft.com/office/officeart/2005/8/layout/process1"/>
    <dgm:cxn modelId="{565A8BC6-4BFF-45DA-9D76-D47DCC7717B1}" srcId="{B174E64D-736B-4879-B6BA-2FB8553C628C}" destId="{F76B56A5-DB78-4A5D-8BDF-D468E7C986DC}" srcOrd="0" destOrd="0" parTransId="{F238DA3C-9188-4153-90B9-6AD28FB08978}" sibTransId="{07B40FD1-4F24-40C5-B9E5-B26BBA95F0CB}"/>
    <dgm:cxn modelId="{4CAAEACD-46EA-4D3D-8D48-046506CFF54B}" srcId="{B174E64D-736B-4879-B6BA-2FB8553C628C}" destId="{7F071809-6B9D-4059-9B54-56F2298422D5}" srcOrd="1" destOrd="0" parTransId="{28D11C51-9D2A-4F25-90A6-09C21C3C7F43}" sibTransId="{FC798A82-1977-4CA6-8CD9-2CBE2631F433}"/>
    <dgm:cxn modelId="{3E014DCE-2A82-4441-9772-71A1B0DF08C8}" type="presOf" srcId="{B174E64D-736B-4879-B6BA-2FB8553C628C}" destId="{FC2CC6E7-69FC-4B79-BA09-36BB9FB95EFB}" srcOrd="0" destOrd="0" presId="urn:microsoft.com/office/officeart/2005/8/layout/process1"/>
    <dgm:cxn modelId="{18D4ACD8-BF79-4EF2-89D4-B2EDE795696D}" type="presOf" srcId="{FC798A82-1977-4CA6-8CD9-2CBE2631F433}" destId="{193A3803-7111-4760-8EA7-2211542B16F4}" srcOrd="1" destOrd="0" presId="urn:microsoft.com/office/officeart/2005/8/layout/process1"/>
    <dgm:cxn modelId="{14EC2FDA-BC38-4CAF-AE15-A0CBB501C6A5}" type="presOf" srcId="{F76B56A5-DB78-4A5D-8BDF-D468E7C986DC}" destId="{EB61A850-93A7-43B3-B0AD-3D423EB35696}" srcOrd="0" destOrd="0" presId="urn:microsoft.com/office/officeart/2005/8/layout/process1"/>
    <dgm:cxn modelId="{DBD6FDF4-B68B-4161-BC3D-19AFCAAFE3FB}" type="presOf" srcId="{7F071809-6B9D-4059-9B54-56F2298422D5}" destId="{2BAA1353-91D1-4C6E-B6AB-54830DB5DD57}" srcOrd="0" destOrd="0" presId="urn:microsoft.com/office/officeart/2005/8/layout/process1"/>
    <dgm:cxn modelId="{AA2D5E51-9676-4175-B3C7-8F44C3110EC2}" type="presParOf" srcId="{FC2CC6E7-69FC-4B79-BA09-36BB9FB95EFB}" destId="{EB61A850-93A7-43B3-B0AD-3D423EB35696}" srcOrd="0" destOrd="0" presId="urn:microsoft.com/office/officeart/2005/8/layout/process1"/>
    <dgm:cxn modelId="{B6D3B550-35B1-40FD-9966-36CA060485C9}" type="presParOf" srcId="{FC2CC6E7-69FC-4B79-BA09-36BB9FB95EFB}" destId="{8EB536D5-E057-4809-81DF-B151F4E34E28}" srcOrd="1" destOrd="0" presId="urn:microsoft.com/office/officeart/2005/8/layout/process1"/>
    <dgm:cxn modelId="{A6B95353-56BF-427D-8918-9DEA40FAEB01}" type="presParOf" srcId="{8EB536D5-E057-4809-81DF-B151F4E34E28}" destId="{E2CC8820-5A37-46AE-974C-3F3B730DF5A1}" srcOrd="0" destOrd="0" presId="urn:microsoft.com/office/officeart/2005/8/layout/process1"/>
    <dgm:cxn modelId="{961E230D-0D28-4D60-8C91-29037E702047}" type="presParOf" srcId="{FC2CC6E7-69FC-4B79-BA09-36BB9FB95EFB}" destId="{2BAA1353-91D1-4C6E-B6AB-54830DB5DD57}" srcOrd="2" destOrd="0" presId="urn:microsoft.com/office/officeart/2005/8/layout/process1"/>
    <dgm:cxn modelId="{2B5A476C-F25D-4DD6-A12D-1AA83D2B3E9A}" type="presParOf" srcId="{FC2CC6E7-69FC-4B79-BA09-36BB9FB95EFB}" destId="{FBFE6963-7F66-479F-84A4-FA7287C02356}" srcOrd="3" destOrd="0" presId="urn:microsoft.com/office/officeart/2005/8/layout/process1"/>
    <dgm:cxn modelId="{D11796A5-41E5-4399-B792-A1A000EE89E0}" type="presParOf" srcId="{FBFE6963-7F66-479F-84A4-FA7287C02356}" destId="{193A3803-7111-4760-8EA7-2211542B16F4}" srcOrd="0" destOrd="0" presId="urn:microsoft.com/office/officeart/2005/8/layout/process1"/>
    <dgm:cxn modelId="{5D079A10-02C2-446A-9604-2DA4270A1B9F}" type="presParOf" srcId="{FC2CC6E7-69FC-4B79-BA09-36BB9FB95EFB}" destId="{44968944-A20C-480A-B33A-E72166629DFD}" srcOrd="4" destOrd="0" presId="urn:microsoft.com/office/officeart/2005/8/layout/process1"/>
    <dgm:cxn modelId="{5E6280FF-23E8-4B86-A875-AAAB427CCD31}" type="presParOf" srcId="{FC2CC6E7-69FC-4B79-BA09-36BB9FB95EFB}" destId="{5437896B-7EC7-43D5-9682-2A84CFA7FFE5}" srcOrd="5" destOrd="0" presId="urn:microsoft.com/office/officeart/2005/8/layout/process1"/>
    <dgm:cxn modelId="{F0C4326E-07E3-4E3C-8704-E0B8A8BC0A7C}" type="presParOf" srcId="{5437896B-7EC7-43D5-9682-2A84CFA7FFE5}" destId="{4E03A016-0351-4505-B641-57F59B6592D5}" srcOrd="0" destOrd="0" presId="urn:microsoft.com/office/officeart/2005/8/layout/process1"/>
    <dgm:cxn modelId="{A4AE0463-AF13-497B-85BE-A7839A9DAACC}" type="presParOf" srcId="{FC2CC6E7-69FC-4B79-BA09-36BB9FB95EFB}" destId="{A70C150A-2D59-4052-ACE5-C84C122E4279}" srcOrd="6" destOrd="0" presId="urn:microsoft.com/office/officeart/2005/8/layout/process1"/>
  </dgm:cxnLst>
  <dgm:bg/>
  <dgm:whole/>
  <dgm:extLst>
    <a:ext uri="http://schemas.microsoft.com/office/drawing/2008/diagram">
      <dsp:dataModelExt xmlns:dsp="http://schemas.microsoft.com/office/drawing/2008/diagram" relId="rId12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1CC920A2-F684-41BB-826D-927B0153B0B5}" type="doc">
      <dgm:prSet loTypeId="urn:microsoft.com/office/officeart/2005/8/layout/default" loCatId="list" qsTypeId="urn:microsoft.com/office/officeart/2005/8/quickstyle/simple4" qsCatId="simple" csTypeId="urn:microsoft.com/office/officeart/2005/8/colors/accent0_3" csCatId="mainScheme" phldr="1"/>
      <dgm:spPr/>
      <dgm:t>
        <a:bodyPr/>
        <a:lstStyle/>
        <a:p>
          <a:endParaRPr lang="en-GB"/>
        </a:p>
      </dgm:t>
    </dgm:pt>
    <dgm:pt modelId="{34647506-4640-48BF-B74B-E5CDD03B2737}">
      <dgm:prSet phldrT="[Text]"/>
      <dgm:spPr/>
      <dgm:t>
        <a:bodyPr/>
        <a:lstStyle/>
        <a:p>
          <a:r>
            <a:rPr lang="en-GB" dirty="0"/>
            <a:t>Harassment</a:t>
          </a:r>
        </a:p>
      </dgm:t>
    </dgm:pt>
    <dgm:pt modelId="{C582CFFB-BF9E-4671-9882-FA15DD692FBC}" type="parTrans" cxnId="{8F471A32-B3FD-4365-9E19-0BE576180855}">
      <dgm:prSet/>
      <dgm:spPr/>
      <dgm:t>
        <a:bodyPr/>
        <a:lstStyle/>
        <a:p>
          <a:endParaRPr lang="en-GB"/>
        </a:p>
      </dgm:t>
    </dgm:pt>
    <dgm:pt modelId="{6E3906CA-6E6B-40BA-A566-7F179C4FD22E}" type="sibTrans" cxnId="{8F471A32-B3FD-4365-9E19-0BE576180855}">
      <dgm:prSet/>
      <dgm:spPr/>
      <dgm:t>
        <a:bodyPr/>
        <a:lstStyle/>
        <a:p>
          <a:endParaRPr lang="en-GB"/>
        </a:p>
      </dgm:t>
    </dgm:pt>
    <dgm:pt modelId="{41E78EE5-3C8C-47AF-B2E1-8D81838A74E7}">
      <dgm:prSet phldrT="[Text]"/>
      <dgm:spPr/>
      <dgm:t>
        <a:bodyPr/>
        <a:lstStyle/>
        <a:p>
          <a:r>
            <a:rPr lang="en-GB" dirty="0"/>
            <a:t>Bullying</a:t>
          </a:r>
        </a:p>
      </dgm:t>
    </dgm:pt>
    <dgm:pt modelId="{29B1C948-BB71-4FAD-BC71-63F28AF9A596}" type="parTrans" cxnId="{B26CE4CD-8934-4887-87D4-8F7C5F35B390}">
      <dgm:prSet/>
      <dgm:spPr/>
      <dgm:t>
        <a:bodyPr/>
        <a:lstStyle/>
        <a:p>
          <a:endParaRPr lang="en-GB"/>
        </a:p>
      </dgm:t>
    </dgm:pt>
    <dgm:pt modelId="{B3BA52C1-D8F0-4BB6-B40B-F68597D6DFF1}" type="sibTrans" cxnId="{B26CE4CD-8934-4887-87D4-8F7C5F35B390}">
      <dgm:prSet/>
      <dgm:spPr/>
      <dgm:t>
        <a:bodyPr/>
        <a:lstStyle/>
        <a:p>
          <a:endParaRPr lang="en-GB"/>
        </a:p>
      </dgm:t>
    </dgm:pt>
    <dgm:pt modelId="{D3B214CA-3AA9-4C67-BC62-33543B757C6A}">
      <dgm:prSet phldrT="[Text]"/>
      <dgm:spPr/>
      <dgm:t>
        <a:bodyPr/>
        <a:lstStyle/>
        <a:p>
          <a:r>
            <a:rPr lang="en-GB" dirty="0"/>
            <a:t>Victimisation</a:t>
          </a:r>
        </a:p>
      </dgm:t>
    </dgm:pt>
    <dgm:pt modelId="{8814FF1A-BC15-4DCD-B876-29F7AFADC346}" type="parTrans" cxnId="{1D5587F1-1A88-4F53-A918-8430B4DC9155}">
      <dgm:prSet/>
      <dgm:spPr/>
      <dgm:t>
        <a:bodyPr/>
        <a:lstStyle/>
        <a:p>
          <a:endParaRPr lang="en-GB"/>
        </a:p>
      </dgm:t>
    </dgm:pt>
    <dgm:pt modelId="{55B30DBF-66F0-418E-88D3-5DAC265448A3}" type="sibTrans" cxnId="{1D5587F1-1A88-4F53-A918-8430B4DC9155}">
      <dgm:prSet/>
      <dgm:spPr/>
      <dgm:t>
        <a:bodyPr/>
        <a:lstStyle/>
        <a:p>
          <a:endParaRPr lang="en-GB"/>
        </a:p>
      </dgm:t>
    </dgm:pt>
    <dgm:pt modelId="{50B44B0F-97AA-4CCF-9CE9-271FB502B2BD}">
      <dgm:prSet phldrT="[Text]"/>
      <dgm:spPr/>
      <dgm:t>
        <a:bodyPr/>
        <a:lstStyle/>
        <a:p>
          <a:r>
            <a:rPr lang="en-GB" dirty="0"/>
            <a:t>Hate Crimes</a:t>
          </a:r>
        </a:p>
      </dgm:t>
    </dgm:pt>
    <dgm:pt modelId="{D940523E-3A67-4EC0-9588-CDFDDFC96352}" type="parTrans" cxnId="{0270F5AF-E9C1-4F51-9440-C5A66FFA7B6A}">
      <dgm:prSet/>
      <dgm:spPr/>
      <dgm:t>
        <a:bodyPr/>
        <a:lstStyle/>
        <a:p>
          <a:endParaRPr lang="en-GB"/>
        </a:p>
      </dgm:t>
    </dgm:pt>
    <dgm:pt modelId="{73BBC223-5FAE-42F5-98A6-C75CC079D5EA}" type="sibTrans" cxnId="{0270F5AF-E9C1-4F51-9440-C5A66FFA7B6A}">
      <dgm:prSet/>
      <dgm:spPr/>
      <dgm:t>
        <a:bodyPr/>
        <a:lstStyle/>
        <a:p>
          <a:endParaRPr lang="en-GB"/>
        </a:p>
      </dgm:t>
    </dgm:pt>
    <dgm:pt modelId="{95FE81A5-EB68-4F23-8247-517415383F2F}">
      <dgm:prSet phldrT="[Text]"/>
      <dgm:spPr/>
      <dgm:t>
        <a:bodyPr/>
        <a:lstStyle/>
        <a:p>
          <a:r>
            <a:rPr lang="en-GB" dirty="0"/>
            <a:t>Sexual Misconduct</a:t>
          </a:r>
        </a:p>
      </dgm:t>
    </dgm:pt>
    <dgm:pt modelId="{35828CB4-8DBB-4C0F-951F-5B7FAB74DCBE}" type="parTrans" cxnId="{BD5EE47A-ACDC-48C2-9E48-AAEA2EF2D841}">
      <dgm:prSet/>
      <dgm:spPr/>
      <dgm:t>
        <a:bodyPr/>
        <a:lstStyle/>
        <a:p>
          <a:endParaRPr lang="en-GB"/>
        </a:p>
      </dgm:t>
    </dgm:pt>
    <dgm:pt modelId="{FC760462-752D-4F7B-BA3F-7D644C05BCE1}" type="sibTrans" cxnId="{BD5EE47A-ACDC-48C2-9E48-AAEA2EF2D841}">
      <dgm:prSet/>
      <dgm:spPr/>
      <dgm:t>
        <a:bodyPr/>
        <a:lstStyle/>
        <a:p>
          <a:endParaRPr lang="en-GB"/>
        </a:p>
      </dgm:t>
    </dgm:pt>
    <dgm:pt modelId="{BB18523A-A586-4BD5-8177-806B0C1589AD}">
      <dgm:prSet phldrT="[Text]"/>
      <dgm:spPr/>
      <dgm:t>
        <a:bodyPr/>
        <a:lstStyle/>
        <a:p>
          <a:r>
            <a:rPr lang="en-GB" dirty="0"/>
            <a:t>Antisocial Behaviour</a:t>
          </a:r>
        </a:p>
      </dgm:t>
    </dgm:pt>
    <dgm:pt modelId="{B9935B7F-ADB3-4625-8673-59B6B77C6B7B}" type="parTrans" cxnId="{B5E71B36-35FA-490B-AFDA-C1E902AD1C71}">
      <dgm:prSet/>
      <dgm:spPr/>
      <dgm:t>
        <a:bodyPr/>
        <a:lstStyle/>
        <a:p>
          <a:endParaRPr lang="en-GB"/>
        </a:p>
      </dgm:t>
    </dgm:pt>
    <dgm:pt modelId="{61426083-4E3D-4B3E-996F-9361B68106B3}" type="sibTrans" cxnId="{B5E71B36-35FA-490B-AFDA-C1E902AD1C71}">
      <dgm:prSet/>
      <dgm:spPr/>
      <dgm:t>
        <a:bodyPr/>
        <a:lstStyle/>
        <a:p>
          <a:endParaRPr lang="en-GB"/>
        </a:p>
      </dgm:t>
    </dgm:pt>
    <dgm:pt modelId="{7A86950B-56CD-462B-9C9D-DD1B4B84A4B8}">
      <dgm:prSet phldrT="[Text]"/>
      <dgm:spPr/>
      <dgm:t>
        <a:bodyPr/>
        <a:lstStyle/>
        <a:p>
          <a:r>
            <a:rPr lang="en-GB" dirty="0"/>
            <a:t>Damage to Property</a:t>
          </a:r>
        </a:p>
      </dgm:t>
    </dgm:pt>
    <dgm:pt modelId="{5D7744FB-754F-494B-A75E-0C84E721317F}" type="parTrans" cxnId="{F9646C3D-5BD8-4E1F-9D11-F1F71C84B85B}">
      <dgm:prSet/>
      <dgm:spPr/>
      <dgm:t>
        <a:bodyPr/>
        <a:lstStyle/>
        <a:p>
          <a:endParaRPr lang="en-GB"/>
        </a:p>
      </dgm:t>
    </dgm:pt>
    <dgm:pt modelId="{5FA68C53-D2E8-4781-9632-29588DDC9B74}" type="sibTrans" cxnId="{F9646C3D-5BD8-4E1F-9D11-F1F71C84B85B}">
      <dgm:prSet/>
      <dgm:spPr/>
      <dgm:t>
        <a:bodyPr/>
        <a:lstStyle/>
        <a:p>
          <a:endParaRPr lang="en-GB"/>
        </a:p>
      </dgm:t>
    </dgm:pt>
    <dgm:pt modelId="{EB74F1C1-76E7-4B04-8303-E46E2B419ED0}" type="pres">
      <dgm:prSet presAssocID="{1CC920A2-F684-41BB-826D-927B0153B0B5}" presName="diagram" presStyleCnt="0">
        <dgm:presLayoutVars>
          <dgm:dir/>
          <dgm:resizeHandles val="exact"/>
        </dgm:presLayoutVars>
      </dgm:prSet>
      <dgm:spPr/>
    </dgm:pt>
    <dgm:pt modelId="{7B76F979-DAF2-41C1-A146-AB2113328FB9}" type="pres">
      <dgm:prSet presAssocID="{34647506-4640-48BF-B74B-E5CDD03B2737}" presName="node" presStyleLbl="node1" presStyleIdx="0" presStyleCnt="7">
        <dgm:presLayoutVars>
          <dgm:bulletEnabled val="1"/>
        </dgm:presLayoutVars>
      </dgm:prSet>
      <dgm:spPr/>
    </dgm:pt>
    <dgm:pt modelId="{C9537838-7A34-40DF-90C0-746A3BB98DE1}" type="pres">
      <dgm:prSet presAssocID="{6E3906CA-6E6B-40BA-A566-7F179C4FD22E}" presName="sibTrans" presStyleCnt="0"/>
      <dgm:spPr/>
    </dgm:pt>
    <dgm:pt modelId="{94E3EF94-4C69-4220-AF10-5DBD4CAE0BBD}" type="pres">
      <dgm:prSet presAssocID="{41E78EE5-3C8C-47AF-B2E1-8D81838A74E7}" presName="node" presStyleLbl="node1" presStyleIdx="1" presStyleCnt="7">
        <dgm:presLayoutVars>
          <dgm:bulletEnabled val="1"/>
        </dgm:presLayoutVars>
      </dgm:prSet>
      <dgm:spPr/>
    </dgm:pt>
    <dgm:pt modelId="{A4A90997-B066-4038-975B-BF6CB7AB465D}" type="pres">
      <dgm:prSet presAssocID="{B3BA52C1-D8F0-4BB6-B40B-F68597D6DFF1}" presName="sibTrans" presStyleCnt="0"/>
      <dgm:spPr/>
    </dgm:pt>
    <dgm:pt modelId="{99941435-2E14-45A5-B14D-1808B42FB1E2}" type="pres">
      <dgm:prSet presAssocID="{D3B214CA-3AA9-4C67-BC62-33543B757C6A}" presName="node" presStyleLbl="node1" presStyleIdx="2" presStyleCnt="7">
        <dgm:presLayoutVars>
          <dgm:bulletEnabled val="1"/>
        </dgm:presLayoutVars>
      </dgm:prSet>
      <dgm:spPr/>
    </dgm:pt>
    <dgm:pt modelId="{608BDE5A-44A9-4167-A7FA-45EA34A1A23A}" type="pres">
      <dgm:prSet presAssocID="{55B30DBF-66F0-418E-88D3-5DAC265448A3}" presName="sibTrans" presStyleCnt="0"/>
      <dgm:spPr/>
    </dgm:pt>
    <dgm:pt modelId="{D182F3C1-6495-417F-8A5E-C1A98BE1F74B}" type="pres">
      <dgm:prSet presAssocID="{50B44B0F-97AA-4CCF-9CE9-271FB502B2BD}" presName="node" presStyleLbl="node1" presStyleIdx="3" presStyleCnt="7">
        <dgm:presLayoutVars>
          <dgm:bulletEnabled val="1"/>
        </dgm:presLayoutVars>
      </dgm:prSet>
      <dgm:spPr/>
    </dgm:pt>
    <dgm:pt modelId="{73C7D754-1C46-4CAD-BEFA-33BEEC29FEB9}" type="pres">
      <dgm:prSet presAssocID="{73BBC223-5FAE-42F5-98A6-C75CC079D5EA}" presName="sibTrans" presStyleCnt="0"/>
      <dgm:spPr/>
    </dgm:pt>
    <dgm:pt modelId="{11EF216B-7086-4A42-9F24-33A90CAC9C93}" type="pres">
      <dgm:prSet presAssocID="{95FE81A5-EB68-4F23-8247-517415383F2F}" presName="node" presStyleLbl="node1" presStyleIdx="4" presStyleCnt="7">
        <dgm:presLayoutVars>
          <dgm:bulletEnabled val="1"/>
        </dgm:presLayoutVars>
      </dgm:prSet>
      <dgm:spPr/>
    </dgm:pt>
    <dgm:pt modelId="{F5035DE8-F3FF-406A-9287-F39BCD26DB48}" type="pres">
      <dgm:prSet presAssocID="{FC760462-752D-4F7B-BA3F-7D644C05BCE1}" presName="sibTrans" presStyleCnt="0"/>
      <dgm:spPr/>
    </dgm:pt>
    <dgm:pt modelId="{6BF7C106-F89B-48AA-9E97-81956A29A472}" type="pres">
      <dgm:prSet presAssocID="{BB18523A-A586-4BD5-8177-806B0C1589AD}" presName="node" presStyleLbl="node1" presStyleIdx="5" presStyleCnt="7">
        <dgm:presLayoutVars>
          <dgm:bulletEnabled val="1"/>
        </dgm:presLayoutVars>
      </dgm:prSet>
      <dgm:spPr/>
    </dgm:pt>
    <dgm:pt modelId="{FF632DD1-4E3B-46D9-9079-E076DF3D3EDE}" type="pres">
      <dgm:prSet presAssocID="{61426083-4E3D-4B3E-996F-9361B68106B3}" presName="sibTrans" presStyleCnt="0"/>
      <dgm:spPr/>
    </dgm:pt>
    <dgm:pt modelId="{FA2E272C-6187-467F-BF77-4B5863A133EF}" type="pres">
      <dgm:prSet presAssocID="{7A86950B-56CD-462B-9C9D-DD1B4B84A4B8}" presName="node" presStyleLbl="node1" presStyleIdx="6" presStyleCnt="7">
        <dgm:presLayoutVars>
          <dgm:bulletEnabled val="1"/>
        </dgm:presLayoutVars>
      </dgm:prSet>
      <dgm:spPr/>
    </dgm:pt>
  </dgm:ptLst>
  <dgm:cxnLst>
    <dgm:cxn modelId="{0B57D00B-F362-416D-AF7F-4C1F6B165B9F}" type="presOf" srcId="{7A86950B-56CD-462B-9C9D-DD1B4B84A4B8}" destId="{FA2E272C-6187-467F-BF77-4B5863A133EF}" srcOrd="0" destOrd="0" presId="urn:microsoft.com/office/officeart/2005/8/layout/default"/>
    <dgm:cxn modelId="{4FCBF030-08E2-4C38-81A9-0D1C0FC05846}" type="presOf" srcId="{1CC920A2-F684-41BB-826D-927B0153B0B5}" destId="{EB74F1C1-76E7-4B04-8303-E46E2B419ED0}" srcOrd="0" destOrd="0" presId="urn:microsoft.com/office/officeart/2005/8/layout/default"/>
    <dgm:cxn modelId="{8F471A32-B3FD-4365-9E19-0BE576180855}" srcId="{1CC920A2-F684-41BB-826D-927B0153B0B5}" destId="{34647506-4640-48BF-B74B-E5CDD03B2737}" srcOrd="0" destOrd="0" parTransId="{C582CFFB-BF9E-4671-9882-FA15DD692FBC}" sibTransId="{6E3906CA-6E6B-40BA-A566-7F179C4FD22E}"/>
    <dgm:cxn modelId="{5D6AA735-CD11-4C5C-A10B-BD929AA28961}" type="presOf" srcId="{BB18523A-A586-4BD5-8177-806B0C1589AD}" destId="{6BF7C106-F89B-48AA-9E97-81956A29A472}" srcOrd="0" destOrd="0" presId="urn:microsoft.com/office/officeart/2005/8/layout/default"/>
    <dgm:cxn modelId="{B5E71B36-35FA-490B-AFDA-C1E902AD1C71}" srcId="{1CC920A2-F684-41BB-826D-927B0153B0B5}" destId="{BB18523A-A586-4BD5-8177-806B0C1589AD}" srcOrd="5" destOrd="0" parTransId="{B9935B7F-ADB3-4625-8673-59B6B77C6B7B}" sibTransId="{61426083-4E3D-4B3E-996F-9361B68106B3}"/>
    <dgm:cxn modelId="{F9646C3D-5BD8-4E1F-9D11-F1F71C84B85B}" srcId="{1CC920A2-F684-41BB-826D-927B0153B0B5}" destId="{7A86950B-56CD-462B-9C9D-DD1B4B84A4B8}" srcOrd="6" destOrd="0" parTransId="{5D7744FB-754F-494B-A75E-0C84E721317F}" sibTransId="{5FA68C53-D2E8-4781-9632-29588DDC9B74}"/>
    <dgm:cxn modelId="{A8B8C467-D4C4-4D9A-A3BD-68862B5DD3A4}" type="presOf" srcId="{41E78EE5-3C8C-47AF-B2E1-8D81838A74E7}" destId="{94E3EF94-4C69-4220-AF10-5DBD4CAE0BBD}" srcOrd="0" destOrd="0" presId="urn:microsoft.com/office/officeart/2005/8/layout/default"/>
    <dgm:cxn modelId="{532DF44F-E7C4-4F26-9867-D63331CDF774}" type="presOf" srcId="{D3B214CA-3AA9-4C67-BC62-33543B757C6A}" destId="{99941435-2E14-45A5-B14D-1808B42FB1E2}" srcOrd="0" destOrd="0" presId="urn:microsoft.com/office/officeart/2005/8/layout/default"/>
    <dgm:cxn modelId="{F718CA7A-C283-4758-93EA-6A6377ADFE92}" type="presOf" srcId="{95FE81A5-EB68-4F23-8247-517415383F2F}" destId="{11EF216B-7086-4A42-9F24-33A90CAC9C93}" srcOrd="0" destOrd="0" presId="urn:microsoft.com/office/officeart/2005/8/layout/default"/>
    <dgm:cxn modelId="{BD5EE47A-ACDC-48C2-9E48-AAEA2EF2D841}" srcId="{1CC920A2-F684-41BB-826D-927B0153B0B5}" destId="{95FE81A5-EB68-4F23-8247-517415383F2F}" srcOrd="4" destOrd="0" parTransId="{35828CB4-8DBB-4C0F-951F-5B7FAB74DCBE}" sibTransId="{FC760462-752D-4F7B-BA3F-7D644C05BCE1}"/>
    <dgm:cxn modelId="{EB09FAA3-4631-4C5E-84DE-C8FDC387A4CD}" type="presOf" srcId="{50B44B0F-97AA-4CCF-9CE9-271FB502B2BD}" destId="{D182F3C1-6495-417F-8A5E-C1A98BE1F74B}" srcOrd="0" destOrd="0" presId="urn:microsoft.com/office/officeart/2005/8/layout/default"/>
    <dgm:cxn modelId="{0270F5AF-E9C1-4F51-9440-C5A66FFA7B6A}" srcId="{1CC920A2-F684-41BB-826D-927B0153B0B5}" destId="{50B44B0F-97AA-4CCF-9CE9-271FB502B2BD}" srcOrd="3" destOrd="0" parTransId="{D940523E-3A67-4EC0-9588-CDFDDFC96352}" sibTransId="{73BBC223-5FAE-42F5-98A6-C75CC079D5EA}"/>
    <dgm:cxn modelId="{B26CE4CD-8934-4887-87D4-8F7C5F35B390}" srcId="{1CC920A2-F684-41BB-826D-927B0153B0B5}" destId="{41E78EE5-3C8C-47AF-B2E1-8D81838A74E7}" srcOrd="1" destOrd="0" parTransId="{29B1C948-BB71-4FAD-BC71-63F28AF9A596}" sibTransId="{B3BA52C1-D8F0-4BB6-B40B-F68597D6DFF1}"/>
    <dgm:cxn modelId="{E23BE9D8-9F92-4450-B36A-68403038EC50}" type="presOf" srcId="{34647506-4640-48BF-B74B-E5CDD03B2737}" destId="{7B76F979-DAF2-41C1-A146-AB2113328FB9}" srcOrd="0" destOrd="0" presId="urn:microsoft.com/office/officeart/2005/8/layout/default"/>
    <dgm:cxn modelId="{1D5587F1-1A88-4F53-A918-8430B4DC9155}" srcId="{1CC920A2-F684-41BB-826D-927B0153B0B5}" destId="{D3B214CA-3AA9-4C67-BC62-33543B757C6A}" srcOrd="2" destOrd="0" parTransId="{8814FF1A-BC15-4DCD-B876-29F7AFADC346}" sibTransId="{55B30DBF-66F0-418E-88D3-5DAC265448A3}"/>
    <dgm:cxn modelId="{B261DE17-E3FA-4CD1-8024-E621872B1721}" type="presParOf" srcId="{EB74F1C1-76E7-4B04-8303-E46E2B419ED0}" destId="{7B76F979-DAF2-41C1-A146-AB2113328FB9}" srcOrd="0" destOrd="0" presId="urn:microsoft.com/office/officeart/2005/8/layout/default"/>
    <dgm:cxn modelId="{35E6DD76-CF97-4F29-8DD3-C4461676C20F}" type="presParOf" srcId="{EB74F1C1-76E7-4B04-8303-E46E2B419ED0}" destId="{C9537838-7A34-40DF-90C0-746A3BB98DE1}" srcOrd="1" destOrd="0" presId="urn:microsoft.com/office/officeart/2005/8/layout/default"/>
    <dgm:cxn modelId="{C96FDA76-CFCE-48ED-82A5-BF635C0FAAD5}" type="presParOf" srcId="{EB74F1C1-76E7-4B04-8303-E46E2B419ED0}" destId="{94E3EF94-4C69-4220-AF10-5DBD4CAE0BBD}" srcOrd="2" destOrd="0" presId="urn:microsoft.com/office/officeart/2005/8/layout/default"/>
    <dgm:cxn modelId="{EE71D6D6-4594-416E-8D2D-162805E09C55}" type="presParOf" srcId="{EB74F1C1-76E7-4B04-8303-E46E2B419ED0}" destId="{A4A90997-B066-4038-975B-BF6CB7AB465D}" srcOrd="3" destOrd="0" presId="urn:microsoft.com/office/officeart/2005/8/layout/default"/>
    <dgm:cxn modelId="{9D27866D-7EE6-477C-B27E-026BFE723A6D}" type="presParOf" srcId="{EB74F1C1-76E7-4B04-8303-E46E2B419ED0}" destId="{99941435-2E14-45A5-B14D-1808B42FB1E2}" srcOrd="4" destOrd="0" presId="urn:microsoft.com/office/officeart/2005/8/layout/default"/>
    <dgm:cxn modelId="{C8E108D0-33AF-49B4-B405-FDA9D0542B6C}" type="presParOf" srcId="{EB74F1C1-76E7-4B04-8303-E46E2B419ED0}" destId="{608BDE5A-44A9-4167-A7FA-45EA34A1A23A}" srcOrd="5" destOrd="0" presId="urn:microsoft.com/office/officeart/2005/8/layout/default"/>
    <dgm:cxn modelId="{7EA9B324-46AC-4E0D-A9FC-AB0666F57C88}" type="presParOf" srcId="{EB74F1C1-76E7-4B04-8303-E46E2B419ED0}" destId="{D182F3C1-6495-417F-8A5E-C1A98BE1F74B}" srcOrd="6" destOrd="0" presId="urn:microsoft.com/office/officeart/2005/8/layout/default"/>
    <dgm:cxn modelId="{C66B5DE4-6F5A-4F5D-B533-4649E91840C0}" type="presParOf" srcId="{EB74F1C1-76E7-4B04-8303-E46E2B419ED0}" destId="{73C7D754-1C46-4CAD-BEFA-33BEEC29FEB9}" srcOrd="7" destOrd="0" presId="urn:microsoft.com/office/officeart/2005/8/layout/default"/>
    <dgm:cxn modelId="{5CDEAA71-3DCB-4DB2-8B28-0D9293D916C7}" type="presParOf" srcId="{EB74F1C1-76E7-4B04-8303-E46E2B419ED0}" destId="{11EF216B-7086-4A42-9F24-33A90CAC9C93}" srcOrd="8" destOrd="0" presId="urn:microsoft.com/office/officeart/2005/8/layout/default"/>
    <dgm:cxn modelId="{3A890A32-1EDA-45E6-985D-D10AE9B4A2DE}" type="presParOf" srcId="{EB74F1C1-76E7-4B04-8303-E46E2B419ED0}" destId="{F5035DE8-F3FF-406A-9287-F39BCD26DB48}" srcOrd="9" destOrd="0" presId="urn:microsoft.com/office/officeart/2005/8/layout/default"/>
    <dgm:cxn modelId="{206C4BCC-0409-4867-8F17-889D13F421A6}" type="presParOf" srcId="{EB74F1C1-76E7-4B04-8303-E46E2B419ED0}" destId="{6BF7C106-F89B-48AA-9E97-81956A29A472}" srcOrd="10" destOrd="0" presId="urn:microsoft.com/office/officeart/2005/8/layout/default"/>
    <dgm:cxn modelId="{8AC6ED77-A03B-4F48-A3DC-8EBCCC8E4D95}" type="presParOf" srcId="{EB74F1C1-76E7-4B04-8303-E46E2B419ED0}" destId="{FF632DD1-4E3B-46D9-9079-E076DF3D3EDE}" srcOrd="11" destOrd="0" presId="urn:microsoft.com/office/officeart/2005/8/layout/default"/>
    <dgm:cxn modelId="{FEB74D01-ABB7-4A5E-9ACB-FE9E94D1BEA6}" type="presParOf" srcId="{EB74F1C1-76E7-4B04-8303-E46E2B419ED0}" destId="{FA2E272C-6187-467F-BF77-4B5863A133EF}" srcOrd="12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2853A8C-AADB-45AD-90E1-91A3097087C0}">
      <dsp:nvSpPr>
        <dsp:cNvPr id="0" name=""/>
        <dsp:cNvSpPr/>
      </dsp:nvSpPr>
      <dsp:spPr>
        <a:xfrm>
          <a:off x="4924579" y="1944347"/>
          <a:ext cx="1631641" cy="1631641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7465" tIns="37465" rIns="37465" bIns="37465" numCol="1" spcCol="1270" anchor="ctr" anchorCtr="0">
          <a:noAutofit/>
        </a:bodyPr>
        <a:lstStyle/>
        <a:p>
          <a:pPr marL="0" lvl="0" indent="0" algn="ctr" defTabSz="2622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5900" kern="1200" dirty="0"/>
            <a:t>BSc </a:t>
          </a:r>
        </a:p>
      </dsp:txBody>
      <dsp:txXfrm>
        <a:off x="5163527" y="2183295"/>
        <a:ext cx="1153745" cy="1153745"/>
      </dsp:txXfrm>
    </dsp:sp>
    <dsp:sp modelId="{CDCBB826-BD10-4236-BB7E-1BA14429FE7A}">
      <dsp:nvSpPr>
        <dsp:cNvPr id="0" name=""/>
        <dsp:cNvSpPr/>
      </dsp:nvSpPr>
      <dsp:spPr>
        <a:xfrm rot="12900000">
          <a:off x="3874719" y="1659230"/>
          <a:ext cx="1250872" cy="465017"/>
        </a:xfrm>
        <a:prstGeom prst="leftArrow">
          <a:avLst>
            <a:gd name="adj1" fmla="val 60000"/>
            <a:gd name="adj2" fmla="val 5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F9CCD54-B8A2-4E02-BC42-963B6939496B}">
      <dsp:nvSpPr>
        <dsp:cNvPr id="0" name=""/>
        <dsp:cNvSpPr/>
      </dsp:nvSpPr>
      <dsp:spPr>
        <a:xfrm>
          <a:off x="3212798" y="912980"/>
          <a:ext cx="1550059" cy="1240047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/>
            <a:t>In the Workplace</a:t>
          </a:r>
        </a:p>
      </dsp:txBody>
      <dsp:txXfrm>
        <a:off x="3249118" y="949300"/>
        <a:ext cx="1477419" cy="1167407"/>
      </dsp:txXfrm>
    </dsp:sp>
    <dsp:sp modelId="{CCF6A3EA-AF7F-46AD-8418-906341939A78}">
      <dsp:nvSpPr>
        <dsp:cNvPr id="0" name=""/>
        <dsp:cNvSpPr/>
      </dsp:nvSpPr>
      <dsp:spPr>
        <a:xfrm rot="16200000">
          <a:off x="5114963" y="1013600"/>
          <a:ext cx="1250872" cy="465017"/>
        </a:xfrm>
        <a:prstGeom prst="leftArrow">
          <a:avLst>
            <a:gd name="adj1" fmla="val 60000"/>
            <a:gd name="adj2" fmla="val 50000"/>
          </a:avLst>
        </a:prstGeom>
        <a:solidFill>
          <a:schemeClr val="accent5">
            <a:hueOff val="-3379271"/>
            <a:satOff val="-8710"/>
            <a:lumOff val="-5883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D6EBE01-F073-4F82-9D4A-4A557C1851A6}">
      <dsp:nvSpPr>
        <dsp:cNvPr id="0" name=""/>
        <dsp:cNvSpPr/>
      </dsp:nvSpPr>
      <dsp:spPr>
        <a:xfrm>
          <a:off x="4965370" y="649"/>
          <a:ext cx="1550059" cy="1240047"/>
        </a:xfrm>
        <a:prstGeom prst="roundRect">
          <a:avLst>
            <a:gd name="adj" fmla="val 10000"/>
          </a:avLst>
        </a:prstGeom>
        <a:solidFill>
          <a:schemeClr val="accent5">
            <a:hueOff val="-3379271"/>
            <a:satOff val="-8710"/>
            <a:lumOff val="-5883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/>
            <a:t>Professional Practice</a:t>
          </a:r>
        </a:p>
      </dsp:txBody>
      <dsp:txXfrm>
        <a:off x="5001690" y="36969"/>
        <a:ext cx="1477419" cy="1167407"/>
      </dsp:txXfrm>
    </dsp:sp>
    <dsp:sp modelId="{352A5315-3458-4830-A819-7C894C95CDDD}">
      <dsp:nvSpPr>
        <dsp:cNvPr id="0" name=""/>
        <dsp:cNvSpPr/>
      </dsp:nvSpPr>
      <dsp:spPr>
        <a:xfrm rot="19500000">
          <a:off x="6355208" y="1659230"/>
          <a:ext cx="1250872" cy="465017"/>
        </a:xfrm>
        <a:prstGeom prst="leftArrow">
          <a:avLst>
            <a:gd name="adj1" fmla="val 60000"/>
            <a:gd name="adj2" fmla="val 50000"/>
          </a:avLst>
        </a:prstGeom>
        <a:solidFill>
          <a:schemeClr val="accent5">
            <a:hueOff val="-6758543"/>
            <a:satOff val="-17419"/>
            <a:lumOff val="-11765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DE19B7D-AA2C-474B-B39E-DAFD9328DAC1}">
      <dsp:nvSpPr>
        <dsp:cNvPr id="0" name=""/>
        <dsp:cNvSpPr/>
      </dsp:nvSpPr>
      <dsp:spPr>
        <a:xfrm>
          <a:off x="6717942" y="912980"/>
          <a:ext cx="1550059" cy="1240047"/>
        </a:xfrm>
        <a:prstGeom prst="roundRect">
          <a:avLst>
            <a:gd name="adj" fmla="val 10000"/>
          </a:avLst>
        </a:prstGeom>
        <a:solidFill>
          <a:schemeClr val="accent5">
            <a:hueOff val="-6758543"/>
            <a:satOff val="-17419"/>
            <a:lumOff val="-11765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/>
            <a:t>Research Project</a:t>
          </a:r>
        </a:p>
      </dsp:txBody>
      <dsp:txXfrm>
        <a:off x="6754262" y="949300"/>
        <a:ext cx="1477419" cy="1167407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B61A850-93A7-43B3-B0AD-3D423EB35696}">
      <dsp:nvSpPr>
        <dsp:cNvPr id="0" name=""/>
        <dsp:cNvSpPr/>
      </dsp:nvSpPr>
      <dsp:spPr>
        <a:xfrm>
          <a:off x="4928" y="1448124"/>
          <a:ext cx="1107228" cy="946034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Hearing loss</a:t>
          </a:r>
        </a:p>
      </dsp:txBody>
      <dsp:txXfrm>
        <a:off x="32636" y="1475832"/>
        <a:ext cx="1051812" cy="890618"/>
      </dsp:txXfrm>
    </dsp:sp>
    <dsp:sp modelId="{8EB536D5-E057-4809-81DF-B151F4E34E28}">
      <dsp:nvSpPr>
        <dsp:cNvPr id="0" name=""/>
        <dsp:cNvSpPr/>
      </dsp:nvSpPr>
      <dsp:spPr>
        <a:xfrm>
          <a:off x="1205024" y="1805985"/>
          <a:ext cx="196880" cy="230312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900" kern="1200"/>
        </a:p>
      </dsp:txBody>
      <dsp:txXfrm>
        <a:off x="1205024" y="1852047"/>
        <a:ext cx="137816" cy="138188"/>
      </dsp:txXfrm>
    </dsp:sp>
    <dsp:sp modelId="{44968944-A20C-480A-B33A-E72166629DFD}">
      <dsp:nvSpPr>
        <dsp:cNvPr id="0" name=""/>
        <dsp:cNvSpPr/>
      </dsp:nvSpPr>
      <dsp:spPr>
        <a:xfrm>
          <a:off x="1483628" y="1464808"/>
          <a:ext cx="928680" cy="912667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Long-term</a:t>
          </a:r>
        </a:p>
      </dsp:txBody>
      <dsp:txXfrm>
        <a:off x="1510359" y="1491539"/>
        <a:ext cx="875218" cy="859205"/>
      </dsp:txXfrm>
    </dsp:sp>
    <dsp:sp modelId="{5437896B-7EC7-43D5-9682-2A84CFA7FFE5}">
      <dsp:nvSpPr>
        <dsp:cNvPr id="0" name=""/>
        <dsp:cNvSpPr/>
      </dsp:nvSpPr>
      <dsp:spPr>
        <a:xfrm>
          <a:off x="2505176" y="1805985"/>
          <a:ext cx="196880" cy="230312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900" kern="1200"/>
        </a:p>
      </dsp:txBody>
      <dsp:txXfrm>
        <a:off x="2505176" y="1852047"/>
        <a:ext cx="137816" cy="138188"/>
      </dsp:txXfrm>
    </dsp:sp>
    <dsp:sp modelId="{A70C150A-2D59-4052-ACE5-C84C122E4279}">
      <dsp:nvSpPr>
        <dsp:cNvPr id="0" name=""/>
        <dsp:cNvSpPr/>
      </dsp:nvSpPr>
      <dsp:spPr>
        <a:xfrm>
          <a:off x="2783780" y="1464808"/>
          <a:ext cx="1075216" cy="912667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Student Services</a:t>
          </a:r>
        </a:p>
      </dsp:txBody>
      <dsp:txXfrm>
        <a:off x="2810511" y="1491539"/>
        <a:ext cx="1021754" cy="859205"/>
      </dsp:txXfrm>
    </dsp:sp>
    <dsp:sp modelId="{12D91E65-45FE-4CA2-B7F1-EAFD758469DB}">
      <dsp:nvSpPr>
        <dsp:cNvPr id="0" name=""/>
        <dsp:cNvSpPr/>
      </dsp:nvSpPr>
      <dsp:spPr>
        <a:xfrm>
          <a:off x="3951864" y="1805985"/>
          <a:ext cx="196880" cy="230312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900" kern="1200"/>
        </a:p>
      </dsp:txBody>
      <dsp:txXfrm>
        <a:off x="3951864" y="1852047"/>
        <a:ext cx="137816" cy="138188"/>
      </dsp:txXfrm>
    </dsp:sp>
    <dsp:sp modelId="{E4554106-1812-4884-B085-B407B2BBD18F}">
      <dsp:nvSpPr>
        <dsp:cNvPr id="0" name=""/>
        <dsp:cNvSpPr/>
      </dsp:nvSpPr>
      <dsp:spPr>
        <a:xfrm>
          <a:off x="4230468" y="1464808"/>
          <a:ext cx="2185499" cy="912667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Compensatory Measures</a:t>
          </a:r>
        </a:p>
      </dsp:txBody>
      <dsp:txXfrm>
        <a:off x="4257199" y="1491539"/>
        <a:ext cx="2132037" cy="859205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B61A850-93A7-43B3-B0AD-3D423EB35696}">
      <dsp:nvSpPr>
        <dsp:cNvPr id="0" name=""/>
        <dsp:cNvSpPr/>
      </dsp:nvSpPr>
      <dsp:spPr>
        <a:xfrm>
          <a:off x="5034" y="1419781"/>
          <a:ext cx="1311775" cy="100272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Football accident</a:t>
          </a:r>
        </a:p>
      </dsp:txBody>
      <dsp:txXfrm>
        <a:off x="34403" y="1449150"/>
        <a:ext cx="1253037" cy="943982"/>
      </dsp:txXfrm>
    </dsp:sp>
    <dsp:sp modelId="{8EB536D5-E057-4809-81DF-B151F4E34E28}">
      <dsp:nvSpPr>
        <dsp:cNvPr id="0" name=""/>
        <dsp:cNvSpPr/>
      </dsp:nvSpPr>
      <dsp:spPr>
        <a:xfrm>
          <a:off x="1416217" y="1797876"/>
          <a:ext cx="210744" cy="246531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000" kern="1200"/>
        </a:p>
      </dsp:txBody>
      <dsp:txXfrm>
        <a:off x="1416217" y="1847182"/>
        <a:ext cx="147521" cy="147919"/>
      </dsp:txXfrm>
    </dsp:sp>
    <dsp:sp modelId="{2BAA1353-91D1-4C6E-B6AB-54830DB5DD57}">
      <dsp:nvSpPr>
        <dsp:cNvPr id="0" name=""/>
        <dsp:cNvSpPr/>
      </dsp:nvSpPr>
      <dsp:spPr>
        <a:xfrm>
          <a:off x="1714440" y="1419781"/>
          <a:ext cx="1105076" cy="100272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Concussion</a:t>
          </a:r>
        </a:p>
      </dsp:txBody>
      <dsp:txXfrm>
        <a:off x="1743809" y="1449150"/>
        <a:ext cx="1046338" cy="943982"/>
      </dsp:txXfrm>
    </dsp:sp>
    <dsp:sp modelId="{FBFE6963-7F66-479F-84A4-FA7287C02356}">
      <dsp:nvSpPr>
        <dsp:cNvPr id="0" name=""/>
        <dsp:cNvSpPr/>
      </dsp:nvSpPr>
      <dsp:spPr>
        <a:xfrm>
          <a:off x="2918924" y="1797876"/>
          <a:ext cx="210744" cy="246531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000" kern="1200"/>
        </a:p>
      </dsp:txBody>
      <dsp:txXfrm>
        <a:off x="2918924" y="1847182"/>
        <a:ext cx="147521" cy="147919"/>
      </dsp:txXfrm>
    </dsp:sp>
    <dsp:sp modelId="{44968944-A20C-480A-B33A-E72166629DFD}">
      <dsp:nvSpPr>
        <dsp:cNvPr id="0" name=""/>
        <dsp:cNvSpPr/>
      </dsp:nvSpPr>
      <dsp:spPr>
        <a:xfrm>
          <a:off x="3217148" y="1419781"/>
          <a:ext cx="994077" cy="100272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Short-term</a:t>
          </a:r>
        </a:p>
      </dsp:txBody>
      <dsp:txXfrm>
        <a:off x="3246264" y="1448897"/>
        <a:ext cx="935845" cy="944488"/>
      </dsp:txXfrm>
    </dsp:sp>
    <dsp:sp modelId="{5437896B-7EC7-43D5-9682-2A84CFA7FFE5}">
      <dsp:nvSpPr>
        <dsp:cNvPr id="0" name=""/>
        <dsp:cNvSpPr/>
      </dsp:nvSpPr>
      <dsp:spPr>
        <a:xfrm>
          <a:off x="4310633" y="1797876"/>
          <a:ext cx="210744" cy="246531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000" kern="1200"/>
        </a:p>
      </dsp:txBody>
      <dsp:txXfrm>
        <a:off x="4310633" y="1847182"/>
        <a:ext cx="147521" cy="147919"/>
      </dsp:txXfrm>
    </dsp:sp>
    <dsp:sp modelId="{A70C150A-2D59-4052-ACE5-C84C122E4279}">
      <dsp:nvSpPr>
        <dsp:cNvPr id="0" name=""/>
        <dsp:cNvSpPr/>
      </dsp:nvSpPr>
      <dsp:spPr>
        <a:xfrm>
          <a:off x="4608857" y="1419781"/>
          <a:ext cx="1656451" cy="100272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/>
            <a:t>Extenuating Circumstances</a:t>
          </a:r>
        </a:p>
      </dsp:txBody>
      <dsp:txXfrm>
        <a:off x="4638226" y="1449150"/>
        <a:ext cx="1597713" cy="943982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B76F979-DAF2-41C1-A146-AB2113328FB9}">
      <dsp:nvSpPr>
        <dsp:cNvPr id="0" name=""/>
        <dsp:cNvSpPr/>
      </dsp:nvSpPr>
      <dsp:spPr>
        <a:xfrm>
          <a:off x="205357" y="1547"/>
          <a:ext cx="1616845" cy="970107"/>
        </a:xfrm>
        <a:prstGeom prst="rect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dk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dirty="0"/>
            <a:t>Harassment</a:t>
          </a:r>
        </a:p>
      </dsp:txBody>
      <dsp:txXfrm>
        <a:off x="205357" y="1547"/>
        <a:ext cx="1616845" cy="970107"/>
      </dsp:txXfrm>
    </dsp:sp>
    <dsp:sp modelId="{94E3EF94-4C69-4220-AF10-5DBD4CAE0BBD}">
      <dsp:nvSpPr>
        <dsp:cNvPr id="0" name=""/>
        <dsp:cNvSpPr/>
      </dsp:nvSpPr>
      <dsp:spPr>
        <a:xfrm>
          <a:off x="1983888" y="1547"/>
          <a:ext cx="1616845" cy="970107"/>
        </a:xfrm>
        <a:prstGeom prst="rect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dk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dirty="0"/>
            <a:t>Bullying</a:t>
          </a:r>
        </a:p>
      </dsp:txBody>
      <dsp:txXfrm>
        <a:off x="1983888" y="1547"/>
        <a:ext cx="1616845" cy="970107"/>
      </dsp:txXfrm>
    </dsp:sp>
    <dsp:sp modelId="{99941435-2E14-45A5-B14D-1808B42FB1E2}">
      <dsp:nvSpPr>
        <dsp:cNvPr id="0" name=""/>
        <dsp:cNvSpPr/>
      </dsp:nvSpPr>
      <dsp:spPr>
        <a:xfrm>
          <a:off x="205357" y="1133339"/>
          <a:ext cx="1616845" cy="970107"/>
        </a:xfrm>
        <a:prstGeom prst="rect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dk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dirty="0"/>
            <a:t>Victimisation</a:t>
          </a:r>
        </a:p>
      </dsp:txBody>
      <dsp:txXfrm>
        <a:off x="205357" y="1133339"/>
        <a:ext cx="1616845" cy="970107"/>
      </dsp:txXfrm>
    </dsp:sp>
    <dsp:sp modelId="{D182F3C1-6495-417F-8A5E-C1A98BE1F74B}">
      <dsp:nvSpPr>
        <dsp:cNvPr id="0" name=""/>
        <dsp:cNvSpPr/>
      </dsp:nvSpPr>
      <dsp:spPr>
        <a:xfrm>
          <a:off x="1983888" y="1133339"/>
          <a:ext cx="1616845" cy="970107"/>
        </a:xfrm>
        <a:prstGeom prst="rect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dk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dirty="0"/>
            <a:t>Hate Crimes</a:t>
          </a:r>
        </a:p>
      </dsp:txBody>
      <dsp:txXfrm>
        <a:off x="1983888" y="1133339"/>
        <a:ext cx="1616845" cy="970107"/>
      </dsp:txXfrm>
    </dsp:sp>
    <dsp:sp modelId="{11EF216B-7086-4A42-9F24-33A90CAC9C93}">
      <dsp:nvSpPr>
        <dsp:cNvPr id="0" name=""/>
        <dsp:cNvSpPr/>
      </dsp:nvSpPr>
      <dsp:spPr>
        <a:xfrm>
          <a:off x="205357" y="2265131"/>
          <a:ext cx="1616845" cy="970107"/>
        </a:xfrm>
        <a:prstGeom prst="rect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dk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dirty="0"/>
            <a:t>Sexual Misconduct</a:t>
          </a:r>
        </a:p>
      </dsp:txBody>
      <dsp:txXfrm>
        <a:off x="205357" y="2265131"/>
        <a:ext cx="1616845" cy="970107"/>
      </dsp:txXfrm>
    </dsp:sp>
    <dsp:sp modelId="{6BF7C106-F89B-48AA-9E97-81956A29A472}">
      <dsp:nvSpPr>
        <dsp:cNvPr id="0" name=""/>
        <dsp:cNvSpPr/>
      </dsp:nvSpPr>
      <dsp:spPr>
        <a:xfrm>
          <a:off x="1983888" y="2265131"/>
          <a:ext cx="1616845" cy="970107"/>
        </a:xfrm>
        <a:prstGeom prst="rect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dk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dirty="0"/>
            <a:t>Antisocial Behaviour</a:t>
          </a:r>
        </a:p>
      </dsp:txBody>
      <dsp:txXfrm>
        <a:off x="1983888" y="2265131"/>
        <a:ext cx="1616845" cy="970107"/>
      </dsp:txXfrm>
    </dsp:sp>
    <dsp:sp modelId="{FA2E272C-6187-467F-BF77-4B5863A133EF}">
      <dsp:nvSpPr>
        <dsp:cNvPr id="0" name=""/>
        <dsp:cNvSpPr/>
      </dsp:nvSpPr>
      <dsp:spPr>
        <a:xfrm>
          <a:off x="1094623" y="3396923"/>
          <a:ext cx="1616845" cy="970107"/>
        </a:xfrm>
        <a:prstGeom prst="rect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dk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dirty="0"/>
            <a:t>Damage to Property</a:t>
          </a:r>
        </a:p>
      </dsp:txBody>
      <dsp:txXfrm>
        <a:off x="1094623" y="3396923"/>
        <a:ext cx="1616845" cy="97010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radial4">
  <dgm:title val=""/>
  <dgm:desc val=""/>
  <dgm:catLst>
    <dgm:cat type="relationship" pri="19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5" srcId="1" destId="11" srcOrd="0" destOrd="0"/>
        <dgm:cxn modelId="16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14"/>
        <dgm:pt modelId="15"/>
        <dgm:pt modelId="16"/>
      </dgm:ptLst>
      <dgm:cxnLst>
        <dgm:cxn modelId="2" srcId="0" destId="1" srcOrd="0" destOrd="0"/>
        <dgm:cxn modelId="16" srcId="1" destId="11" srcOrd="0" destOrd="0"/>
        <dgm:cxn modelId="17" srcId="1" destId="12" srcOrd="1" destOrd="0"/>
        <dgm:cxn modelId="18" srcId="1" destId="13" srcOrd="2" destOrd="0"/>
        <dgm:cxn modelId="19" srcId="1" destId="14" srcOrd="3" destOrd="0"/>
        <dgm:cxn modelId="20" srcId="1" destId="15" srcOrd="4" destOrd="0"/>
        <dgm:cxn modelId="21" srcId="1" destId="16" srcOrd="5" destOrd="0"/>
      </dgm:cxnLst>
      <dgm:bg/>
      <dgm:whole/>
    </dgm:dataModel>
  </dgm:clrData>
  <dgm:layoutNode name="cycle">
    <dgm:varLst>
      <dgm:chMax val="1"/>
      <dgm:dir/>
      <dgm:animLvl val="ctr"/>
      <dgm:resizeHandles val="exact"/>
    </dgm:varLst>
    <dgm:choose name="Name0">
      <dgm:if name="Name1" func="var" arg="dir" op="equ" val="norm">
        <dgm:choose name="Name2">
          <dgm:if name="Name3" axis="ch ch" ptType="node node" st="1 1" cnt="1 0" func="cnt" op="lte" val="1">
            <dgm:alg type="cycle">
              <dgm:param type="stAng" val="0"/>
              <dgm:param type="spanAng" val="360"/>
              <dgm:param type="ctrShpMap" val="fNode"/>
            </dgm:alg>
          </dgm:if>
          <dgm:else name="Name4">
            <dgm:choose name="Name5">
              <dgm:if name="Name6" axis="ch ch" ptType="node node" st="1 1" cnt="1 0" func="cnt" op="lte" val="3">
                <dgm:alg type="cycle">
                  <dgm:param type="stAng" val="-55"/>
                  <dgm:param type="spanAng" val="110"/>
                  <dgm:param type="ctrShpMap" val="fNode"/>
                </dgm:alg>
              </dgm:if>
              <dgm:else name="Name7">
                <dgm:choose name="Name8">
                  <dgm:if name="Name9" axis="ch ch" ptType="node node" st="1 1" cnt="1 0" func="cnt" op="equ" val="4">
                    <dgm:alg type="cycle">
                      <dgm:param type="stAng" val="-75"/>
                      <dgm:param type="spanAng" val="150"/>
                      <dgm:param type="ctrShpMap" val="fNode"/>
                    </dgm:alg>
                  </dgm:if>
                  <dgm:else name="Name10">
                    <dgm:alg type="cycle">
                      <dgm:param type="stAng" val="-90"/>
                      <dgm:param type="spanAng" val="180"/>
                      <dgm:param type="ctrShpMap" val="fNode"/>
                    </dgm:alg>
                  </dgm:else>
                </dgm:choose>
              </dgm:else>
            </dgm:choose>
          </dgm:else>
        </dgm:choose>
      </dgm:if>
      <dgm:else name="Name11">
        <dgm:choose name="Name12">
          <dgm:if name="Name13" axis="ch ch" ptType="node node" st="1 1" cnt="1 0" func="cnt" op="lte" val="1">
            <dgm:alg type="cycle">
              <dgm:param type="stAng" val="0"/>
              <dgm:param type="spanAng" val="-360"/>
              <dgm:param type="ctrShpMap" val="fNode"/>
            </dgm:alg>
          </dgm:if>
          <dgm:else name="Name14">
            <dgm:choose name="Name15">
              <dgm:if name="Name16" axis="ch ch" ptType="node node" st="1 1" cnt="1 0" func="cnt" op="lte" val="3">
                <dgm:alg type="cycle">
                  <dgm:param type="stAng" val="55"/>
                  <dgm:param type="spanAng" val="-110"/>
                  <dgm:param type="ctrShpMap" val="fNode"/>
                </dgm:alg>
              </dgm:if>
              <dgm:else name="Name17">
                <dgm:choose name="Name18">
                  <dgm:if name="Name19" axis="ch ch" ptType="node node" st="1 1" cnt="1 0" func="cnt" op="equ" val="4">
                    <dgm:alg type="cycle">
                      <dgm:param type="stAng" val="75"/>
                      <dgm:param type="spanAng" val="-150"/>
                      <dgm:param type="ctrShpMap" val="fNode"/>
                    </dgm:alg>
                  </dgm:if>
                  <dgm:else name="Name20">
                    <dgm:alg type="cycle">
                      <dgm:param type="stAng" val="90"/>
                      <dgm:param type="spanAng" val="-180"/>
                      <dgm:param type="ctrShpMap" val="fNode"/>
                    </dgm:alg>
                  </dgm:else>
                </dgm:choose>
              </dgm:else>
            </dgm:choose>
          </dgm:else>
        </dgm:choose>
      </dgm:else>
    </dgm:choose>
    <dgm:shape xmlns:r="http://schemas.openxmlformats.org/officeDocument/2006/relationships" r:blip="">
      <dgm:adjLst/>
    </dgm:shape>
    <dgm:presOf/>
    <dgm:constrLst>
      <dgm:constr type="w" for="ch" forName="centerShape" refType="w"/>
      <dgm:constr type="w" for="ch" forName="node" refType="w" refFor="ch" refForName="centerShape" fact="0.95"/>
      <dgm:constr type="h" for="ch" forName="parTrans" refType="w" refFor="ch" refForName="centerShape" fact="0.285"/>
      <dgm:constr type="sp" refType="w" refFor="ch" refForName="centerShape" op="equ" fact="0.23"/>
      <dgm:constr type="sibSp" refType="w" refFor="ch" refForName="node" fact="0.1"/>
      <dgm:constr type="primFontSz" for="ch" forName="node" op="equ"/>
    </dgm:constrLst>
    <dgm:choose name="Name21">
      <dgm:if name="Name22" axis="ch ch" ptType="node node" st="1 1" cnt="1 0" func="cnt" op="lte" val="5">
        <dgm:ruleLst>
          <dgm:rule type="w" for="ch" forName="centerShape" val="NaN" fact="0.27" max="NaN"/>
        </dgm:ruleLst>
      </dgm:if>
      <dgm:else name="Name23">
        <dgm:ruleLst>
          <dgm:rule type="w" for="ch" forName="centerShape" val="NaN" fact="0.27" max="NaN"/>
          <dgm:rule type="w" for="ch" forName="node" val="NaN" fact="0.7" max="NaN"/>
        </dgm:ruleLst>
      </dgm:else>
    </dgm:choose>
    <dgm:forEach name="Name24" axis="ch" ptType="node" cnt="1">
      <dgm:layoutNode name="centerShape" styleLbl="node0">
        <dgm:alg type="tx"/>
        <dgm:shape xmlns:r="http://schemas.openxmlformats.org/officeDocument/2006/relationships" type="ellipse" r:blip="">
          <dgm:adjLst/>
        </dgm:shape>
        <dgm:presOf axis="self"/>
        <dgm:constrLst>
          <dgm:constr type="tMarg" refType="primFontSz" fact="0.05"/>
          <dgm:constr type="bMarg" refType="primFontSz" fact="0.05"/>
          <dgm:constr type="lMarg" refType="primFontSz" fact="0.05"/>
          <dgm:constr type="rMarg" refType="primFontSz" fact="0.05"/>
          <dgm:constr type="primFontSz" val="65"/>
          <dgm:constr type="h" refType="w"/>
        </dgm:constrLst>
        <dgm:ruleLst>
          <dgm:rule type="primFontSz" val="5" fact="NaN" max="NaN"/>
        </dgm:ruleLst>
      </dgm:layoutNode>
      <dgm:forEach name="Name25" axis="ch">
        <dgm:forEach name="Name26" axis="self" ptType="parTrans">
          <dgm:layoutNode name="parTrans" styleLbl="bgSibTrans2D1">
            <dgm:alg type="conn">
              <dgm:param type="begPts" val="auto"/>
              <dgm:param type="endPts" val="ctr"/>
              <dgm:param type="endSty" val="noArr"/>
              <dgm:param type="begSty" val="arr"/>
            </dgm:alg>
            <dgm:shape xmlns:r="http://schemas.openxmlformats.org/officeDocument/2006/relationships" type="conn" r:blip="">
              <dgm:adjLst/>
            </dgm:shape>
            <dgm:presOf axis="self"/>
            <dgm:constrLst>
              <dgm:constr type="begPad" refType="connDist" fact="0.055"/>
              <dgm:constr type="endPad"/>
            </dgm:constrLst>
            <dgm:ruleLst/>
          </dgm:layoutNode>
        </dgm:forEach>
        <dgm:forEach name="Name27" axis="self" ptType="node">
          <dgm:layoutNode name="node" styleLbl="node1">
            <dgm:varLst>
              <dgm:bulletEnabled val="1"/>
            </dgm:varLst>
            <dgm:alg type="tx"/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desOrSelf" ptType="node"/>
            <dgm:constrLst>
              <dgm:constr type="primFontSz" val="65"/>
              <dgm:constr type="h" refType="w" fact="0.8"/>
              <dgm:constr type="tMarg" refType="primFontSz" fact="0.15"/>
              <dgm:constr type="bMarg" refType="primFontSz" fact="0.15"/>
              <dgm:constr type="lMarg" refType="primFontSz" fact="0.15"/>
              <dgm:constr type="rMarg" refType="primFontSz" fact="0.15"/>
            </dgm:constrLst>
            <dgm:ruleLst>
              <dgm:rule type="primFontSz" val="5" fact="NaN" max="NaN"/>
            </dgm:ruleLst>
          </dgm:layoutNode>
        </dgm:forEach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process1">
  <dgm:title val=""/>
  <dgm:desc val=""/>
  <dgm:catLst>
    <dgm:cat type="process" pri="1000"/>
    <dgm:cat type="convert" pri="15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h" for="ch" ptType="node" op="equ"/>
      <dgm:constr type="primFontSz" for="ch" ptType="node" op="equ" val="65"/>
      <dgm:constr type="w" for="ch" ptType="sibTrans" refType="w" refFor="ch" refPtType="node" op="equ" fact="0.4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h" refType="w" fact="0.6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18" fact="NaN" max="NaN"/>
          <dgm:rule type="h" val="NaN" fact="1.5" max="NaN"/>
          <dgm:rule type="primFontSz" val="5" fact="NaN" max="NaN"/>
          <dgm:rule type="h" val="INF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h" refType="w" fact="0.62"/>
            <dgm:constr type="connDist"/>
            <dgm:constr type="begPad" refType="connDist" fact="0.25"/>
            <dgm:constr type="endPad" refType="connDist" fact="0.22"/>
          </dgm:constrLst>
          <dgm:ruleLst/>
          <dgm:layoutNode name="connectorText">
            <dgm:alg type="tx">
              <dgm:param type="autoTxRot" val="grav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process1">
  <dgm:title val=""/>
  <dgm:desc val=""/>
  <dgm:catLst>
    <dgm:cat type="process" pri="1000"/>
    <dgm:cat type="convert" pri="15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h" for="ch" ptType="node" op="equ"/>
      <dgm:constr type="primFontSz" for="ch" ptType="node" op="equ" val="65"/>
      <dgm:constr type="w" for="ch" ptType="sibTrans" refType="w" refFor="ch" refPtType="node" op="equ" fact="0.4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h" refType="w" fact="0.6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18" fact="NaN" max="NaN"/>
          <dgm:rule type="h" val="NaN" fact="1.5" max="NaN"/>
          <dgm:rule type="primFontSz" val="5" fact="NaN" max="NaN"/>
          <dgm:rule type="h" val="INF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h" refType="w" fact="0.62"/>
            <dgm:constr type="connDist"/>
            <dgm:constr type="begPad" refType="connDist" fact="0.25"/>
            <dgm:constr type="endPad" refType="connDist" fact="0.22"/>
          </dgm:constrLst>
          <dgm:ruleLst/>
          <dgm:layoutNode name="connectorText">
            <dgm:alg type="tx">
              <dgm:param type="autoTxRot" val="grav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9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A4BDD37-A329-47E8-BF86-D458012D0B0E}" type="datetimeFigureOut">
              <a:rPr lang="en-GB" smtClean="0"/>
              <a:t>28/09/2023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2EC847A-7DAE-4150-8492-BD754CE2926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7239886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>
              <a:ea typeface="Calibri"/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8F38699-4B03-4757-A8E8-1F2266124752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3447951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>
              <a:ea typeface="Calibri"/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8F38699-4B03-4757-A8E8-1F2266124752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6646787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l" rtl="0" fontAlgn="base"/>
            <a:endParaRPr lang="en-US" sz="1800" b="0" i="0" dirty="0">
              <a:solidFill>
                <a:srgbClr val="404040"/>
              </a:solidFill>
              <a:effectLst/>
              <a:latin typeface="Century Gothic"/>
            </a:endParaRP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8F38699-4B03-4757-A8E8-1F2266124752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47744367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>
              <a:ea typeface="Calibri"/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8F38699-4B03-4757-A8E8-1F2266124752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96512377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ALL official communication is via email, rather than social media.  check your  email regularly.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8F38699-4B03-4757-A8E8-1F2266124752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32383060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err="1"/>
              <a:t>MyTSD</a:t>
            </a:r>
            <a:r>
              <a:rPr lang="en-GB" dirty="0"/>
              <a:t> is where you will find all your personal information – make sure that you keep it updated ( </a:t>
            </a:r>
            <a:r>
              <a:rPr lang="en-GB" dirty="0" err="1"/>
              <a:t>tel</a:t>
            </a:r>
            <a:r>
              <a:rPr lang="en-GB" dirty="0"/>
              <a:t> numbers, email, home </a:t>
            </a:r>
            <a:r>
              <a:rPr lang="en-GB" dirty="0" err="1"/>
              <a:t>addres</a:t>
            </a:r>
            <a:r>
              <a:rPr lang="en-GB" dirty="0"/>
              <a:t> etc)</a:t>
            </a:r>
          </a:p>
          <a:p>
            <a:endParaRPr lang="en-GB" dirty="0">
              <a:ea typeface="Calibri"/>
              <a:cs typeface="Calibri"/>
            </a:endParaRPr>
          </a:p>
          <a:p>
            <a:r>
              <a:rPr lang="en-GB" dirty="0">
                <a:ea typeface="Calibri"/>
                <a:cs typeface="Calibri"/>
              </a:rPr>
              <a:t>This is where you will find your results</a:t>
            </a:r>
          </a:p>
          <a:p>
            <a:r>
              <a:rPr lang="en-GB" dirty="0">
                <a:ea typeface="Calibri"/>
                <a:cs typeface="Calibri"/>
              </a:rPr>
              <a:t>Also letter to confirm that you are a UWTSD student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8F38699-4B03-4757-A8E8-1F2266124752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15873743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>
                <a:ea typeface="Calibri"/>
                <a:cs typeface="Calibri"/>
              </a:rPr>
              <a:t>Where any lessons are cancelled or the time changes you will be informed by email ( student account)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8F38699-4B03-4757-A8E8-1F2266124752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93889896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>
                <a:ea typeface="Calibri"/>
                <a:cs typeface="Calibri"/>
              </a:rPr>
              <a:t>This is a summary of your time-table</a:t>
            </a:r>
          </a:p>
          <a:p>
            <a:r>
              <a:rPr lang="en-US" dirty="0">
                <a:ea typeface="Calibri"/>
                <a:cs typeface="Calibri"/>
              </a:rPr>
              <a:t>A more detailed one which includes submission dates and holidays is on Moodle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2EC847A-7DAE-4150-8492-BD754CE2926B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7380403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>
                <a:ea typeface="Calibri"/>
                <a:cs typeface="Calibri"/>
              </a:rPr>
              <a:t>Explore Moodle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8F38699-4B03-4757-A8E8-1F2266124752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69045346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FD001EF-F2AD-444E-B808-B75F8DE25722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70128729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This is a good space to check if there are any questions. If you have been using the BIT and the post-it, then let students work in groups to answer questions or find solutions to their issues.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8F38699-4B03-4757-A8E8-1F2266124752}" type="slidenum">
              <a:rPr lang="en-GB" smtClean="0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48445700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>
                <a:ea typeface="Calibri"/>
                <a:cs typeface="Calibri"/>
              </a:rPr>
              <a:t>You are on one of these programmes which have been combined in order to deliver the same lessons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8F38699-4B03-4757-A8E8-1F2266124752}" type="slidenum">
              <a:rPr lang="en-GB" smtClean="0"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2613869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>
                <a:ea typeface="Calibri"/>
                <a:cs typeface="Calibri"/>
              </a:rPr>
              <a:t>You will find these documents in the above Moodle tiles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8F38699-4B03-4757-A8E8-1F2266124752}" type="slidenum">
              <a:rPr lang="en-GB" smtClean="0"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42493973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3 modules for each course:</a:t>
            </a:r>
          </a:p>
          <a:p>
            <a:endParaRPr lang="en-GB" dirty="0"/>
          </a:p>
          <a:p>
            <a:r>
              <a:rPr lang="en-GB" dirty="0"/>
              <a:t>BSc Professional Investigation – Investigation in the workplace, Professional investigative Practice &amp; Research Project</a:t>
            </a:r>
          </a:p>
          <a:p>
            <a:r>
              <a:rPr lang="en-GB" dirty="0"/>
              <a:t>BSc Operational Policing – operational policing in the workplace, professional policing practice &amp; Research Project</a:t>
            </a:r>
          </a:p>
          <a:p>
            <a:endParaRPr lang="en-GB" dirty="0">
              <a:ea typeface="Calibri" panose="020F0502020204030204"/>
              <a:cs typeface="Calibri" panose="020F0502020204030204"/>
            </a:endParaRPr>
          </a:p>
          <a:p>
            <a:r>
              <a:rPr lang="en-GB" dirty="0">
                <a:ea typeface="Calibri" panose="020F0502020204030204"/>
                <a:cs typeface="Calibri" panose="020F0502020204030204"/>
              </a:rPr>
              <a:t>You need to achieve 40% in each one to pass and your final degree classification is calculated based on those marks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8F38699-4B03-4757-A8E8-1F2266124752}" type="slidenum">
              <a:rPr lang="en-GB" smtClean="0"/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05132303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>
                <a:ea typeface="Calibri"/>
                <a:cs typeface="Calibri"/>
              </a:rPr>
              <a:t>Additional lesson scheduled for 5.00pm on Tuesday 7th November</a:t>
            </a:r>
          </a:p>
          <a:p>
            <a:r>
              <a:rPr lang="en-US">
                <a:ea typeface="Calibri"/>
                <a:cs typeface="Calibri"/>
              </a:rPr>
              <a:t>Not time-tabled</a:t>
            </a:r>
          </a:p>
          <a:p>
            <a:r>
              <a:rPr lang="en-US" dirty="0">
                <a:ea typeface="Calibri"/>
                <a:cs typeface="Calibri"/>
              </a:rPr>
              <a:t>Teams link will be sent to you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2EC847A-7DAE-4150-8492-BD754CE2926B}" type="slidenum">
              <a:rPr lang="en-GB" smtClean="0"/>
              <a:t>21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5089188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>
                <a:ea typeface="Calibri"/>
                <a:cs typeface="Calibri"/>
              </a:rPr>
              <a:t>You will have lessons throughout to assist you with these skills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2EC847A-7DAE-4150-8492-BD754CE2926B}" type="slidenum">
              <a:rPr lang="en-GB" smtClean="0"/>
              <a:t>22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74303910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FD001EF-F2AD-444E-B808-B75F8DE25722}" type="slidenum">
              <a:rPr lang="en-GB" smtClean="0"/>
              <a:t>23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22549784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>
                <a:ea typeface="Calibri"/>
                <a:cs typeface="Calibri"/>
              </a:rPr>
              <a:t>We use the Harvard referencing system for all your academic work</a:t>
            </a:r>
          </a:p>
          <a:p>
            <a:r>
              <a:rPr lang="en-US" dirty="0">
                <a:ea typeface="Calibri"/>
                <a:cs typeface="Calibri"/>
              </a:rPr>
              <a:t>Make sure that you use the correct one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2EC847A-7DAE-4150-8492-BD754CE2926B}" type="slidenum">
              <a:rPr lang="en-GB" smtClean="0"/>
              <a:t>24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65133675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>
                <a:ea typeface="Calibri"/>
                <a:cs typeface="Calibri"/>
              </a:rPr>
              <a:t>Any issues with regards to student finance should be directed to student finance Wales or England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FD001EF-F2AD-444E-B808-B75F8DE25722}" type="slidenum">
              <a:rPr lang="en-GB" smtClean="0"/>
              <a:t>25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25602906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>
                <a:ea typeface="Calibri"/>
                <a:cs typeface="Calibri"/>
              </a:rPr>
              <a:t>These are the assignment requirements for your respective </a:t>
            </a:r>
            <a:r>
              <a:rPr lang="en-US" dirty="0" err="1">
                <a:ea typeface="Calibri"/>
                <a:cs typeface="Calibri"/>
              </a:rPr>
              <a:t>programmes</a:t>
            </a:r>
            <a:r>
              <a:rPr lang="en-US" dirty="0">
                <a:ea typeface="Calibri"/>
                <a:cs typeface="Calibri"/>
              </a:rPr>
              <a:t>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2EC847A-7DAE-4150-8492-BD754CE2926B}" type="slidenum">
              <a:rPr lang="en-GB" smtClean="0"/>
              <a:t>26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63712661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>
                <a:ea typeface="Calibri"/>
                <a:cs typeface="Calibri"/>
              </a:rPr>
              <a:t>Key dates for your diaries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2EC847A-7DAE-4150-8492-BD754CE2926B}" type="slidenum">
              <a:rPr lang="en-GB" smtClean="0"/>
              <a:t>27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02113395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>
                <a:ea typeface="Calibri"/>
                <a:cs typeface="Calibri"/>
              </a:rPr>
              <a:t>The University offers a wealth of support for you whilst you continue to study with us</a:t>
            </a:r>
          </a:p>
          <a:p>
            <a:r>
              <a:rPr lang="en-US" dirty="0">
                <a:ea typeface="Calibri"/>
                <a:cs typeface="Calibri"/>
              </a:rPr>
              <a:t>Use them!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2EC847A-7DAE-4150-8492-BD754CE2926B}" type="slidenum">
              <a:rPr lang="en-GB" smtClean="0"/>
              <a:t>28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95365187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>
              <a:ea typeface="Calibri"/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8F38699-4B03-4757-A8E8-1F2266124752}" type="slidenum">
              <a:rPr lang="en-GB" smtClean="0"/>
              <a:t>29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48279662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8F38699-4B03-4757-A8E8-1F2266124752}" type="slidenum">
              <a:rPr lang="en-GB" smtClean="0"/>
              <a:t>30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334858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Essential information on the Welsh language standards.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8F38699-4B03-4757-A8E8-1F2266124752}" type="slidenum">
              <a:rPr lang="en-GB" smtClean="0"/>
              <a:t>31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5647129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>
                <a:ea typeface="Calibri"/>
                <a:cs typeface="Calibri"/>
              </a:rPr>
              <a:t>There are many regulations that you must familiarise yourself with</a:t>
            </a:r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8F38699-4B03-4757-A8E8-1F2266124752}" type="slidenum">
              <a:rPr lang="en-GB" smtClean="0"/>
              <a:t>32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43742219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Give the students some time to go on HWB and find the Academic Support pages, and then guide them to the Guide to Regulations section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8F38699-4B03-4757-A8E8-1F2266124752}" type="slidenum">
              <a:rPr lang="en-GB" smtClean="0"/>
              <a:t>33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74290648"/>
      </p:ext>
    </p:extLst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>
                <a:ea typeface="Calibri"/>
                <a:cs typeface="Calibri"/>
              </a:rPr>
              <a:t>Note the </a:t>
            </a:r>
            <a:r>
              <a:rPr lang="en-GB" dirty="0" err="1">
                <a:ea typeface="Calibri"/>
                <a:cs typeface="Calibri"/>
              </a:rPr>
              <a:t>requirementsof</a:t>
            </a:r>
            <a:r>
              <a:rPr lang="en-GB" dirty="0">
                <a:ea typeface="Calibri"/>
                <a:cs typeface="Calibri"/>
              </a:rPr>
              <a:t> the student engagement policy – here are some of the key points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8F38699-4B03-4757-A8E8-1F2266124752}" type="slidenum">
              <a:rPr lang="en-GB" smtClean="0"/>
              <a:t>34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39230925"/>
      </p:ext>
    </p:extLst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8F38699-4B03-4757-A8E8-1F2266124752}" type="slidenum">
              <a:rPr lang="en-GB" smtClean="0"/>
              <a:t>35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0049560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28/09/2023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161646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28/09/2023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941639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4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7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28/09/2023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6986353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28/09/2023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550419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6"/>
            <a:ext cx="5386917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6"/>
            <a:ext cx="5389033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28/09/2023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7694060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28/09/2023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1279299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28/09/2023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7927793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28/09/2023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1835582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6"/>
            <a:ext cx="73152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28/09/2023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4436414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28/09/2023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5056057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28/09/2023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2031230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7C159BFB-19FB-4C75-BE03-0AE9F75DA55E}" type="datetime1">
              <a:rPr lang="en-GB" smtClean="0"/>
              <a:t>28/09/2023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C8BD87-738D-4E0F-972F-F37B3B2FB473}" type="datetime1">
              <a:rPr lang="en-GB" smtClean="0"/>
              <a:t>28/09/2023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4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7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D7717F-F98B-43BE-A5D1-62CE1A79497A}" type="datetime1">
              <a:rPr lang="en-GB" smtClean="0"/>
              <a:t>28/09/2023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648F18-0827-4207-85D0-8B8013A96B8F}" type="datetime1">
              <a:rPr lang="en-GB" smtClean="0"/>
              <a:t>28/09/2023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6"/>
            <a:ext cx="5386917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6"/>
            <a:ext cx="5389033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108FAA-1F0E-4A6B-99E5-ED9901A681F2}" type="datetime1">
              <a:rPr lang="en-GB" smtClean="0"/>
              <a:t>28/09/2023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F7DE11-9C18-4590-959D-F47C081092DC}" type="datetime1">
              <a:rPr lang="en-GB" smtClean="0"/>
              <a:t>28/09/2023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8F2A22-1258-4C76-AD6D-BAA882B11159}" type="datetime1">
              <a:rPr lang="en-GB" smtClean="0"/>
              <a:t>28/09/2023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3E2349-2497-439B-8B4D-9E55EEE91298}" type="datetime1">
              <a:rPr lang="en-GB" smtClean="0"/>
              <a:t>28/09/2023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6"/>
            <a:ext cx="73152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8105B2-8677-4A68-AD44-F78EA94A7008}" type="datetime1">
              <a:rPr lang="en-GB" smtClean="0"/>
              <a:t>28/09/2023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3EA8E7-77EC-445A-9EF3-A95DA9A0C2A6}" type="datetime1">
              <a:rPr lang="en-GB" smtClean="0"/>
              <a:t>28/09/2023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EC410D-D707-4FB6-822F-EF3B918E6B20}" type="datetime1">
              <a:rPr lang="en-GB" smtClean="0"/>
              <a:t>28/09/2023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3A69AF18-C38F-3FB4-21F4-AE29689A473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2"/>
            <a:ext cx="5213809" cy="375186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273137694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28/09/2023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1042909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423767212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56723426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DAB39B9-1950-2646-9CCB-5BADF16EFB5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92652" y="1470581"/>
            <a:ext cx="4242061" cy="416664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216905086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582093728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63896530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theme" Target="../theme/theme3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4" Type="http://schemas.openxmlformats.org/officeDocument/2006/relationships/image" Target="../media/image3.jpeg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theme" Target="../theme/theme4.xml"/><Relationship Id="rId1" Type="http://schemas.openxmlformats.org/officeDocument/2006/relationships/slideLayout" Target="../slideLayouts/slideLayout25.xml"/></Relationships>
</file>

<file path=ppt/slideMasters/_rels/slideMaster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theme" Target="../theme/theme5.xml"/><Relationship Id="rId1" Type="http://schemas.openxmlformats.org/officeDocument/2006/relationships/slideLayout" Target="../slideLayouts/slideLayout26.xml"/></Relationships>
</file>

<file path=ppt/slideMasters/_rels/slideMaster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theme" Target="../theme/theme6.xml"/><Relationship Id="rId1" Type="http://schemas.openxmlformats.org/officeDocument/2006/relationships/slideLayout" Target="../slideLayouts/slideLayout27.xml"/></Relationships>
</file>

<file path=ppt/slideMasters/_rels/slideMaster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theme" Target="../theme/theme7.xml"/><Relationship Id="rId1" Type="http://schemas.openxmlformats.org/officeDocument/2006/relationships/slideLayout" Target="../slideLayouts/slideLayout28.xml"/></Relationships>
</file>

<file path=ppt/slideMasters/_rels/slideMaster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theme" Target="../theme/theme8.xml"/><Relationship Id="rId1" Type="http://schemas.openxmlformats.org/officeDocument/2006/relationships/slideLayout" Target="../slideLayouts/slideLayout2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201"/>
            <a:ext cx="109728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335360" y="6525344"/>
            <a:ext cx="1294837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28/09/2023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608501" y="6380973"/>
            <a:ext cx="973899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9484929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201"/>
            <a:ext cx="109728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335360" y="6525344"/>
            <a:ext cx="1294837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BC8D860-59D3-4E26-919D-4A7365653721}" type="datetime1">
              <a:rPr lang="en-GB" smtClean="0"/>
              <a:t>28/09/2023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608501" y="6380973"/>
            <a:ext cx="973899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725" r:id="rId3"/>
    <p:sldLayoutId id="2147483652" r:id="rId4"/>
    <p:sldLayoutId id="2147483727" r:id="rId5"/>
    <p:sldLayoutId id="2147483654" r:id="rId6"/>
    <p:sldLayoutId id="2147483655" r:id="rId7"/>
    <p:sldLayoutId id="2147483656" r:id="rId8"/>
    <p:sldLayoutId id="2147483657" r:id="rId9"/>
    <p:sldLayoutId id="2147483726" r:id="rId10"/>
    <p:sldLayoutId id="2147483659" r:id="rId11"/>
  </p:sldLayoutIdLst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close-up of a blue background&#10;&#10;Description automatically generated with low confidence">
            <a:extLst>
              <a:ext uri="{FF2B5EF4-FFF2-40B4-BE49-F238E27FC236}">
                <a16:creationId xmlns:a16="http://schemas.microsoft.com/office/drawing/2014/main" id="{2E1DDE80-4CCE-9DDD-ADC8-E44ADC637C06}"/>
              </a:ext>
            </a:extLst>
          </p:cNvPr>
          <p:cNvPicPr>
            <a:picLocks noChangeAspect="1"/>
          </p:cNvPicPr>
          <p:nvPr userDrawn="1"/>
        </p:nvPicPr>
        <p:blipFill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9211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  <p:sldLayoutId id="2147483724" r:id="rId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AC265FAA-23A0-0C4C-B5BB-9498790FB0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  <p:pic>
        <p:nvPicPr>
          <p:cNvPr id="3" name="Picture 2" descr="A picture containing cloud, sky, grass, outdoor&#10;&#10;Description automatically generated">
            <a:extLst>
              <a:ext uri="{FF2B5EF4-FFF2-40B4-BE49-F238E27FC236}">
                <a16:creationId xmlns:a16="http://schemas.microsoft.com/office/drawing/2014/main" id="{359D794F-FA3A-FA7E-25A6-BC20EF548E5C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66483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  <p:pic>
        <p:nvPicPr>
          <p:cNvPr id="6" name="Picture 5" descr="A picture containing text, businesscard, screenshot, logo&#10;&#10;Description automatically generated">
            <a:extLst>
              <a:ext uri="{FF2B5EF4-FFF2-40B4-BE49-F238E27FC236}">
                <a16:creationId xmlns:a16="http://schemas.microsoft.com/office/drawing/2014/main" id="{067C0C12-FBAF-6992-A87D-A0CF5E789462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841968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2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text, screenshot, design&#10;&#10;Description automatically generated">
            <a:extLst>
              <a:ext uri="{FF2B5EF4-FFF2-40B4-BE49-F238E27FC236}">
                <a16:creationId xmlns:a16="http://schemas.microsoft.com/office/drawing/2014/main" id="{CC492D47-54C1-BB3E-CB50-4BB081C9E022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039668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AC265FAA-23A0-0C4C-B5BB-9498790FB0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  <p:pic>
        <p:nvPicPr>
          <p:cNvPr id="3" name="Picture 2" descr="A picture containing screenshot, sky, building, architecture&#10;&#10;Description automatically generated">
            <a:extLst>
              <a:ext uri="{FF2B5EF4-FFF2-40B4-BE49-F238E27FC236}">
                <a16:creationId xmlns:a16="http://schemas.microsoft.com/office/drawing/2014/main" id="{7AE68DFF-2CB8-C402-8E59-DF494BAED7E5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20389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19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AC265FAA-23A0-0C4C-B5BB-9498790FB0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  <p:pic>
        <p:nvPicPr>
          <p:cNvPr id="4" name="Picture 3" descr="A close-up of a building&#10;&#10;Description automatically generated with low confidence">
            <a:extLst>
              <a:ext uri="{FF2B5EF4-FFF2-40B4-BE49-F238E27FC236}">
                <a16:creationId xmlns:a16="http://schemas.microsoft.com/office/drawing/2014/main" id="{985EA2D4-C420-D9F3-8677-5BC86BB051A4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6140709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1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3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hyperlink" Target="mailto:a.cooke@uwtsd.ac.uk" TargetMode="Externa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10.jpeg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15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5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6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6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hyperlink" Target="https://uwtsd.ac.uk/hwb/" TargetMode="External"/><Relationship Id="rId1" Type="http://schemas.openxmlformats.org/officeDocument/2006/relationships/slideLayout" Target="../slideLayouts/slideLayout15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6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6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6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6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15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5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7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8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6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6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15.xml"/><Relationship Id="rId6" Type="http://schemas.openxmlformats.org/officeDocument/2006/relationships/image" Target="../media/image24.png"/><Relationship Id="rId5" Type="http://schemas.openxmlformats.org/officeDocument/2006/relationships/hyperlink" Target="https://www.uwtsd.ac.uk/library/" TargetMode="External"/><Relationship Id="rId4" Type="http://schemas.openxmlformats.org/officeDocument/2006/relationships/image" Target="../media/image23.pn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jpe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15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jpe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15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uwtsd.ac.uk/library/student-essentials/referencing-handbooks/" TargetMode="External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15.xml"/><Relationship Id="rId4" Type="http://schemas.openxmlformats.org/officeDocument/2006/relationships/image" Target="../media/image27.png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studentfinancewales.co.uk/" TargetMode="External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15.xml"/><Relationship Id="rId4" Type="http://schemas.openxmlformats.org/officeDocument/2006/relationships/image" Target="../media/image28.png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hyperlink" Target="https://moodle.uwtsd.ac.uk/course/view.php?id=9950" TargetMode="External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15.xml"/><Relationship Id="rId4" Type="http://schemas.openxmlformats.org/officeDocument/2006/relationships/image" Target="../media/image29.png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uwtsd.ac.uk/study-skills/" TargetMode="External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30.jpeg"/><Relationship Id="rId4" Type="http://schemas.openxmlformats.org/officeDocument/2006/relationships/hyperlink" Target="mailto:a.cooke@uwtsd.ac.uk" TargetMode="Externa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27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26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26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29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png"/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26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26.xml"/></Relationships>
</file>

<file path=ppt/slides/_rels/slide35.xml.rels><?xml version="1.0" encoding="UTF-8" standalone="yes"?>
<Relationships xmlns="http://schemas.openxmlformats.org/package/2006/relationships"><Relationship Id="rId8" Type="http://schemas.openxmlformats.org/officeDocument/2006/relationships/diagramData" Target="../diagrams/data3.xml"/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12" Type="http://schemas.microsoft.com/office/2007/relationships/diagramDrawing" Target="../diagrams/drawing3.xml"/><Relationship Id="rId2" Type="http://schemas.openxmlformats.org/officeDocument/2006/relationships/notesSlide" Target="../notesSlides/notesSlide29.xml"/><Relationship Id="rId1" Type="http://schemas.openxmlformats.org/officeDocument/2006/relationships/slideLayout" Target="../slideLayouts/slideLayout26.xml"/><Relationship Id="rId6" Type="http://schemas.openxmlformats.org/officeDocument/2006/relationships/diagramColors" Target="../diagrams/colors2.xml"/><Relationship Id="rId11" Type="http://schemas.openxmlformats.org/officeDocument/2006/relationships/diagramColors" Target="../diagrams/colors3.xml"/><Relationship Id="rId5" Type="http://schemas.openxmlformats.org/officeDocument/2006/relationships/diagramQuickStyle" Target="../diagrams/quickStyle2.xml"/><Relationship Id="rId10" Type="http://schemas.openxmlformats.org/officeDocument/2006/relationships/diagramQuickStyle" Target="../diagrams/quickStyle3.xml"/><Relationship Id="rId4" Type="http://schemas.openxmlformats.org/officeDocument/2006/relationships/diagramLayout" Target="../diagrams/layout2.xml"/><Relationship Id="rId9" Type="http://schemas.openxmlformats.org/officeDocument/2006/relationships/diagramLayout" Target="../diagrams/layout3.xml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6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6.xml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hyperlink" Target="http://www.Menti.com" TargetMode="External"/><Relationship Id="rId2" Type="http://schemas.openxmlformats.org/officeDocument/2006/relationships/image" Target="../media/image32.jpeg"/><Relationship Id="rId1" Type="http://schemas.openxmlformats.org/officeDocument/2006/relationships/slideLayout" Target="../slideLayouts/slideLayout15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jpeg"/><Relationship Id="rId1" Type="http://schemas.openxmlformats.org/officeDocument/2006/relationships/slideLayout" Target="../slideLayouts/slideLayout4.xml"/></Relationships>
</file>

<file path=ppt/slides/_rels/slide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.png"/><Relationship Id="rId1" Type="http://schemas.openxmlformats.org/officeDocument/2006/relationships/slideLayout" Target="../slideLayouts/slideLayout15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78DF7E4-8566-8585-3648-1E4B75EAF52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29327" y="1159228"/>
            <a:ext cx="5869291" cy="4374576"/>
          </a:xfrm>
          <a:solidFill>
            <a:schemeClr val="bg1"/>
          </a:solidFill>
        </p:spPr>
        <p:txBody>
          <a:bodyPr/>
          <a:lstStyle/>
          <a:p>
            <a:pPr marL="0" indent="0" algn="ctr">
              <a:buNone/>
            </a:pPr>
            <a:endParaRPr lang="en-US" dirty="0">
              <a:solidFill>
                <a:srgbClr val="0070C0"/>
              </a:solidFill>
              <a:ea typeface="Calibri" panose="020F0502020204030204"/>
              <a:cs typeface="Calibri" panose="020F0502020204030204"/>
            </a:endParaRPr>
          </a:p>
          <a:p>
            <a:pPr marL="0" indent="0" algn="ctr">
              <a:buNone/>
            </a:pPr>
            <a:r>
              <a:rPr lang="en-US" dirty="0" err="1">
                <a:solidFill>
                  <a:srgbClr val="0070C0"/>
                </a:solidFill>
                <a:ea typeface="Calibri" panose="020F0502020204030204"/>
                <a:cs typeface="Calibri" panose="020F0502020204030204"/>
              </a:rPr>
              <a:t>Anwythiad</a:t>
            </a:r>
            <a:r>
              <a:rPr lang="en-US" dirty="0">
                <a:solidFill>
                  <a:srgbClr val="0070C0"/>
                </a:solidFill>
                <a:ea typeface="Calibri" panose="020F0502020204030204"/>
                <a:cs typeface="Calibri" panose="020F0502020204030204"/>
              </a:rPr>
              <a:t> </a:t>
            </a:r>
            <a:r>
              <a:rPr lang="en-US" dirty="0" err="1">
                <a:solidFill>
                  <a:srgbClr val="0070C0"/>
                </a:solidFill>
                <a:ea typeface="Calibri" panose="020F0502020204030204"/>
                <a:cs typeface="Calibri" panose="020F0502020204030204"/>
              </a:rPr>
              <a:t>Cwrs</a:t>
            </a:r>
            <a:r>
              <a:rPr lang="en-US" dirty="0">
                <a:solidFill>
                  <a:srgbClr val="0070C0"/>
                </a:solidFill>
                <a:ea typeface="Calibri" panose="020F0502020204030204"/>
                <a:cs typeface="Calibri" panose="020F0502020204030204"/>
              </a:rPr>
              <a:t> </a:t>
            </a:r>
            <a:r>
              <a:rPr lang="en-US" dirty="0">
                <a:solidFill>
                  <a:schemeClr val="tx1"/>
                </a:solidFill>
                <a:ea typeface="Calibri" panose="020F0502020204030204"/>
                <a:cs typeface="Calibri" panose="020F0502020204030204"/>
              </a:rPr>
              <a:t>/ Course Induction</a:t>
            </a:r>
          </a:p>
          <a:p>
            <a:pPr marL="0" indent="0" algn="ctr">
              <a:buNone/>
            </a:pPr>
            <a:r>
              <a:rPr lang="en-US" dirty="0">
                <a:solidFill>
                  <a:schemeClr val="tx1"/>
                </a:solidFill>
                <a:ea typeface="Calibri" panose="020F0502020204030204"/>
                <a:cs typeface="Calibri" panose="020F0502020204030204"/>
              </a:rPr>
              <a:t>28.09.23</a:t>
            </a:r>
          </a:p>
          <a:p>
            <a:pPr marL="0" indent="0" algn="ctr">
              <a:buNone/>
            </a:pPr>
            <a:endParaRPr lang="en-US" dirty="0">
              <a:solidFill>
                <a:schemeClr val="tx1"/>
              </a:solidFill>
              <a:ea typeface="Calibri" panose="020F0502020204030204"/>
              <a:cs typeface="Calibri" panose="020F0502020204030204"/>
            </a:endParaRPr>
          </a:p>
          <a:p>
            <a:pPr marL="0" indent="0" algn="ctr">
              <a:buNone/>
            </a:pPr>
            <a:r>
              <a:rPr lang="en-US" sz="2000" dirty="0">
                <a:solidFill>
                  <a:schemeClr val="tx1"/>
                </a:solidFill>
                <a:ea typeface="Calibri" panose="020F0502020204030204"/>
                <a:cs typeface="Calibri" panose="020F0502020204030204"/>
              </a:rPr>
              <a:t>BSc Professional Investigation</a:t>
            </a:r>
          </a:p>
          <a:p>
            <a:pPr marL="0" indent="0" algn="ctr">
              <a:buNone/>
            </a:pPr>
            <a:r>
              <a:rPr lang="en-US" sz="2000" dirty="0">
                <a:solidFill>
                  <a:srgbClr val="0070C0"/>
                </a:solidFill>
                <a:ea typeface="Calibri" panose="020F0502020204030204"/>
                <a:cs typeface="Calibri" panose="020F0502020204030204"/>
              </a:rPr>
              <a:t>BSc </a:t>
            </a:r>
            <a:r>
              <a:rPr lang="en-US" sz="2000" err="1">
                <a:solidFill>
                  <a:srgbClr val="0070C0"/>
                </a:solidFill>
                <a:ea typeface="Calibri" panose="020F0502020204030204"/>
                <a:cs typeface="Calibri" panose="020F0502020204030204"/>
              </a:rPr>
              <a:t>Ymchwil</a:t>
            </a:r>
            <a:r>
              <a:rPr lang="en-US" sz="2000" dirty="0">
                <a:solidFill>
                  <a:srgbClr val="0070C0"/>
                </a:solidFill>
                <a:ea typeface="Calibri" panose="020F0502020204030204"/>
                <a:cs typeface="Calibri" panose="020F0502020204030204"/>
              </a:rPr>
              <a:t> </a:t>
            </a:r>
            <a:r>
              <a:rPr lang="en-US" sz="2000" err="1">
                <a:solidFill>
                  <a:srgbClr val="0070C0"/>
                </a:solidFill>
                <a:ea typeface="Calibri" panose="020F0502020204030204"/>
                <a:cs typeface="Calibri" panose="020F0502020204030204"/>
              </a:rPr>
              <a:t>Professiynol</a:t>
            </a:r>
            <a:r>
              <a:rPr lang="en-US" sz="2000" dirty="0">
                <a:solidFill>
                  <a:srgbClr val="0070C0"/>
                </a:solidFill>
                <a:ea typeface="Calibri" panose="020F0502020204030204"/>
                <a:cs typeface="Calibri" panose="020F0502020204030204"/>
              </a:rPr>
              <a:t> </a:t>
            </a:r>
          </a:p>
          <a:p>
            <a:pPr marL="0" indent="0" algn="ctr">
              <a:buNone/>
            </a:pPr>
            <a:r>
              <a:rPr lang="en-US" sz="2000" dirty="0">
                <a:solidFill>
                  <a:srgbClr val="0070C0"/>
                </a:solidFill>
                <a:ea typeface="Calibri" panose="020F0502020204030204"/>
                <a:cs typeface="Calibri" panose="020F0502020204030204"/>
              </a:rPr>
              <a:t>&amp; </a:t>
            </a:r>
          </a:p>
          <a:p>
            <a:pPr marL="0" indent="0" algn="ctr">
              <a:buNone/>
            </a:pPr>
            <a:r>
              <a:rPr lang="en-US" sz="2000" dirty="0">
                <a:solidFill>
                  <a:schemeClr val="tx1"/>
                </a:solidFill>
                <a:ea typeface="Calibri" panose="020F0502020204030204"/>
                <a:cs typeface="Calibri" panose="020F0502020204030204"/>
              </a:rPr>
              <a:t>BSc Operational Policing</a:t>
            </a:r>
          </a:p>
          <a:p>
            <a:pPr marL="0" indent="0" algn="ctr">
              <a:buNone/>
            </a:pPr>
            <a:r>
              <a:rPr lang="en-US" sz="2000" dirty="0">
                <a:solidFill>
                  <a:srgbClr val="0070C0"/>
                </a:solidFill>
                <a:ea typeface="Calibri" panose="020F0502020204030204"/>
                <a:cs typeface="Calibri" panose="020F0502020204030204"/>
              </a:rPr>
              <a:t>BSc </a:t>
            </a:r>
            <a:r>
              <a:rPr lang="en-US" sz="2000" err="1">
                <a:solidFill>
                  <a:srgbClr val="0070C0"/>
                </a:solidFill>
                <a:ea typeface="Calibri" panose="020F0502020204030204"/>
                <a:cs typeface="Calibri" panose="020F0502020204030204"/>
              </a:rPr>
              <a:t>Plisomona</a:t>
            </a:r>
            <a:r>
              <a:rPr lang="en-US" sz="2000" dirty="0">
                <a:solidFill>
                  <a:srgbClr val="0070C0"/>
                </a:solidFill>
                <a:ea typeface="Calibri" panose="020F0502020204030204"/>
                <a:cs typeface="Calibri" panose="020F0502020204030204"/>
              </a:rPr>
              <a:t> </a:t>
            </a:r>
            <a:r>
              <a:rPr lang="en-US" sz="2000" err="1">
                <a:solidFill>
                  <a:srgbClr val="0070C0"/>
                </a:solidFill>
                <a:ea typeface="Calibri" panose="020F0502020204030204"/>
                <a:cs typeface="Calibri" panose="020F0502020204030204"/>
              </a:rPr>
              <a:t>Gweithredol</a:t>
            </a:r>
            <a:endParaRPr lang="en-US" sz="2000">
              <a:solidFill>
                <a:srgbClr val="0070C0"/>
              </a:solidFill>
              <a:ea typeface="Calibri" panose="020F0502020204030204"/>
              <a:cs typeface="Calibri" panose="020F0502020204030204"/>
            </a:endParaRPr>
          </a:p>
          <a:p>
            <a:pPr marL="0" indent="0">
              <a:buNone/>
            </a:pPr>
            <a:endParaRPr lang="en-US" dirty="0">
              <a:ea typeface="Calibri" panose="020F0502020204030204"/>
              <a:cs typeface="Calibri" panose="020F0502020204030204"/>
            </a:endParaRPr>
          </a:p>
        </p:txBody>
      </p:sp>
    </p:spTree>
    <p:extLst>
      <p:ext uri="{BB962C8B-B14F-4D97-AF65-F5344CB8AC3E}">
        <p14:creationId xmlns:p14="http://schemas.microsoft.com/office/powerpoint/2010/main" val="184006568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B63C24E8-729A-4E7B-B94F-E1B144E5B289}"/>
              </a:ext>
            </a:extLst>
          </p:cNvPr>
          <p:cNvSpPr>
            <a:spLocks noGrp="1"/>
          </p:cNvSpPr>
          <p:nvPr>
            <p:ph type="title"/>
          </p:nvPr>
        </p:nvSpPr>
        <p:spPr>
          <a:solidFill>
            <a:srgbClr val="002060"/>
          </a:solidFill>
        </p:spPr>
        <p:txBody>
          <a:bodyPr/>
          <a:lstStyle/>
          <a:p>
            <a:r>
              <a:rPr lang="en-GB">
                <a:solidFill>
                  <a:schemeClr val="bg1"/>
                </a:solidFill>
              </a:rPr>
              <a:t>Croeso - Welcome 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54E5F5D7-C29C-4457-8CE2-65B430EBE695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 vert="horz" lIns="91440" tIns="45720" rIns="91440" bIns="45720" rtlCol="0" anchor="t">
            <a:normAutofit lnSpcReduction="10000"/>
          </a:bodyPr>
          <a:lstStyle/>
          <a:p>
            <a:endParaRPr lang="en-GB"/>
          </a:p>
          <a:p>
            <a:pPr marL="0" indent="0">
              <a:buNone/>
            </a:pPr>
            <a:r>
              <a:rPr lang="en-GB" dirty="0"/>
              <a:t>   Tutor/Programme Manager :</a:t>
            </a:r>
          </a:p>
          <a:p>
            <a:pPr marL="0" indent="0">
              <a:buNone/>
            </a:pPr>
            <a:endParaRPr lang="en-GB"/>
          </a:p>
          <a:p>
            <a:pPr marL="0" indent="0">
              <a:buNone/>
            </a:pPr>
            <a:r>
              <a:rPr lang="en-GB" dirty="0"/>
              <a:t>   Alison Cooke </a:t>
            </a:r>
          </a:p>
          <a:p>
            <a:pPr marL="0" indent="0">
              <a:buNone/>
            </a:pPr>
            <a:r>
              <a:rPr lang="en-GB" sz="2400" dirty="0"/>
              <a:t>   (</a:t>
            </a:r>
            <a:r>
              <a:rPr lang="en-GB" sz="1800" dirty="0"/>
              <a:t>M.A, PGCE HE, FHEA)</a:t>
            </a:r>
          </a:p>
          <a:p>
            <a:pPr marL="0" indent="0">
              <a:buNone/>
            </a:pPr>
            <a:r>
              <a:rPr lang="en-GB" dirty="0"/>
              <a:t>   Swansea Business Centre.</a:t>
            </a:r>
            <a:endParaRPr lang="en-GB" dirty="0">
              <a:ea typeface="+mn-lt"/>
              <a:cs typeface="+mn-lt"/>
            </a:endParaRPr>
          </a:p>
          <a:p>
            <a:pPr marL="0" indent="0">
              <a:buNone/>
            </a:pPr>
            <a:r>
              <a:rPr lang="en-GB" dirty="0"/>
              <a:t>   email: </a:t>
            </a:r>
            <a:r>
              <a:rPr lang="en-GB" u="sng" dirty="0">
                <a:solidFill>
                  <a:srgbClr val="0070C0"/>
                </a:solidFill>
                <a:hlinkClick r:id="rId2"/>
              </a:rPr>
              <a:t>a.cooke@uwtsd.ac.uk</a:t>
            </a:r>
          </a:p>
          <a:p>
            <a:pPr marL="0" indent="0">
              <a:buNone/>
            </a:pPr>
            <a:r>
              <a:rPr lang="en-GB" dirty="0"/>
              <a:t>   </a:t>
            </a:r>
            <a:endParaRPr lang="en-GB" u="sng" dirty="0">
              <a:solidFill>
                <a:srgbClr val="0070C0"/>
              </a:solidFill>
            </a:endParaRPr>
          </a:p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A428DEC-7DDF-0DD6-6507-C1780C800279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endParaRPr lang="en-GB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00EE53DC-5027-4B80-887F-0B3ACA36E6A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885049" y="489677"/>
            <a:ext cx="1873909" cy="749564"/>
          </a:xfrm>
          <a:prstGeom prst="rect">
            <a:avLst/>
          </a:prstGeom>
        </p:spPr>
      </p:pic>
      <p:pic>
        <p:nvPicPr>
          <p:cNvPr id="2" name="Picture 2" descr="Diagram&#10;&#10;Description automatically generated">
            <a:extLst>
              <a:ext uri="{FF2B5EF4-FFF2-40B4-BE49-F238E27FC236}">
                <a16:creationId xmlns:a16="http://schemas.microsoft.com/office/drawing/2014/main" id="{111F6B9A-1C7B-D19B-9EB1-59DEA22CFB9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92537" y="2186046"/>
            <a:ext cx="5375562" cy="264754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3819730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57EF50-E6BB-4153-B801-E0884BE85B05}"/>
              </a:ext>
            </a:extLst>
          </p:cNvPr>
          <p:cNvSpPr>
            <a:spLocks noGrp="1"/>
          </p:cNvSpPr>
          <p:nvPr>
            <p:ph type="title"/>
          </p:nvPr>
        </p:nvSpPr>
        <p:spPr>
          <a:solidFill>
            <a:srgbClr val="002060"/>
          </a:solidFill>
        </p:spPr>
        <p:txBody>
          <a:bodyPr/>
          <a:lstStyle/>
          <a:p>
            <a:r>
              <a:rPr lang="en-GB" dirty="0">
                <a:solidFill>
                  <a:srgbClr val="FFFFFF"/>
                </a:solidFill>
              </a:rPr>
              <a:t>Course Induction – agenda 28.09.23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58C690E-5CBE-4BDA-BD72-E432396BE4C6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dirty="0"/>
              <a:t>5.30pm – Welcome &amp; introductions</a:t>
            </a:r>
          </a:p>
          <a:p>
            <a:pPr marL="0" indent="0">
              <a:buNone/>
            </a:pPr>
            <a:r>
              <a:rPr lang="en-GB" dirty="0"/>
              <a:t>Course Overview</a:t>
            </a:r>
          </a:p>
          <a:p>
            <a:pPr marL="0" indent="0">
              <a:buNone/>
            </a:pPr>
            <a:r>
              <a:rPr lang="en-GB" dirty="0"/>
              <a:t>Important information</a:t>
            </a:r>
          </a:p>
          <a:p>
            <a:pPr marL="0" indent="0">
              <a:buNone/>
            </a:pPr>
            <a:r>
              <a:rPr lang="en-GB" dirty="0"/>
              <a:t>Questions</a:t>
            </a:r>
          </a:p>
          <a:p>
            <a:pPr marL="0" indent="0">
              <a:buNone/>
            </a:pPr>
            <a:r>
              <a:rPr lang="en-GB" dirty="0"/>
              <a:t>7.30pm - Close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9D015D80-26C5-409B-BE05-E20CB02864DA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8145807" y="1662446"/>
            <a:ext cx="3012523" cy="38645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1128083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F9BD78-1722-4458-88D1-AFC9579385D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solidFill>
            <a:srgbClr val="002060"/>
          </a:solidFill>
        </p:spPr>
        <p:txBody>
          <a:bodyPr anchor="ctr">
            <a:normAutofit/>
          </a:bodyPr>
          <a:lstStyle/>
          <a:p>
            <a:r>
              <a:rPr lang="en-GB">
                <a:solidFill>
                  <a:schemeClr val="bg1"/>
                </a:solidFill>
              </a:rPr>
              <a:t>Introductions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8344FBB-A861-4CD1-BECF-192A2280284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>
            <a:normAutofit/>
          </a:bodyPr>
          <a:lstStyle/>
          <a:p>
            <a:r>
              <a:rPr lang="en-GB"/>
              <a:t>Introductions Please</a:t>
            </a:r>
          </a:p>
          <a:p>
            <a:r>
              <a:rPr lang="en-GB"/>
              <a:t>Role/experience/background</a:t>
            </a:r>
          </a:p>
          <a:p>
            <a:r>
              <a:rPr lang="en-GB"/>
              <a:t>Expectations</a:t>
            </a:r>
          </a:p>
          <a:p>
            <a:r>
              <a:rPr lang="en-GB"/>
              <a:t>Concerns</a:t>
            </a:r>
          </a:p>
          <a:p>
            <a:endParaRPr lang="en-GB"/>
          </a:p>
        </p:txBody>
      </p:sp>
      <p:pic>
        <p:nvPicPr>
          <p:cNvPr id="5" name="Picture 5" descr="A picture containing orange&#10;&#10;Description automatically generated">
            <a:extLst>
              <a:ext uri="{FF2B5EF4-FFF2-40B4-BE49-F238E27FC236}">
                <a16:creationId xmlns:a16="http://schemas.microsoft.com/office/drawing/2014/main" id="{16627D70-BA13-B488-8E2C-2B283F4E015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729270" y="1600201"/>
            <a:ext cx="4321460" cy="3989040"/>
          </a:xfrm>
          <a:prstGeom prst="rect">
            <a:avLst/>
          </a:prstGeom>
          <a:noFill/>
        </p:spPr>
      </p:pic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978DBEA-26C4-4EB5-9BD0-6E04A605FC4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608501" y="6380973"/>
            <a:ext cx="973899" cy="340503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AC82685A-BD3A-4230-8D85-804689F67293}" type="slidenum">
              <a:rPr lang="en-GB" smtClean="0"/>
              <a:pPr>
                <a:spcAft>
                  <a:spcPts val="600"/>
                </a:spcAft>
              </a:pPr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3234176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6874CC62-570C-9F61-D40D-C9C959E044A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2743200"/>
            <a:ext cx="4535079" cy="1052945"/>
          </a:xfrm>
        </p:spPr>
        <p:txBody>
          <a:bodyPr/>
          <a:lstStyle/>
          <a:p>
            <a:pPr algn="ctr"/>
            <a:r>
              <a:rPr lang="en-GB" sz="5400" dirty="0"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</a:rPr>
              <a:t>Absolute Basics</a:t>
            </a:r>
          </a:p>
        </p:txBody>
      </p:sp>
    </p:spTree>
    <p:extLst>
      <p:ext uri="{BB962C8B-B14F-4D97-AF65-F5344CB8AC3E}">
        <p14:creationId xmlns:p14="http://schemas.microsoft.com/office/powerpoint/2010/main" val="313076923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06D4C42-0D9B-9EA7-695C-4205B1C36E07}"/>
              </a:ext>
            </a:extLst>
          </p:cNvPr>
          <p:cNvSpPr>
            <a:spLocks noGrp="1"/>
          </p:cNvSpPr>
          <p:nvPr>
            <p:ph type="title"/>
          </p:nvPr>
        </p:nvSpPr>
        <p:spPr>
          <a:solidFill>
            <a:srgbClr val="002060"/>
          </a:solidFill>
        </p:spPr>
        <p:txBody>
          <a:bodyPr/>
          <a:lstStyle/>
          <a:p>
            <a:r>
              <a:rPr lang="en-GB" dirty="0">
                <a:solidFill>
                  <a:schemeClr val="bg1"/>
                </a:solidFill>
              </a:rPr>
              <a:t>Your Basic Information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62B371C-EBE1-213F-C23F-EAC2867DAF8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Do you know your student number?​</a:t>
            </a:r>
          </a:p>
          <a:p>
            <a:r>
              <a:rPr lang="en-GB" dirty="0"/>
              <a:t>Your university email address?​</a:t>
            </a:r>
          </a:p>
          <a:p>
            <a:r>
              <a:rPr lang="en-GB" dirty="0"/>
              <a:t>And your university password?​</a:t>
            </a:r>
          </a:p>
        </p:txBody>
      </p:sp>
      <p:sp>
        <p:nvSpPr>
          <p:cNvPr id="4" name="Oval 3">
            <a:extLst>
              <a:ext uri="{FF2B5EF4-FFF2-40B4-BE49-F238E27FC236}">
                <a16:creationId xmlns:a16="http://schemas.microsoft.com/office/drawing/2014/main" id="{177FB45C-B1AF-AA96-B071-32EA2B49E479}"/>
              </a:ext>
            </a:extLst>
          </p:cNvPr>
          <p:cNvSpPr/>
          <p:nvPr/>
        </p:nvSpPr>
        <p:spPr>
          <a:xfrm>
            <a:off x="9541164" y="64654"/>
            <a:ext cx="2189018" cy="1930401"/>
          </a:xfrm>
          <a:prstGeom prst="ellipse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chemeClr val="tx1"/>
                </a:solidFill>
              </a:rPr>
              <a:t>Note your student number and university email address</a:t>
            </a:r>
          </a:p>
        </p:txBody>
      </p:sp>
    </p:spTree>
    <p:extLst>
      <p:ext uri="{BB962C8B-B14F-4D97-AF65-F5344CB8AC3E}">
        <p14:creationId xmlns:p14="http://schemas.microsoft.com/office/powerpoint/2010/main" val="248001466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E6DA2FB-8A8B-EE33-8864-59BD70F31F6F}"/>
              </a:ext>
            </a:extLst>
          </p:cNvPr>
          <p:cNvSpPr>
            <a:spLocks noGrp="1"/>
          </p:cNvSpPr>
          <p:nvPr>
            <p:ph type="title"/>
          </p:nvPr>
        </p:nvSpPr>
        <p:spPr>
          <a:solidFill>
            <a:srgbClr val="002060"/>
          </a:solidFill>
        </p:spPr>
        <p:txBody>
          <a:bodyPr/>
          <a:lstStyle/>
          <a:p>
            <a:r>
              <a:rPr lang="en-GB">
                <a:solidFill>
                  <a:schemeClr val="bg1"/>
                </a:solidFill>
              </a:rPr>
              <a:t>Useful information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124FACF-7D7A-393A-0B48-69E8C8B8009D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 vert="horz" lIns="91440" tIns="45720" rIns="91440" bIns="45720" rtlCol="0" anchor="t">
            <a:normAutofit fontScale="85000" lnSpcReduction="20000"/>
          </a:bodyPr>
          <a:lstStyle/>
          <a:p>
            <a:pPr marL="0" indent="0">
              <a:buNone/>
            </a:pPr>
            <a:endParaRPr lang="en-GB">
              <a:ea typeface="+mn-lt"/>
              <a:cs typeface="+mn-lt"/>
            </a:endParaRPr>
          </a:p>
          <a:p>
            <a:r>
              <a:rPr lang="en-GB" dirty="0">
                <a:ea typeface="+mn-lt"/>
                <a:cs typeface="+mn-lt"/>
              </a:rPr>
              <a:t>Application &amp; enrolment.</a:t>
            </a:r>
            <a:endParaRPr lang="en-US" dirty="0">
              <a:ea typeface="+mn-lt"/>
              <a:cs typeface="+mn-lt"/>
            </a:endParaRPr>
          </a:p>
          <a:p>
            <a:r>
              <a:rPr lang="en-GB" dirty="0">
                <a:ea typeface="+mn-lt"/>
                <a:cs typeface="+mn-lt"/>
              </a:rPr>
              <a:t>HWB Student App.</a:t>
            </a:r>
            <a:endParaRPr lang="en-US" dirty="0">
              <a:ea typeface="+mn-lt"/>
              <a:cs typeface="+mn-lt"/>
            </a:endParaRPr>
          </a:p>
          <a:p>
            <a:r>
              <a:rPr lang="en-GB" dirty="0">
                <a:ea typeface="+mn-lt"/>
                <a:cs typeface="+mn-lt"/>
              </a:rPr>
              <a:t>Moodle.</a:t>
            </a:r>
            <a:endParaRPr lang="en-US" dirty="0">
              <a:ea typeface="+mn-lt"/>
              <a:cs typeface="+mn-lt"/>
            </a:endParaRPr>
          </a:p>
          <a:p>
            <a:r>
              <a:rPr lang="en-GB" dirty="0">
                <a:ea typeface="+mn-lt"/>
                <a:cs typeface="+mn-lt"/>
              </a:rPr>
              <a:t>Turnitin.</a:t>
            </a:r>
            <a:endParaRPr lang="en-US" dirty="0">
              <a:ea typeface="+mn-lt"/>
              <a:cs typeface="+mn-lt"/>
            </a:endParaRPr>
          </a:p>
          <a:p>
            <a:r>
              <a:rPr lang="en-GB" dirty="0">
                <a:ea typeface="+mn-lt"/>
                <a:cs typeface="+mn-lt"/>
              </a:rPr>
              <a:t>RPL Process</a:t>
            </a:r>
          </a:p>
          <a:p>
            <a:r>
              <a:rPr lang="en-GB" dirty="0">
                <a:ea typeface="+mn-lt"/>
                <a:cs typeface="+mn-lt"/>
              </a:rPr>
              <a:t>Academic writing.</a:t>
            </a:r>
            <a:endParaRPr lang="en-US" dirty="0">
              <a:ea typeface="+mn-lt"/>
              <a:cs typeface="+mn-lt"/>
            </a:endParaRPr>
          </a:p>
          <a:p>
            <a:r>
              <a:rPr lang="en-GB" dirty="0">
                <a:ea typeface="+mn-lt"/>
                <a:cs typeface="+mn-lt"/>
              </a:rPr>
              <a:t>Referencing</a:t>
            </a:r>
            <a:endParaRPr lang="en-US" dirty="0">
              <a:ea typeface="+mn-lt"/>
              <a:cs typeface="+mn-lt"/>
            </a:endParaRPr>
          </a:p>
          <a:p>
            <a:r>
              <a:rPr lang="en-GB" dirty="0">
                <a:ea typeface="+mn-lt"/>
                <a:cs typeface="+mn-lt"/>
              </a:rPr>
              <a:t>Library skills.</a:t>
            </a:r>
            <a:endParaRPr lang="en-US" dirty="0">
              <a:ea typeface="+mn-lt"/>
              <a:cs typeface="+mn-lt"/>
            </a:endParaRPr>
          </a:p>
          <a:p>
            <a:r>
              <a:rPr lang="en-GB" dirty="0">
                <a:ea typeface="+mn-lt"/>
                <a:cs typeface="+mn-lt"/>
              </a:rPr>
              <a:t>Student finance </a:t>
            </a:r>
            <a:endParaRPr lang="en-GB" dirty="0"/>
          </a:p>
        </p:txBody>
      </p:sp>
      <p:pic>
        <p:nvPicPr>
          <p:cNvPr id="5" name="Picture 5" descr="Shape&#10;&#10;Description automatically generated">
            <a:extLst>
              <a:ext uri="{FF2B5EF4-FFF2-40B4-BE49-F238E27FC236}">
                <a16:creationId xmlns:a16="http://schemas.microsoft.com/office/drawing/2014/main" id="{4EC5D035-C1AD-38E4-2E20-97AACD0AC766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7223125" y="1785144"/>
            <a:ext cx="3333750" cy="3619500"/>
          </a:xfrm>
        </p:spPr>
      </p:pic>
    </p:spTree>
    <p:extLst>
      <p:ext uri="{BB962C8B-B14F-4D97-AF65-F5344CB8AC3E}">
        <p14:creationId xmlns:p14="http://schemas.microsoft.com/office/powerpoint/2010/main" val="161422194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027324-84E7-521C-F368-591F1A8EE6F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113125"/>
            <a:ext cx="11481847" cy="1085563"/>
          </a:xfrm>
          <a:solidFill>
            <a:srgbClr val="002060"/>
          </a:solidFill>
        </p:spPr>
        <p:txBody>
          <a:bodyPr/>
          <a:lstStyle/>
          <a:p>
            <a:r>
              <a:rPr lang="en-GB" dirty="0">
                <a:solidFill>
                  <a:schemeClr val="bg1"/>
                </a:solidFill>
              </a:rPr>
              <a:t>UWTSD HWB: Your first line of support</a:t>
            </a:r>
          </a:p>
        </p:txBody>
      </p:sp>
      <p:sp>
        <p:nvSpPr>
          <p:cNvPr id="4" name="Oval 3">
            <a:extLst>
              <a:ext uri="{FF2B5EF4-FFF2-40B4-BE49-F238E27FC236}">
                <a16:creationId xmlns:a16="http://schemas.microsoft.com/office/drawing/2014/main" id="{D8455046-B5E4-7861-2909-AA69EB746877}"/>
              </a:ext>
            </a:extLst>
          </p:cNvPr>
          <p:cNvSpPr/>
          <p:nvPr/>
        </p:nvSpPr>
        <p:spPr>
          <a:xfrm>
            <a:off x="9541164" y="64654"/>
            <a:ext cx="2189018" cy="1487055"/>
          </a:xfrm>
          <a:prstGeom prst="ellipse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chemeClr val="tx1"/>
                </a:solidFill>
              </a:rPr>
              <a:t>Open the HWB on the app or the web</a:t>
            </a:r>
          </a:p>
        </p:txBody>
      </p:sp>
      <p:pic>
        <p:nvPicPr>
          <p:cNvPr id="5" name="Content Placeholder 6">
            <a:extLst>
              <a:ext uri="{FF2B5EF4-FFF2-40B4-BE49-F238E27FC236}">
                <a16:creationId xmlns:a16="http://schemas.microsoft.com/office/drawing/2014/main" id="{A46B3394-BEEA-68F0-B91C-445DA08B8F15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2013045" y="1295474"/>
            <a:ext cx="7237908" cy="4106789"/>
          </a:xfrm>
        </p:spPr>
      </p:pic>
    </p:spTree>
    <p:extLst>
      <p:ext uri="{BB962C8B-B14F-4D97-AF65-F5344CB8AC3E}">
        <p14:creationId xmlns:p14="http://schemas.microsoft.com/office/powerpoint/2010/main" val="205638083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40B6113-5254-4489-A663-DB1C10880DC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26655" y="274638"/>
            <a:ext cx="10561781" cy="1143000"/>
          </a:xfrm>
          <a:solidFill>
            <a:srgbClr val="002060"/>
          </a:solidFill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en-GB" sz="3600">
                <a:solidFill>
                  <a:schemeClr val="bg1"/>
                </a:solidFill>
              </a:rPr>
              <a:t>HWB Student App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90CDAF1-F0EA-426F-AD71-67D6213AFDA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981200" y="1600201"/>
            <a:ext cx="4038600" cy="3989040"/>
          </a:xfrm>
        </p:spPr>
        <p:txBody>
          <a:bodyPr>
            <a:normAutofit/>
          </a:bodyPr>
          <a:lstStyle/>
          <a:p>
            <a:r>
              <a:rPr lang="en-GB" sz="1800">
                <a:hlinkClick r:id="rId2"/>
              </a:rPr>
              <a:t>Student Hwb | University of Wales Trinity Saint David (uwtsd.ac.uk)</a:t>
            </a:r>
            <a:endParaRPr lang="en-GB" sz="1800"/>
          </a:p>
          <a:p>
            <a:endParaRPr lang="en-GB" sz="1800"/>
          </a:p>
          <a:p>
            <a:r>
              <a:rPr lang="en-GB" sz="1800"/>
              <a:t>App Store</a:t>
            </a:r>
          </a:p>
          <a:p>
            <a:r>
              <a:rPr lang="en-GB" sz="1800"/>
              <a:t>Student email account</a:t>
            </a:r>
          </a:p>
          <a:p>
            <a:r>
              <a:rPr lang="en-GB" sz="1800"/>
              <a:t>FAQ’s </a:t>
            </a:r>
          </a:p>
          <a:p>
            <a:r>
              <a:rPr lang="en-GB" sz="1800"/>
              <a:t>Health &amp; wellbeing</a:t>
            </a:r>
          </a:p>
          <a:p>
            <a:r>
              <a:rPr lang="en-GB" sz="1800"/>
              <a:t>Helpdesks</a:t>
            </a:r>
          </a:p>
          <a:p>
            <a:r>
              <a:rPr lang="en-GB" sz="1800"/>
              <a:t>Library</a:t>
            </a:r>
          </a:p>
          <a:p>
            <a:r>
              <a:rPr lang="en-GB" sz="1800"/>
              <a:t>Academic support</a:t>
            </a:r>
          </a:p>
          <a:p>
            <a:endParaRPr lang="en-GB"/>
          </a:p>
          <a:p>
            <a:endParaRPr lang="en-GB"/>
          </a:p>
        </p:txBody>
      </p:sp>
      <p:pic>
        <p:nvPicPr>
          <p:cNvPr id="4" name="Content Placeholder 4">
            <a:extLst>
              <a:ext uri="{FF2B5EF4-FFF2-40B4-BE49-F238E27FC236}">
                <a16:creationId xmlns:a16="http://schemas.microsoft.com/office/drawing/2014/main" id="{A3410AAD-08A8-4DB3-9A2B-FF65CF9E3E4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72200" y="2458866"/>
            <a:ext cx="4038600" cy="2271711"/>
          </a:xfrm>
          <a:prstGeom prst="rect">
            <a:avLst/>
          </a:prstGeom>
          <a:noFill/>
        </p:spPr>
      </p:pic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934D6E5-6960-4004-A56E-6B81BFA896B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1652817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C6B8F8-9B7D-4643-4E42-59DCD2950458}"/>
              </a:ext>
            </a:extLst>
          </p:cNvPr>
          <p:cNvSpPr>
            <a:spLocks noGrp="1"/>
          </p:cNvSpPr>
          <p:nvPr>
            <p:ph type="title"/>
          </p:nvPr>
        </p:nvSpPr>
        <p:spPr>
          <a:solidFill>
            <a:srgbClr val="002060"/>
          </a:solidFill>
        </p:spPr>
        <p:txBody>
          <a:bodyPr/>
          <a:lstStyle/>
          <a:p>
            <a:r>
              <a:rPr lang="en-GB" dirty="0">
                <a:solidFill>
                  <a:schemeClr val="bg1"/>
                </a:solidFill>
              </a:rPr>
              <a:t>Your University Email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EF63BE5-C12D-7B9B-6465-05BC9C5D3AF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0" indent="0" algn="l" rtl="0" fontAlgn="base">
              <a:buNone/>
            </a:pPr>
            <a:r>
              <a:rPr lang="en-GB" sz="3200" b="0" i="0" u="none" strike="noStrike" dirty="0">
                <a:effectLst/>
                <a:latin typeface="+mj-lt"/>
              </a:rPr>
              <a:t>The university, your lecturers and the Institute will contact you by email for most things:</a:t>
            </a:r>
            <a:r>
              <a:rPr lang="en-US" sz="3200" b="0" i="0" dirty="0">
                <a:effectLst/>
                <a:latin typeface="+mj-lt"/>
              </a:rPr>
              <a:t>​</a:t>
            </a:r>
            <a:endParaRPr lang="en-US" sz="4400" b="0" i="0" dirty="0">
              <a:effectLst/>
              <a:latin typeface="+mj-lt"/>
            </a:endParaRPr>
          </a:p>
          <a:p>
            <a:pPr lvl="1" fontAlgn="base"/>
            <a:r>
              <a:rPr lang="en-GB" b="0" i="0" u="none" strike="noStrike" dirty="0">
                <a:effectLst/>
                <a:latin typeface="+mj-lt"/>
              </a:rPr>
              <a:t>Changes to timetable</a:t>
            </a:r>
            <a:r>
              <a:rPr lang="en-US" b="0" i="0" dirty="0">
                <a:effectLst/>
                <a:latin typeface="+mj-lt"/>
              </a:rPr>
              <a:t>​</a:t>
            </a:r>
            <a:endParaRPr lang="en-US" sz="4000" b="0" i="0" dirty="0">
              <a:effectLst/>
              <a:latin typeface="+mj-lt"/>
            </a:endParaRPr>
          </a:p>
          <a:p>
            <a:pPr lvl="1" fontAlgn="base"/>
            <a:r>
              <a:rPr lang="en-GB" b="0" i="0" u="none" strike="noStrike" dirty="0">
                <a:effectLst/>
                <a:latin typeface="+mj-lt"/>
              </a:rPr>
              <a:t>Meetings</a:t>
            </a:r>
            <a:r>
              <a:rPr lang="en-US" b="0" i="0" dirty="0">
                <a:effectLst/>
                <a:latin typeface="+mj-lt"/>
              </a:rPr>
              <a:t>​</a:t>
            </a:r>
            <a:endParaRPr lang="en-US" sz="4000" b="0" i="0" dirty="0">
              <a:effectLst/>
              <a:latin typeface="+mj-lt"/>
            </a:endParaRPr>
          </a:p>
          <a:p>
            <a:pPr lvl="1" fontAlgn="base"/>
            <a:r>
              <a:rPr lang="en-GB" b="0" i="0" u="none" strike="noStrike" dirty="0">
                <a:effectLst/>
                <a:latin typeface="+mj-lt"/>
              </a:rPr>
              <a:t>Course information, changes and news</a:t>
            </a:r>
            <a:r>
              <a:rPr lang="en-US" b="0" i="0" dirty="0">
                <a:effectLst/>
                <a:latin typeface="+mj-lt"/>
              </a:rPr>
              <a:t>​</a:t>
            </a:r>
            <a:endParaRPr lang="en-US" sz="4000" b="0" i="0" dirty="0">
              <a:effectLst/>
              <a:latin typeface="+mj-lt"/>
            </a:endParaRPr>
          </a:p>
          <a:p>
            <a:pPr lvl="1" fontAlgn="base"/>
            <a:r>
              <a:rPr lang="en-GB" b="0" i="0" u="none" strike="noStrike" dirty="0">
                <a:effectLst/>
                <a:latin typeface="+mj-lt"/>
              </a:rPr>
              <a:t>Any issues</a:t>
            </a:r>
            <a:r>
              <a:rPr lang="en-US" b="0" i="0" dirty="0">
                <a:effectLst/>
                <a:latin typeface="+mj-lt"/>
              </a:rPr>
              <a:t>​</a:t>
            </a:r>
          </a:p>
          <a:p>
            <a:pPr marL="0" indent="0" fontAlgn="base">
              <a:buNone/>
            </a:pPr>
            <a:r>
              <a:rPr lang="en-US" sz="4400" dirty="0">
                <a:latin typeface="+mj-lt"/>
              </a:rPr>
              <a:t>Check your email often</a:t>
            </a:r>
            <a:endParaRPr lang="en-US" sz="4400" dirty="0">
              <a:latin typeface="+mj-lt"/>
              <a:ea typeface="Calibri Light"/>
              <a:cs typeface="Calibri Light"/>
            </a:endParaRPr>
          </a:p>
          <a:p>
            <a:pPr lvl="1" fontAlgn="base"/>
            <a:endParaRPr lang="en-US" sz="4000" b="0" i="0" dirty="0">
              <a:effectLst/>
              <a:latin typeface="+mj-lt"/>
            </a:endParaRPr>
          </a:p>
          <a:p>
            <a:endParaRPr lang="en-GB" sz="4400" dirty="0">
              <a:latin typeface="+mj-lt"/>
            </a:endParaRPr>
          </a:p>
        </p:txBody>
      </p:sp>
      <p:sp>
        <p:nvSpPr>
          <p:cNvPr id="4" name="Oval 3">
            <a:extLst>
              <a:ext uri="{FF2B5EF4-FFF2-40B4-BE49-F238E27FC236}">
                <a16:creationId xmlns:a16="http://schemas.microsoft.com/office/drawing/2014/main" id="{C321D934-2EB3-7895-A936-4FD63940E77C}"/>
              </a:ext>
            </a:extLst>
          </p:cNvPr>
          <p:cNvSpPr/>
          <p:nvPr/>
        </p:nvSpPr>
        <p:spPr>
          <a:xfrm>
            <a:off x="9375468" y="202703"/>
            <a:ext cx="2189018" cy="1487055"/>
          </a:xfrm>
          <a:prstGeom prst="ellipse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chemeClr val="tx1"/>
                </a:solidFill>
              </a:rPr>
              <a:t>Check your university email</a:t>
            </a:r>
          </a:p>
        </p:txBody>
      </p:sp>
    </p:spTree>
    <p:extLst>
      <p:ext uri="{BB962C8B-B14F-4D97-AF65-F5344CB8AC3E}">
        <p14:creationId xmlns:p14="http://schemas.microsoft.com/office/powerpoint/2010/main" val="295086476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59D4B87-6EA6-75CB-89CD-21716571191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819299"/>
          </a:xfrm>
          <a:solidFill>
            <a:srgbClr val="002060"/>
          </a:solidFill>
        </p:spPr>
        <p:txBody>
          <a:bodyPr/>
          <a:lstStyle/>
          <a:p>
            <a:r>
              <a:rPr lang="en-GB" dirty="0" err="1">
                <a:solidFill>
                  <a:schemeClr val="bg1"/>
                </a:solidFill>
              </a:rPr>
              <a:t>MyTSD</a:t>
            </a:r>
            <a:r>
              <a:rPr lang="en-GB" dirty="0">
                <a:solidFill>
                  <a:schemeClr val="bg1"/>
                </a:solidFill>
              </a:rPr>
              <a:t>: Your access to your information</a:t>
            </a:r>
          </a:p>
        </p:txBody>
      </p:sp>
      <p:pic>
        <p:nvPicPr>
          <p:cNvPr id="7" name="Content Placeholder 6">
            <a:extLst>
              <a:ext uri="{FF2B5EF4-FFF2-40B4-BE49-F238E27FC236}">
                <a16:creationId xmlns:a16="http://schemas.microsoft.com/office/drawing/2014/main" id="{90777A76-B485-CCC0-F934-ADAC8FC757F2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533912" y="1326098"/>
            <a:ext cx="7371012" cy="4182336"/>
          </a:xfrm>
        </p:spPr>
      </p:pic>
      <p:sp>
        <p:nvSpPr>
          <p:cNvPr id="4" name="Oval 3">
            <a:extLst>
              <a:ext uri="{FF2B5EF4-FFF2-40B4-BE49-F238E27FC236}">
                <a16:creationId xmlns:a16="http://schemas.microsoft.com/office/drawing/2014/main" id="{14DA7710-0645-54DB-F66E-ACC43EC1A18B}"/>
              </a:ext>
            </a:extLst>
          </p:cNvPr>
          <p:cNvSpPr/>
          <p:nvPr/>
        </p:nvSpPr>
        <p:spPr>
          <a:xfrm>
            <a:off x="8682182" y="1256145"/>
            <a:ext cx="3048000" cy="4064001"/>
          </a:xfrm>
          <a:prstGeom prst="ellipse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chemeClr val="tx1"/>
                </a:solidFill>
              </a:rPr>
              <a:t>Log into </a:t>
            </a:r>
            <a:r>
              <a:rPr lang="en-GB" dirty="0" err="1">
                <a:solidFill>
                  <a:schemeClr val="tx1"/>
                </a:solidFill>
              </a:rPr>
              <a:t>MyTSD</a:t>
            </a:r>
            <a:r>
              <a:rPr lang="en-GB" dirty="0">
                <a:solidFill>
                  <a:schemeClr val="tx1"/>
                </a:solidFill>
              </a:rPr>
              <a:t>.</a:t>
            </a:r>
          </a:p>
          <a:p>
            <a:pPr algn="ctr"/>
            <a:r>
              <a:rPr lang="en-GB" dirty="0">
                <a:solidFill>
                  <a:schemeClr val="tx1"/>
                </a:solidFill>
              </a:rPr>
              <a:t>Have you completed enrolment?</a:t>
            </a:r>
          </a:p>
          <a:p>
            <a:pPr algn="ctr"/>
            <a:r>
              <a:rPr lang="en-GB" dirty="0">
                <a:solidFill>
                  <a:schemeClr val="tx1"/>
                </a:solidFill>
              </a:rPr>
              <a:t>Can you see all your modules?</a:t>
            </a:r>
          </a:p>
          <a:p>
            <a:pPr algn="ctr"/>
            <a:r>
              <a:rPr lang="en-GB" dirty="0">
                <a:solidFill>
                  <a:schemeClr val="tx1"/>
                </a:solidFill>
              </a:rPr>
              <a:t>Identify the modules you are taking </a:t>
            </a:r>
          </a:p>
          <a:p>
            <a:pPr algn="ctr"/>
            <a:endParaRPr lang="en-GB" dirty="0">
              <a:solidFill>
                <a:schemeClr val="tx1"/>
              </a:solidFill>
            </a:endParaRPr>
          </a:p>
          <a:p>
            <a:pPr algn="ctr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36BE279C-BC25-9EA2-8321-58E1714B9C2B}"/>
              </a:ext>
            </a:extLst>
          </p:cNvPr>
          <p:cNvSpPr/>
          <p:nvPr/>
        </p:nvSpPr>
        <p:spPr>
          <a:xfrm>
            <a:off x="3637503" y="5828044"/>
            <a:ext cx="3899371" cy="664831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chemeClr val="tx1"/>
                </a:solidFill>
              </a:rPr>
              <a:t>Remember to keep your information on </a:t>
            </a:r>
            <a:r>
              <a:rPr lang="en-GB" dirty="0" err="1">
                <a:solidFill>
                  <a:schemeClr val="tx1"/>
                </a:solidFill>
              </a:rPr>
              <a:t>MyTSD</a:t>
            </a:r>
            <a:r>
              <a:rPr lang="en-GB" dirty="0">
                <a:solidFill>
                  <a:schemeClr val="tx1"/>
                </a:solidFill>
              </a:rPr>
              <a:t> up to date.</a:t>
            </a:r>
          </a:p>
        </p:txBody>
      </p:sp>
      <p:sp>
        <p:nvSpPr>
          <p:cNvPr id="8" name="Oval 7">
            <a:extLst>
              <a:ext uri="{FF2B5EF4-FFF2-40B4-BE49-F238E27FC236}">
                <a16:creationId xmlns:a16="http://schemas.microsoft.com/office/drawing/2014/main" id="{6B06F834-EF98-54E0-BFB4-11C8CC5C264D}"/>
              </a:ext>
            </a:extLst>
          </p:cNvPr>
          <p:cNvSpPr/>
          <p:nvPr/>
        </p:nvSpPr>
        <p:spPr>
          <a:xfrm>
            <a:off x="1590449" y="4121300"/>
            <a:ext cx="1664122" cy="793058"/>
          </a:xfrm>
          <a:prstGeom prst="ellipse">
            <a:avLst/>
          </a:prstGeom>
          <a:noFill/>
          <a:ln w="57150" cap="flat" cmpd="sng" algn="ctr">
            <a:solidFill>
              <a:schemeClr val="dk1"/>
            </a:solidFill>
            <a:prstDash val="solid"/>
            <a:round/>
            <a:headEnd type="none" w="med" len="med"/>
            <a:tailEnd type="non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7351798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B4DD34F-8B7B-029B-341C-BB5E5132B916}"/>
              </a:ext>
            </a:extLst>
          </p:cNvPr>
          <p:cNvSpPr>
            <a:spLocks noGrp="1"/>
          </p:cNvSpPr>
          <p:nvPr>
            <p:ph type="title"/>
          </p:nvPr>
        </p:nvSpPr>
        <p:spPr>
          <a:solidFill>
            <a:srgbClr val="002060"/>
          </a:solidFill>
        </p:spPr>
        <p:txBody>
          <a:bodyPr/>
          <a:lstStyle/>
          <a:p>
            <a:r>
              <a:rPr lang="en-GB" dirty="0">
                <a:solidFill>
                  <a:schemeClr val="bg1"/>
                </a:solidFill>
              </a:rPr>
              <a:t>Your Timetable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14E618F-77C3-8066-6969-894C3672423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20" y="1825625"/>
            <a:ext cx="8240836" cy="3575934"/>
          </a:xfrm>
        </p:spPr>
        <p:txBody>
          <a:bodyPr/>
          <a:lstStyle/>
          <a:p>
            <a:r>
              <a:rPr lang="en-GB" dirty="0"/>
              <a:t>Your personalised timetable is on HWB.</a:t>
            </a:r>
          </a:p>
          <a:p>
            <a:r>
              <a:rPr lang="en-GB" dirty="0"/>
              <a:t>Small changes on your timetable will happen.</a:t>
            </a:r>
          </a:p>
          <a:p>
            <a:r>
              <a:rPr lang="en-GB" dirty="0"/>
              <a:t>Make sure that you check your timetable regularly.</a:t>
            </a:r>
          </a:p>
        </p:txBody>
      </p:sp>
      <p:sp>
        <p:nvSpPr>
          <p:cNvPr id="4" name="Oval 3">
            <a:extLst>
              <a:ext uri="{FF2B5EF4-FFF2-40B4-BE49-F238E27FC236}">
                <a16:creationId xmlns:a16="http://schemas.microsoft.com/office/drawing/2014/main" id="{F6A1A583-C478-2238-E143-22BBEE869366}"/>
              </a:ext>
            </a:extLst>
          </p:cNvPr>
          <p:cNvSpPr/>
          <p:nvPr/>
        </p:nvSpPr>
        <p:spPr>
          <a:xfrm>
            <a:off x="8682182" y="2255966"/>
            <a:ext cx="3048000" cy="3075710"/>
          </a:xfrm>
          <a:prstGeom prst="ellipse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chemeClr val="tx1"/>
                </a:solidFill>
              </a:rPr>
              <a:t>Check your personalised timetable on HWB.</a:t>
            </a:r>
          </a:p>
          <a:p>
            <a:pPr algn="ctr"/>
            <a:r>
              <a:rPr lang="en-GB" dirty="0">
                <a:solidFill>
                  <a:schemeClr val="tx1"/>
                </a:solidFill>
              </a:rPr>
              <a:t>Where and when your lessons will be held</a:t>
            </a:r>
          </a:p>
          <a:p>
            <a:pPr algn="ctr"/>
            <a:endParaRPr lang="en-GB" dirty="0">
              <a:solidFill>
                <a:schemeClr val="tx1"/>
              </a:solidFill>
            </a:endParaRPr>
          </a:p>
          <a:p>
            <a:pPr algn="ctr"/>
            <a:endParaRPr lang="en-GB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0608211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582D66E-517C-3F4E-D55B-CB76439765F6}"/>
              </a:ext>
            </a:extLst>
          </p:cNvPr>
          <p:cNvSpPr>
            <a:spLocks noGrp="1"/>
          </p:cNvSpPr>
          <p:nvPr>
            <p:ph type="title"/>
          </p:nvPr>
        </p:nvSpPr>
        <p:spPr>
          <a:solidFill>
            <a:srgbClr val="002060"/>
          </a:solidFill>
        </p:spPr>
        <p:txBody>
          <a:bodyPr/>
          <a:lstStyle/>
          <a:p>
            <a:r>
              <a:rPr lang="en-US" dirty="0">
                <a:solidFill>
                  <a:schemeClr val="bg1"/>
                </a:solidFill>
              </a:rPr>
              <a:t>Timetable 2023/2024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06A7231-F89A-2E58-64F0-FE8C34C2806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 fontScale="70000" lnSpcReduction="20000"/>
          </a:bodyPr>
          <a:lstStyle/>
          <a:p>
            <a:pPr marL="0" indent="0">
              <a:buNone/>
            </a:pPr>
            <a:r>
              <a:rPr lang="en-US" b="1" i="1" dirty="0">
                <a:solidFill>
                  <a:srgbClr val="0070C0"/>
                </a:solidFill>
              </a:rPr>
              <a:t>October – 5th &amp; 19th</a:t>
            </a:r>
          </a:p>
          <a:p>
            <a:pPr marL="0" indent="0">
              <a:buNone/>
            </a:pPr>
            <a:r>
              <a:rPr lang="en-US" b="1" i="1" dirty="0">
                <a:solidFill>
                  <a:schemeClr val="accent1">
                    <a:lumMod val="60000"/>
                    <a:lumOff val="40000"/>
                  </a:schemeClr>
                </a:solidFill>
              </a:rPr>
              <a:t>November – 9th &amp; 23rd</a:t>
            </a:r>
          </a:p>
          <a:p>
            <a:pPr marL="0" indent="0">
              <a:buNone/>
            </a:pPr>
            <a:r>
              <a:rPr lang="en-US" b="1" i="1" dirty="0">
                <a:solidFill>
                  <a:schemeClr val="accent4">
                    <a:lumMod val="75000"/>
                  </a:schemeClr>
                </a:solidFill>
              </a:rPr>
              <a:t>December – 7th &amp; 14th</a:t>
            </a:r>
          </a:p>
          <a:p>
            <a:pPr marL="0" indent="0">
              <a:buNone/>
            </a:pPr>
            <a:r>
              <a:rPr lang="en-US" b="1" i="1" dirty="0">
                <a:solidFill>
                  <a:schemeClr val="accent6">
                    <a:lumMod val="75000"/>
                  </a:schemeClr>
                </a:solidFill>
              </a:rPr>
              <a:t>January – 11th &amp; 25th</a:t>
            </a:r>
          </a:p>
          <a:p>
            <a:pPr marL="0" indent="0">
              <a:buNone/>
            </a:pPr>
            <a:r>
              <a:rPr lang="en-US" b="1" i="1" dirty="0">
                <a:solidFill>
                  <a:schemeClr val="accent5">
                    <a:lumMod val="75000"/>
                  </a:schemeClr>
                </a:solidFill>
              </a:rPr>
              <a:t>February – 8th &amp; 22nd</a:t>
            </a:r>
          </a:p>
          <a:p>
            <a:pPr marL="0" indent="0">
              <a:buNone/>
            </a:pPr>
            <a:r>
              <a:rPr lang="en-US" b="1" i="1" dirty="0">
                <a:solidFill>
                  <a:schemeClr val="accent3">
                    <a:lumMod val="75000"/>
                  </a:schemeClr>
                </a:solidFill>
              </a:rPr>
              <a:t>March – 7th &amp; 21st</a:t>
            </a:r>
          </a:p>
          <a:p>
            <a:pPr marL="0" indent="0">
              <a:buNone/>
            </a:pPr>
            <a:r>
              <a:rPr lang="en-US" b="1" i="1" dirty="0">
                <a:solidFill>
                  <a:schemeClr val="bg2">
                    <a:lumMod val="25000"/>
                  </a:schemeClr>
                </a:solidFill>
              </a:rPr>
              <a:t>April – 25th</a:t>
            </a:r>
          </a:p>
          <a:p>
            <a:pPr marL="0" indent="0">
              <a:buNone/>
            </a:pPr>
            <a:r>
              <a:rPr lang="en-US" b="1" i="1" dirty="0">
                <a:solidFill>
                  <a:srgbClr val="FF0000"/>
                </a:solidFill>
              </a:rPr>
              <a:t>May – 9th &amp; 16th</a:t>
            </a:r>
          </a:p>
          <a:p>
            <a:pPr marL="0" indent="0">
              <a:buNone/>
            </a:pPr>
            <a:r>
              <a:rPr lang="en-US" b="1" i="1" dirty="0">
                <a:solidFill>
                  <a:srgbClr val="00B050"/>
                </a:solidFill>
              </a:rPr>
              <a:t>June – tba</a:t>
            </a:r>
          </a:p>
          <a:p>
            <a:pPr marL="0" indent="0">
              <a:buNone/>
            </a:pPr>
            <a:r>
              <a:rPr lang="en-US" b="1" i="1" dirty="0">
                <a:solidFill>
                  <a:srgbClr val="0070C0"/>
                </a:solidFill>
              </a:rPr>
              <a:t>July – tba</a:t>
            </a:r>
          </a:p>
          <a:p>
            <a:pPr marL="0" indent="0">
              <a:buNone/>
            </a:pPr>
            <a:r>
              <a:rPr lang="en-US" dirty="0"/>
              <a:t>(see </a:t>
            </a:r>
            <a:r>
              <a:rPr lang="en-US" dirty="0" err="1"/>
              <a:t>moodle</a:t>
            </a:r>
            <a:r>
              <a:rPr lang="en-US" dirty="0"/>
              <a:t>)</a:t>
            </a:r>
          </a:p>
        </p:txBody>
      </p:sp>
      <p:pic>
        <p:nvPicPr>
          <p:cNvPr id="4" name="Picture 3" descr="Free Revision Timetable Template And How To Make Your Own">
            <a:extLst>
              <a:ext uri="{FF2B5EF4-FFF2-40B4-BE49-F238E27FC236}">
                <a16:creationId xmlns:a16="http://schemas.microsoft.com/office/drawing/2014/main" id="{3016E3E1-D80A-4B63-543E-B3E3B9BA842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89179" y="2207041"/>
            <a:ext cx="4698774" cy="244043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9416396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86C7C7-F762-156D-8E01-94DF043A19F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6"/>
            <a:ext cx="11481847" cy="800578"/>
          </a:xfrm>
          <a:solidFill>
            <a:srgbClr val="002060"/>
          </a:solidFill>
        </p:spPr>
        <p:txBody>
          <a:bodyPr/>
          <a:lstStyle/>
          <a:p>
            <a:r>
              <a:rPr lang="en-GB" dirty="0">
                <a:solidFill>
                  <a:schemeClr val="bg1"/>
                </a:solidFill>
              </a:rPr>
              <a:t>Moodle: Your virtual learning environment</a:t>
            </a:r>
          </a:p>
        </p:txBody>
      </p:sp>
      <p:sp>
        <p:nvSpPr>
          <p:cNvPr id="4" name="Oval 3">
            <a:extLst>
              <a:ext uri="{FF2B5EF4-FFF2-40B4-BE49-F238E27FC236}">
                <a16:creationId xmlns:a16="http://schemas.microsoft.com/office/drawing/2014/main" id="{07FBF7B1-8F51-C1E5-ABB8-0AB4FB72DAA5}"/>
              </a:ext>
            </a:extLst>
          </p:cNvPr>
          <p:cNvSpPr/>
          <p:nvPr/>
        </p:nvSpPr>
        <p:spPr>
          <a:xfrm>
            <a:off x="9088582" y="1311564"/>
            <a:ext cx="3048000" cy="3334328"/>
          </a:xfrm>
          <a:prstGeom prst="ellipse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chemeClr val="tx1"/>
                </a:solidFill>
              </a:rPr>
              <a:t>Open UWTSD Moodle.</a:t>
            </a:r>
          </a:p>
          <a:p>
            <a:pPr algn="ctr"/>
            <a:r>
              <a:rPr lang="en-GB" dirty="0">
                <a:solidFill>
                  <a:schemeClr val="tx1"/>
                </a:solidFill>
              </a:rPr>
              <a:t>Can you see all your modules?</a:t>
            </a:r>
          </a:p>
          <a:p>
            <a:pPr algn="ctr"/>
            <a:r>
              <a:rPr lang="en-GB" dirty="0">
                <a:solidFill>
                  <a:schemeClr val="tx1"/>
                </a:solidFill>
              </a:rPr>
              <a:t>Access the modules you are taking </a:t>
            </a:r>
          </a:p>
          <a:p>
            <a:pPr algn="ctr"/>
            <a:endParaRPr lang="en-GB" dirty="0">
              <a:solidFill>
                <a:schemeClr val="tx1"/>
              </a:solidFill>
            </a:endParaRPr>
          </a:p>
          <a:p>
            <a:pPr algn="ctr"/>
            <a:endParaRPr lang="en-GB" dirty="0">
              <a:solidFill>
                <a:schemeClr val="tx1"/>
              </a:solidFill>
            </a:endParaRPr>
          </a:p>
        </p:txBody>
      </p:sp>
      <p:pic>
        <p:nvPicPr>
          <p:cNvPr id="5" name="Content Placeholder 6">
            <a:extLst>
              <a:ext uri="{FF2B5EF4-FFF2-40B4-BE49-F238E27FC236}">
                <a16:creationId xmlns:a16="http://schemas.microsoft.com/office/drawing/2014/main" id="{9A0FF66F-16E6-A80E-8E50-47EA685300A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586853" y="1266750"/>
            <a:ext cx="7799695" cy="4425547"/>
          </a:xfrm>
        </p:spPr>
      </p:pic>
      <p:sp>
        <p:nvSpPr>
          <p:cNvPr id="6" name="Oval 5">
            <a:extLst>
              <a:ext uri="{FF2B5EF4-FFF2-40B4-BE49-F238E27FC236}">
                <a16:creationId xmlns:a16="http://schemas.microsoft.com/office/drawing/2014/main" id="{B7140CC4-E305-1906-ACE1-27BBC2CCCADF}"/>
              </a:ext>
            </a:extLst>
          </p:cNvPr>
          <p:cNvSpPr/>
          <p:nvPr/>
        </p:nvSpPr>
        <p:spPr>
          <a:xfrm>
            <a:off x="1651379" y="3429000"/>
            <a:ext cx="1794681" cy="931460"/>
          </a:xfrm>
          <a:prstGeom prst="ellipse">
            <a:avLst/>
          </a:prstGeom>
          <a:noFill/>
          <a:ln w="57150" cap="flat" cmpd="sng" algn="ctr">
            <a:solidFill>
              <a:schemeClr val="dk1"/>
            </a:solidFill>
            <a:prstDash val="solid"/>
            <a:round/>
            <a:headEnd type="none" w="med" len="med"/>
            <a:tailEnd type="non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24251066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F3A625-9FCF-4C17-BCC7-E097DC75AA8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1928" y="274638"/>
            <a:ext cx="10781144" cy="1143000"/>
          </a:xfrm>
          <a:solidFill>
            <a:srgbClr val="002060"/>
          </a:solidFill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en-GB" sz="3600">
                <a:solidFill>
                  <a:schemeClr val="bg1"/>
                </a:solidFill>
              </a:rPr>
              <a:t>Moodle – VLE Platform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71B12A6-BEE9-4BA3-9F54-461EB29685B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62012" y="1370014"/>
            <a:ext cx="4038600" cy="3989040"/>
          </a:xfrm>
        </p:spPr>
        <p:txBody>
          <a:bodyPr vert="horz" lIns="91440" tIns="45720" rIns="91440" bIns="45720" rtlCol="0" anchor="t">
            <a:normAutofit lnSpcReduction="10000"/>
          </a:bodyPr>
          <a:lstStyle/>
          <a:p>
            <a:pPr>
              <a:lnSpc>
                <a:spcPct val="90000"/>
              </a:lnSpc>
            </a:pPr>
            <a:endParaRPr lang="en-GB" sz="1800"/>
          </a:p>
          <a:p>
            <a:pPr>
              <a:lnSpc>
                <a:spcPct val="90000"/>
              </a:lnSpc>
            </a:pPr>
            <a:r>
              <a:rPr lang="en-GB" sz="1800" dirty="0"/>
              <a:t>Moodle is UWTSD’s learning platform and hosts online courses, content and assignments.</a:t>
            </a:r>
          </a:p>
          <a:p>
            <a:pPr>
              <a:lnSpc>
                <a:spcPct val="90000"/>
              </a:lnSpc>
            </a:pPr>
            <a:r>
              <a:rPr lang="en-GB" sz="1800" dirty="0"/>
              <a:t>Student Programme of Study Handbook.</a:t>
            </a:r>
          </a:p>
          <a:p>
            <a:pPr>
              <a:lnSpc>
                <a:spcPct val="90000"/>
              </a:lnSpc>
            </a:pPr>
            <a:r>
              <a:rPr lang="en-GB" sz="1800" dirty="0"/>
              <a:t> Module Directory</a:t>
            </a:r>
          </a:p>
          <a:p>
            <a:pPr>
              <a:lnSpc>
                <a:spcPct val="90000"/>
              </a:lnSpc>
            </a:pPr>
            <a:r>
              <a:rPr lang="en-GB" sz="1800" dirty="0"/>
              <a:t>Contact Details</a:t>
            </a:r>
          </a:p>
          <a:p>
            <a:pPr>
              <a:lnSpc>
                <a:spcPct val="90000"/>
              </a:lnSpc>
            </a:pPr>
            <a:r>
              <a:rPr lang="en-GB" sz="1800" dirty="0"/>
              <a:t>Welcome / course details</a:t>
            </a:r>
          </a:p>
          <a:p>
            <a:pPr>
              <a:lnSpc>
                <a:spcPct val="90000"/>
              </a:lnSpc>
            </a:pPr>
            <a:r>
              <a:rPr lang="en-GB" sz="1800" dirty="0"/>
              <a:t>Turnitin submission</a:t>
            </a:r>
          </a:p>
          <a:p>
            <a:pPr>
              <a:lnSpc>
                <a:spcPct val="90000"/>
              </a:lnSpc>
            </a:pPr>
            <a:r>
              <a:rPr lang="en-GB" sz="1800" dirty="0"/>
              <a:t>Module workbooks</a:t>
            </a:r>
          </a:p>
          <a:p>
            <a:pPr>
              <a:lnSpc>
                <a:spcPct val="90000"/>
              </a:lnSpc>
            </a:pPr>
            <a:r>
              <a:rPr lang="en-GB" sz="1800" dirty="0"/>
              <a:t>Reflection</a:t>
            </a:r>
          </a:p>
          <a:p>
            <a:pPr>
              <a:lnSpc>
                <a:spcPct val="90000"/>
              </a:lnSpc>
            </a:pPr>
            <a:r>
              <a:rPr lang="en-GB" sz="1800" dirty="0"/>
              <a:t>Academic writing</a:t>
            </a:r>
          </a:p>
          <a:p>
            <a:pPr>
              <a:lnSpc>
                <a:spcPct val="90000"/>
              </a:lnSpc>
            </a:pPr>
            <a:r>
              <a:rPr lang="en-GB" sz="1800" dirty="0"/>
              <a:t>Referencing guides</a:t>
            </a:r>
          </a:p>
          <a:p>
            <a:pPr>
              <a:lnSpc>
                <a:spcPct val="90000"/>
              </a:lnSpc>
            </a:pPr>
            <a:endParaRPr lang="en-GB" sz="1500"/>
          </a:p>
          <a:p>
            <a:pPr marL="0" indent="0">
              <a:lnSpc>
                <a:spcPct val="90000"/>
              </a:lnSpc>
              <a:buNone/>
            </a:pPr>
            <a:endParaRPr lang="en-GB" sz="150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7EBA4E08-A4A2-4181-8C9E-DCF2911FCED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378702" y="1664323"/>
            <a:ext cx="3022600" cy="1700211"/>
          </a:xfrm>
          <a:prstGeom prst="rect">
            <a:avLst/>
          </a:prstGeom>
          <a:noFill/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3B7CCD8F-F1A9-49AC-8BD9-DF50E0F6CA7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300768" y="3427862"/>
            <a:ext cx="3190010" cy="1786803"/>
          </a:xfrm>
          <a:prstGeom prst="rect">
            <a:avLst/>
          </a:prstGeom>
        </p:spPr>
      </p:pic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9ACC197-DE62-40B6-84F9-3B38872F82C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71671622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9C1D858D-76A7-4CAA-9E49-9A5270C619D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99837" y="274638"/>
            <a:ext cx="10180781" cy="1143000"/>
          </a:xfrm>
          <a:solidFill>
            <a:srgbClr val="002060"/>
          </a:solidFill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en-GB" sz="3600">
                <a:solidFill>
                  <a:schemeClr val="bg1"/>
                </a:solidFill>
              </a:rPr>
              <a:t>Turnitin – Assessment Submissions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910A54C4-EDC4-41A0-BC94-A40F5CF1005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981200" y="1600201"/>
            <a:ext cx="4038600" cy="3989040"/>
          </a:xfrm>
        </p:spPr>
        <p:txBody>
          <a:bodyPr>
            <a:normAutofit/>
          </a:bodyPr>
          <a:lstStyle/>
          <a:p>
            <a:r>
              <a:rPr lang="en-GB" sz="1800"/>
              <a:t>Assignment submission tool.</a:t>
            </a:r>
          </a:p>
          <a:p>
            <a:r>
              <a:rPr lang="en-GB" sz="1800"/>
              <a:t>Allows students to identify and rectify any occurrences of plagiarism.</a:t>
            </a:r>
          </a:p>
          <a:p>
            <a:r>
              <a:rPr lang="en-GB" sz="1800"/>
              <a:t>Provides feedback / similarity score.</a:t>
            </a:r>
          </a:p>
          <a:p>
            <a:r>
              <a:rPr lang="en-GB" sz="1800"/>
              <a:t>Accessed via module tile on Moodle.</a:t>
            </a:r>
          </a:p>
          <a:p>
            <a:endParaRPr lang="en-GB"/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1A7693B0-A4A5-4533-B34B-38E4202831B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72200" y="2458866"/>
            <a:ext cx="4038600" cy="2271711"/>
          </a:xfrm>
          <a:prstGeom prst="rect">
            <a:avLst/>
          </a:prstGeom>
          <a:noFill/>
        </p:spPr>
      </p:pic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C1BEA4EE-525E-455B-B495-CC7C03D9798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09246875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32B06BB9-505A-AFF3-17A0-6E50AE641AED}"/>
              </a:ext>
            </a:extLst>
          </p:cNvPr>
          <p:cNvSpPr/>
          <p:nvPr/>
        </p:nvSpPr>
        <p:spPr>
          <a:xfrm>
            <a:off x="7011568" y="2607117"/>
            <a:ext cx="4505016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">
                <a:rot lat="0" lon="0" rev="15600000"/>
              </a:lightRig>
            </a:scene3d>
            <a:sp3d extrusionH="57150" prstMaterial="softEdge">
              <a:bevelT w="25400" h="38100"/>
            </a:sp3d>
          </a:bodyPr>
          <a:lstStyle/>
          <a:p>
            <a:pPr algn="ctr"/>
            <a:r>
              <a:rPr lang="en-US" sz="5400" b="1" cap="none" spc="0" dirty="0">
                <a:ln/>
                <a:solidFill>
                  <a:schemeClr val="accent4"/>
                </a:solidFill>
                <a:effectLst/>
              </a:rPr>
              <a:t>Question time!</a:t>
            </a:r>
          </a:p>
        </p:txBody>
      </p:sp>
    </p:spTree>
    <p:extLst>
      <p:ext uri="{BB962C8B-B14F-4D97-AF65-F5344CB8AC3E}">
        <p14:creationId xmlns:p14="http://schemas.microsoft.com/office/powerpoint/2010/main" val="1677670349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6874CC62-570C-9F61-D40D-C9C959E044A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09429" y="1334324"/>
            <a:ext cx="4535079" cy="2041035"/>
          </a:xfrm>
        </p:spPr>
        <p:txBody>
          <a:bodyPr/>
          <a:lstStyle/>
          <a:p>
            <a:pPr algn="ctr"/>
            <a:r>
              <a:rPr lang="en-GB" sz="5400" dirty="0"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</a:rPr>
              <a:t>Your programmes</a:t>
            </a:r>
          </a:p>
          <a:p>
            <a:pPr algn="ctr"/>
            <a:endParaRPr lang="en-GB" sz="5400" dirty="0"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  <a:ea typeface="Calibri"/>
              <a:cs typeface="Calibri"/>
            </a:endParaRPr>
          </a:p>
          <a:p>
            <a:pPr algn="ctr"/>
            <a:r>
              <a:rPr lang="en-GB" sz="2400" dirty="0"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  <a:ea typeface="Calibri"/>
                <a:cs typeface="Calibri"/>
              </a:rPr>
              <a:t>BSc Operational Policing</a:t>
            </a:r>
          </a:p>
          <a:p>
            <a:pPr algn="ctr"/>
            <a:r>
              <a:rPr lang="en-GB" sz="2400" dirty="0"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  <a:ea typeface="Calibri"/>
                <a:cs typeface="Calibri"/>
              </a:rPr>
              <a:t>BSc Professional Investigation</a:t>
            </a:r>
          </a:p>
        </p:txBody>
      </p:sp>
    </p:spTree>
    <p:extLst>
      <p:ext uri="{BB962C8B-B14F-4D97-AF65-F5344CB8AC3E}">
        <p14:creationId xmlns:p14="http://schemas.microsoft.com/office/powerpoint/2010/main" val="2805408273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6F9378-F3D7-EE93-5173-F2221E799BC4}"/>
              </a:ext>
            </a:extLst>
          </p:cNvPr>
          <p:cNvSpPr>
            <a:spLocks noGrp="1"/>
          </p:cNvSpPr>
          <p:nvPr>
            <p:ph type="title"/>
          </p:nvPr>
        </p:nvSpPr>
        <p:spPr>
          <a:solidFill>
            <a:srgbClr val="002060"/>
          </a:solidFill>
        </p:spPr>
        <p:txBody>
          <a:bodyPr/>
          <a:lstStyle/>
          <a:p>
            <a:r>
              <a:rPr lang="en-GB" dirty="0">
                <a:solidFill>
                  <a:schemeClr val="bg1"/>
                </a:solidFill>
              </a:rPr>
              <a:t>Programme of Study Handbook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FD8174D-FE82-551A-58C7-4CF8E0931C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8166945" cy="3575934"/>
          </a:xfrm>
        </p:spPr>
        <p:txBody>
          <a:bodyPr/>
          <a:lstStyle/>
          <a:p>
            <a:pPr marL="0" indent="0">
              <a:buNone/>
            </a:pPr>
            <a:r>
              <a:rPr lang="en-GB" dirty="0"/>
              <a:t>You can find your programme of study handbook at: </a:t>
            </a:r>
          </a:p>
          <a:p>
            <a:r>
              <a:rPr lang="en-GB" i="1" dirty="0"/>
              <a:t>BSc Operational Policing </a:t>
            </a:r>
            <a:r>
              <a:rPr lang="en-GB" dirty="0"/>
              <a:t>– Handbooks &amp; Workbooks tile on Moodle</a:t>
            </a:r>
          </a:p>
          <a:p>
            <a:r>
              <a:rPr lang="en-GB" i="1" dirty="0"/>
              <a:t>BSc Professional investigation </a:t>
            </a:r>
            <a:r>
              <a:rPr lang="en-GB" dirty="0"/>
              <a:t>– Handbooks &amp; Workbooks tile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Oval 3">
            <a:extLst>
              <a:ext uri="{FF2B5EF4-FFF2-40B4-BE49-F238E27FC236}">
                <a16:creationId xmlns:a16="http://schemas.microsoft.com/office/drawing/2014/main" id="{C6042005-9631-7371-3B5F-A25BF0C7F0CA}"/>
              </a:ext>
            </a:extLst>
          </p:cNvPr>
          <p:cNvSpPr/>
          <p:nvPr/>
        </p:nvSpPr>
        <p:spPr>
          <a:xfrm>
            <a:off x="9088582" y="1311564"/>
            <a:ext cx="3048000" cy="3334328"/>
          </a:xfrm>
          <a:prstGeom prst="ellipse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chemeClr val="tx1"/>
                </a:solidFill>
              </a:rPr>
              <a:t>Open your Programme of Study Handbook.</a:t>
            </a:r>
          </a:p>
          <a:p>
            <a:pPr algn="ctr"/>
            <a:r>
              <a:rPr lang="en-GB" dirty="0">
                <a:solidFill>
                  <a:schemeClr val="tx1"/>
                </a:solidFill>
              </a:rPr>
              <a:t>Find the required information.</a:t>
            </a:r>
          </a:p>
        </p:txBody>
      </p:sp>
    </p:spTree>
    <p:extLst>
      <p:ext uri="{BB962C8B-B14F-4D97-AF65-F5344CB8AC3E}">
        <p14:creationId xmlns:p14="http://schemas.microsoft.com/office/powerpoint/2010/main" val="4058451540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503186-7E29-646A-6C2E-3F75CD030354}"/>
              </a:ext>
            </a:extLst>
          </p:cNvPr>
          <p:cNvSpPr>
            <a:spLocks noGrp="1"/>
          </p:cNvSpPr>
          <p:nvPr>
            <p:ph type="title"/>
          </p:nvPr>
        </p:nvSpPr>
        <p:spPr>
          <a:solidFill>
            <a:srgbClr val="002060"/>
          </a:solidFill>
        </p:spPr>
        <p:txBody>
          <a:bodyPr/>
          <a:lstStyle/>
          <a:p>
            <a:r>
              <a:rPr lang="en-GB" dirty="0">
                <a:solidFill>
                  <a:schemeClr val="bg1"/>
                </a:solidFill>
              </a:rPr>
              <a:t>Programme Overview</a:t>
            </a:r>
          </a:p>
        </p:txBody>
      </p:sp>
      <p:graphicFrame>
        <p:nvGraphicFramePr>
          <p:cNvPr id="5" name="Content Placeholder 4">
            <a:extLst>
              <a:ext uri="{FF2B5EF4-FFF2-40B4-BE49-F238E27FC236}">
                <a16:creationId xmlns:a16="http://schemas.microsoft.com/office/drawing/2014/main" id="{30D60E33-AFC5-D49B-BBF8-AEAFE4F3381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196330526"/>
              </p:ext>
            </p:extLst>
          </p:nvPr>
        </p:nvGraphicFramePr>
        <p:xfrm>
          <a:off x="358775" y="1825625"/>
          <a:ext cx="11480800" cy="35766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571369639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F7FC891-F809-4860-805A-9530B6135D6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76746" y="274638"/>
            <a:ext cx="10492508" cy="1143000"/>
          </a:xfrm>
          <a:solidFill>
            <a:srgbClr val="002060"/>
          </a:solidFill>
        </p:spPr>
        <p:txBody>
          <a:bodyPr anchor="ctr">
            <a:noAutofit/>
          </a:bodyPr>
          <a:lstStyle/>
          <a:p>
            <a:pPr>
              <a:lnSpc>
                <a:spcPct val="90000"/>
              </a:lnSpc>
            </a:pPr>
            <a:r>
              <a:rPr lang="en-GB" sz="3600" dirty="0">
                <a:solidFill>
                  <a:schemeClr val="bg1"/>
                </a:solidFill>
              </a:rPr>
              <a:t>Library Skills – 07.11.2023</a:t>
            </a:r>
          </a:p>
        </p:txBody>
      </p:sp>
      <p:pic>
        <p:nvPicPr>
          <p:cNvPr id="8" name="Content Placeholder 7">
            <a:extLst>
              <a:ext uri="{FF2B5EF4-FFF2-40B4-BE49-F238E27FC236}">
                <a16:creationId xmlns:a16="http://schemas.microsoft.com/office/drawing/2014/main" id="{53152080-FD02-4AF5-A37C-F5E952F493A1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3"/>
          <a:stretch>
            <a:fillRect/>
          </a:stretch>
        </p:blipFill>
        <p:spPr>
          <a:xfrm>
            <a:off x="711200" y="2459038"/>
            <a:ext cx="4038600" cy="2271712"/>
          </a:xfrm>
        </p:spPr>
      </p:pic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D61DEE69-8FA8-4D18-AFF7-9254EA000492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4"/>
          <a:stretch>
            <a:fillRect/>
          </a:stretch>
        </p:blipFill>
        <p:spPr>
          <a:xfrm>
            <a:off x="2443018" y="3348038"/>
            <a:ext cx="4038600" cy="2271712"/>
          </a:xfrm>
          <a:noFill/>
        </p:spPr>
      </p:pic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2A57059-7BD0-4127-A826-EAFDF887D7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21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DC26F04F-ADF5-5D4D-EDA7-4D2E30318F54}"/>
              </a:ext>
            </a:extLst>
          </p:cNvPr>
          <p:cNvSpPr txBox="1"/>
          <p:nvPr/>
        </p:nvSpPr>
        <p:spPr>
          <a:xfrm>
            <a:off x="793173" y="1635991"/>
            <a:ext cx="6841836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>
                <a:hlinkClick r:id="rId5"/>
              </a:rPr>
              <a:t>Library and Learning Resources | University of Wales Trinity Saint David (uwtsd.ac.uk)</a:t>
            </a:r>
            <a:endParaRPr lang="en-US"/>
          </a:p>
        </p:txBody>
      </p:sp>
      <p:pic>
        <p:nvPicPr>
          <p:cNvPr id="4" name="Picture 4" descr="A picture containing chart&#10;&#10;Description automatically generated">
            <a:extLst>
              <a:ext uri="{FF2B5EF4-FFF2-40B4-BE49-F238E27FC236}">
                <a16:creationId xmlns:a16="http://schemas.microsoft.com/office/drawing/2014/main" id="{8DDE9BCA-E0CD-4B9A-7BDF-BF5F8999BF7D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680036" y="2393441"/>
            <a:ext cx="2743200" cy="1516935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DB9AA75F-19AC-9B3D-1CD8-AC3F9B8F6B0D}"/>
              </a:ext>
            </a:extLst>
          </p:cNvPr>
          <p:cNvSpPr txBox="1"/>
          <p:nvPr/>
        </p:nvSpPr>
        <p:spPr>
          <a:xfrm>
            <a:off x="8358909" y="4115954"/>
            <a:ext cx="2247611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/>
              <a:t>Lisa Ellis – Academic librarian</a:t>
            </a:r>
          </a:p>
        </p:txBody>
      </p:sp>
    </p:spTree>
    <p:extLst>
      <p:ext uri="{BB962C8B-B14F-4D97-AF65-F5344CB8AC3E}">
        <p14:creationId xmlns:p14="http://schemas.microsoft.com/office/powerpoint/2010/main" val="3247970087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C19956-31CB-1CC7-8AE8-C4E9A102898B}"/>
              </a:ext>
            </a:extLst>
          </p:cNvPr>
          <p:cNvSpPr>
            <a:spLocks noGrp="1"/>
          </p:cNvSpPr>
          <p:nvPr>
            <p:ph type="title"/>
          </p:nvPr>
        </p:nvSpPr>
        <p:spPr>
          <a:solidFill>
            <a:srgbClr val="002060"/>
          </a:solidFill>
        </p:spPr>
        <p:txBody>
          <a:bodyPr/>
          <a:lstStyle/>
          <a:p>
            <a:r>
              <a:rPr lang="en-GB">
                <a:solidFill>
                  <a:schemeClr val="bg1"/>
                </a:solidFill>
              </a:rPr>
              <a:t>Academic Skills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EF6143B-F142-752F-76A4-83E97C24E030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Referencing &amp; Plagiarism</a:t>
            </a:r>
            <a:endParaRPr lang="en-US"/>
          </a:p>
          <a:p>
            <a:r>
              <a:rPr lang="en-GB"/>
              <a:t>Critical Reading, thinking &amp;  writing</a:t>
            </a:r>
          </a:p>
          <a:p>
            <a:r>
              <a:rPr lang="en-GB"/>
              <a:t>Essay writing</a:t>
            </a:r>
          </a:p>
          <a:p>
            <a:r>
              <a:rPr lang="en-GB"/>
              <a:t>Academic editing</a:t>
            </a:r>
          </a:p>
          <a:p>
            <a:r>
              <a:rPr lang="en-GB"/>
              <a:t>How to read your assignments</a:t>
            </a:r>
          </a:p>
          <a:p>
            <a:pPr marL="0" indent="0">
              <a:buNone/>
            </a:pPr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F8DB51B-A1CE-3F16-1E54-14E40DB6441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22</a:t>
            </a:fld>
            <a:endParaRPr lang="en-GB"/>
          </a:p>
        </p:txBody>
      </p:sp>
      <p:pic>
        <p:nvPicPr>
          <p:cNvPr id="9" name="Picture 9">
            <a:extLst>
              <a:ext uri="{FF2B5EF4-FFF2-40B4-BE49-F238E27FC236}">
                <a16:creationId xmlns:a16="http://schemas.microsoft.com/office/drawing/2014/main" id="{67037CF9-3C2B-3CF2-1D61-6915F8EEAF4F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3"/>
          <a:stretch>
            <a:fillRect/>
          </a:stretch>
        </p:blipFill>
        <p:spPr>
          <a:xfrm>
            <a:off x="511175" y="1477169"/>
            <a:ext cx="5573712" cy="3322637"/>
          </a:xfrm>
        </p:spPr>
      </p:pic>
    </p:spTree>
    <p:extLst>
      <p:ext uri="{BB962C8B-B14F-4D97-AF65-F5344CB8AC3E}">
        <p14:creationId xmlns:p14="http://schemas.microsoft.com/office/powerpoint/2010/main" val="170704014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E6C82AF2-E90B-45CC-8D9F-547C9D1364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solidFill>
            <a:srgbClr val="002060"/>
          </a:solidFill>
        </p:spPr>
        <p:txBody>
          <a:bodyPr anchor="ctr">
            <a:normAutofit/>
          </a:bodyPr>
          <a:lstStyle/>
          <a:p>
            <a:r>
              <a:rPr lang="en-GB">
                <a:solidFill>
                  <a:schemeClr val="bg1"/>
                </a:solidFill>
              </a:rPr>
              <a:t>Academic Writing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2843FF59-63F1-483B-B4B9-E861E5E8931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 vert="horz" lIns="91440" tIns="45720" rIns="91440" bIns="45720" rtlCol="0">
            <a:normAutofit/>
          </a:bodyPr>
          <a:lstStyle/>
          <a:p>
            <a:pPr>
              <a:lnSpc>
                <a:spcPct val="90000"/>
              </a:lnSpc>
            </a:pPr>
            <a:r>
              <a:rPr lang="en-GB" sz="1500"/>
              <a:t>Plan effectively.</a:t>
            </a:r>
          </a:p>
          <a:p>
            <a:pPr>
              <a:lnSpc>
                <a:spcPct val="90000"/>
              </a:lnSpc>
            </a:pPr>
            <a:r>
              <a:rPr lang="en-GB" sz="1500"/>
              <a:t>Submit on time. </a:t>
            </a:r>
          </a:p>
          <a:p>
            <a:pPr>
              <a:lnSpc>
                <a:spcPct val="90000"/>
              </a:lnSpc>
            </a:pPr>
            <a:r>
              <a:rPr lang="en-GB" sz="1500"/>
              <a:t>Late submission penalties.</a:t>
            </a:r>
          </a:p>
          <a:p>
            <a:pPr>
              <a:lnSpc>
                <a:spcPct val="90000"/>
              </a:lnSpc>
            </a:pPr>
            <a:r>
              <a:rPr lang="en-GB" sz="1500"/>
              <a:t>Use journals, official reports and academic textbooks.</a:t>
            </a:r>
          </a:p>
          <a:p>
            <a:pPr>
              <a:lnSpc>
                <a:spcPct val="90000"/>
              </a:lnSpc>
            </a:pPr>
            <a:r>
              <a:rPr lang="en-GB" sz="1500"/>
              <a:t>Avoid red tops, Wikipedia - Be critical, write critically.</a:t>
            </a:r>
          </a:p>
          <a:p>
            <a:pPr>
              <a:lnSpc>
                <a:spcPct val="90000"/>
              </a:lnSpc>
            </a:pPr>
            <a:r>
              <a:rPr lang="en-GB" sz="1500"/>
              <a:t>Be objective, interpret information.</a:t>
            </a:r>
          </a:p>
          <a:p>
            <a:pPr>
              <a:lnSpc>
                <a:spcPct val="90000"/>
              </a:lnSpc>
            </a:pPr>
            <a:r>
              <a:rPr lang="en-GB" sz="1500"/>
              <a:t>Demonstrate understanding through paraphrasing.</a:t>
            </a:r>
          </a:p>
          <a:p>
            <a:pPr>
              <a:lnSpc>
                <a:spcPct val="90000"/>
              </a:lnSpc>
            </a:pPr>
            <a:r>
              <a:rPr lang="en-GB" sz="1500"/>
              <a:t>Academic integrity &amp; honesty. – ‘doing your own work’.</a:t>
            </a:r>
          </a:p>
          <a:p>
            <a:pPr>
              <a:lnSpc>
                <a:spcPct val="90000"/>
              </a:lnSpc>
            </a:pPr>
            <a:r>
              <a:rPr lang="en-GB" sz="1500"/>
              <a:t>Use your own words. Give credit.</a:t>
            </a:r>
          </a:p>
          <a:p>
            <a:pPr>
              <a:lnSpc>
                <a:spcPct val="90000"/>
              </a:lnSpc>
            </a:pPr>
            <a:r>
              <a:rPr lang="en-GB" sz="1500"/>
              <a:t>Feedback dates.</a:t>
            </a:r>
          </a:p>
          <a:p>
            <a:pPr marL="0" indent="0">
              <a:lnSpc>
                <a:spcPct val="90000"/>
              </a:lnSpc>
              <a:buNone/>
            </a:pPr>
            <a:endParaRPr lang="en-GB" sz="1500"/>
          </a:p>
          <a:p>
            <a:pPr>
              <a:lnSpc>
                <a:spcPct val="90000"/>
              </a:lnSpc>
            </a:pPr>
            <a:endParaRPr lang="en-GB" sz="1500"/>
          </a:p>
          <a:p>
            <a:pPr>
              <a:lnSpc>
                <a:spcPct val="90000"/>
              </a:lnSpc>
            </a:pPr>
            <a:endParaRPr lang="en-GB" sz="1500"/>
          </a:p>
          <a:p>
            <a:pPr>
              <a:lnSpc>
                <a:spcPct val="90000"/>
              </a:lnSpc>
            </a:pPr>
            <a:endParaRPr lang="en-GB" sz="1500"/>
          </a:p>
          <a:p>
            <a:pPr>
              <a:lnSpc>
                <a:spcPct val="90000"/>
              </a:lnSpc>
            </a:pPr>
            <a:endParaRPr lang="en-GB" sz="1500"/>
          </a:p>
        </p:txBody>
      </p:sp>
      <p:pic>
        <p:nvPicPr>
          <p:cNvPr id="1030" name="Picture 6" descr="Academic honesty">
            <a:extLst>
              <a:ext uri="{FF2B5EF4-FFF2-40B4-BE49-F238E27FC236}">
                <a16:creationId xmlns:a16="http://schemas.microsoft.com/office/drawing/2014/main" id="{D6C94B1A-2511-40F2-BCA8-9E82640A7F11}"/>
              </a:ext>
            </a:extLst>
          </p:cNvPr>
          <p:cNvPicPr>
            <a:picLocks noGrp="1" noChangeAspect="1" noChangeArrowheads="1"/>
          </p:cNvPicPr>
          <p:nvPr>
            <p:ph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230640" y="1600201"/>
            <a:ext cx="5318720" cy="3989040"/>
          </a:xfrm>
          <a:prstGeom prst="rect">
            <a:avLst/>
          </a:prstGeom>
          <a:solidFill>
            <a:srgbClr val="FFFFFF"/>
          </a:solidFill>
        </p:spPr>
      </p:pic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11C3DAA6-3017-4FC8-B479-B64424BCA9A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608501" y="6380973"/>
            <a:ext cx="973899" cy="340503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AC82685A-BD3A-4230-8D85-804689F67293}" type="slidenum">
              <a:rPr lang="en-GB" smtClean="0"/>
              <a:pPr>
                <a:spcAft>
                  <a:spcPts val="600"/>
                </a:spcAft>
              </a:pPr>
              <a:t>23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15214427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F1235EB-7B73-46EC-8689-F69082C8253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5110" y="274638"/>
            <a:ext cx="10688780" cy="1143000"/>
          </a:xfrm>
          <a:solidFill>
            <a:srgbClr val="002060"/>
          </a:solidFill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en-GB" sz="3600">
                <a:solidFill>
                  <a:schemeClr val="bg1"/>
                </a:solidFill>
              </a:rPr>
              <a:t>Academic  Referencing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1860282-8A96-4C8E-BC8F-F25897F5DF7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780473" y="1600201"/>
            <a:ext cx="5239327" cy="3989040"/>
          </a:xfrm>
        </p:spPr>
        <p:txBody>
          <a:bodyPr vert="horz" lIns="91440" tIns="45720" rIns="91440" bIns="45720" rtlCol="0" anchor="t">
            <a:normAutofit/>
          </a:bodyPr>
          <a:lstStyle/>
          <a:p>
            <a:endParaRPr lang="en-GB" sz="1800"/>
          </a:p>
          <a:p>
            <a:endParaRPr lang="en-GB" sz="1800"/>
          </a:p>
          <a:p>
            <a:endParaRPr lang="en-GB" sz="1800"/>
          </a:p>
          <a:p>
            <a:r>
              <a:rPr lang="en-GB" sz="1800"/>
              <a:t>Reference style – Harvard.</a:t>
            </a:r>
          </a:p>
          <a:p>
            <a:r>
              <a:rPr lang="en-GB" sz="1800"/>
              <a:t>Identifying where your information came from.</a:t>
            </a:r>
          </a:p>
          <a:p>
            <a:r>
              <a:rPr lang="en-GB" sz="1800"/>
              <a:t>Proper citation.</a:t>
            </a:r>
          </a:p>
          <a:p>
            <a:r>
              <a:rPr lang="en-GB" sz="1800"/>
              <a:t>Reference list.</a:t>
            </a:r>
          </a:p>
          <a:p>
            <a:r>
              <a:rPr lang="en-GB" sz="1800"/>
              <a:t>Bibliography.</a:t>
            </a:r>
          </a:p>
          <a:p>
            <a:r>
              <a:rPr lang="en-GB" sz="2000">
                <a:ea typeface="+mn-lt"/>
                <a:cs typeface="+mn-lt"/>
                <a:hlinkClick r:id="rId3"/>
              </a:rPr>
              <a:t>Referencing Handbooks | University of Wales Trinity Saint David (uwtsd.ac.uk)</a:t>
            </a:r>
            <a:endParaRPr lang="en-GB" sz="200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E00AB898-CFFA-4676-916C-21F976904A6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404300" y="1600201"/>
            <a:ext cx="3560218" cy="3989040"/>
          </a:xfrm>
          <a:prstGeom prst="rect">
            <a:avLst/>
          </a:prstGeom>
          <a:noFill/>
        </p:spPr>
      </p:pic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23DC446-A80E-4B32-8CF4-AC3AC9414CF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00191829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A7B2E1-1B32-42B3-BF56-83342494C94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8928" y="274638"/>
            <a:ext cx="10226962" cy="1143000"/>
          </a:xfrm>
          <a:solidFill>
            <a:srgbClr val="002060"/>
          </a:solidFill>
        </p:spPr>
        <p:txBody>
          <a:bodyPr anchor="ctr">
            <a:normAutofit/>
          </a:bodyPr>
          <a:lstStyle/>
          <a:p>
            <a:r>
              <a:rPr lang="en-GB" sz="3600">
                <a:solidFill>
                  <a:srgbClr val="FFFFFF"/>
                </a:solidFill>
              </a:rPr>
              <a:t>Student Finance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8D7AB931-6F24-44AF-8835-5461555AFC3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981200" y="1600201"/>
            <a:ext cx="4038600" cy="3989040"/>
          </a:xfrm>
        </p:spPr>
        <p:txBody>
          <a:bodyPr>
            <a:normAutofit/>
          </a:bodyPr>
          <a:lstStyle/>
          <a:p>
            <a:endParaRPr lang="en-GB" sz="1800">
              <a:hlinkClick r:id="rId3"/>
            </a:endParaRPr>
          </a:p>
          <a:p>
            <a:endParaRPr lang="en-GB" sz="1800">
              <a:hlinkClick r:id="rId3"/>
            </a:endParaRPr>
          </a:p>
          <a:p>
            <a:endParaRPr lang="en-GB" sz="1800">
              <a:hlinkClick r:id="rId3"/>
            </a:endParaRPr>
          </a:p>
          <a:p>
            <a:endParaRPr lang="en-GB" sz="1800">
              <a:hlinkClick r:id="rId3"/>
            </a:endParaRPr>
          </a:p>
          <a:p>
            <a:endParaRPr lang="en-GB" sz="1800">
              <a:hlinkClick r:id="rId3"/>
            </a:endParaRPr>
          </a:p>
          <a:p>
            <a:r>
              <a:rPr lang="en-GB" sz="1800">
                <a:hlinkClick r:id="rId3"/>
              </a:rPr>
              <a:t>Home | Student Finance Wales</a:t>
            </a:r>
            <a:endParaRPr lang="en-GB" sz="1800"/>
          </a:p>
          <a:p>
            <a:endParaRPr lang="en-GB"/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4A4194D8-A9BE-409A-9BE6-D3B11DB6C3D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72200" y="2458866"/>
            <a:ext cx="4038600" cy="2271711"/>
          </a:xfrm>
          <a:prstGeom prst="rect">
            <a:avLst/>
          </a:prstGeom>
          <a:noFill/>
        </p:spPr>
      </p:pic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CB3EA01F-4BE6-4167-8160-4C0C5956136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21494158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AAC2FF4-1FB3-4983-AEF6-A25625DE584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28700" y="274638"/>
            <a:ext cx="9975850" cy="1143000"/>
          </a:xfrm>
          <a:solidFill>
            <a:srgbClr val="002060"/>
          </a:solidFill>
        </p:spPr>
        <p:txBody>
          <a:bodyPr anchor="ctr">
            <a:normAutofit/>
          </a:bodyPr>
          <a:lstStyle/>
          <a:p>
            <a:r>
              <a:rPr lang="en-GB" sz="3600">
                <a:solidFill>
                  <a:srgbClr val="FFFFFF"/>
                </a:solidFill>
              </a:rPr>
              <a:t>Assessments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46F23F8-76FF-4626-9B3B-82B31A50F1E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376280" y="1600201"/>
            <a:ext cx="3040583" cy="3989040"/>
          </a:xfrm>
          <a:solidFill>
            <a:schemeClr val="accent1">
              <a:lumMod val="40000"/>
              <a:lumOff val="60000"/>
            </a:schemeClr>
          </a:solidFill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90000"/>
              </a:lnSpc>
            </a:pPr>
            <a:r>
              <a:rPr lang="en-GB" sz="1800" dirty="0"/>
              <a:t>2 x Work Based Learning workbooks.</a:t>
            </a:r>
          </a:p>
          <a:p>
            <a:pPr>
              <a:lnSpc>
                <a:spcPct val="90000"/>
              </a:lnSpc>
            </a:pPr>
            <a:r>
              <a:rPr lang="en-GB" sz="1800" dirty="0"/>
              <a:t>Module 1 – Investigation in the Workplace (BMPI6001D) - 40 academic credits</a:t>
            </a:r>
            <a:endParaRPr lang="en-GB" sz="1800" dirty="0">
              <a:hlinkClick r:id="rId3">
                <a:extLst>
                  <a:ext uri="{A12FA001-AC4F-418D-AE19-62706E023703}">
                    <ahyp:hlinkClr xmlns:ahyp="http://schemas.microsoft.com/office/drawing/2018/hyperlinkcolor" val="tx"/>
                  </a:ext>
                </a:extLst>
              </a:hlinkClick>
            </a:endParaRPr>
          </a:p>
          <a:p>
            <a:pPr>
              <a:lnSpc>
                <a:spcPct val="90000"/>
              </a:lnSpc>
            </a:pPr>
            <a:r>
              <a:rPr lang="en-GB" sz="1800" dirty="0"/>
              <a:t>Module 2 – Professional Investigative Practice (BMPI6002D)- 40 academic credits.</a:t>
            </a:r>
            <a:endParaRPr lang="en-GB" sz="1800" dirty="0">
              <a:hlinkClick r:id="" action="ppaction://noaction">
                <a:extLst>
                  <a:ext uri="{A12FA001-AC4F-418D-AE19-62706E023703}">
                    <ahyp:hlinkClr xmlns:ahyp="http://schemas.microsoft.com/office/drawing/2018/hyperlinkcolor" val="tx"/>
                  </a:ext>
                </a:extLst>
              </a:hlinkClick>
            </a:endParaRPr>
          </a:p>
          <a:p>
            <a:pPr>
              <a:lnSpc>
                <a:spcPct val="90000"/>
              </a:lnSpc>
            </a:pPr>
            <a:r>
              <a:rPr lang="en-GB" sz="1800" dirty="0"/>
              <a:t>Dissertation / Investigative Practice Project – 40 academic credits.</a:t>
            </a:r>
          </a:p>
          <a:p>
            <a:pPr>
              <a:lnSpc>
                <a:spcPct val="90000"/>
              </a:lnSpc>
            </a:pPr>
            <a:endParaRPr lang="en-GB" sz="220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5BEFFE7C-8C06-4FF6-8731-31322F0F83BB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731103" y="1993574"/>
            <a:ext cx="4733166" cy="2662826"/>
          </a:xfrm>
          <a:prstGeom prst="rect">
            <a:avLst/>
          </a:prstGeom>
          <a:noFill/>
        </p:spPr>
      </p:pic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4D907ED-1D54-441E-88A9-C95902F6C68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26</a:t>
            </a:fld>
            <a:endParaRPr lang="en-GB"/>
          </a:p>
        </p:txBody>
      </p:sp>
      <p:sp>
        <p:nvSpPr>
          <p:cNvPr id="7" name="Content Placeholder 2">
            <a:extLst>
              <a:ext uri="{FF2B5EF4-FFF2-40B4-BE49-F238E27FC236}">
                <a16:creationId xmlns:a16="http://schemas.microsoft.com/office/drawing/2014/main" id="{AD82B71A-9D1A-63BE-CD61-EB5750F62693}"/>
              </a:ext>
            </a:extLst>
          </p:cNvPr>
          <p:cNvSpPr txBox="1">
            <a:spLocks/>
          </p:cNvSpPr>
          <p:nvPr/>
        </p:nvSpPr>
        <p:spPr>
          <a:xfrm>
            <a:off x="8748838" y="1604247"/>
            <a:ext cx="3148477" cy="3989040"/>
          </a:xfrm>
          <a:prstGeom prst="rect">
            <a:avLst/>
          </a:prstGeom>
          <a:solidFill>
            <a:srgbClr val="92D050"/>
          </a:solidFill>
        </p:spPr>
        <p:txBody>
          <a:bodyPr vert="horz" lIns="91440" tIns="45720" rIns="91440" bIns="45720" rtlCol="0" anchor="t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GB" sz="1800" dirty="0"/>
              <a:t>2 x Work Based Learning workbooks.</a:t>
            </a:r>
          </a:p>
          <a:p>
            <a:pPr>
              <a:lnSpc>
                <a:spcPct val="90000"/>
              </a:lnSpc>
            </a:pPr>
            <a:r>
              <a:rPr lang="en-GB" sz="1800" dirty="0"/>
              <a:t>Module 1 – Op Policing in the Workplace (BMPO6001D) - 40 academic credits</a:t>
            </a:r>
            <a:endParaRPr lang="en-GB" sz="1800" dirty="0">
              <a:hlinkClick r:id="rId3">
                <a:extLst>
                  <a:ext uri="{A12FA001-AC4F-418D-AE19-62706E023703}">
                    <ahyp:hlinkClr xmlns:ahyp="http://schemas.microsoft.com/office/drawing/2018/hyperlinkcolor" val="tx"/>
                  </a:ext>
                </a:extLst>
              </a:hlinkClick>
            </a:endParaRPr>
          </a:p>
          <a:p>
            <a:pPr>
              <a:lnSpc>
                <a:spcPct val="90000"/>
              </a:lnSpc>
            </a:pPr>
            <a:r>
              <a:rPr lang="en-GB" sz="1800" dirty="0"/>
              <a:t>Module 2 Professional  Policing Practice (BMPO6002D)- 40 academic credits.</a:t>
            </a:r>
            <a:endParaRPr lang="en-GB" sz="1800" dirty="0">
              <a:hlinkClick r:id="rId3">
                <a:extLst>
                  <a:ext uri="{A12FA001-AC4F-418D-AE19-62706E023703}">
                    <ahyp:hlinkClr xmlns:ahyp="http://schemas.microsoft.com/office/drawing/2018/hyperlinkcolor" val="tx"/>
                  </a:ext>
                </a:extLst>
              </a:hlinkClick>
            </a:endParaRPr>
          </a:p>
          <a:p>
            <a:pPr>
              <a:lnSpc>
                <a:spcPct val="90000"/>
              </a:lnSpc>
            </a:pPr>
            <a:r>
              <a:rPr lang="en-GB" sz="1800" dirty="0"/>
              <a:t>Dissertation / Investigative Practice Project – 40 academic credits.</a:t>
            </a:r>
          </a:p>
          <a:p>
            <a:pPr>
              <a:lnSpc>
                <a:spcPct val="90000"/>
              </a:lnSpc>
            </a:pPr>
            <a:endParaRPr lang="en-GB" sz="2200"/>
          </a:p>
        </p:txBody>
      </p:sp>
    </p:spTree>
    <p:extLst>
      <p:ext uri="{BB962C8B-B14F-4D97-AF65-F5344CB8AC3E}">
        <p14:creationId xmlns:p14="http://schemas.microsoft.com/office/powerpoint/2010/main" val="1419498518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7D5AC0-0157-4C3E-87A0-3E731735142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711425"/>
          </a:xfrm>
          <a:solidFill>
            <a:srgbClr val="002060"/>
          </a:solidFill>
        </p:spPr>
        <p:txBody>
          <a:bodyPr>
            <a:normAutofit fontScale="90000"/>
          </a:bodyPr>
          <a:lstStyle/>
          <a:p>
            <a:r>
              <a:rPr lang="en-GB">
                <a:solidFill>
                  <a:schemeClr val="bg1"/>
                </a:solidFill>
              </a:rPr>
              <a:t>Key Assignment dates</a:t>
            </a:r>
          </a:p>
        </p:txBody>
      </p:sp>
      <p:graphicFrame>
        <p:nvGraphicFramePr>
          <p:cNvPr id="7" name="Content Placeholder 6">
            <a:extLst>
              <a:ext uri="{FF2B5EF4-FFF2-40B4-BE49-F238E27FC236}">
                <a16:creationId xmlns:a16="http://schemas.microsoft.com/office/drawing/2014/main" id="{B4B40600-3074-C4C5-E113-1444BA507E3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027419784"/>
              </p:ext>
            </p:extLst>
          </p:nvPr>
        </p:nvGraphicFramePr>
        <p:xfrm>
          <a:off x="289964" y="1220548"/>
          <a:ext cx="11620160" cy="44805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208041">
                  <a:extLst>
                    <a:ext uri="{9D8B030D-6E8A-4147-A177-3AD203B41FA5}">
                      <a16:colId xmlns:a16="http://schemas.microsoft.com/office/drawing/2014/main" val="203799626"/>
                    </a:ext>
                  </a:extLst>
                </a:gridCol>
                <a:gridCol w="3711107">
                  <a:extLst>
                    <a:ext uri="{9D8B030D-6E8A-4147-A177-3AD203B41FA5}">
                      <a16:colId xmlns:a16="http://schemas.microsoft.com/office/drawing/2014/main" val="2877972861"/>
                    </a:ext>
                  </a:extLst>
                </a:gridCol>
                <a:gridCol w="5701012">
                  <a:extLst>
                    <a:ext uri="{9D8B030D-6E8A-4147-A177-3AD203B41FA5}">
                      <a16:colId xmlns:a16="http://schemas.microsoft.com/office/drawing/2014/main" val="1068555574"/>
                    </a:ext>
                  </a:extLst>
                </a:gridCol>
              </a:tblGrid>
              <a:tr h="492524">
                <a:tc>
                  <a:txBody>
                    <a:bodyPr/>
                    <a:lstStyle/>
                    <a:p>
                      <a:pPr fontAlgn="t"/>
                      <a:endParaRPr lang="en-US">
                        <a:effectLst/>
                      </a:endParaRPr>
                    </a:p>
                    <a:p>
                      <a:pPr algn="ctr" rtl="0" fontAlgn="base"/>
                      <a:r>
                        <a:rPr lang="en-US" sz="1800" b="1" i="0">
                          <a:solidFill>
                            <a:srgbClr val="FFFFFF"/>
                          </a:solidFill>
                          <a:effectLst/>
                          <a:latin typeface="Calibri" panose="020F0502020204030204" pitchFamily="34" charset="0"/>
                        </a:rPr>
                        <a:t>Course</a:t>
                      </a:r>
                      <a:r>
                        <a:rPr lang="en-US" sz="1800" b="0" i="0">
                          <a:solidFill>
                            <a:srgbClr val="FFFFFF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  <a:endParaRPr lang="en-US" b="0" i="0">
                        <a:effectLst/>
                      </a:endParaRP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1F3864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t"/>
                      <a:endParaRPr lang="en-US">
                        <a:effectLst/>
                      </a:endParaRPr>
                    </a:p>
                    <a:p>
                      <a:pPr algn="ctr" rtl="0" fontAlgn="base"/>
                      <a:r>
                        <a:rPr lang="en-US" sz="1800" b="1" i="0">
                          <a:solidFill>
                            <a:srgbClr val="FFFFFF"/>
                          </a:solidFill>
                          <a:effectLst/>
                          <a:latin typeface="Calibri" panose="020F0502020204030204" pitchFamily="34" charset="0"/>
                        </a:rPr>
                        <a:t>Assignment</a:t>
                      </a:r>
                      <a:r>
                        <a:rPr lang="en-US" sz="1800" b="0" i="0">
                          <a:solidFill>
                            <a:srgbClr val="FFFFFF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  <a:endParaRPr lang="en-US" b="0" i="0">
                        <a:effectLst/>
                      </a:endParaRP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1F3864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t"/>
                      <a:endParaRPr lang="en-US">
                        <a:effectLst/>
                      </a:endParaRPr>
                    </a:p>
                    <a:p>
                      <a:pPr algn="ctr" rtl="0" fontAlgn="base"/>
                      <a:r>
                        <a:rPr lang="en-US" sz="1800" b="1" i="0">
                          <a:solidFill>
                            <a:srgbClr val="FFFFFF"/>
                          </a:solidFill>
                          <a:effectLst/>
                          <a:latin typeface="Calibri" panose="020F0502020204030204" pitchFamily="34" charset="0"/>
                        </a:rPr>
                        <a:t>Submission date</a:t>
                      </a:r>
                      <a:r>
                        <a:rPr lang="en-US" sz="1800" b="0" i="0">
                          <a:solidFill>
                            <a:srgbClr val="FFFFFF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  <a:endParaRPr lang="en-US" b="0" i="0">
                        <a:effectLst/>
                      </a:endParaRP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1F386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134422891"/>
                  </a:ext>
                </a:extLst>
              </a:tr>
              <a:tr h="492524">
                <a:tc rowSpan="2">
                  <a:txBody>
                    <a:bodyPr/>
                    <a:lstStyle/>
                    <a:p>
                      <a:pPr fontAlgn="t"/>
                      <a:endParaRPr lang="en-US">
                        <a:effectLst/>
                      </a:endParaRPr>
                    </a:p>
                    <a:p>
                      <a:pPr algn="ctr" rtl="0" fontAlgn="base"/>
                      <a:r>
                        <a:rPr lang="en-US" sz="1800" b="0" i="0">
                          <a:solidFill>
                            <a:srgbClr val="FF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  <a:endParaRPr lang="en-US" b="0" i="0">
                        <a:effectLst/>
                      </a:endParaRPr>
                    </a:p>
                    <a:p>
                      <a:pPr algn="ctr" rtl="0" fontAlgn="base"/>
                      <a:r>
                        <a:rPr lang="en-US" sz="1800" b="1" i="0">
                          <a:solidFill>
                            <a:srgbClr val="FF0000"/>
                          </a:solidFill>
                          <a:effectLst/>
                          <a:latin typeface="Calibri" panose="020F0502020204030204" pitchFamily="34" charset="0"/>
                        </a:rPr>
                        <a:t>01/23</a:t>
                      </a:r>
                      <a:r>
                        <a:rPr lang="en-US" sz="1800" b="0" i="0">
                          <a:solidFill>
                            <a:srgbClr val="FF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  <a:endParaRPr lang="en-US" b="0" i="0">
                        <a:effectLst/>
                      </a:endParaRP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EEAF6"/>
                    </a:solidFill>
                  </a:tcPr>
                </a:tc>
                <a:tc rowSpan="2">
                  <a:txBody>
                    <a:bodyPr/>
                    <a:lstStyle/>
                    <a:p>
                      <a:pPr fontAlgn="t"/>
                      <a:endParaRPr lang="en-US">
                        <a:effectLst/>
                      </a:endParaRPr>
                    </a:p>
                    <a:p>
                      <a:pPr algn="ctr" rtl="0" fontAlgn="base"/>
                      <a:r>
                        <a:rPr lang="en-US" sz="1800" b="0" i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Workbook 1 </a:t>
                      </a:r>
                      <a:endParaRPr lang="en-US" b="0" i="0">
                        <a:effectLst/>
                      </a:endParaRP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2CC"/>
                    </a:solidFill>
                  </a:tcPr>
                </a:tc>
                <a:tc>
                  <a:txBody>
                    <a:bodyPr/>
                    <a:lstStyle/>
                    <a:p>
                      <a:pPr fontAlgn="t"/>
                      <a:endParaRPr lang="en-US">
                        <a:effectLst/>
                      </a:endParaRPr>
                    </a:p>
                    <a:p>
                      <a:pPr algn="ctr" rtl="0" fontAlgn="base"/>
                      <a:r>
                        <a:rPr lang="en-US" sz="1800" b="0" i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12 January 2024 </a:t>
                      </a:r>
                      <a:endParaRPr lang="en-US" b="0" i="0">
                        <a:effectLst/>
                      </a:endParaRP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15895831"/>
                  </a:ext>
                </a:extLst>
              </a:tr>
              <a:tr h="492524">
                <a:tc v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fontAlgn="t"/>
                      <a:endParaRPr lang="en-US">
                        <a:effectLst/>
                      </a:endParaRPr>
                    </a:p>
                    <a:p>
                      <a:pPr algn="ctr" rtl="0" fontAlgn="base"/>
                      <a:r>
                        <a:rPr lang="en-US" sz="1800" b="0" i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  <a:endParaRPr lang="en-US" b="0" i="0">
                        <a:effectLst/>
                      </a:endParaRP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348474731"/>
                  </a:ext>
                </a:extLst>
              </a:tr>
              <a:tr h="492524">
                <a:tc rowSpan="2">
                  <a:txBody>
                    <a:bodyPr/>
                    <a:lstStyle/>
                    <a:p>
                      <a:pPr fontAlgn="t"/>
                      <a:endParaRPr lang="en-US">
                        <a:effectLst/>
                      </a:endParaRPr>
                    </a:p>
                    <a:p>
                      <a:pPr algn="ctr" rtl="0" fontAlgn="base"/>
                      <a:r>
                        <a:rPr lang="en-US" sz="1800" b="0" i="0">
                          <a:solidFill>
                            <a:srgbClr val="FF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  <a:endParaRPr lang="en-US" b="0" i="0">
                        <a:effectLst/>
                      </a:endParaRP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DD6EE"/>
                    </a:solidFill>
                  </a:tcPr>
                </a:tc>
                <a:tc rowSpan="2">
                  <a:txBody>
                    <a:bodyPr/>
                    <a:lstStyle/>
                    <a:p>
                      <a:pPr fontAlgn="t"/>
                      <a:endParaRPr lang="en-US">
                        <a:effectLst/>
                      </a:endParaRPr>
                    </a:p>
                    <a:p>
                      <a:pPr algn="ctr" rtl="0" fontAlgn="base"/>
                      <a:r>
                        <a:rPr lang="en-US" sz="1800" b="0" i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Workbook 2 </a:t>
                      </a:r>
                      <a:endParaRPr lang="en-US" b="0" i="0">
                        <a:effectLst/>
                      </a:endParaRP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2EFD9"/>
                    </a:solidFill>
                  </a:tcPr>
                </a:tc>
                <a:tc>
                  <a:txBody>
                    <a:bodyPr/>
                    <a:lstStyle/>
                    <a:p>
                      <a:pPr fontAlgn="t"/>
                      <a:endParaRPr lang="en-US">
                        <a:effectLst/>
                      </a:endParaRPr>
                    </a:p>
                    <a:p>
                      <a:pPr algn="ctr" rtl="0" fontAlgn="base"/>
                      <a:r>
                        <a:rPr lang="en-US" sz="1800" b="0" i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10 May 2024 </a:t>
                      </a:r>
                      <a:endParaRPr lang="en-US" b="0" i="0">
                        <a:effectLst/>
                      </a:endParaRP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162663615"/>
                  </a:ext>
                </a:extLst>
              </a:tr>
              <a:tr h="492524">
                <a:tc v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fontAlgn="t"/>
                      <a:endParaRPr lang="en-US">
                        <a:effectLst/>
                      </a:endParaRPr>
                    </a:p>
                    <a:p>
                      <a:pPr algn="ctr" rtl="0" fontAlgn="base"/>
                      <a:r>
                        <a:rPr lang="en-US" sz="1800" b="0" i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  <a:endParaRPr lang="en-US" b="0" i="0">
                        <a:effectLst/>
                      </a:endParaRP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626742374"/>
                  </a:ext>
                </a:extLst>
              </a:tr>
              <a:tr h="492524">
                <a:tc rowSpan="2">
                  <a:txBody>
                    <a:bodyPr/>
                    <a:lstStyle/>
                    <a:p>
                      <a:pPr fontAlgn="t"/>
                      <a:endParaRPr lang="en-US">
                        <a:effectLst/>
                      </a:endParaRPr>
                    </a:p>
                    <a:p>
                      <a:pPr algn="ctr" rtl="0" fontAlgn="base"/>
                      <a:r>
                        <a:rPr lang="en-US" sz="1800" b="0" i="0">
                          <a:solidFill>
                            <a:srgbClr val="FF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  <a:endParaRPr lang="en-US" b="0" i="0">
                        <a:effectLst/>
                      </a:endParaRP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CC2E5"/>
                    </a:solidFill>
                  </a:tcPr>
                </a:tc>
                <a:tc rowSpan="2">
                  <a:txBody>
                    <a:bodyPr/>
                    <a:lstStyle/>
                    <a:p>
                      <a:pPr fontAlgn="t"/>
                      <a:endParaRPr lang="en-US">
                        <a:effectLst/>
                      </a:endParaRPr>
                    </a:p>
                    <a:p>
                      <a:pPr algn="ctr" rtl="0" fontAlgn="base"/>
                      <a:r>
                        <a:rPr lang="en-US" sz="1800" b="0" i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Dissertation/Research Project </a:t>
                      </a:r>
                      <a:endParaRPr lang="en-US" b="0" i="0">
                        <a:effectLst/>
                      </a:endParaRP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BE4D5"/>
                    </a:solidFill>
                  </a:tcPr>
                </a:tc>
                <a:tc>
                  <a:txBody>
                    <a:bodyPr/>
                    <a:lstStyle/>
                    <a:p>
                      <a:pPr fontAlgn="t"/>
                      <a:endParaRPr lang="en-US">
                        <a:effectLst/>
                      </a:endParaRPr>
                    </a:p>
                    <a:p>
                      <a:pPr algn="ctr" rtl="0" fontAlgn="base"/>
                      <a:r>
                        <a:rPr lang="en-US" sz="1800" b="0" i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Proposal &amp; Ethics – 29 February 2024 23:59hrs </a:t>
                      </a:r>
                      <a:endParaRPr lang="en-US" b="0" i="0">
                        <a:effectLst/>
                      </a:endParaRP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790744914"/>
                  </a:ext>
                </a:extLst>
              </a:tr>
              <a:tr h="492524">
                <a:tc v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fontAlgn="t"/>
                      <a:endParaRPr lang="en-US">
                        <a:effectLst/>
                      </a:endParaRPr>
                    </a:p>
                    <a:p>
                      <a:pPr algn="ctr" rtl="0" fontAlgn="base"/>
                      <a:r>
                        <a:rPr lang="en-US" sz="1800" b="0" i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Research Project – 1 November 2024 23:59hrs </a:t>
                      </a:r>
                      <a:endParaRPr lang="en-US" b="0" i="0">
                        <a:effectLst/>
                      </a:endParaRP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25473487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506969829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2F95B0-5F21-492E-83B3-058300F58AA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solidFill>
            <a:srgbClr val="002060"/>
          </a:solidFill>
        </p:spPr>
        <p:txBody>
          <a:bodyPr anchor="ctr"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Student Support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06305E4-DB3B-402A-B689-CAAF94416DE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UWTSD – website &amp; Moodle</a:t>
            </a:r>
          </a:p>
          <a:p>
            <a:pPr marL="0" indent="0">
              <a:buNone/>
            </a:pPr>
            <a:r>
              <a:rPr lang="en-GB"/>
              <a:t>Link: </a:t>
            </a:r>
            <a:r>
              <a:rPr lang="en-GB">
                <a:hlinkClick r:id="rId3"/>
              </a:rPr>
              <a:t>Study Skills Support | University of Wales Trinity Saint David (uwtsd.ac.uk)</a:t>
            </a:r>
            <a:endParaRPr lang="en-GB"/>
          </a:p>
          <a:p>
            <a:r>
              <a:rPr lang="en-GB"/>
              <a:t>Tutors – </a:t>
            </a:r>
            <a:r>
              <a:rPr lang="en-GB" i="1">
                <a:hlinkClick r:id="rId4"/>
              </a:rPr>
              <a:t>a.cooke@uwtsd.ac.uk</a:t>
            </a:r>
          </a:p>
          <a:p>
            <a:pPr marL="0" indent="0">
              <a:buNone/>
            </a:pPr>
            <a:r>
              <a:rPr lang="en-GB"/>
              <a:t>    One to one support (in person or via teams)</a:t>
            </a:r>
          </a:p>
        </p:txBody>
      </p:sp>
      <p:pic>
        <p:nvPicPr>
          <p:cNvPr id="4" name="Picture 4">
            <a:extLst>
              <a:ext uri="{FF2B5EF4-FFF2-40B4-BE49-F238E27FC236}">
                <a16:creationId xmlns:a16="http://schemas.microsoft.com/office/drawing/2014/main" id="{AD076846-028A-7A38-DA19-0B14B3F3D73E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25701" r="32452" b="1"/>
          <a:stretch/>
        </p:blipFill>
        <p:spPr>
          <a:xfrm>
            <a:off x="6197600" y="1600201"/>
            <a:ext cx="5384800" cy="398904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2749282410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32B06BB9-505A-AFF3-17A0-6E50AE641AED}"/>
              </a:ext>
            </a:extLst>
          </p:cNvPr>
          <p:cNvSpPr/>
          <p:nvPr/>
        </p:nvSpPr>
        <p:spPr>
          <a:xfrm>
            <a:off x="7011568" y="2607117"/>
            <a:ext cx="4505016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">
                <a:rot lat="0" lon="0" rev="15600000"/>
              </a:lightRig>
            </a:scene3d>
            <a:sp3d extrusionH="57150" prstMaterial="softEdge">
              <a:bevelT w="25400" h="38100"/>
            </a:sp3d>
          </a:bodyPr>
          <a:lstStyle/>
          <a:p>
            <a:pPr algn="ctr"/>
            <a:r>
              <a:rPr lang="en-US" sz="5400" b="1" cap="none" spc="0" dirty="0">
                <a:ln/>
                <a:solidFill>
                  <a:schemeClr val="accent4"/>
                </a:solidFill>
                <a:effectLst/>
              </a:rPr>
              <a:t>Question time!</a:t>
            </a:r>
          </a:p>
        </p:txBody>
      </p:sp>
    </p:spTree>
    <p:extLst>
      <p:ext uri="{BB962C8B-B14F-4D97-AF65-F5344CB8AC3E}">
        <p14:creationId xmlns:p14="http://schemas.microsoft.com/office/powerpoint/2010/main" val="345773916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60F3784-6711-3143-2160-1FDC0C16C9A9}"/>
              </a:ext>
            </a:extLst>
          </p:cNvPr>
          <p:cNvSpPr>
            <a:spLocks noGrp="1"/>
          </p:cNvSpPr>
          <p:nvPr>
            <p:ph type="title"/>
          </p:nvPr>
        </p:nvSpPr>
        <p:spPr>
          <a:solidFill>
            <a:srgbClr val="002060"/>
          </a:solidFill>
        </p:spPr>
        <p:txBody>
          <a:bodyPr/>
          <a:lstStyle/>
          <a:p>
            <a:r>
              <a:rPr lang="en-GB" dirty="0">
                <a:solidFill>
                  <a:schemeClr val="bg1"/>
                </a:solidFill>
              </a:rPr>
              <a:t>Expectations from you!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9A7220C-8568-1EBA-7D94-FB7739448C5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Attend ALL scheduled sessions.</a:t>
            </a:r>
          </a:p>
          <a:p>
            <a:r>
              <a:rPr lang="en-GB" dirty="0"/>
              <a:t>Engage with materials and requirements on Moodle and TEAMS.</a:t>
            </a:r>
          </a:p>
          <a:p>
            <a:r>
              <a:rPr lang="en-GB" dirty="0"/>
              <a:t>Inform your lecturer and Programme Manager if you are going to be absent and why.</a:t>
            </a:r>
          </a:p>
          <a:p>
            <a:r>
              <a:rPr lang="en-GB" dirty="0"/>
              <a:t>Engage with any communications sent to you by the Programme Team, Discipline, Institute and University.</a:t>
            </a:r>
          </a:p>
        </p:txBody>
      </p:sp>
    </p:spTree>
    <p:extLst>
      <p:ext uri="{BB962C8B-B14F-4D97-AF65-F5344CB8AC3E}">
        <p14:creationId xmlns:p14="http://schemas.microsoft.com/office/powerpoint/2010/main" val="6916462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78FE9B-95ED-0EC2-5AD8-FC3E6FE4FAA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Welsh Language Standards</a:t>
            </a:r>
          </a:p>
        </p:txBody>
      </p:sp>
      <p:graphicFrame>
        <p:nvGraphicFramePr>
          <p:cNvPr id="5" name="Content Placeholder 4">
            <a:extLst>
              <a:ext uri="{FF2B5EF4-FFF2-40B4-BE49-F238E27FC236}">
                <a16:creationId xmlns:a16="http://schemas.microsoft.com/office/drawing/2014/main" id="{99A2AF4F-2264-E2D0-F09A-59CAC4515DB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552814255"/>
              </p:ext>
            </p:extLst>
          </p:nvPr>
        </p:nvGraphicFramePr>
        <p:xfrm>
          <a:off x="257174" y="1467059"/>
          <a:ext cx="11582892" cy="4184086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5791446">
                  <a:extLst>
                    <a:ext uri="{9D8B030D-6E8A-4147-A177-3AD203B41FA5}">
                      <a16:colId xmlns:a16="http://schemas.microsoft.com/office/drawing/2014/main" val="3379200873"/>
                    </a:ext>
                  </a:extLst>
                </a:gridCol>
                <a:gridCol w="5791446">
                  <a:extLst>
                    <a:ext uri="{9D8B030D-6E8A-4147-A177-3AD203B41FA5}">
                      <a16:colId xmlns:a16="http://schemas.microsoft.com/office/drawing/2014/main" val="883781372"/>
                    </a:ext>
                  </a:extLst>
                </a:gridCol>
              </a:tblGrid>
              <a:tr h="1021532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cy-GB" sz="2400" kern="100" dirty="0">
                          <a:effectLst/>
                        </a:rPr>
                        <a:t>Wrth dderbyn gwasanaeth gan y Brifysgol, mae gan fyfyrwyr yr hawl i </a:t>
                      </a:r>
                      <a:endParaRPr lang="en-GB" sz="2400" kern="100" dirty="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51800" marR="5180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2400" kern="100" dirty="0">
                          <a:effectLst/>
                        </a:rPr>
                        <a:t>When receiving a service from the University, students have the right to</a:t>
                      </a:r>
                      <a:endParaRPr lang="en-GB" sz="2400" kern="100" dirty="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51800" marR="51800" marT="0" marB="0"/>
                </a:tc>
                <a:extLst>
                  <a:ext uri="{0D108BD9-81ED-4DB2-BD59-A6C34878D82A}">
                    <a16:rowId xmlns:a16="http://schemas.microsoft.com/office/drawing/2014/main" val="1782587159"/>
                  </a:ext>
                </a:extLst>
              </a:tr>
              <a:tr h="2967664">
                <a:tc>
                  <a:txBody>
                    <a:bodyPr/>
                    <a:lstStyle/>
                    <a:p>
                      <a:pPr marL="171450" indent="-171450">
                        <a:buFont typeface="Arial" panose="020B0604020202020204" pitchFamily="34" charset="0"/>
                        <a:buChar char="•"/>
                      </a:pPr>
                      <a:r>
                        <a:rPr lang="cy-GB" sz="2300" kern="100" dirty="0">
                          <a:effectLst/>
                        </a:rPr>
                        <a:t>Ddogfennau yn Gymraeg; </a:t>
                      </a:r>
                      <a:endParaRPr lang="en-GB" sz="2300" kern="100" dirty="0">
                        <a:effectLst/>
                      </a:endParaRPr>
                    </a:p>
                    <a:p>
                      <a:pPr marL="171450" indent="-171450">
                        <a:buFont typeface="Arial" panose="020B0604020202020204" pitchFamily="34" charset="0"/>
                        <a:buChar char="•"/>
                      </a:pPr>
                      <a:r>
                        <a:rPr lang="cy-GB" sz="2300" kern="100" dirty="0">
                          <a:effectLst/>
                        </a:rPr>
                        <a:t>Ffurflenni a thaflenni yn Gymraeg; </a:t>
                      </a:r>
                      <a:endParaRPr lang="en-GB" sz="2300" kern="100" dirty="0">
                        <a:effectLst/>
                      </a:endParaRPr>
                    </a:p>
                    <a:p>
                      <a:pPr marL="171450" indent="-171450">
                        <a:buFont typeface="Arial" panose="020B0604020202020204" pitchFamily="34" charset="0"/>
                        <a:buChar char="•"/>
                      </a:pPr>
                      <a:r>
                        <a:rPr lang="cy-GB" sz="2300" kern="100" dirty="0">
                          <a:effectLst/>
                        </a:rPr>
                        <a:t>Llythyrau ac e-bost yn Gymraeg; </a:t>
                      </a:r>
                      <a:endParaRPr lang="en-GB" sz="2300" kern="100" dirty="0">
                        <a:effectLst/>
                      </a:endParaRPr>
                    </a:p>
                    <a:p>
                      <a:pPr marL="171450" indent="-171450">
                        <a:buFont typeface="Arial" panose="020B0604020202020204" pitchFamily="34" charset="0"/>
                        <a:buChar char="•"/>
                      </a:pPr>
                      <a:r>
                        <a:rPr lang="cy-GB" sz="2300" kern="100" dirty="0">
                          <a:effectLst/>
                        </a:rPr>
                        <a:t>Diwtor personol sy’n siarad Cymraeg; </a:t>
                      </a:r>
                      <a:endParaRPr lang="en-GB" sz="2300" kern="100" dirty="0">
                        <a:effectLst/>
                      </a:endParaRPr>
                    </a:p>
                    <a:p>
                      <a:pPr marL="171450" indent="-171450">
                        <a:buFont typeface="Arial" panose="020B0604020202020204" pitchFamily="34" charset="0"/>
                        <a:buChar char="•"/>
                      </a:pPr>
                      <a:r>
                        <a:rPr lang="cy-GB" sz="2300" kern="100" dirty="0">
                          <a:effectLst/>
                        </a:rPr>
                        <a:t>Cyflwyno gwaith ysgrifenedig yn Gymraeg;</a:t>
                      </a:r>
                      <a:endParaRPr lang="en-GB" sz="2300" kern="100" dirty="0">
                        <a:effectLst/>
                      </a:endParaRPr>
                    </a:p>
                    <a:p>
                      <a:pPr marL="171450" indent="-171450">
                        <a:buFont typeface="Arial" panose="020B0604020202020204" pitchFamily="34" charset="0"/>
                        <a:buChar char="•"/>
                      </a:pPr>
                      <a:r>
                        <a:rPr lang="cy-GB" sz="2300" kern="100" dirty="0">
                          <a:effectLst/>
                        </a:rPr>
                        <a:t>Gallu siarad Cymraeg mewn cyfarfod i dderbyn cymorth myfyrwyr;</a:t>
                      </a:r>
                      <a:endParaRPr lang="en-GB" sz="2300" kern="100" dirty="0">
                        <a:effectLst/>
                      </a:endParaRPr>
                    </a:p>
                    <a:p>
                      <a:pPr marL="0" indent="0">
                        <a:buFont typeface="Arial" panose="020B0604020202020204" pitchFamily="34" charset="0"/>
                        <a:buNone/>
                      </a:pPr>
                      <a:endParaRPr lang="en-GB" sz="2300" kern="100" dirty="0">
                        <a:effectLst/>
                      </a:endParaRP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cy-GB" sz="2300" kern="100" dirty="0">
                          <a:effectLst/>
                        </a:rPr>
                        <a:t> </a:t>
                      </a:r>
                      <a:endParaRPr lang="en-GB" sz="2300" kern="100" dirty="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51800" marR="51800" marT="0" marB="0"/>
                </a:tc>
                <a:tc>
                  <a:txBody>
                    <a:bodyPr/>
                    <a:lstStyle/>
                    <a:p>
                      <a:pPr marL="171450" indent="-171450">
                        <a:lnSpc>
                          <a:spcPct val="107000"/>
                        </a:lnSpc>
                        <a:spcAft>
                          <a:spcPts val="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GB" sz="2300" kern="100" dirty="0">
                          <a:effectLst/>
                        </a:rPr>
                        <a:t>Documents in Welsh</a:t>
                      </a:r>
                    </a:p>
                    <a:p>
                      <a:pPr marL="171450" indent="-171450">
                        <a:lnSpc>
                          <a:spcPct val="107000"/>
                        </a:lnSpc>
                        <a:spcAft>
                          <a:spcPts val="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GB" sz="2300" kern="100" dirty="0">
                          <a:effectLst/>
                        </a:rPr>
                        <a:t>Forms and leaflets in Welsh</a:t>
                      </a:r>
                    </a:p>
                    <a:p>
                      <a:pPr marL="171450" indent="-171450">
                        <a:lnSpc>
                          <a:spcPct val="107000"/>
                        </a:lnSpc>
                        <a:spcAft>
                          <a:spcPts val="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GB" sz="2300" kern="100" dirty="0">
                          <a:effectLst/>
                        </a:rPr>
                        <a:t>Letters and emails in Welsh</a:t>
                      </a:r>
                    </a:p>
                    <a:p>
                      <a:pPr marL="171450" indent="-171450">
                        <a:lnSpc>
                          <a:spcPct val="107000"/>
                        </a:lnSpc>
                        <a:spcAft>
                          <a:spcPts val="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GB" sz="2300" kern="100" dirty="0">
                          <a:effectLst/>
                        </a:rPr>
                        <a:t>Welsh speaking personal tutor</a:t>
                      </a:r>
                    </a:p>
                    <a:p>
                      <a:pPr marL="171450" indent="-171450">
                        <a:lnSpc>
                          <a:spcPct val="107000"/>
                        </a:lnSpc>
                        <a:spcAft>
                          <a:spcPts val="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GB" sz="2300" kern="100" dirty="0">
                          <a:effectLst/>
                        </a:rPr>
                        <a:t>Submit written work in Welsh</a:t>
                      </a:r>
                    </a:p>
                    <a:p>
                      <a:pPr marL="171450" indent="-171450">
                        <a:lnSpc>
                          <a:spcPct val="107000"/>
                        </a:lnSpc>
                        <a:spcAft>
                          <a:spcPts val="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GB" sz="2300" kern="100" dirty="0">
                          <a:effectLst/>
                        </a:rPr>
                        <a:t>Can speak Welsh in a meeting to receive student support</a:t>
                      </a:r>
                      <a:endParaRPr lang="en-GB" sz="2300" kern="100" dirty="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51800" marR="51800" marT="0" marB="0"/>
                </a:tc>
                <a:extLst>
                  <a:ext uri="{0D108BD9-81ED-4DB2-BD59-A6C34878D82A}">
                    <a16:rowId xmlns:a16="http://schemas.microsoft.com/office/drawing/2014/main" val="718145478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164184465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6874CC62-570C-9F61-D40D-C9C959E044A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/>
            <a:r>
              <a:rPr lang="en-GB" sz="5400" dirty="0"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</a:rPr>
              <a:t>University</a:t>
            </a:r>
          </a:p>
          <a:p>
            <a:pPr algn="ctr"/>
            <a:r>
              <a:rPr lang="en-GB" sz="5400" dirty="0"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</a:rPr>
              <a:t>Regulations</a:t>
            </a:r>
          </a:p>
        </p:txBody>
      </p:sp>
    </p:spTree>
    <p:extLst>
      <p:ext uri="{BB962C8B-B14F-4D97-AF65-F5344CB8AC3E}">
        <p14:creationId xmlns:p14="http://schemas.microsoft.com/office/powerpoint/2010/main" val="752214876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B421B59-861B-4135-E436-BF6A2FB1A8F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7398" y="94407"/>
            <a:ext cx="11481847" cy="867015"/>
          </a:xfrm>
          <a:solidFill>
            <a:srgbClr val="002060"/>
          </a:solidFill>
        </p:spPr>
        <p:txBody>
          <a:bodyPr/>
          <a:lstStyle/>
          <a:p>
            <a:r>
              <a:rPr lang="en-GB" dirty="0">
                <a:solidFill>
                  <a:schemeClr val="bg1"/>
                </a:solidFill>
              </a:rPr>
              <a:t>University Regulations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ECF6B1ED-FDFD-F177-8579-263C12379BB2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1490903" y="964642"/>
            <a:ext cx="8813971" cy="4742822"/>
          </a:xfrm>
        </p:spPr>
      </p:pic>
      <p:sp>
        <p:nvSpPr>
          <p:cNvPr id="6" name="Oval 5">
            <a:extLst>
              <a:ext uri="{FF2B5EF4-FFF2-40B4-BE49-F238E27FC236}">
                <a16:creationId xmlns:a16="http://schemas.microsoft.com/office/drawing/2014/main" id="{6DEC065A-823C-1286-105A-6D8F3E1BA6B9}"/>
              </a:ext>
            </a:extLst>
          </p:cNvPr>
          <p:cNvSpPr/>
          <p:nvPr/>
        </p:nvSpPr>
        <p:spPr>
          <a:xfrm>
            <a:off x="3024554" y="3429000"/>
            <a:ext cx="2381459" cy="1906675"/>
          </a:xfrm>
          <a:prstGeom prst="ellipse">
            <a:avLst/>
          </a:prstGeom>
          <a:noFill/>
          <a:ln w="76200" cap="flat" cmpd="sng" algn="ctr">
            <a:solidFill>
              <a:schemeClr val="dk1"/>
            </a:solidFill>
            <a:prstDash val="solid"/>
            <a:round/>
            <a:headEnd type="none" w="med" len="med"/>
            <a:tailEnd type="non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9564668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B121B57-347F-2BA0-7B87-A3E753242523}"/>
              </a:ext>
            </a:extLst>
          </p:cNvPr>
          <p:cNvSpPr>
            <a:spLocks noGrp="1"/>
          </p:cNvSpPr>
          <p:nvPr>
            <p:ph type="title"/>
          </p:nvPr>
        </p:nvSpPr>
        <p:spPr>
          <a:solidFill>
            <a:srgbClr val="002060"/>
          </a:solidFill>
        </p:spPr>
        <p:txBody>
          <a:bodyPr/>
          <a:lstStyle/>
          <a:p>
            <a:r>
              <a:rPr lang="en-GB" dirty="0">
                <a:solidFill>
                  <a:schemeClr val="bg1"/>
                </a:solidFill>
              </a:rPr>
              <a:t>Student Engagement Requirements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1581C95-3768-B8DC-6AAE-F4ACBE89220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/>
              <a:t>Engage with all scheduled and asynchronous learning in the programme/module;</a:t>
            </a:r>
          </a:p>
          <a:p>
            <a:r>
              <a:rPr lang="en-GB" dirty="0"/>
              <a:t>Attend punctually and complete all scheduled and timetabled learning and teaching activities;</a:t>
            </a:r>
          </a:p>
          <a:p>
            <a:r>
              <a:rPr lang="en-GB" dirty="0"/>
              <a:t>Inform the tutor/programme manager of any issues that affect or are expected to affect your engagement with your course.</a:t>
            </a:r>
          </a:p>
        </p:txBody>
      </p:sp>
      <p:sp>
        <p:nvSpPr>
          <p:cNvPr id="4" name="Oval 3">
            <a:extLst>
              <a:ext uri="{FF2B5EF4-FFF2-40B4-BE49-F238E27FC236}">
                <a16:creationId xmlns:a16="http://schemas.microsoft.com/office/drawing/2014/main" id="{E5BB15CC-6892-A1E8-E49F-7519EDD86F16}"/>
              </a:ext>
            </a:extLst>
          </p:cNvPr>
          <p:cNvSpPr/>
          <p:nvPr/>
        </p:nvSpPr>
        <p:spPr>
          <a:xfrm>
            <a:off x="9088582" y="107662"/>
            <a:ext cx="3048000" cy="1717963"/>
          </a:xfrm>
          <a:prstGeom prst="ellipse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chemeClr val="tx1"/>
                </a:solidFill>
              </a:rPr>
              <a:t>Find the Student Engagement Policy</a:t>
            </a:r>
          </a:p>
        </p:txBody>
      </p:sp>
    </p:spTree>
    <p:extLst>
      <p:ext uri="{BB962C8B-B14F-4D97-AF65-F5344CB8AC3E}">
        <p14:creationId xmlns:p14="http://schemas.microsoft.com/office/powerpoint/2010/main" val="1266138219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FE74A16-ABA0-3EEE-C74F-5F34475812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17310" y="365125"/>
            <a:ext cx="11422756" cy="1325563"/>
          </a:xfrm>
          <a:solidFill>
            <a:srgbClr val="002060"/>
          </a:solidFill>
        </p:spPr>
        <p:txBody>
          <a:bodyPr/>
          <a:lstStyle/>
          <a:p>
            <a:r>
              <a:rPr lang="en-GB" dirty="0">
                <a:solidFill>
                  <a:schemeClr val="bg1"/>
                </a:solidFill>
              </a:rPr>
              <a:t>Mitigating Circumstances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7A9CA07-5FFE-4C2D-03DF-0ABE51EEA43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20" y="1825625"/>
            <a:ext cx="4866924" cy="3575934"/>
          </a:xfrm>
        </p:spPr>
        <p:txBody>
          <a:bodyPr>
            <a:normAutofit fontScale="92500" lnSpcReduction="20000"/>
          </a:bodyPr>
          <a:lstStyle/>
          <a:p>
            <a:r>
              <a:rPr lang="en-GB" dirty="0"/>
              <a:t>Long-term(has lasted/will last 12 months or more)  disabilities or learning difficulties are considered through the compensatory measures procedures</a:t>
            </a:r>
          </a:p>
          <a:p>
            <a:r>
              <a:rPr lang="en-GB" dirty="0"/>
              <a:t>Short-term mitigating circumstances are normally considered through the extenuating circumstances procedure.</a:t>
            </a:r>
          </a:p>
        </p:txBody>
      </p:sp>
      <p:graphicFrame>
        <p:nvGraphicFramePr>
          <p:cNvPr id="4" name="Diagram 3">
            <a:extLst>
              <a:ext uri="{FF2B5EF4-FFF2-40B4-BE49-F238E27FC236}">
                <a16:creationId xmlns:a16="http://schemas.microsoft.com/office/drawing/2014/main" id="{25B085E2-2C9D-E565-9CBE-C9AF53FCF87A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556629258"/>
              </p:ext>
            </p:extLst>
          </p:nvPr>
        </p:nvGraphicFramePr>
        <p:xfrm>
          <a:off x="5667270" y="287589"/>
          <a:ext cx="6420897" cy="384228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graphicFrame>
        <p:nvGraphicFramePr>
          <p:cNvPr id="5" name="Diagram 4">
            <a:extLst>
              <a:ext uri="{FF2B5EF4-FFF2-40B4-BE49-F238E27FC236}">
                <a16:creationId xmlns:a16="http://schemas.microsoft.com/office/drawing/2014/main" id="{11A743AB-5B25-116B-4CBB-B46B31D88970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438531922"/>
              </p:ext>
            </p:extLst>
          </p:nvPr>
        </p:nvGraphicFramePr>
        <p:xfrm>
          <a:off x="5667270" y="2361131"/>
          <a:ext cx="6270343" cy="384228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8" r:lo="rId9" r:qs="rId10" r:cs="rId11"/>
          </a:graphicData>
        </a:graphic>
      </p:graphicFrame>
      <p:sp>
        <p:nvSpPr>
          <p:cNvPr id="6" name="Oval 5">
            <a:extLst>
              <a:ext uri="{FF2B5EF4-FFF2-40B4-BE49-F238E27FC236}">
                <a16:creationId xmlns:a16="http://schemas.microsoft.com/office/drawing/2014/main" id="{969DB7D9-54DC-4E45-EDA9-57852FD727FF}"/>
              </a:ext>
            </a:extLst>
          </p:cNvPr>
          <p:cNvSpPr/>
          <p:nvPr/>
        </p:nvSpPr>
        <p:spPr>
          <a:xfrm>
            <a:off x="9088582" y="107663"/>
            <a:ext cx="3048000" cy="1479978"/>
          </a:xfrm>
          <a:prstGeom prst="ellipse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chemeClr val="tx1"/>
                </a:solidFill>
              </a:rPr>
              <a:t>Find the Extenuating Circumstances Form on </a:t>
            </a:r>
            <a:r>
              <a:rPr lang="en-GB" dirty="0" err="1">
                <a:solidFill>
                  <a:schemeClr val="tx1"/>
                </a:solidFill>
              </a:rPr>
              <a:t>MyTSD</a:t>
            </a:r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53D988CF-354F-E4FB-DACF-1313F43E5927}"/>
              </a:ext>
            </a:extLst>
          </p:cNvPr>
          <p:cNvSpPr txBox="1"/>
          <p:nvPr/>
        </p:nvSpPr>
        <p:spPr>
          <a:xfrm>
            <a:off x="7968343" y="2996215"/>
            <a:ext cx="1688124" cy="523220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GB" sz="2800" b="1" dirty="0"/>
              <a:t>Examples</a:t>
            </a:r>
          </a:p>
        </p:txBody>
      </p:sp>
    </p:spTree>
    <p:extLst>
      <p:ext uri="{BB962C8B-B14F-4D97-AF65-F5344CB8AC3E}">
        <p14:creationId xmlns:p14="http://schemas.microsoft.com/office/powerpoint/2010/main" val="3065636985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A308748-CC6D-E2EB-03C8-782878D8602D}"/>
              </a:ext>
            </a:extLst>
          </p:cNvPr>
          <p:cNvSpPr>
            <a:spLocks noGrp="1"/>
          </p:cNvSpPr>
          <p:nvPr>
            <p:ph type="title"/>
          </p:nvPr>
        </p:nvSpPr>
        <p:spPr>
          <a:solidFill>
            <a:srgbClr val="002060"/>
          </a:solidFill>
        </p:spPr>
        <p:txBody>
          <a:bodyPr/>
          <a:lstStyle/>
          <a:p>
            <a:r>
              <a:rPr lang="en-GB" dirty="0">
                <a:solidFill>
                  <a:schemeClr val="bg1"/>
                </a:solidFill>
              </a:rPr>
              <a:t>Non-Academic Misconduct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8718B90-0C86-750E-1F5F-1399C479659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20" y="1436914"/>
            <a:ext cx="7700558" cy="3964645"/>
          </a:xfrm>
        </p:spPr>
        <p:txBody>
          <a:bodyPr>
            <a:normAutofit fontScale="92500" lnSpcReduction="20000"/>
          </a:bodyPr>
          <a:lstStyle/>
          <a:p>
            <a:r>
              <a:rPr lang="en-GB" dirty="0"/>
              <a:t>Covers:</a:t>
            </a:r>
          </a:p>
          <a:p>
            <a:pPr lvl="1"/>
            <a:r>
              <a:rPr lang="en-GB" dirty="0"/>
              <a:t>Actions which cause actual or potential distress or harm to others; </a:t>
            </a:r>
          </a:p>
          <a:p>
            <a:pPr lvl="1"/>
            <a:r>
              <a:rPr lang="en-GB" dirty="0"/>
              <a:t>Actions which cause actual or potential damage to property of others; </a:t>
            </a:r>
          </a:p>
          <a:p>
            <a:pPr lvl="1"/>
            <a:r>
              <a:rPr lang="en-GB" dirty="0"/>
              <a:t>Actions which may prevent or disrupt the normal functioning of the University;</a:t>
            </a:r>
          </a:p>
          <a:p>
            <a:pPr lvl="1"/>
            <a:r>
              <a:rPr lang="en-GB" dirty="0"/>
              <a:t>Actions which may cause reputational damage to the University as a result of the misconduct of the alleged perpetrator; </a:t>
            </a:r>
          </a:p>
          <a:p>
            <a:pPr lvl="1"/>
            <a:r>
              <a:rPr lang="en-GB" dirty="0"/>
              <a:t>Actions which impede or interfere with the pursuance of work/ study of University members, or impact on normal operations of the University; </a:t>
            </a:r>
          </a:p>
          <a:p>
            <a:pPr lvl="1"/>
            <a:r>
              <a:rPr lang="en-GB" dirty="0"/>
              <a:t>Breaches of the University’s Student Code of Conduct. </a:t>
            </a:r>
          </a:p>
        </p:txBody>
      </p:sp>
      <p:graphicFrame>
        <p:nvGraphicFramePr>
          <p:cNvPr id="4" name="Diagram 3">
            <a:extLst>
              <a:ext uri="{FF2B5EF4-FFF2-40B4-BE49-F238E27FC236}">
                <a16:creationId xmlns:a16="http://schemas.microsoft.com/office/drawing/2014/main" id="{23D30F49-AB7B-037E-298D-A0267EAAE046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043524053"/>
              </p:ext>
            </p:extLst>
          </p:nvPr>
        </p:nvGraphicFramePr>
        <p:xfrm>
          <a:off x="8462945" y="816370"/>
          <a:ext cx="3806092" cy="436857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5" name="Oval 4">
            <a:extLst>
              <a:ext uri="{FF2B5EF4-FFF2-40B4-BE49-F238E27FC236}">
                <a16:creationId xmlns:a16="http://schemas.microsoft.com/office/drawing/2014/main" id="{F7EAA4F5-E0D5-1934-C69C-34370946EBC3}"/>
              </a:ext>
            </a:extLst>
          </p:cNvPr>
          <p:cNvSpPr/>
          <p:nvPr/>
        </p:nvSpPr>
        <p:spPr>
          <a:xfrm>
            <a:off x="4426147" y="5378022"/>
            <a:ext cx="3048000" cy="1479978"/>
          </a:xfrm>
          <a:prstGeom prst="ellipse">
            <a:avLst/>
          </a:prstGeom>
        </p:spPr>
        <p:style>
          <a:lnRef idx="2">
            <a:schemeClr val="accent4">
              <a:shade val="15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GB" dirty="0">
                <a:solidFill>
                  <a:schemeClr val="tx1"/>
                </a:solidFill>
                <a:ea typeface="Calibri"/>
                <a:cs typeface="Calibri"/>
              </a:rPr>
              <a:t>Find the Formal Student Complaint Form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B153BFF8-F3A7-ADDF-21D1-A7BCEC5EA9BE}"/>
              </a:ext>
            </a:extLst>
          </p:cNvPr>
          <p:cNvSpPr txBox="1"/>
          <p:nvPr/>
        </p:nvSpPr>
        <p:spPr>
          <a:xfrm>
            <a:off x="4163786" y="217714"/>
            <a:ext cx="7786006" cy="400110"/>
          </a:xfrm>
          <a:prstGeom prst="rect">
            <a:avLst/>
          </a:prstGeom>
        </p:spPr>
        <p:style>
          <a:lnRef idx="2">
            <a:schemeClr val="accent2">
              <a:shade val="15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2000" dirty="0">
                <a:ea typeface="Calibri"/>
                <a:cs typeface="Calibri"/>
              </a:rPr>
              <a:t>To report an incident use the Formal Student Complaint Form</a:t>
            </a:r>
          </a:p>
        </p:txBody>
      </p:sp>
    </p:spTree>
    <p:extLst>
      <p:ext uri="{BB962C8B-B14F-4D97-AF65-F5344CB8AC3E}">
        <p14:creationId xmlns:p14="http://schemas.microsoft.com/office/powerpoint/2010/main" val="348162884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878DC4-B7C4-6DE6-FEC9-9D2A4D46CF31}"/>
              </a:ext>
            </a:extLst>
          </p:cNvPr>
          <p:cNvSpPr>
            <a:spLocks noGrp="1"/>
          </p:cNvSpPr>
          <p:nvPr>
            <p:ph type="title"/>
          </p:nvPr>
        </p:nvSpPr>
        <p:spPr>
          <a:solidFill>
            <a:srgbClr val="002060"/>
          </a:solidFill>
        </p:spPr>
        <p:txBody>
          <a:bodyPr/>
          <a:lstStyle/>
          <a:p>
            <a:r>
              <a:rPr lang="en-GB" dirty="0">
                <a:solidFill>
                  <a:schemeClr val="bg1"/>
                </a:solidFill>
                <a:ea typeface="Calibri Light"/>
                <a:cs typeface="Calibri Light"/>
              </a:rPr>
              <a:t>Other policies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5B8FF27-354C-F858-1CFE-D3DAAD1334E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Student Pregnancy Maternity Paternity and Adoption Leave Policy</a:t>
            </a:r>
          </a:p>
          <a:p>
            <a:r>
              <a:rPr lang="en-GB" dirty="0"/>
              <a:t>Applicant and Student Name Change Policy</a:t>
            </a:r>
          </a:p>
          <a:p>
            <a:r>
              <a:rPr lang="en-GB" dirty="0"/>
              <a:t>Student Smoke Free Policy</a:t>
            </a:r>
          </a:p>
          <a:p>
            <a:r>
              <a:rPr lang="en-GB" dirty="0"/>
              <a:t>Student Intellectual Property Policy</a:t>
            </a:r>
          </a:p>
          <a:p>
            <a:r>
              <a:rPr lang="en-GB" dirty="0"/>
              <a:t>Student Privacy Statement</a:t>
            </a:r>
          </a:p>
          <a:p>
            <a:r>
              <a:rPr lang="en-GB" dirty="0"/>
              <a:t>Safeguarding Policy</a:t>
            </a:r>
          </a:p>
        </p:txBody>
      </p:sp>
    </p:spTree>
    <p:extLst>
      <p:ext uri="{BB962C8B-B14F-4D97-AF65-F5344CB8AC3E}">
        <p14:creationId xmlns:p14="http://schemas.microsoft.com/office/powerpoint/2010/main" val="2959363625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D76789-B283-2478-0BAF-AB623489751A}"/>
              </a:ext>
            </a:extLst>
          </p:cNvPr>
          <p:cNvSpPr>
            <a:spLocks noGrp="1"/>
          </p:cNvSpPr>
          <p:nvPr>
            <p:ph type="title"/>
          </p:nvPr>
        </p:nvSpPr>
        <p:spPr>
          <a:solidFill>
            <a:srgbClr val="002060"/>
          </a:solidFill>
        </p:spPr>
        <p:txBody>
          <a:bodyPr/>
          <a:lstStyle/>
          <a:p>
            <a:r>
              <a:rPr lang="en-US" dirty="0">
                <a:solidFill>
                  <a:srgbClr val="FFFFFF"/>
                </a:solidFill>
              </a:rPr>
              <a:t>Any concerns?</a:t>
            </a:r>
          </a:p>
        </p:txBody>
      </p:sp>
      <p:pic>
        <p:nvPicPr>
          <p:cNvPr id="6" name="Content Placeholder 5" descr="Concerns | Grange Farnborough">
            <a:extLst>
              <a:ext uri="{FF2B5EF4-FFF2-40B4-BE49-F238E27FC236}">
                <a16:creationId xmlns:a16="http://schemas.microsoft.com/office/drawing/2014/main" id="{80C23D08-1BD1-9788-37D3-26FFAC205CB6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2"/>
          <a:stretch>
            <a:fillRect/>
          </a:stretch>
        </p:blipFill>
        <p:spPr>
          <a:xfrm>
            <a:off x="1160411" y="2458686"/>
            <a:ext cx="3865306" cy="2165554"/>
          </a:xfrm>
        </p:spPr>
      </p:pic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9CF4C20-7D54-46B2-924F-51DD5658035C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0" indent="0" algn="ctr">
              <a:buNone/>
            </a:pPr>
            <a:endParaRPr lang="en-US" dirty="0"/>
          </a:p>
          <a:p>
            <a:pPr marL="0" indent="0" algn="ctr">
              <a:buNone/>
            </a:pPr>
            <a:endParaRPr lang="en-US" dirty="0"/>
          </a:p>
          <a:p>
            <a:pPr marL="0" indent="0" algn="ctr">
              <a:buNone/>
            </a:pPr>
            <a:r>
              <a:rPr lang="en-US" dirty="0">
                <a:hlinkClick r:id="rId3"/>
              </a:rPr>
              <a:t>www.Menti.com</a:t>
            </a:r>
            <a:endParaRPr lang="en-US" sz="4800"/>
          </a:p>
          <a:p>
            <a:pPr marL="0" indent="0" algn="ctr">
              <a:buNone/>
            </a:pPr>
            <a:endParaRPr lang="en-US" dirty="0"/>
          </a:p>
          <a:p>
            <a:pPr marL="0" indent="0" algn="ctr">
              <a:buNone/>
            </a:pPr>
            <a:r>
              <a:rPr lang="en-US"/>
              <a:t>Code : </a:t>
            </a:r>
            <a:r>
              <a:rPr lang="en-US" b="1">
                <a:ea typeface="+mn-lt"/>
                <a:cs typeface="+mn-lt"/>
              </a:rPr>
              <a:t>3104 2087</a:t>
            </a:r>
            <a:r>
              <a:rPr lang="en-US" dirty="0">
                <a:ea typeface="+mn-lt"/>
                <a:cs typeface="+mn-lt"/>
              </a:rPr>
              <a:t> </a:t>
            </a:r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85727B-6D84-A3B9-983F-7325FA2F36A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38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62932583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65D7C4F-2371-4021-AFD6-46B3F392E5C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solidFill>
            <a:srgbClr val="002060"/>
          </a:solidFill>
        </p:spPr>
        <p:txBody>
          <a:bodyPr anchor="ctr">
            <a:normAutofit/>
          </a:bodyPr>
          <a:lstStyle/>
          <a:p>
            <a:r>
              <a:rPr lang="en-GB" err="1">
                <a:solidFill>
                  <a:schemeClr val="bg1"/>
                </a:solidFill>
              </a:rPr>
              <a:t>Cwestiynau</a:t>
            </a:r>
            <a:r>
              <a:rPr lang="en-GB">
                <a:solidFill>
                  <a:schemeClr val="bg1"/>
                </a:solidFill>
              </a:rPr>
              <a:t> - Questions?</a:t>
            </a:r>
          </a:p>
        </p:txBody>
      </p:sp>
      <p:pic>
        <p:nvPicPr>
          <p:cNvPr id="6" name="Picture 6" descr="Text, whiteboard&#10;&#10;Description automatically generated">
            <a:extLst>
              <a:ext uri="{FF2B5EF4-FFF2-40B4-BE49-F238E27FC236}">
                <a16:creationId xmlns:a16="http://schemas.microsoft.com/office/drawing/2014/main" id="{B9C2C930-B54D-E716-B988-F0E0FB55E8AD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2"/>
          <a:stretch>
            <a:fillRect/>
          </a:stretch>
        </p:blipFill>
        <p:spPr>
          <a:xfrm>
            <a:off x="3959225" y="1636363"/>
            <a:ext cx="5384800" cy="3583339"/>
          </a:xfrm>
          <a:noFill/>
        </p:spPr>
      </p:pic>
    </p:spTree>
    <p:extLst>
      <p:ext uri="{BB962C8B-B14F-4D97-AF65-F5344CB8AC3E}">
        <p14:creationId xmlns:p14="http://schemas.microsoft.com/office/powerpoint/2010/main" val="2141641234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46E143-A313-7DDF-49E8-50D805F4268A}"/>
              </a:ext>
            </a:extLst>
          </p:cNvPr>
          <p:cNvSpPr>
            <a:spLocks noGrp="1"/>
          </p:cNvSpPr>
          <p:nvPr>
            <p:ph type="title"/>
          </p:nvPr>
        </p:nvSpPr>
        <p:spPr>
          <a:solidFill>
            <a:srgbClr val="002060"/>
          </a:solidFill>
        </p:spPr>
        <p:txBody>
          <a:bodyPr/>
          <a:lstStyle/>
          <a:p>
            <a:r>
              <a:rPr lang="en-US" dirty="0">
                <a:solidFill>
                  <a:srgbClr val="FFFFFF"/>
                </a:solidFill>
              </a:rPr>
              <a:t>Self-study by 05.10.23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41571A5-9441-16AB-D10C-E1CDE430EF1B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/>
              <a:t>Explore 'Hwb'</a:t>
            </a:r>
          </a:p>
          <a:p>
            <a:r>
              <a:rPr lang="en-US" dirty="0"/>
              <a:t>Access to emails – send me an email to confirm</a:t>
            </a:r>
          </a:p>
          <a:p>
            <a:r>
              <a:rPr lang="en-US" dirty="0"/>
              <a:t>Safeguarding &amp; PREVENT – to be completed</a:t>
            </a:r>
          </a:p>
          <a:p>
            <a:r>
              <a:rPr lang="en-US" dirty="0"/>
              <a:t>Make a note of your assessment deadlines – put them in your diaries.</a:t>
            </a:r>
          </a:p>
          <a:p>
            <a:endParaRPr lang="en-US" dirty="0"/>
          </a:p>
        </p:txBody>
      </p:sp>
      <p:pic>
        <p:nvPicPr>
          <p:cNvPr id="6" name="Content Placeholder 5" descr="A person sitting on the floor with a computer next to books&#10;&#10;Description automatically generated">
            <a:extLst>
              <a:ext uri="{FF2B5EF4-FFF2-40B4-BE49-F238E27FC236}">
                <a16:creationId xmlns:a16="http://schemas.microsoft.com/office/drawing/2014/main" id="{87BAEACD-DA84-6685-7AEC-193D3BEE847A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6197600" y="2094330"/>
            <a:ext cx="5384800" cy="3000781"/>
          </a:xfrm>
        </p:spPr>
      </p:pic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FB5D17A-602E-BBD4-02E1-0BEF283731D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40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404470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theme/theme1.xml><?xml version="1.0" encoding="utf-8"?>
<a:theme xmlns:a="http://schemas.openxmlformats.org/drawingml/2006/main" name="Theme1.thmx first page pp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Theme1.thmx first page pp" id="{A8C13A82-05C2-4F42-8F47-DAA56095BE4B}" vid="{90D40AA9-4CDF-4D09-90CE-D9841E443E75}"/>
    </a:ext>
  </a:extLst>
</a:theme>
</file>

<file path=ppt/theme/theme2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UWTSD 200_Title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1_UWTSD 200_Sub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UWTSD 200_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UWTSD 200_Title Pag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7.xml><?xml version="1.0" encoding="utf-8"?>
<a:theme xmlns:a="http://schemas.openxmlformats.org/drawingml/2006/main" name="7_UWTSD 200_Sub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8.xml><?xml version="1.0" encoding="utf-8"?>
<a:theme xmlns:a="http://schemas.openxmlformats.org/drawingml/2006/main" name="6_UWTSD 200_Sub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9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F0F2E926444BD2459876A95BFCA12C43" ma:contentTypeVersion="4" ma:contentTypeDescription="Create a new document." ma:contentTypeScope="" ma:versionID="3e3a3bcaf4b20ff8499e86f8a9a3073a">
  <xsd:schema xmlns:xsd="http://www.w3.org/2001/XMLSchema" xmlns:xs="http://www.w3.org/2001/XMLSchema" xmlns:p="http://schemas.microsoft.com/office/2006/metadata/properties" xmlns:ns3="b2fc9981-ef01-4a0a-b284-2726949bd531" targetNamespace="http://schemas.microsoft.com/office/2006/metadata/properties" ma:root="true" ma:fieldsID="ecc918ae544567a91c873578b4c23f62" ns3:_="">
    <xsd:import namespace="b2fc9981-ef01-4a0a-b284-2726949bd531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AutoKeyPoints" minOccurs="0"/>
                <xsd:element ref="ns3:MediaServiceKeyPoint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b2fc9981-ef01-4a0a-b284-2726949bd531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0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1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EBB2662C-C563-48B7-8A9A-9C34B9FDF988}">
  <ds:schemaRefs>
    <ds:schemaRef ds:uri="b2fc9981-ef01-4a0a-b284-2726949bd531"/>
    <ds:schemaRef ds:uri="http://purl.org/dc/dcmitype/"/>
    <ds:schemaRef ds:uri="http://purl.org/dc/elements/1.1/"/>
    <ds:schemaRef ds:uri="http://purl.org/dc/terms/"/>
    <ds:schemaRef ds:uri="http://schemas.microsoft.com/office/2006/documentManagement/types"/>
    <ds:schemaRef ds:uri="http://schemas.microsoft.com/office/2006/metadata/properties"/>
    <ds:schemaRef ds:uri="http://schemas.microsoft.com/office/infopath/2007/PartnerControls"/>
    <ds:schemaRef ds:uri="http://schemas.openxmlformats.org/package/2006/metadata/core-properties"/>
    <ds:schemaRef ds:uri="http://www.w3.org/XML/1998/namespace"/>
  </ds:schemaRefs>
</ds:datastoreItem>
</file>

<file path=customXml/itemProps2.xml><?xml version="1.0" encoding="utf-8"?>
<ds:datastoreItem xmlns:ds="http://schemas.openxmlformats.org/officeDocument/2006/customXml" ds:itemID="{0FD5665F-7CB7-4B72-AEDF-858EA9E92EA2}">
  <ds:schemaRefs>
    <ds:schemaRef ds:uri="b2fc9981-ef01-4a0a-b284-2726949bd531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customXml/itemProps3.xml><?xml version="1.0" encoding="utf-8"?>
<ds:datastoreItem xmlns:ds="http://schemas.openxmlformats.org/officeDocument/2006/customXml" ds:itemID="{4043386E-E922-43FB-8522-F9AADDB583AA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1918</Words>
  <Application>Microsoft Office PowerPoint</Application>
  <PresentationFormat>Widescreen</PresentationFormat>
  <Paragraphs>359</Paragraphs>
  <Slides>40</Slides>
  <Notes>29</Notes>
  <HiddenSlides>0</HiddenSlides>
  <MMClips>0</MMClips>
  <ScaleCrop>false</ScaleCrop>
  <HeadingPairs>
    <vt:vector size="4" baseType="variant">
      <vt:variant>
        <vt:lpstr>Theme</vt:lpstr>
      </vt:variant>
      <vt:variant>
        <vt:i4>8</vt:i4>
      </vt:variant>
      <vt:variant>
        <vt:lpstr>Slide Titles</vt:lpstr>
      </vt:variant>
      <vt:variant>
        <vt:i4>40</vt:i4>
      </vt:variant>
    </vt:vector>
  </HeadingPairs>
  <TitlesOfParts>
    <vt:vector size="48" baseType="lpstr">
      <vt:lpstr>Theme1.thmx first page pp</vt:lpstr>
      <vt:lpstr>20140311PresentationUWTSDTemplate</vt:lpstr>
      <vt:lpstr>UWTSD 200_Title Page</vt:lpstr>
      <vt:lpstr>1_UWTSD 200_Subtitle 3</vt:lpstr>
      <vt:lpstr>UWTSD 200_Text 1</vt:lpstr>
      <vt:lpstr>UWTSD 200_Title Page 3</vt:lpstr>
      <vt:lpstr>7_UWTSD 200_Subtitle 3</vt:lpstr>
      <vt:lpstr>6_UWTSD 200_Subtitle 3</vt:lpstr>
      <vt:lpstr>PowerPoint Presentation</vt:lpstr>
      <vt:lpstr>Croeso - Welcome </vt:lpstr>
      <vt:lpstr>Course Induction – agenda 28.09.23</vt:lpstr>
      <vt:lpstr>Introductions</vt:lpstr>
      <vt:lpstr>PowerPoint Presentation</vt:lpstr>
      <vt:lpstr>Your Basic Information</vt:lpstr>
      <vt:lpstr>Useful information </vt:lpstr>
      <vt:lpstr>UWTSD HWB: Your first line of support</vt:lpstr>
      <vt:lpstr>HWB Student App</vt:lpstr>
      <vt:lpstr>Your University Email</vt:lpstr>
      <vt:lpstr>MyTSD: Your access to your information</vt:lpstr>
      <vt:lpstr>Your Timetable</vt:lpstr>
      <vt:lpstr>Timetable 2023/2024</vt:lpstr>
      <vt:lpstr>Moodle: Your virtual learning environment</vt:lpstr>
      <vt:lpstr>Moodle – VLE Platform</vt:lpstr>
      <vt:lpstr>Turnitin – Assessment Submissions</vt:lpstr>
      <vt:lpstr>PowerPoint Presentation</vt:lpstr>
      <vt:lpstr>PowerPoint Presentation</vt:lpstr>
      <vt:lpstr>Programme of Study Handbook</vt:lpstr>
      <vt:lpstr>Programme Overview</vt:lpstr>
      <vt:lpstr>Library Skills – 07.11.2023</vt:lpstr>
      <vt:lpstr>Academic Skills</vt:lpstr>
      <vt:lpstr>Academic Writing</vt:lpstr>
      <vt:lpstr>Academic  Referencing</vt:lpstr>
      <vt:lpstr>Student Finance</vt:lpstr>
      <vt:lpstr>Assessments</vt:lpstr>
      <vt:lpstr>Key Assignment dates</vt:lpstr>
      <vt:lpstr>Student Support</vt:lpstr>
      <vt:lpstr>PowerPoint Presentation</vt:lpstr>
      <vt:lpstr>Expectations from you!</vt:lpstr>
      <vt:lpstr>Welsh Language Standards</vt:lpstr>
      <vt:lpstr>PowerPoint Presentation</vt:lpstr>
      <vt:lpstr>University Regulations</vt:lpstr>
      <vt:lpstr>Student Engagement Requirements</vt:lpstr>
      <vt:lpstr>Mitigating Circumstances</vt:lpstr>
      <vt:lpstr>Non-Academic Misconduct</vt:lpstr>
      <vt:lpstr>Other policies</vt:lpstr>
      <vt:lpstr>Any concerns?</vt:lpstr>
      <vt:lpstr>Cwestiynau - Questions?</vt:lpstr>
      <vt:lpstr>Self-study by 05.10.23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BSc Professional Investigation 13.10.2021 Induction</dc:title>
  <dc:creator>Alison</dc:creator>
  <cp:lastModifiedBy>Alison Cooke</cp:lastModifiedBy>
  <cp:revision>311</cp:revision>
  <dcterms:created xsi:type="dcterms:W3CDTF">2021-10-13T07:56:41Z</dcterms:created>
  <dcterms:modified xsi:type="dcterms:W3CDTF">2023-09-28T19:08:49Z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0x010100F0F2E926444BD2459876A95BFCA12C43</vt:lpwstr>
  </property>
</Properties>
</file>