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slide+xml" PartName="/ppt/slides/slide32.xml"/>
  <Override ContentType="application/vnd.openxmlformats-officedocument.presentationml.slide+xml" PartName="/ppt/slides/slide33.xml"/>
  <Override ContentType="application/vnd.openxmlformats-officedocument.presentationml.slide+xml" PartName="/ppt/slides/slide34.xml"/>
  <Override ContentType="application/vnd.openxmlformats-officedocument.presentationml.slide+xml" PartName="/ppt/slides/slide35.xml"/>
  <Override ContentType="application/vnd.openxmlformats-officedocument.presentationml.slide+xml" PartName="/ppt/slides/slide36.xml"/>
  <Override ContentType="application/vnd.openxmlformats-officedocument.presentationml.slide+xml" PartName="/ppt/slides/slide37.xml"/>
  <Override ContentType="application/vnd.openxmlformats-officedocument.presentationml.slide+xml" PartName="/ppt/slides/slide38.xml"/>
  <Override ContentType="application/vnd.openxmlformats-officedocument.presentationml.slide+xml" PartName="/ppt/slides/slide39.xml"/>
  <Override ContentType="application/vnd.openxmlformats-officedocument.presentationml.slide+xml" PartName="/ppt/slides/slide40.xml"/>
  <Override ContentType="application/vnd.openxmlformats-officedocument.presentationml.slide+xml" PartName="/ppt/slides/slide41.xml"/>
  <Override ContentType="application/vnd.openxmlformats-officedocument.presentationml.slide+xml" PartName="/ppt/slides/slide42.xml"/>
  <Override ContentType="application/vnd.openxmlformats-officedocument.presentationml.slide+xml" PartName="/ppt/slides/slide43.xml"/>
  <Override ContentType="application/vnd.openxmlformats-officedocument.presentationml.slide+xml" PartName="/ppt/slides/slide44.xml"/>
  <Override ContentType="application/vnd.openxmlformats-officedocument.presentationml.slide+xml" PartName="/ppt/slides/slide45.xml"/>
  <Override ContentType="application/vnd.openxmlformats-officedocument.presentationml.slide+xml" PartName="/ppt/slides/slide46.xml"/>
  <Override ContentType="application/vnd.openxmlformats-officedocument.presentationml.slide+xml" PartName="/ppt/slides/slide4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</p:sldIdLst>
  <p:sldSz cx="18288000" cy="10287000"/>
  <p:notesSz cx="6858000" cy="9144000"/>
  <p:embeddedFontLst>
    <p:embeddedFont>
      <p:font typeface="DM Sans" charset="1" panose="00000000000000000000"/>
      <p:regular r:id="rId53"/>
    </p:embeddedFont>
    <p:embeddedFont>
      <p:font typeface="DM Sans Bold" charset="1" panose="00000000000000000000"/>
      <p:regular r:id="rId5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slides/slide30.xml" Type="http://schemas.openxmlformats.org/officeDocument/2006/relationships/slide"/><Relationship Id="rId36" Target="slides/slide31.xml" Type="http://schemas.openxmlformats.org/officeDocument/2006/relationships/slide"/><Relationship Id="rId37" Target="slides/slide32.xml" Type="http://schemas.openxmlformats.org/officeDocument/2006/relationships/slide"/><Relationship Id="rId38" Target="slides/slide33.xml" Type="http://schemas.openxmlformats.org/officeDocument/2006/relationships/slide"/><Relationship Id="rId39" Target="slides/slide34.xml" Type="http://schemas.openxmlformats.org/officeDocument/2006/relationships/slide"/><Relationship Id="rId4" Target="theme/theme1.xml" Type="http://schemas.openxmlformats.org/officeDocument/2006/relationships/theme"/><Relationship Id="rId40" Target="slides/slide35.xml" Type="http://schemas.openxmlformats.org/officeDocument/2006/relationships/slide"/><Relationship Id="rId41" Target="slides/slide36.xml" Type="http://schemas.openxmlformats.org/officeDocument/2006/relationships/slide"/><Relationship Id="rId42" Target="slides/slide37.xml" Type="http://schemas.openxmlformats.org/officeDocument/2006/relationships/slide"/><Relationship Id="rId43" Target="slides/slide38.xml" Type="http://schemas.openxmlformats.org/officeDocument/2006/relationships/slide"/><Relationship Id="rId44" Target="slides/slide39.xml" Type="http://schemas.openxmlformats.org/officeDocument/2006/relationships/slide"/><Relationship Id="rId45" Target="slides/slide40.xml" Type="http://schemas.openxmlformats.org/officeDocument/2006/relationships/slide"/><Relationship Id="rId46" Target="slides/slide41.xml" Type="http://schemas.openxmlformats.org/officeDocument/2006/relationships/slide"/><Relationship Id="rId47" Target="slides/slide42.xml" Type="http://schemas.openxmlformats.org/officeDocument/2006/relationships/slide"/><Relationship Id="rId48" Target="slides/slide43.xml" Type="http://schemas.openxmlformats.org/officeDocument/2006/relationships/slide"/><Relationship Id="rId49" Target="slides/slide44.xml" Type="http://schemas.openxmlformats.org/officeDocument/2006/relationships/slide"/><Relationship Id="rId5" Target="tableStyles.xml" Type="http://schemas.openxmlformats.org/officeDocument/2006/relationships/tableStyles"/><Relationship Id="rId50" Target="slides/slide45.xml" Type="http://schemas.openxmlformats.org/officeDocument/2006/relationships/slide"/><Relationship Id="rId51" Target="slides/slide46.xml" Type="http://schemas.openxmlformats.org/officeDocument/2006/relationships/slide"/><Relationship Id="rId52" Target="slides/slide47.xml" Type="http://schemas.openxmlformats.org/officeDocument/2006/relationships/slide"/><Relationship Id="rId53" Target="fonts/font53.fntdata" Type="http://schemas.openxmlformats.org/officeDocument/2006/relationships/font"/><Relationship Id="rId54" Target="fonts/font54.fntdata" Type="http://schemas.openxmlformats.org/officeDocument/2006/relationships/font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pn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0.pn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1.png" Type="http://schemas.openxmlformats.org/officeDocument/2006/relationships/image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png" Type="http://schemas.openxmlformats.org/officeDocument/2006/relationships/image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34.png" Type="http://schemas.openxmlformats.org/officeDocument/2006/relationships/image"/><Relationship Id="rId4" Target="../media/image35.png" Type="http://schemas.openxmlformats.org/officeDocument/2006/relationships/image"/></Relationships>
</file>

<file path=ppt/slides/_rels/slide3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6.png" Type="http://schemas.openxmlformats.org/officeDocument/2006/relationships/image"/></Relationships>
</file>

<file path=ppt/slides/_rels/slide3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7.png" Type="http://schemas.openxmlformats.org/officeDocument/2006/relationships/image"/></Relationships>
</file>

<file path=ppt/slides/_rels/slide3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8.png" Type="http://schemas.openxmlformats.org/officeDocument/2006/relationships/image"/></Relationships>
</file>

<file path=ppt/slides/_rels/slide3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9.png" Type="http://schemas.openxmlformats.org/officeDocument/2006/relationships/image"/></Relationships>
</file>

<file path=ppt/slides/_rels/slide3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/Relationships>
</file>

<file path=ppt/slides/_rels/slide3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/Relationships>
</file>

<file path=ppt/slides/_rels/slide3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png" Type="http://schemas.openxmlformats.org/officeDocument/2006/relationships/image"/></Relationships>
</file>

<file path=ppt/slides/_rels/slide3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3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3.png" Type="http://schemas.openxmlformats.org/officeDocument/2006/relationships/image"/></Relationships>
</file>

<file path=ppt/slides/_rels/slide3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44.png" Type="http://schemas.openxmlformats.org/officeDocument/2006/relationships/image"/><Relationship Id="rId5" Target="../media/image45.svg" Type="http://schemas.openxmlformats.org/officeDocument/2006/relationships/image"/></Relationships>
</file>

<file path=ppt/slides/_rels/slide4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6.png" Type="http://schemas.openxmlformats.org/officeDocument/2006/relationships/image"/><Relationship Id="rId3" Target="../media/image47.svg" Type="http://schemas.openxmlformats.org/officeDocument/2006/relationships/image"/></Relationships>
</file>

<file path=ppt/slides/_rels/slide4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4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4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8.png" Type="http://schemas.openxmlformats.org/officeDocument/2006/relationships/image"/><Relationship Id="rId3" Target="../media/image49.svg" Type="http://schemas.openxmlformats.org/officeDocument/2006/relationships/image"/></Relationships>
</file>

<file path=ppt/slides/_rels/slide4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028700"/>
            <a:ext cx="12776794" cy="6096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002"/>
              </a:lnSpc>
            </a:pPr>
            <a:r>
              <a:rPr lang="en-US" sz="10002" spc="-100">
                <a:solidFill>
                  <a:srgbClr val="FFFFFF"/>
                </a:solidFill>
                <a:latin typeface="DM Sans"/>
              </a:rPr>
              <a:t>Analysis, Design, and Implementation of a Network Security Solution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8149739"/>
            <a:ext cx="8358555" cy="11085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DM Sans"/>
              </a:rPr>
              <a:t>Sneha Sindhe</a:t>
            </a:r>
          </a:p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FFFFFF"/>
                </a:solidFill>
                <a:latin typeface="DM Sans"/>
              </a:rPr>
              <a:t>2304464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2968655" y="6340118"/>
            <a:ext cx="6148020" cy="4325971"/>
          </a:xfrm>
          <a:custGeom>
            <a:avLst/>
            <a:gdLst/>
            <a:ahLst/>
            <a:cxnLst/>
            <a:rect r="r" b="b" t="t" l="l"/>
            <a:pathLst>
              <a:path h="4325971" w="6148020">
                <a:moveTo>
                  <a:pt x="0" y="0"/>
                </a:moveTo>
                <a:lnTo>
                  <a:pt x="6148020" y="0"/>
                </a:lnTo>
                <a:lnTo>
                  <a:pt x="6148020" y="4325971"/>
                </a:lnTo>
                <a:lnTo>
                  <a:pt x="0" y="4325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52614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563798" y="257175"/>
            <a:ext cx="16241782" cy="153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000"/>
              </a:lnSpc>
            </a:pPr>
            <a:r>
              <a:rPr lang="en-US" sz="10000" spc="-100">
                <a:solidFill>
                  <a:srgbClr val="FFFFFF"/>
                </a:solidFill>
                <a:latin typeface="DM Sans"/>
              </a:rPr>
              <a:t>Table of Contents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5400000">
            <a:off x="-4099315" y="1195186"/>
            <a:ext cx="7537690" cy="7896627"/>
          </a:xfrm>
          <a:custGeom>
            <a:avLst/>
            <a:gdLst/>
            <a:ahLst/>
            <a:cxnLst/>
            <a:rect r="r" b="b" t="t" l="l"/>
            <a:pathLst>
              <a:path h="7896627" w="7537690">
                <a:moveTo>
                  <a:pt x="0" y="0"/>
                </a:moveTo>
                <a:lnTo>
                  <a:pt x="7537690" y="0"/>
                </a:lnTo>
                <a:lnTo>
                  <a:pt x="7537690" y="7896628"/>
                </a:lnTo>
                <a:lnTo>
                  <a:pt x="0" y="78966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806508" y="2014330"/>
            <a:ext cx="14481492" cy="6898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1. Context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"/>
              </a:rPr>
              <a:t>  </a:t>
            </a:r>
            <a:r>
              <a:rPr lang="en-US" sz="4526">
                <a:solidFill>
                  <a:srgbClr val="000000"/>
                </a:solidFill>
                <a:latin typeface="DM Sans Bold"/>
              </a:rPr>
              <a:t>a. Topology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"/>
              </a:rPr>
              <a:t>  </a:t>
            </a:r>
            <a:r>
              <a:rPr lang="en-US" sz="4526">
                <a:solidFill>
                  <a:srgbClr val="000000"/>
                </a:solidFill>
                <a:latin typeface="DM Sans Bold"/>
              </a:rPr>
              <a:t>b. Analysis of Existing Security Posture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"/>
              </a:rPr>
              <a:t>  </a:t>
            </a:r>
            <a:r>
              <a:rPr lang="en-US" sz="4526">
                <a:solidFill>
                  <a:srgbClr val="000000"/>
                </a:solidFill>
                <a:latin typeface="DM Sans Bold"/>
              </a:rPr>
              <a:t>c. Check Point Security Solution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2. Implementation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3. Demo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4. Implementation of Additional Security Features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5. Recommandations for Future Improvements</a:t>
            </a:r>
          </a:p>
          <a:p>
            <a:pPr algn="l">
              <a:lnSpc>
                <a:spcPts val="5431"/>
              </a:lnSpc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6. Personal and Technical Reflection</a:t>
            </a:r>
          </a:p>
          <a:p>
            <a:pPr algn="l">
              <a:lnSpc>
                <a:spcPts val="5431"/>
              </a:lnSpc>
              <a:spcBef>
                <a:spcPct val="0"/>
              </a:spcBef>
            </a:pPr>
            <a:r>
              <a:rPr lang="en-US" sz="4526">
                <a:solidFill>
                  <a:srgbClr val="000000"/>
                </a:solidFill>
                <a:latin typeface="DM Sans Bold"/>
              </a:rPr>
              <a:t>7. Conclusion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234323" y="3929062"/>
            <a:ext cx="7819354" cy="2428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43"/>
              </a:lnSpc>
            </a:pPr>
            <a:r>
              <a:rPr lang="en-US" sz="15952" spc="-159">
                <a:solidFill>
                  <a:srgbClr val="FFFFFF"/>
                </a:solidFill>
                <a:latin typeface="DM Sans"/>
              </a:rPr>
              <a:t>Context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94016" y="3241331"/>
            <a:ext cx="469367" cy="361839"/>
          </a:xfrm>
          <a:custGeom>
            <a:avLst/>
            <a:gdLst/>
            <a:ahLst/>
            <a:cxnLst/>
            <a:rect r="r" b="b" t="t" l="l"/>
            <a:pathLst>
              <a:path h="361839" w="469367">
                <a:moveTo>
                  <a:pt x="0" y="0"/>
                </a:moveTo>
                <a:lnTo>
                  <a:pt x="469368" y="0"/>
                </a:lnTo>
                <a:lnTo>
                  <a:pt x="469368" y="361840"/>
                </a:lnTo>
                <a:lnTo>
                  <a:pt x="0" y="3618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94016" y="7666594"/>
            <a:ext cx="469367" cy="361839"/>
          </a:xfrm>
          <a:custGeom>
            <a:avLst/>
            <a:gdLst/>
            <a:ahLst/>
            <a:cxnLst/>
            <a:rect r="r" b="b" t="t" l="l"/>
            <a:pathLst>
              <a:path h="361839" w="469367">
                <a:moveTo>
                  <a:pt x="0" y="0"/>
                </a:moveTo>
                <a:lnTo>
                  <a:pt x="469368" y="0"/>
                </a:lnTo>
                <a:lnTo>
                  <a:pt x="469368" y="361839"/>
                </a:lnTo>
                <a:lnTo>
                  <a:pt x="0" y="3618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380905" y="1028700"/>
            <a:ext cx="11496115" cy="7601256"/>
          </a:xfrm>
          <a:custGeom>
            <a:avLst/>
            <a:gdLst/>
            <a:ahLst/>
            <a:cxnLst/>
            <a:rect r="r" b="b" t="t" l="l"/>
            <a:pathLst>
              <a:path h="7601256" w="11496115">
                <a:moveTo>
                  <a:pt x="0" y="0"/>
                </a:moveTo>
                <a:lnTo>
                  <a:pt x="11496115" y="0"/>
                </a:lnTo>
                <a:lnTo>
                  <a:pt x="11496115" y="7601256"/>
                </a:lnTo>
                <a:lnTo>
                  <a:pt x="0" y="76012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766101" y="3241331"/>
            <a:ext cx="4614805" cy="4263550"/>
            <a:chOff x="0" y="0"/>
            <a:chExt cx="6153073" cy="5684733"/>
          </a:xfrm>
        </p:grpSpPr>
        <p:sp>
          <p:nvSpPr>
            <p:cNvPr name="TextBox 6" id="6"/>
            <p:cNvSpPr txBox="true"/>
            <p:nvPr/>
          </p:nvSpPr>
          <p:spPr>
            <a:xfrm rot="0">
              <a:off x="0" y="1081617"/>
              <a:ext cx="6153073" cy="460311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712464" indent="-356232" lvl="1">
                <a:lnSpc>
                  <a:spcPts val="4619"/>
                </a:lnSpc>
                <a:buFont typeface="Arial"/>
                <a:buChar char="•"/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2 Separate Sites : Alpha </a:t>
              </a:r>
              <a:r>
                <a:rPr lang="en-US" sz="3299">
                  <a:solidFill>
                    <a:srgbClr val="796572"/>
                  </a:solidFill>
                  <a:latin typeface="DM Sans"/>
                </a:rPr>
                <a:t>and Bravo</a:t>
              </a:r>
            </a:p>
            <a:p>
              <a:pPr algn="l" marL="712464" indent="-356232" lvl="1">
                <a:lnSpc>
                  <a:spcPts val="4619"/>
                </a:lnSpc>
                <a:buFont typeface="Arial"/>
                <a:buChar char="•"/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Private Addresses</a:t>
              </a:r>
            </a:p>
            <a:p>
              <a:pPr algn="l" marL="712464" indent="-356232" lvl="1">
                <a:lnSpc>
                  <a:spcPts val="4619"/>
                </a:lnSpc>
                <a:buFont typeface="Arial"/>
                <a:buChar char="•"/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Default Gateways</a:t>
              </a:r>
            </a:p>
            <a:p>
              <a:pPr algn="l" marL="712465" indent="-356233" lvl="1">
                <a:lnSpc>
                  <a:spcPts val="4619"/>
                </a:lnSpc>
                <a:buFont typeface="Arial"/>
                <a:buChar char="•"/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DMZ (Demilitarized zone)</a:t>
              </a:r>
            </a:p>
          </p:txBody>
        </p:sp>
        <p:sp>
          <p:nvSpPr>
            <p:cNvPr name="TextBox 7" id="7"/>
            <p:cNvSpPr txBox="true"/>
            <p:nvPr/>
          </p:nvSpPr>
          <p:spPr>
            <a:xfrm rot="0">
              <a:off x="0" y="0"/>
              <a:ext cx="6153073" cy="8001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799"/>
                </a:lnSpc>
              </a:pPr>
              <a:r>
                <a:rPr lang="en-US" sz="3999">
                  <a:solidFill>
                    <a:srgbClr val="000000"/>
                  </a:solidFill>
                  <a:latin typeface="DM Sans Bold"/>
                </a:rPr>
                <a:t>Observations: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766101" y="7666594"/>
            <a:ext cx="4614805" cy="1358425"/>
            <a:chOff x="0" y="0"/>
            <a:chExt cx="6153073" cy="1811233"/>
          </a:xfrm>
        </p:grpSpPr>
        <p:sp>
          <p:nvSpPr>
            <p:cNvPr name="TextBox 9" id="9"/>
            <p:cNvSpPr txBox="true"/>
            <p:nvPr/>
          </p:nvSpPr>
          <p:spPr>
            <a:xfrm rot="0">
              <a:off x="0" y="1081617"/>
              <a:ext cx="6153073" cy="72961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712465" indent="-356233" lvl="1">
                <a:lnSpc>
                  <a:spcPts val="4619"/>
                </a:lnSpc>
                <a:buFont typeface="Arial"/>
                <a:buChar char="•"/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Redundancy</a:t>
              </a:r>
            </a:p>
          </p:txBody>
        </p:sp>
        <p:sp>
          <p:nvSpPr>
            <p:cNvPr name="TextBox 10" id="10"/>
            <p:cNvSpPr txBox="true"/>
            <p:nvPr/>
          </p:nvSpPr>
          <p:spPr>
            <a:xfrm rot="0">
              <a:off x="0" y="0"/>
              <a:ext cx="6153073" cy="8001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799"/>
                </a:lnSpc>
              </a:pPr>
              <a:r>
                <a:rPr lang="en-US" sz="3999">
                  <a:solidFill>
                    <a:srgbClr val="000000"/>
                  </a:solidFill>
                  <a:latin typeface="DM Sans Bold"/>
                </a:rPr>
                <a:t>Critical Issues:</a:t>
              </a: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1028700" y="799022"/>
            <a:ext cx="5580862" cy="153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000"/>
              </a:lnSpc>
            </a:pPr>
            <a:r>
              <a:rPr lang="en-US" sz="10000" spc="-100">
                <a:solidFill>
                  <a:srgbClr val="000000"/>
                </a:solidFill>
                <a:latin typeface="DM Sans"/>
              </a:rPr>
              <a:t>Topology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016074" y="8620431"/>
            <a:ext cx="6225778" cy="542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>
                <a:solidFill>
                  <a:srgbClr val="DC5484"/>
                </a:solidFill>
                <a:latin typeface="DM Sans Bold"/>
              </a:rPr>
              <a:t>CCSA R81.20 LAB TOPOLOGY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761313" y="5262764"/>
            <a:ext cx="4051470" cy="3447433"/>
          </a:xfrm>
          <a:custGeom>
            <a:avLst/>
            <a:gdLst/>
            <a:ahLst/>
            <a:cxnLst/>
            <a:rect r="r" b="b" t="t" l="l"/>
            <a:pathLst>
              <a:path h="3447433" w="4051470">
                <a:moveTo>
                  <a:pt x="0" y="0"/>
                </a:moveTo>
                <a:lnTo>
                  <a:pt x="4051471" y="0"/>
                </a:lnTo>
                <a:lnTo>
                  <a:pt x="4051471" y="3447433"/>
                </a:lnTo>
                <a:lnTo>
                  <a:pt x="0" y="34474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42603" y="1028700"/>
            <a:ext cx="14802794" cy="2800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40"/>
              </a:lnSpc>
            </a:pPr>
            <a:r>
              <a:rPr lang="en-US" sz="9200" spc="-92">
                <a:solidFill>
                  <a:srgbClr val="000000"/>
                </a:solidFill>
                <a:latin typeface="DM Sans"/>
              </a:rPr>
              <a:t>Analysis of Existing Security Posture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597545" y="3762375"/>
            <a:ext cx="6883034" cy="6764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42010" indent="-421005" lvl="1">
              <a:lnSpc>
                <a:spcPts val="5459"/>
              </a:lnSpc>
              <a:buFont typeface="Arial"/>
              <a:buChar char="•"/>
            </a:pPr>
            <a:r>
              <a:rPr lang="en-US" sz="3900">
                <a:solidFill>
                  <a:srgbClr val="796572"/>
                </a:solidFill>
                <a:latin typeface="DM Sans"/>
              </a:rPr>
              <a:t>Current licensing </a:t>
            </a:r>
            <a:r>
              <a:rPr lang="en-US" sz="3900">
                <a:solidFill>
                  <a:srgbClr val="796572"/>
                </a:solidFill>
                <a:latin typeface="DM Sans"/>
              </a:rPr>
              <a:t>structure</a:t>
            </a:r>
          </a:p>
          <a:p>
            <a:pPr algn="l" marL="842010" indent="-421005" lvl="1">
              <a:lnSpc>
                <a:spcPts val="5459"/>
              </a:lnSpc>
              <a:buFont typeface="Arial"/>
              <a:buChar char="•"/>
            </a:pPr>
            <a:r>
              <a:rPr lang="en-US" sz="3900">
                <a:solidFill>
                  <a:srgbClr val="796572"/>
                </a:solidFill>
                <a:latin typeface="DM Sans"/>
              </a:rPr>
              <a:t>Roles and permissions</a:t>
            </a:r>
          </a:p>
          <a:p>
            <a:pPr algn="l" marL="842010" indent="-421005" lvl="1">
              <a:lnSpc>
                <a:spcPts val="5459"/>
              </a:lnSpc>
              <a:buFont typeface="Arial"/>
              <a:buChar char="•"/>
            </a:pPr>
            <a:r>
              <a:rPr lang="en-US" sz="3900">
                <a:solidFill>
                  <a:srgbClr val="796572"/>
                </a:solidFill>
                <a:latin typeface="DM Sans"/>
              </a:rPr>
              <a:t>Lack of control over application usage</a:t>
            </a:r>
          </a:p>
          <a:p>
            <a:pPr algn="l" marL="842010" indent="-421005" lvl="1">
              <a:lnSpc>
                <a:spcPts val="5459"/>
              </a:lnSpc>
              <a:buFont typeface="Arial"/>
              <a:buChar char="•"/>
            </a:pPr>
            <a:r>
              <a:rPr lang="en-US" sz="3900">
                <a:solidFill>
                  <a:srgbClr val="796572"/>
                </a:solidFill>
                <a:latin typeface="DM Sans"/>
              </a:rPr>
              <a:t>Unique challenges posed by IoT devices</a:t>
            </a:r>
          </a:p>
          <a:p>
            <a:pPr algn="l" marL="842010" indent="-421005" lvl="1">
              <a:lnSpc>
                <a:spcPts val="5459"/>
              </a:lnSpc>
              <a:buFont typeface="Arial"/>
              <a:buChar char="•"/>
            </a:pPr>
            <a:r>
              <a:rPr lang="en-US" sz="3900">
                <a:solidFill>
                  <a:srgbClr val="796572"/>
                </a:solidFill>
                <a:latin typeface="DM Sans"/>
              </a:rPr>
              <a:t>Inconsistencies and errors </a:t>
            </a:r>
          </a:p>
          <a:p>
            <a:pPr algn="l" marL="0" indent="0" lvl="0">
              <a:lnSpc>
                <a:spcPts val="4900"/>
              </a:lnSpc>
              <a:spcBef>
                <a:spcPct val="0"/>
              </a:spcBef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3762375"/>
            <a:ext cx="5402330" cy="54540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42002" indent="-421001" lvl="1">
              <a:lnSpc>
                <a:spcPts val="5459"/>
              </a:lnSpc>
              <a:buFont typeface="Arial"/>
              <a:buChar char="•"/>
            </a:pPr>
            <a:r>
              <a:rPr lang="en-US" sz="3899">
                <a:solidFill>
                  <a:srgbClr val="796572"/>
                </a:solidFill>
                <a:latin typeface="DM Sans"/>
              </a:rPr>
              <a:t>Irregular security audits and updates</a:t>
            </a:r>
          </a:p>
          <a:p>
            <a:pPr algn="l" marL="842002" indent="-421001" lvl="1">
              <a:lnSpc>
                <a:spcPts val="5459"/>
              </a:lnSpc>
              <a:buFont typeface="Arial"/>
              <a:buChar char="•"/>
            </a:pPr>
            <a:r>
              <a:rPr lang="en-US" sz="3899">
                <a:solidFill>
                  <a:srgbClr val="796572"/>
                </a:solidFill>
                <a:latin typeface="DM Sans"/>
              </a:rPr>
              <a:t>Single points of failure</a:t>
            </a:r>
          </a:p>
          <a:p>
            <a:pPr algn="l" marL="842002" indent="-421001" lvl="1">
              <a:lnSpc>
                <a:spcPts val="5459"/>
              </a:lnSpc>
              <a:buFont typeface="Arial"/>
              <a:buChar char="•"/>
            </a:pPr>
            <a:r>
              <a:rPr lang="en-US" sz="3899">
                <a:solidFill>
                  <a:srgbClr val="796572"/>
                </a:solidFill>
                <a:latin typeface="DM Sans"/>
              </a:rPr>
              <a:t>Overlapping and conflicting policies</a:t>
            </a:r>
          </a:p>
          <a:p>
            <a:pPr algn="l" marL="842002" indent="-421001" lvl="1">
              <a:lnSpc>
                <a:spcPts val="5459"/>
              </a:lnSpc>
              <a:buFont typeface="Arial"/>
              <a:buChar char="•"/>
            </a:pPr>
            <a:r>
              <a:rPr lang="en-US" sz="3899">
                <a:solidFill>
                  <a:srgbClr val="796572"/>
                </a:solidFill>
                <a:latin typeface="DM Sans"/>
              </a:rPr>
              <a:t>IPS Rules are outdated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06270" y="3929062"/>
            <a:ext cx="14675459" cy="2428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43"/>
              </a:lnSpc>
            </a:pPr>
            <a:r>
              <a:rPr lang="en-US" sz="15952" spc="-159">
                <a:solidFill>
                  <a:srgbClr val="FFFFFF"/>
                </a:solidFill>
                <a:latin typeface="DM Sans"/>
              </a:rPr>
              <a:t>Implementation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423313" y="2578501"/>
            <a:ext cx="6280517" cy="1143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00"/>
              </a:lnSpc>
            </a:pPr>
            <a:r>
              <a:rPr lang="en-US" sz="7500" spc="-75">
                <a:solidFill>
                  <a:srgbClr val="DC5484"/>
                </a:solidFill>
                <a:latin typeface="DM Sans"/>
              </a:rPr>
              <a:t>Objectives :</a:t>
            </a:r>
          </a:p>
        </p:txBody>
      </p:sp>
      <p:sp>
        <p:nvSpPr>
          <p:cNvPr name="Freeform 3" id="3"/>
          <p:cNvSpPr/>
          <p:nvPr/>
        </p:nvSpPr>
        <p:spPr>
          <a:xfrm flipH="true" flipV="true" rot="0">
            <a:off x="9029224" y="0"/>
            <a:ext cx="9258776" cy="10287000"/>
          </a:xfrm>
          <a:custGeom>
            <a:avLst/>
            <a:gdLst/>
            <a:ahLst/>
            <a:cxnLst/>
            <a:rect r="r" b="b" t="t" l="l"/>
            <a:pathLst>
              <a:path h="10287000" w="9258776">
                <a:moveTo>
                  <a:pt x="9258776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9258776" y="0"/>
                </a:lnTo>
                <a:lnTo>
                  <a:pt x="9258776" y="10287000"/>
                </a:lnTo>
                <a:close/>
              </a:path>
            </a:pathLst>
          </a:custGeom>
          <a:blipFill>
            <a:blip r:embed="rId2"/>
            <a:stretch>
              <a:fillRect l="-7728" t="-34116" r="0" b="-366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723433" y="2578501"/>
            <a:ext cx="6280517" cy="1143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00"/>
              </a:lnSpc>
            </a:pPr>
            <a:r>
              <a:rPr lang="en-US" sz="7500" spc="-75">
                <a:solidFill>
                  <a:srgbClr val="FFFFFF"/>
                </a:solidFill>
                <a:latin typeface="DM Sans"/>
              </a:rPr>
              <a:t>Outcomes :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4555447"/>
            <a:ext cx="7133548" cy="3498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Implement the Check Point </a:t>
            </a:r>
            <a:r>
              <a:rPr lang="en-US" sz="3999">
                <a:solidFill>
                  <a:srgbClr val="000000"/>
                </a:solidFill>
                <a:latin typeface="DM Sans"/>
              </a:rPr>
              <a:t>Security Solution.</a:t>
            </a:r>
          </a:p>
          <a:p>
            <a:pPr algn="l" marL="863599" indent="-431800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Ensure that the TG Enterprise's </a:t>
            </a:r>
            <a:r>
              <a:rPr lang="en-US" sz="3999">
                <a:solidFill>
                  <a:srgbClr val="000000"/>
                </a:solidFill>
                <a:latin typeface="DM Sans"/>
              </a:rPr>
              <a:t>network is less vulnerable.</a:t>
            </a:r>
          </a:p>
        </p:txBody>
      </p:sp>
      <p:sp>
        <p:nvSpPr>
          <p:cNvPr name="AutoShape 6" id="6"/>
          <p:cNvSpPr/>
          <p:nvPr/>
        </p:nvSpPr>
        <p:spPr>
          <a:xfrm>
            <a:off x="10723433" y="4107772"/>
            <a:ext cx="6280517" cy="0"/>
          </a:xfrm>
          <a:prstGeom prst="line">
            <a:avLst/>
          </a:prstGeom>
          <a:ln cap="rnd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423313" y="4103010"/>
            <a:ext cx="6280517" cy="0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8" id="8"/>
          <p:cNvSpPr txBox="true"/>
          <p:nvPr/>
        </p:nvSpPr>
        <p:spPr>
          <a:xfrm rot="0">
            <a:off x="1423313" y="519599"/>
            <a:ext cx="15211822" cy="153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000"/>
              </a:lnSpc>
            </a:pPr>
            <a:r>
              <a:rPr lang="en-US" sz="10000" spc="-100">
                <a:solidFill>
                  <a:srgbClr val="000000"/>
                </a:solidFill>
                <a:latin typeface="DM Sans"/>
              </a:rPr>
              <a:t>Objectives and Outcomes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125752" y="4555447"/>
            <a:ext cx="7133548" cy="4203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The security flaws have been fixed by implementing all the required steps.</a:t>
            </a:r>
          </a:p>
          <a:p>
            <a:pPr algn="l" marL="863599" indent="-431800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A stronger network that can withstand attacks.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59037" y="3473228"/>
            <a:ext cx="9376161" cy="5357806"/>
          </a:xfrm>
          <a:custGeom>
            <a:avLst/>
            <a:gdLst/>
            <a:ahLst/>
            <a:cxnLst/>
            <a:rect r="r" b="b" t="t" l="l"/>
            <a:pathLst>
              <a:path h="5357806" w="9376161">
                <a:moveTo>
                  <a:pt x="0" y="0"/>
                </a:moveTo>
                <a:lnTo>
                  <a:pt x="9376160" y="0"/>
                </a:lnTo>
                <a:lnTo>
                  <a:pt x="9376160" y="5357806"/>
                </a:lnTo>
                <a:lnTo>
                  <a:pt x="0" y="53578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38812" y="3045962"/>
            <a:ext cx="8297478" cy="6212338"/>
          </a:xfrm>
          <a:custGeom>
            <a:avLst/>
            <a:gdLst/>
            <a:ahLst/>
            <a:cxnLst/>
            <a:rect r="r" b="b" t="t" l="l"/>
            <a:pathLst>
              <a:path h="6212338" w="8297478">
                <a:moveTo>
                  <a:pt x="0" y="0"/>
                </a:moveTo>
                <a:lnTo>
                  <a:pt x="8297478" y="0"/>
                </a:lnTo>
                <a:lnTo>
                  <a:pt x="8297478" y="6212338"/>
                </a:lnTo>
                <a:lnTo>
                  <a:pt x="0" y="621233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742603" y="328612"/>
            <a:ext cx="14802794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40"/>
              </a:lnSpc>
            </a:pPr>
            <a:r>
              <a:rPr lang="en-US" sz="9200" spc="-92">
                <a:solidFill>
                  <a:srgbClr val="000000"/>
                </a:solidFill>
                <a:latin typeface="DM Sans"/>
              </a:rPr>
              <a:t>Lab - 1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776276" y="1719263"/>
            <a:ext cx="6735447" cy="7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5000" spc="-50">
                <a:solidFill>
                  <a:srgbClr val="DC5484"/>
                </a:solidFill>
                <a:latin typeface="DM Sans"/>
              </a:rPr>
              <a:t>Installing Gaia and SMS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791410" y="2772261"/>
            <a:ext cx="10705179" cy="7085012"/>
          </a:xfrm>
          <a:custGeom>
            <a:avLst/>
            <a:gdLst/>
            <a:ahLst/>
            <a:cxnLst/>
            <a:rect r="r" b="b" t="t" l="l"/>
            <a:pathLst>
              <a:path h="7085012" w="10705179">
                <a:moveTo>
                  <a:pt x="0" y="0"/>
                </a:moveTo>
                <a:lnTo>
                  <a:pt x="10705180" y="0"/>
                </a:lnTo>
                <a:lnTo>
                  <a:pt x="10705180" y="7085013"/>
                </a:lnTo>
                <a:lnTo>
                  <a:pt x="0" y="70850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42603" y="328612"/>
            <a:ext cx="14802794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40"/>
              </a:lnSpc>
            </a:pPr>
            <a:r>
              <a:rPr lang="en-US" sz="9200" spc="-92">
                <a:solidFill>
                  <a:srgbClr val="000000"/>
                </a:solidFill>
                <a:latin typeface="DM Sans"/>
              </a:rPr>
              <a:t>Lab - 2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4333" y="1991211"/>
            <a:ext cx="17999334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080"/>
              </a:lnSpc>
            </a:pPr>
            <a:r>
              <a:rPr lang="en-US" sz="3400" spc="-34">
                <a:solidFill>
                  <a:srgbClr val="DC5484"/>
                </a:solidFill>
                <a:latin typeface="DM Sans"/>
              </a:rPr>
              <a:t>Objectives: Configure the SMS, use Gaia portal to run the Wizard and Launch Smart Console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883361" y="1699031"/>
            <a:ext cx="10847618" cy="8194333"/>
          </a:xfrm>
          <a:custGeom>
            <a:avLst/>
            <a:gdLst/>
            <a:ahLst/>
            <a:cxnLst/>
            <a:rect r="r" b="b" t="t" l="l"/>
            <a:pathLst>
              <a:path h="8194333" w="10847618">
                <a:moveTo>
                  <a:pt x="0" y="0"/>
                </a:moveTo>
                <a:lnTo>
                  <a:pt x="10847618" y="0"/>
                </a:lnTo>
                <a:lnTo>
                  <a:pt x="10847618" y="8194333"/>
                </a:lnTo>
                <a:lnTo>
                  <a:pt x="0" y="81943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0"/>
            <a:ext cx="18288000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40"/>
              </a:lnSpc>
            </a:pPr>
            <a:r>
              <a:rPr lang="en-US" sz="9200" spc="-92">
                <a:solidFill>
                  <a:srgbClr val="000000"/>
                </a:solidFill>
                <a:latin typeface="DM Sans"/>
              </a:rPr>
              <a:t>Lab 2A-1: Installing the Gaia OS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357682" y="1441191"/>
            <a:ext cx="11572635" cy="8519173"/>
          </a:xfrm>
          <a:custGeom>
            <a:avLst/>
            <a:gdLst/>
            <a:ahLst/>
            <a:cxnLst/>
            <a:rect r="r" b="b" t="t" l="l"/>
            <a:pathLst>
              <a:path h="8519173" w="11572635">
                <a:moveTo>
                  <a:pt x="0" y="0"/>
                </a:moveTo>
                <a:lnTo>
                  <a:pt x="11572636" y="0"/>
                </a:lnTo>
                <a:lnTo>
                  <a:pt x="11572636" y="8519173"/>
                </a:lnTo>
                <a:lnTo>
                  <a:pt x="0" y="85191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2629" t="-20120" r="-42629" b="-16194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0"/>
            <a:ext cx="18288000" cy="1152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7600" spc="-76">
                <a:solidFill>
                  <a:srgbClr val="000000"/>
                </a:solidFill>
                <a:latin typeface="DM Sans"/>
              </a:rPr>
              <a:t>Lab 2A-2: Configuring a SMS using Wizard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78665" y="1362377"/>
            <a:ext cx="11730670" cy="8604402"/>
          </a:xfrm>
          <a:custGeom>
            <a:avLst/>
            <a:gdLst/>
            <a:ahLst/>
            <a:cxnLst/>
            <a:rect r="r" b="b" t="t" l="l"/>
            <a:pathLst>
              <a:path h="8604402" w="11730670">
                <a:moveTo>
                  <a:pt x="0" y="0"/>
                </a:moveTo>
                <a:lnTo>
                  <a:pt x="11730670" y="0"/>
                </a:lnTo>
                <a:lnTo>
                  <a:pt x="11730670" y="8604402"/>
                </a:lnTo>
                <a:lnTo>
                  <a:pt x="0" y="86044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667" t="-20340" r="-42939" b="-17463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0"/>
            <a:ext cx="18288000" cy="1104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60"/>
              </a:lnSpc>
            </a:pPr>
            <a:r>
              <a:rPr lang="en-US" sz="7300" spc="-73">
                <a:solidFill>
                  <a:srgbClr val="000000"/>
                </a:solidFill>
                <a:latin typeface="DM Sans"/>
              </a:rPr>
              <a:t>Lab 2A-3: Exploring the Web SmartConsole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00237" y="1028700"/>
            <a:ext cx="11887526" cy="8944686"/>
          </a:xfrm>
          <a:custGeom>
            <a:avLst/>
            <a:gdLst/>
            <a:ahLst/>
            <a:cxnLst/>
            <a:rect r="r" b="b" t="t" l="l"/>
            <a:pathLst>
              <a:path h="8944686" w="11887526">
                <a:moveTo>
                  <a:pt x="0" y="0"/>
                </a:moveTo>
                <a:lnTo>
                  <a:pt x="11887526" y="0"/>
                </a:lnTo>
                <a:lnTo>
                  <a:pt x="11887526" y="8944686"/>
                </a:lnTo>
                <a:lnTo>
                  <a:pt x="0" y="89446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0"/>
            <a:ext cx="18288000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2B-1: Running the Wizard on the security gateway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00237" y="1028700"/>
            <a:ext cx="11887526" cy="8944686"/>
          </a:xfrm>
          <a:custGeom>
            <a:avLst/>
            <a:gdLst/>
            <a:ahLst/>
            <a:cxnLst/>
            <a:rect r="r" b="b" t="t" l="l"/>
            <a:pathLst>
              <a:path h="8944686" w="11887526">
                <a:moveTo>
                  <a:pt x="0" y="0"/>
                </a:moveTo>
                <a:lnTo>
                  <a:pt x="11887526" y="0"/>
                </a:lnTo>
                <a:lnTo>
                  <a:pt x="11887526" y="8944686"/>
                </a:lnTo>
                <a:lnTo>
                  <a:pt x="0" y="89446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0"/>
            <a:ext cx="18288000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2C-1: Running the Wizard on the security gateway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42603" y="-9525"/>
            <a:ext cx="14802794" cy="107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7000" spc="-70">
                <a:solidFill>
                  <a:srgbClr val="000000"/>
                </a:solidFill>
                <a:latin typeface="DM Sans"/>
              </a:rPr>
              <a:t>Lab - 3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44333" y="741433"/>
            <a:ext cx="17999334" cy="3105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20"/>
              </a:lnSpc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Objectives: 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Demonstrate how A-SMS and A-GW communicate with each other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Create the Security Gateway object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Test SIC Communication between A-SMS and A-GW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Create multiple administrators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4313687" y="3846583"/>
            <a:ext cx="9660626" cy="6440417"/>
          </a:xfrm>
          <a:custGeom>
            <a:avLst/>
            <a:gdLst/>
            <a:ahLst/>
            <a:cxnLst/>
            <a:rect r="r" b="b" t="t" l="l"/>
            <a:pathLst>
              <a:path h="6440417" w="9660626">
                <a:moveTo>
                  <a:pt x="0" y="0"/>
                </a:moveTo>
                <a:lnTo>
                  <a:pt x="9660626" y="0"/>
                </a:lnTo>
                <a:lnTo>
                  <a:pt x="9660626" y="6440417"/>
                </a:lnTo>
                <a:lnTo>
                  <a:pt x="0" y="64404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128298" y="1028700"/>
            <a:ext cx="12031403" cy="8874602"/>
          </a:xfrm>
          <a:custGeom>
            <a:avLst/>
            <a:gdLst/>
            <a:ahLst/>
            <a:cxnLst/>
            <a:rect r="r" b="b" t="t" l="l"/>
            <a:pathLst>
              <a:path h="8874602" w="12031403">
                <a:moveTo>
                  <a:pt x="0" y="0"/>
                </a:moveTo>
                <a:lnTo>
                  <a:pt x="12031404" y="0"/>
                </a:lnTo>
                <a:lnTo>
                  <a:pt x="12031404" y="8874602"/>
                </a:lnTo>
                <a:lnTo>
                  <a:pt x="0" y="88746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4209" t="-20753" r="-44713" b="-1798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94422" y="0"/>
            <a:ext cx="14299155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3A-1: Creating a New Gateway Object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455745" y="1231970"/>
            <a:ext cx="11376510" cy="8486404"/>
          </a:xfrm>
          <a:custGeom>
            <a:avLst/>
            <a:gdLst/>
            <a:ahLst/>
            <a:cxnLst/>
            <a:rect r="r" b="b" t="t" l="l"/>
            <a:pathLst>
              <a:path h="8486404" w="11376510">
                <a:moveTo>
                  <a:pt x="0" y="0"/>
                </a:moveTo>
                <a:lnTo>
                  <a:pt x="11376510" y="0"/>
                </a:lnTo>
                <a:lnTo>
                  <a:pt x="11376510" y="8486404"/>
                </a:lnTo>
                <a:lnTo>
                  <a:pt x="0" y="84864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791" t="-19662" r="-44210" b="-16853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94422" y="0"/>
            <a:ext cx="14299155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3A-2: Testing SIC Communication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607969" y="1028700"/>
            <a:ext cx="11072062" cy="8229600"/>
          </a:xfrm>
          <a:custGeom>
            <a:avLst/>
            <a:gdLst/>
            <a:ahLst/>
            <a:cxnLst/>
            <a:rect r="r" b="b" t="t" l="l"/>
            <a:pathLst>
              <a:path h="8229600" w="11072062">
                <a:moveTo>
                  <a:pt x="0" y="0"/>
                </a:moveTo>
                <a:lnTo>
                  <a:pt x="11072062" y="0"/>
                </a:lnTo>
                <a:lnTo>
                  <a:pt x="1107206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987" t="-19726" r="-43987" b="-1726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584876" y="133350"/>
            <a:ext cx="13118247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3B-1: Creating New Administrators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28646" y="1793061"/>
            <a:ext cx="8253635" cy="6154773"/>
          </a:xfrm>
          <a:custGeom>
            <a:avLst/>
            <a:gdLst/>
            <a:ahLst/>
            <a:cxnLst/>
            <a:rect r="r" b="b" t="t" l="l"/>
            <a:pathLst>
              <a:path h="6154773" w="8253635">
                <a:moveTo>
                  <a:pt x="0" y="0"/>
                </a:moveTo>
                <a:lnTo>
                  <a:pt x="8253636" y="0"/>
                </a:lnTo>
                <a:lnTo>
                  <a:pt x="8253636" y="6154773"/>
                </a:lnTo>
                <a:lnTo>
                  <a:pt x="0" y="61547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269046" y="1793061"/>
            <a:ext cx="8247930" cy="6154773"/>
          </a:xfrm>
          <a:custGeom>
            <a:avLst/>
            <a:gdLst/>
            <a:ahLst/>
            <a:cxnLst/>
            <a:rect r="r" b="b" t="t" l="l"/>
            <a:pathLst>
              <a:path h="6154773" w="8247930">
                <a:moveTo>
                  <a:pt x="0" y="0"/>
                </a:moveTo>
                <a:lnTo>
                  <a:pt x="8247930" y="0"/>
                </a:lnTo>
                <a:lnTo>
                  <a:pt x="8247930" y="6154773"/>
                </a:lnTo>
                <a:lnTo>
                  <a:pt x="0" y="61547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249303" y="133350"/>
            <a:ext cx="17789394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3B-2: Testing Administrator Profile Assignments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324040" y="1207319"/>
            <a:ext cx="9639921" cy="7205525"/>
          </a:xfrm>
          <a:custGeom>
            <a:avLst/>
            <a:gdLst/>
            <a:ahLst/>
            <a:cxnLst/>
            <a:rect r="r" b="b" t="t" l="l"/>
            <a:pathLst>
              <a:path h="7205525" w="9639921">
                <a:moveTo>
                  <a:pt x="0" y="0"/>
                </a:moveTo>
                <a:lnTo>
                  <a:pt x="9639920" y="0"/>
                </a:lnTo>
                <a:lnTo>
                  <a:pt x="9639920" y="7205525"/>
                </a:lnTo>
                <a:lnTo>
                  <a:pt x="0" y="72055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979" t="-18858" r="-43979" b="-17349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133350"/>
            <a:ext cx="18288000" cy="876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60"/>
              </a:lnSpc>
            </a:pPr>
            <a:r>
              <a:rPr lang="en-US" sz="5800" spc="-58">
                <a:solidFill>
                  <a:srgbClr val="000000"/>
                </a:solidFill>
                <a:latin typeface="DM Sans"/>
              </a:rPr>
              <a:t>Lab 3B-3: Managing concurred administrator sessions 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411526" y="1285335"/>
            <a:ext cx="11464948" cy="8627969"/>
          </a:xfrm>
          <a:custGeom>
            <a:avLst/>
            <a:gdLst/>
            <a:ahLst/>
            <a:cxnLst/>
            <a:rect r="r" b="b" t="t" l="l"/>
            <a:pathLst>
              <a:path h="8627969" w="11464948">
                <a:moveTo>
                  <a:pt x="0" y="0"/>
                </a:moveTo>
                <a:lnTo>
                  <a:pt x="11464948" y="0"/>
                </a:lnTo>
                <a:lnTo>
                  <a:pt x="11464948" y="8627969"/>
                </a:lnTo>
                <a:lnTo>
                  <a:pt x="0" y="86279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751" t="-19034" r="-43751" b="-15924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133350"/>
            <a:ext cx="18288000" cy="876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60"/>
              </a:lnSpc>
            </a:pPr>
            <a:r>
              <a:rPr lang="en-US" sz="5800" spc="-58">
                <a:solidFill>
                  <a:srgbClr val="000000"/>
                </a:solidFill>
                <a:latin typeface="DM Sans"/>
              </a:rPr>
              <a:t>Lab 3B-4: Taking over Another Administrator’s session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42603" y="-9525"/>
            <a:ext cx="14802794" cy="107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7000" spc="-70">
                <a:solidFill>
                  <a:srgbClr val="000000"/>
                </a:solidFill>
                <a:latin typeface="DM Sans"/>
              </a:rPr>
              <a:t>Lab - 4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44333" y="1019175"/>
            <a:ext cx="17999334" cy="628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20"/>
              </a:lnSpc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Objectives: Validate existing licenses for products installed on the network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3285810" y="2266950"/>
            <a:ext cx="11716380" cy="7810920"/>
          </a:xfrm>
          <a:custGeom>
            <a:avLst/>
            <a:gdLst/>
            <a:ahLst/>
            <a:cxnLst/>
            <a:rect r="r" b="b" t="t" l="l"/>
            <a:pathLst>
              <a:path h="7810920" w="11716380">
                <a:moveTo>
                  <a:pt x="0" y="0"/>
                </a:moveTo>
                <a:lnTo>
                  <a:pt x="11716380" y="0"/>
                </a:lnTo>
                <a:lnTo>
                  <a:pt x="11716380" y="7810920"/>
                </a:lnTo>
                <a:lnTo>
                  <a:pt x="0" y="78109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85177" y="1201851"/>
            <a:ext cx="11717646" cy="8807612"/>
          </a:xfrm>
          <a:custGeom>
            <a:avLst/>
            <a:gdLst/>
            <a:ahLst/>
            <a:cxnLst/>
            <a:rect r="r" b="b" t="t" l="l"/>
            <a:pathLst>
              <a:path h="8807612" w="11717646">
                <a:moveTo>
                  <a:pt x="0" y="0"/>
                </a:moveTo>
                <a:lnTo>
                  <a:pt x="11717646" y="0"/>
                </a:lnTo>
                <a:lnTo>
                  <a:pt x="11717646" y="8807612"/>
                </a:lnTo>
                <a:lnTo>
                  <a:pt x="0" y="88076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555" t="-18859" r="-43760" b="-16126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59358" y="133350"/>
            <a:ext cx="15899942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4A-1: Analyzing the Current License Status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506054" y="1261219"/>
            <a:ext cx="11275892" cy="8434008"/>
          </a:xfrm>
          <a:custGeom>
            <a:avLst/>
            <a:gdLst/>
            <a:ahLst/>
            <a:cxnLst/>
            <a:rect r="r" b="b" t="t" l="l"/>
            <a:pathLst>
              <a:path h="8434008" w="11275892">
                <a:moveTo>
                  <a:pt x="0" y="0"/>
                </a:moveTo>
                <a:lnTo>
                  <a:pt x="11275892" y="0"/>
                </a:lnTo>
                <a:lnTo>
                  <a:pt x="11275892" y="8434008"/>
                </a:lnTo>
                <a:lnTo>
                  <a:pt x="0" y="84340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663" t="-19259" r="-44004" b="-16646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71362" y="133350"/>
            <a:ext cx="14745276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4A-2: Attaching a License to an Object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534158" y="1288583"/>
            <a:ext cx="11584384" cy="8674133"/>
          </a:xfrm>
          <a:custGeom>
            <a:avLst/>
            <a:gdLst/>
            <a:ahLst/>
            <a:cxnLst/>
            <a:rect r="r" b="b" t="t" l="l"/>
            <a:pathLst>
              <a:path h="8674133" w="11584384">
                <a:moveTo>
                  <a:pt x="0" y="0"/>
                </a:moveTo>
                <a:lnTo>
                  <a:pt x="11584384" y="0"/>
                </a:lnTo>
                <a:lnTo>
                  <a:pt x="11584384" y="8674133"/>
                </a:lnTo>
                <a:lnTo>
                  <a:pt x="0" y="86741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821058" y="133350"/>
            <a:ext cx="13010584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4A-3: Generating a License report</a:t>
            </a:r>
          </a:p>
        </p:txBody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05299" y="1216142"/>
            <a:ext cx="11877402" cy="8860919"/>
          </a:xfrm>
          <a:custGeom>
            <a:avLst/>
            <a:gdLst/>
            <a:ahLst/>
            <a:cxnLst/>
            <a:rect r="r" b="b" t="t" l="l"/>
            <a:pathLst>
              <a:path h="8860919" w="11877402">
                <a:moveTo>
                  <a:pt x="0" y="0"/>
                </a:moveTo>
                <a:lnTo>
                  <a:pt x="11877402" y="0"/>
                </a:lnTo>
                <a:lnTo>
                  <a:pt x="11877402" y="8860919"/>
                </a:lnTo>
                <a:lnTo>
                  <a:pt x="0" y="886091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133350"/>
            <a:ext cx="18288000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4A-4: Viewing the license status in command line</a:t>
            </a:r>
          </a:p>
        </p:txBody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190690" y="3505200"/>
            <a:ext cx="9906620" cy="6577756"/>
          </a:xfrm>
          <a:custGeom>
            <a:avLst/>
            <a:gdLst/>
            <a:ahLst/>
            <a:cxnLst/>
            <a:rect r="r" b="b" t="t" l="l"/>
            <a:pathLst>
              <a:path h="6577756" w="9906620">
                <a:moveTo>
                  <a:pt x="0" y="0"/>
                </a:moveTo>
                <a:lnTo>
                  <a:pt x="9906620" y="0"/>
                </a:lnTo>
                <a:lnTo>
                  <a:pt x="9906620" y="6577756"/>
                </a:lnTo>
                <a:lnTo>
                  <a:pt x="0" y="65777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42603" y="-9525"/>
            <a:ext cx="14802794" cy="107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7000" spc="-70">
                <a:solidFill>
                  <a:srgbClr val="000000"/>
                </a:solidFill>
                <a:latin typeface="DM Sans"/>
              </a:rPr>
              <a:t>Lab - 5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4333" y="1019175"/>
            <a:ext cx="17999334" cy="2486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20"/>
              </a:lnSpc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Objectives: 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Creating a Security Policy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Create and configure host, network, and group objects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Demonstrate how to use security zones in policy</a:t>
            </a:r>
          </a:p>
        </p:txBody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903774" y="1222588"/>
            <a:ext cx="10480453" cy="8776534"/>
          </a:xfrm>
          <a:custGeom>
            <a:avLst/>
            <a:gdLst/>
            <a:ahLst/>
            <a:cxnLst/>
            <a:rect r="r" b="b" t="t" l="l"/>
            <a:pathLst>
              <a:path h="8776534" w="10480453">
                <a:moveTo>
                  <a:pt x="0" y="0"/>
                </a:moveTo>
                <a:lnTo>
                  <a:pt x="10480452" y="0"/>
                </a:lnTo>
                <a:lnTo>
                  <a:pt x="10480452" y="8776534"/>
                </a:lnTo>
                <a:lnTo>
                  <a:pt x="0" y="87765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477118" y="133350"/>
            <a:ext cx="11333764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5A-1: Creating Policy Objects</a:t>
            </a:r>
          </a:p>
        </p:txBody>
      </p: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50868" y="1301331"/>
            <a:ext cx="8388544" cy="6638727"/>
          </a:xfrm>
          <a:custGeom>
            <a:avLst/>
            <a:gdLst/>
            <a:ahLst/>
            <a:cxnLst/>
            <a:rect r="r" b="b" t="t" l="l"/>
            <a:pathLst>
              <a:path h="6638727" w="8388544">
                <a:moveTo>
                  <a:pt x="0" y="0"/>
                </a:moveTo>
                <a:lnTo>
                  <a:pt x="8388544" y="0"/>
                </a:lnTo>
                <a:lnTo>
                  <a:pt x="8388544" y="6638727"/>
                </a:lnTo>
                <a:lnTo>
                  <a:pt x="0" y="66387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7617" r="0" b="-1614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874752" y="1301331"/>
            <a:ext cx="8413248" cy="6638727"/>
          </a:xfrm>
          <a:custGeom>
            <a:avLst/>
            <a:gdLst/>
            <a:ahLst/>
            <a:cxnLst/>
            <a:rect r="r" b="b" t="t" l="l"/>
            <a:pathLst>
              <a:path h="6638727" w="8413248">
                <a:moveTo>
                  <a:pt x="0" y="0"/>
                </a:moveTo>
                <a:lnTo>
                  <a:pt x="8413248" y="0"/>
                </a:lnTo>
                <a:lnTo>
                  <a:pt x="8413248" y="6638727"/>
                </a:lnTo>
                <a:lnTo>
                  <a:pt x="0" y="66387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17964" r="0" b="-16197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4923858" y="3812017"/>
            <a:ext cx="8440284" cy="6326124"/>
          </a:xfrm>
          <a:custGeom>
            <a:avLst/>
            <a:gdLst/>
            <a:ahLst/>
            <a:cxnLst/>
            <a:rect r="r" b="b" t="t" l="l"/>
            <a:pathLst>
              <a:path h="6326124" w="8440284">
                <a:moveTo>
                  <a:pt x="0" y="0"/>
                </a:moveTo>
                <a:lnTo>
                  <a:pt x="8440284" y="0"/>
                </a:lnTo>
                <a:lnTo>
                  <a:pt x="8440284" y="6326124"/>
                </a:lnTo>
                <a:lnTo>
                  <a:pt x="0" y="63261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3555" t="-18913" r="-43760" b="-16457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331802" y="133350"/>
            <a:ext cx="15624397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5A-2: Creating a Standard Security Policy</a:t>
            </a:r>
          </a:p>
        </p:txBody>
      </p:sp>
    </p:spTree>
  </p:cSld>
  <p:clrMapOvr>
    <a:masterClrMapping/>
  </p:clrMapOvr>
</p:sld>
</file>

<file path=ppt/slides/slide3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480811" y="1268599"/>
            <a:ext cx="11326379" cy="8456284"/>
          </a:xfrm>
          <a:custGeom>
            <a:avLst/>
            <a:gdLst/>
            <a:ahLst/>
            <a:cxnLst/>
            <a:rect r="r" b="b" t="t" l="l"/>
            <a:pathLst>
              <a:path h="8456284" w="11326379">
                <a:moveTo>
                  <a:pt x="0" y="0"/>
                </a:moveTo>
                <a:lnTo>
                  <a:pt x="11326378" y="0"/>
                </a:lnTo>
                <a:lnTo>
                  <a:pt x="11326378" y="8456284"/>
                </a:lnTo>
                <a:lnTo>
                  <a:pt x="0" y="84562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624" t="-19046" r="-43624" b="-16805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85681" y="133350"/>
            <a:ext cx="16516638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5A-3: Installing the Standard Security Policy</a:t>
            </a:r>
          </a:p>
        </p:txBody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67670" y="1405759"/>
            <a:ext cx="17352661" cy="7475482"/>
          </a:xfrm>
          <a:custGeom>
            <a:avLst/>
            <a:gdLst/>
            <a:ahLst/>
            <a:cxnLst/>
            <a:rect r="r" b="b" t="t" l="l"/>
            <a:pathLst>
              <a:path h="7475482" w="17352661">
                <a:moveTo>
                  <a:pt x="0" y="0"/>
                </a:moveTo>
                <a:lnTo>
                  <a:pt x="17352660" y="0"/>
                </a:lnTo>
                <a:lnTo>
                  <a:pt x="17352660" y="7475482"/>
                </a:lnTo>
                <a:lnTo>
                  <a:pt x="0" y="74754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148105" y="133350"/>
            <a:ext cx="15991790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5A-4: Testing the Standard Security Policy</a:t>
            </a:r>
          </a:p>
        </p:txBody>
      </p:sp>
    </p:spTree>
  </p:cSld>
  <p:clrMapOvr>
    <a:masterClrMapping/>
  </p:clrMapOvr>
</p:sld>
</file>

<file path=ppt/slides/slide3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748892" y="2886075"/>
            <a:ext cx="10738261" cy="7168020"/>
          </a:xfrm>
          <a:custGeom>
            <a:avLst/>
            <a:gdLst/>
            <a:ahLst/>
            <a:cxnLst/>
            <a:rect r="r" b="b" t="t" l="l"/>
            <a:pathLst>
              <a:path h="7168020" w="10738261">
                <a:moveTo>
                  <a:pt x="0" y="0"/>
                </a:moveTo>
                <a:lnTo>
                  <a:pt x="10738261" y="0"/>
                </a:lnTo>
                <a:lnTo>
                  <a:pt x="10738261" y="7168020"/>
                </a:lnTo>
                <a:lnTo>
                  <a:pt x="0" y="71680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40" r="-967" b="-24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42603" y="-9525"/>
            <a:ext cx="14802794" cy="107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7000" spc="-70">
                <a:solidFill>
                  <a:srgbClr val="000000"/>
                </a:solidFill>
                <a:latin typeface="DM Sans"/>
              </a:rPr>
              <a:t>Lab - 6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44333" y="1019175"/>
            <a:ext cx="17999334" cy="1866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20"/>
              </a:lnSpc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Objectives: 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Demonstrate how to share a layer between Security Policies</a:t>
            </a:r>
          </a:p>
          <a:p>
            <a:pPr algn="l" marL="885200" indent="-442600" lvl="1">
              <a:lnSpc>
                <a:spcPts val="4920"/>
              </a:lnSpc>
              <a:buFont typeface="Arial"/>
              <a:buChar char="•"/>
            </a:pPr>
            <a:r>
              <a:rPr lang="en-US" sz="4100" spc="-41">
                <a:solidFill>
                  <a:srgbClr val="DC5484"/>
                </a:solidFill>
                <a:latin typeface="DM Sans"/>
              </a:rPr>
              <a:t>Identify how inline layers help simplify and improve performance</a:t>
            </a:r>
          </a:p>
        </p:txBody>
      </p:sp>
    </p:spTree>
  </p:cSld>
  <p:clrMapOvr>
    <a:masterClrMapping/>
  </p:clrMapOvr>
</p:sld>
</file>

<file path=ppt/slides/slide3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349690" y="1389827"/>
            <a:ext cx="11588620" cy="8685366"/>
          </a:xfrm>
          <a:custGeom>
            <a:avLst/>
            <a:gdLst/>
            <a:ahLst/>
            <a:cxnLst/>
            <a:rect r="r" b="b" t="t" l="l"/>
            <a:pathLst>
              <a:path h="8685366" w="11588620">
                <a:moveTo>
                  <a:pt x="0" y="0"/>
                </a:moveTo>
                <a:lnTo>
                  <a:pt x="11588620" y="0"/>
                </a:lnTo>
                <a:lnTo>
                  <a:pt x="11588620" y="8685366"/>
                </a:lnTo>
                <a:lnTo>
                  <a:pt x="0" y="86853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52123" y="133350"/>
            <a:ext cx="16983755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6A-1: Adding an Ordered Layers to be Shared</a:t>
            </a:r>
          </a:p>
        </p:txBody>
      </p:sp>
    </p:spTree>
  </p:cSld>
  <p:clrMapOvr>
    <a:masterClrMapping/>
  </p:clrMapOvr>
</p:sld>
</file>

<file path=ppt/slides/slide3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22406" y="1207151"/>
            <a:ext cx="11843187" cy="8850616"/>
          </a:xfrm>
          <a:custGeom>
            <a:avLst/>
            <a:gdLst/>
            <a:ahLst/>
            <a:cxnLst/>
            <a:rect r="r" b="b" t="t" l="l"/>
            <a:pathLst>
              <a:path h="8850616" w="11843187">
                <a:moveTo>
                  <a:pt x="0" y="0"/>
                </a:moveTo>
                <a:lnTo>
                  <a:pt x="11843188" y="0"/>
                </a:lnTo>
                <a:lnTo>
                  <a:pt x="11843188" y="8850616"/>
                </a:lnTo>
                <a:lnTo>
                  <a:pt x="0" y="88506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75938" y="311801"/>
            <a:ext cx="16136123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6A-2: Configuring the New Ordered Layers</a:t>
            </a:r>
          </a:p>
        </p:txBody>
      </p:sp>
    </p:spTree>
  </p:cSld>
  <p:clrMapOvr>
    <a:masterClrMapping/>
  </p:clrMapOvr>
</p:sld>
</file>

<file path=ppt/slides/slide3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97736" y="2130839"/>
            <a:ext cx="17492528" cy="6392715"/>
          </a:xfrm>
          <a:custGeom>
            <a:avLst/>
            <a:gdLst/>
            <a:ahLst/>
            <a:cxnLst/>
            <a:rect r="r" b="b" t="t" l="l"/>
            <a:pathLst>
              <a:path h="6392715" w="17492528">
                <a:moveTo>
                  <a:pt x="0" y="0"/>
                </a:moveTo>
                <a:lnTo>
                  <a:pt x="17492528" y="0"/>
                </a:lnTo>
                <a:lnTo>
                  <a:pt x="17492528" y="6392715"/>
                </a:lnTo>
                <a:lnTo>
                  <a:pt x="0" y="63927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048" t="0" r="-3048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97604" y="311801"/>
            <a:ext cx="14692791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6A-3 Using the Shared Layer on A-GW</a:t>
            </a:r>
          </a:p>
        </p:txBody>
      </p:sp>
    </p:spTree>
  </p:cSld>
  <p:clrMapOvr>
    <a:masterClrMapping/>
  </p:clrMapOvr>
</p:sld>
</file>

<file path=ppt/slides/slide3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35849" y="1960154"/>
            <a:ext cx="17816303" cy="6366693"/>
          </a:xfrm>
          <a:custGeom>
            <a:avLst/>
            <a:gdLst/>
            <a:ahLst/>
            <a:cxnLst/>
            <a:rect r="r" b="b" t="t" l="l"/>
            <a:pathLst>
              <a:path h="6366693" w="17816303">
                <a:moveTo>
                  <a:pt x="0" y="0"/>
                </a:moveTo>
                <a:lnTo>
                  <a:pt x="17816302" y="0"/>
                </a:lnTo>
                <a:lnTo>
                  <a:pt x="17816302" y="6366692"/>
                </a:lnTo>
                <a:lnTo>
                  <a:pt x="0" y="6366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56453" y="311801"/>
            <a:ext cx="15375094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Lab 6A-4 Testing the Shared Layer on A-GW</a:t>
            </a:r>
          </a:p>
        </p:txBody>
      </p:sp>
    </p:spTree>
  </p:cSld>
  <p:clrMapOvr>
    <a:masterClrMapping/>
  </p:clrMapOvr>
</p:sld>
</file>

<file path=ppt/slides/slide3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06270" y="3929062"/>
            <a:ext cx="14675459" cy="2428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43"/>
              </a:lnSpc>
            </a:pPr>
            <a:r>
              <a:rPr lang="en-US" sz="15952" spc="-159">
                <a:solidFill>
                  <a:srgbClr val="FFFFFF"/>
                </a:solidFill>
                <a:latin typeface="DM Sans"/>
              </a:rPr>
              <a:t>Demonstration</a:t>
            </a:r>
          </a:p>
        </p:txBody>
      </p:sp>
    </p:spTree>
  </p:cSld>
  <p:clrMapOvr>
    <a:masterClrMapping/>
  </p:clrMapOvr>
</p:sld>
</file>

<file path=ppt/slides/slide3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277140" y="1364605"/>
            <a:ext cx="11733719" cy="8735347"/>
          </a:xfrm>
          <a:custGeom>
            <a:avLst/>
            <a:gdLst/>
            <a:ahLst/>
            <a:cxnLst/>
            <a:rect r="r" b="b" t="t" l="l"/>
            <a:pathLst>
              <a:path h="8735347" w="11733719">
                <a:moveTo>
                  <a:pt x="0" y="0"/>
                </a:moveTo>
                <a:lnTo>
                  <a:pt x="11733720" y="0"/>
                </a:lnTo>
                <a:lnTo>
                  <a:pt x="11733720" y="8735347"/>
                </a:lnTo>
                <a:lnTo>
                  <a:pt x="0" y="87353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944" t="-20099" r="-43587" b="-21595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509236" y="234568"/>
            <a:ext cx="11269529" cy="895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80"/>
              </a:lnSpc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Challenge :Roles and Permissions</a:t>
            </a:r>
          </a:p>
        </p:txBody>
      </p:sp>
    </p:spTree>
  </p:cSld>
  <p:clrMapOvr>
    <a:masterClrMapping/>
  </p:clrMapOvr>
</p:sld>
</file>

<file path=ppt/slides/slide3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06270" y="285750"/>
            <a:ext cx="14675459" cy="9715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43"/>
              </a:lnSpc>
            </a:pPr>
            <a:r>
              <a:rPr lang="en-US" sz="15952" spc="-159">
                <a:solidFill>
                  <a:srgbClr val="FFFFFF"/>
                </a:solidFill>
                <a:latin typeface="DM Sans"/>
              </a:rPr>
              <a:t>Implementation of Additional Security Features</a:t>
            </a:r>
          </a:p>
        </p:txBody>
      </p:sp>
    </p:spTree>
  </p:cSld>
  <p:clrMapOvr>
    <a:masterClrMapping/>
  </p:clrMapOvr>
</p:sld>
</file>

<file path=ppt/slides/slide4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03823" y="1565275"/>
            <a:ext cx="8103996" cy="49390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42"/>
              </a:lnSpc>
            </a:pPr>
            <a:r>
              <a:rPr lang="en-US" sz="4673">
                <a:solidFill>
                  <a:srgbClr val="796572"/>
                </a:solidFill>
                <a:latin typeface="DM Sans Bold"/>
              </a:rPr>
              <a:t>Objectives: </a:t>
            </a:r>
          </a:p>
          <a:p>
            <a:pPr algn="l">
              <a:lnSpc>
                <a:spcPts val="6542"/>
              </a:lnSpc>
            </a:pPr>
            <a:r>
              <a:rPr lang="en-US" sz="4673">
                <a:solidFill>
                  <a:srgbClr val="796572"/>
                </a:solidFill>
                <a:latin typeface="DM Sans"/>
              </a:rPr>
              <a:t>Enhance and strengthen network </a:t>
            </a:r>
            <a:r>
              <a:rPr lang="en-US" sz="4673">
                <a:solidFill>
                  <a:srgbClr val="796572"/>
                </a:solidFill>
                <a:latin typeface="DM Sans"/>
              </a:rPr>
              <a:t>security.</a:t>
            </a:r>
          </a:p>
          <a:p>
            <a:pPr algn="l">
              <a:lnSpc>
                <a:spcPts val="6542"/>
              </a:lnSpc>
            </a:pPr>
            <a:r>
              <a:rPr lang="en-US" sz="4673">
                <a:solidFill>
                  <a:srgbClr val="796572"/>
                </a:solidFill>
                <a:latin typeface="DM Sans Bold"/>
              </a:rPr>
              <a:t>Outcomes:</a:t>
            </a:r>
            <a:r>
              <a:rPr lang="en-US" sz="4673">
                <a:solidFill>
                  <a:srgbClr val="796572"/>
                </a:solidFill>
                <a:latin typeface="DM Sans"/>
              </a:rPr>
              <a:t> </a:t>
            </a:r>
          </a:p>
          <a:p>
            <a:pPr algn="l">
              <a:lnSpc>
                <a:spcPts val="6542"/>
              </a:lnSpc>
              <a:spcBef>
                <a:spcPct val="0"/>
              </a:spcBef>
            </a:pPr>
            <a:r>
              <a:rPr lang="en-US" sz="4673">
                <a:solidFill>
                  <a:srgbClr val="796572"/>
                </a:solidFill>
                <a:latin typeface="DM Sans"/>
              </a:rPr>
              <a:t>Implementation of additional security features.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8907818" y="1736780"/>
            <a:ext cx="469367" cy="361839"/>
          </a:xfrm>
          <a:custGeom>
            <a:avLst/>
            <a:gdLst/>
            <a:ahLst/>
            <a:cxnLst/>
            <a:rect r="r" b="b" t="t" l="l"/>
            <a:pathLst>
              <a:path h="361839" w="469367">
                <a:moveTo>
                  <a:pt x="0" y="0"/>
                </a:moveTo>
                <a:lnTo>
                  <a:pt x="469367" y="0"/>
                </a:lnTo>
                <a:lnTo>
                  <a:pt x="469367" y="361840"/>
                </a:lnTo>
                <a:lnTo>
                  <a:pt x="0" y="3618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418675" y="6504343"/>
            <a:ext cx="2658842" cy="3256933"/>
          </a:xfrm>
          <a:custGeom>
            <a:avLst/>
            <a:gdLst/>
            <a:ahLst/>
            <a:cxnLst/>
            <a:rect r="r" b="b" t="t" l="l"/>
            <a:pathLst>
              <a:path h="3256933" w="2658842">
                <a:moveTo>
                  <a:pt x="0" y="0"/>
                </a:moveTo>
                <a:lnTo>
                  <a:pt x="2658842" y="0"/>
                </a:lnTo>
                <a:lnTo>
                  <a:pt x="2658842" y="3256933"/>
                </a:lnTo>
                <a:lnTo>
                  <a:pt x="0" y="325693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077517" y="1651000"/>
            <a:ext cx="7181783" cy="600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DM Sans Bold"/>
              </a:rPr>
              <a:t>Additional security features: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077517" y="2347912"/>
            <a:ext cx="6372225" cy="55054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1537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Hide NAT</a:t>
            </a:r>
          </a:p>
          <a:p>
            <a:pPr algn="l" marL="971537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URL Filtering</a:t>
            </a:r>
          </a:p>
          <a:p>
            <a:pPr algn="l" marL="971537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Application Control</a:t>
            </a:r>
          </a:p>
          <a:p>
            <a:pPr algn="l" marL="971537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Autonomous Threat Prevention</a:t>
            </a:r>
          </a:p>
          <a:p>
            <a:pPr algn="l" marL="971537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VPN</a:t>
            </a:r>
          </a:p>
          <a:p>
            <a:pPr algn="l" marL="971539" indent="-485769" lvl="1">
              <a:lnSpc>
                <a:spcPts val="6299"/>
              </a:lnSpc>
              <a:buFont typeface="Arial"/>
              <a:buChar char="•"/>
            </a:pPr>
            <a:r>
              <a:rPr lang="en-US" sz="4499">
                <a:solidFill>
                  <a:srgbClr val="796572"/>
                </a:solidFill>
                <a:latin typeface="DM Sans"/>
              </a:rPr>
              <a:t>Monitoring</a:t>
            </a:r>
          </a:p>
        </p:txBody>
      </p:sp>
    </p:spTree>
  </p:cSld>
  <p:clrMapOvr>
    <a:masterClrMapping/>
  </p:clrMapOvr>
</p:sld>
</file>

<file path=ppt/slides/slide4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8544" y="1500188"/>
            <a:ext cx="17430911" cy="7286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43"/>
              </a:lnSpc>
            </a:pPr>
            <a:r>
              <a:rPr lang="en-US" sz="15952" spc="-159">
                <a:solidFill>
                  <a:srgbClr val="FFFFFF"/>
                </a:solidFill>
                <a:latin typeface="DM Sans"/>
              </a:rPr>
              <a:t>Recommendations for Future Improvements</a:t>
            </a:r>
          </a:p>
        </p:txBody>
      </p:sp>
    </p:spTree>
  </p:cSld>
  <p:clrMapOvr>
    <a:masterClrMapping/>
  </p:clrMapOvr>
</p:sld>
</file>

<file path=ppt/slides/slide4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399832" y="3222521"/>
            <a:ext cx="3488337" cy="3367830"/>
          </a:xfrm>
          <a:custGeom>
            <a:avLst/>
            <a:gdLst/>
            <a:ahLst/>
            <a:cxnLst/>
            <a:rect r="r" b="b" t="t" l="l"/>
            <a:pathLst>
              <a:path h="3367830" w="3488337">
                <a:moveTo>
                  <a:pt x="0" y="0"/>
                </a:moveTo>
                <a:lnTo>
                  <a:pt x="3488336" y="0"/>
                </a:lnTo>
                <a:lnTo>
                  <a:pt x="3488336" y="3367830"/>
                </a:lnTo>
                <a:lnTo>
                  <a:pt x="0" y="33678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530094"/>
            <a:ext cx="5814045" cy="4190921"/>
            <a:chOff x="0" y="0"/>
            <a:chExt cx="7752059" cy="5587895"/>
          </a:xfrm>
        </p:grpSpPr>
        <p:sp>
          <p:nvSpPr>
            <p:cNvPr name="TextBox 4" id="4"/>
            <p:cNvSpPr txBox="true"/>
            <p:nvPr/>
          </p:nvSpPr>
          <p:spPr>
            <a:xfrm rot="0">
              <a:off x="0" y="1759479"/>
              <a:ext cx="7752059" cy="382841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619"/>
                </a:lnSpc>
                <a:spcBef>
                  <a:spcPct val="0"/>
                </a:spcBef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To proactively find and fix vulnerabilities, set up a systematic procedure for conducting regular security audits and upgrades.</a:t>
              </a:r>
            </a:p>
          </p:txBody>
        </p:sp>
        <p:sp>
          <p:nvSpPr>
            <p:cNvPr name="TextBox 5" id="5"/>
            <p:cNvSpPr txBox="true"/>
            <p:nvPr/>
          </p:nvSpPr>
          <p:spPr>
            <a:xfrm rot="0">
              <a:off x="0" y="-9525"/>
              <a:ext cx="7752059" cy="143192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500">
                  <a:solidFill>
                    <a:srgbClr val="000000"/>
                  </a:solidFill>
                  <a:latin typeface="DM Sans Bold"/>
                </a:rPr>
                <a:t>Regular Security Audits and Updates: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5143500"/>
            <a:ext cx="5814045" cy="4771946"/>
            <a:chOff x="0" y="0"/>
            <a:chExt cx="7752059" cy="6362595"/>
          </a:xfrm>
        </p:grpSpPr>
        <p:sp>
          <p:nvSpPr>
            <p:cNvPr name="TextBox 7" id="7"/>
            <p:cNvSpPr txBox="true"/>
            <p:nvPr/>
          </p:nvSpPr>
          <p:spPr>
            <a:xfrm rot="0">
              <a:off x="0" y="1759479"/>
              <a:ext cx="7752059" cy="460311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4619"/>
                </a:lnSpc>
                <a:spcBef>
                  <a:spcPct val="0"/>
                </a:spcBef>
              </a:pPr>
              <a:r>
                <a:rPr lang="en-US" sz="3299">
                  <a:solidFill>
                    <a:srgbClr val="796572"/>
                  </a:solidFill>
                  <a:latin typeface="DM Sans"/>
                </a:rPr>
                <a:t> To guarantee adherence to security guidelines and best practices, offer staff members thorough awareness and training programs.</a:t>
              </a:r>
            </a:p>
          </p:txBody>
        </p:sp>
        <p:sp>
          <p:nvSpPr>
            <p:cNvPr name="TextBox 8" id="8"/>
            <p:cNvSpPr txBox="true"/>
            <p:nvPr/>
          </p:nvSpPr>
          <p:spPr>
            <a:xfrm rot="0">
              <a:off x="0" y="-9525"/>
              <a:ext cx="7752059" cy="143192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500">
                  <a:solidFill>
                    <a:srgbClr val="000000"/>
                  </a:solidFill>
                  <a:latin typeface="DM Sans Bold"/>
                </a:rPr>
                <a:t>Enhanced Training and Awareness: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1340286" y="530094"/>
            <a:ext cx="5919014" cy="4190920"/>
            <a:chOff x="0" y="0"/>
            <a:chExt cx="7892019" cy="5587894"/>
          </a:xfrm>
        </p:grpSpPr>
        <p:sp>
          <p:nvSpPr>
            <p:cNvPr name="TextBox 10" id="10"/>
            <p:cNvSpPr txBox="true"/>
            <p:nvPr/>
          </p:nvSpPr>
          <p:spPr>
            <a:xfrm rot="0">
              <a:off x="0" y="1759479"/>
              <a:ext cx="7892019" cy="38284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4620"/>
                </a:lnSpc>
                <a:spcBef>
                  <a:spcPct val="0"/>
                </a:spcBef>
              </a:pPr>
              <a:r>
                <a:rPr lang="en-US" sz="3300">
                  <a:solidFill>
                    <a:srgbClr val="796572"/>
                  </a:solidFill>
                  <a:latin typeface="DM Sans"/>
                </a:rPr>
                <a:t>To identify and address security incidents quickly, put a structure for continuous monitoring and incident response in place.</a:t>
              </a:r>
            </a:p>
          </p:txBody>
        </p:sp>
        <p:sp>
          <p:nvSpPr>
            <p:cNvPr name="TextBox 11" id="11"/>
            <p:cNvSpPr txBox="true"/>
            <p:nvPr/>
          </p:nvSpPr>
          <p:spPr>
            <a:xfrm rot="0">
              <a:off x="0" y="-9525"/>
              <a:ext cx="7892019" cy="143192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500">
                  <a:solidFill>
                    <a:srgbClr val="000000"/>
                  </a:solidFill>
                  <a:latin typeface="DM Sans Bold"/>
                </a:rPr>
                <a:t>Continuous Monitoring and Response: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1340286" y="5143500"/>
            <a:ext cx="5919014" cy="4771945"/>
            <a:chOff x="0" y="0"/>
            <a:chExt cx="7892019" cy="6362594"/>
          </a:xfrm>
        </p:grpSpPr>
        <p:sp>
          <p:nvSpPr>
            <p:cNvPr name="TextBox 13" id="13"/>
            <p:cNvSpPr txBox="true"/>
            <p:nvPr/>
          </p:nvSpPr>
          <p:spPr>
            <a:xfrm rot="0">
              <a:off x="0" y="1759479"/>
              <a:ext cx="7892019" cy="46031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4620"/>
                </a:lnSpc>
                <a:spcBef>
                  <a:spcPct val="0"/>
                </a:spcBef>
              </a:pPr>
              <a:r>
                <a:rPr lang="en-US" sz="3300">
                  <a:solidFill>
                    <a:srgbClr val="796572"/>
                  </a:solidFill>
                  <a:latin typeface="DM Sans"/>
                </a:rPr>
                <a:t> To stay informed about new security technologies and emerging threats, cultivate working relationships with security vendors and industry experts.</a:t>
              </a: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0" y="-9525"/>
              <a:ext cx="7892019" cy="143192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500">
                  <a:solidFill>
                    <a:srgbClr val="000000"/>
                  </a:solidFill>
                  <a:latin typeface="DM Sans Bold"/>
                </a:rPr>
                <a:t>Collaboration with Vendors:</a:t>
              </a:r>
            </a:p>
          </p:txBody>
        </p:sp>
      </p:grpSp>
    </p:spTree>
  </p:cSld>
  <p:clrMapOvr>
    <a:masterClrMapping/>
  </p:clrMapOvr>
</p:sld>
</file>

<file path=ppt/slides/slide4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8544" y="1685925"/>
            <a:ext cx="17430911" cy="6915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183"/>
              </a:lnSpc>
            </a:pPr>
            <a:r>
              <a:rPr lang="en-US" sz="15152" spc="-151">
                <a:solidFill>
                  <a:srgbClr val="FFFFFF"/>
                </a:solidFill>
                <a:latin typeface="DM Sans"/>
              </a:rPr>
              <a:t>Personal and </a:t>
            </a:r>
            <a:r>
              <a:rPr lang="en-US" sz="15152" spc="-151">
                <a:solidFill>
                  <a:srgbClr val="FFFFFF"/>
                </a:solidFill>
                <a:latin typeface="DM Sans"/>
              </a:rPr>
              <a:t>Technical Reflection</a:t>
            </a:r>
          </a:p>
        </p:txBody>
      </p:sp>
    </p:spTree>
  </p:cSld>
  <p:clrMapOvr>
    <a:masterClrMapping/>
  </p:clrMapOvr>
</p:sld>
</file>

<file path=ppt/slides/slide4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36732" y="706547"/>
            <a:ext cx="8117485" cy="1104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760"/>
              </a:lnSpc>
            </a:pPr>
            <a:r>
              <a:rPr lang="en-US" sz="7300" spc="-73">
                <a:solidFill>
                  <a:srgbClr val="DC5484"/>
                </a:solidFill>
                <a:latin typeface="DM Sans"/>
              </a:rPr>
              <a:t>Personal Reflection</a:t>
            </a:r>
          </a:p>
        </p:txBody>
      </p:sp>
      <p:sp>
        <p:nvSpPr>
          <p:cNvPr name="Freeform 3" id="3"/>
          <p:cNvSpPr/>
          <p:nvPr/>
        </p:nvSpPr>
        <p:spPr>
          <a:xfrm flipH="true" flipV="true" rot="0">
            <a:off x="9029224" y="0"/>
            <a:ext cx="9258776" cy="10287000"/>
          </a:xfrm>
          <a:custGeom>
            <a:avLst/>
            <a:gdLst/>
            <a:ahLst/>
            <a:cxnLst/>
            <a:rect r="r" b="b" t="t" l="l"/>
            <a:pathLst>
              <a:path h="10287000" w="9258776">
                <a:moveTo>
                  <a:pt x="9258776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9258776" y="0"/>
                </a:lnTo>
                <a:lnTo>
                  <a:pt x="9258776" y="10287000"/>
                </a:lnTo>
                <a:close/>
              </a:path>
            </a:pathLst>
          </a:custGeom>
          <a:blipFill>
            <a:blip r:embed="rId2"/>
            <a:stretch>
              <a:fillRect l="-7728" t="-34116" r="0" b="-366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36732" y="2542170"/>
            <a:ext cx="7914183" cy="702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It enriched my theoretical knowledge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Learned how to use the Check Point Solution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User Friendly Solution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Develop my autonomy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Face challenges (Virtualization Issues)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Critical Thinking</a:t>
            </a:r>
          </a:p>
          <a:p>
            <a:pPr algn="l" marL="863599" indent="-431800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DM Sans"/>
              </a:rPr>
              <a:t>Beneficial experience</a:t>
            </a:r>
          </a:p>
        </p:txBody>
      </p:sp>
      <p:sp>
        <p:nvSpPr>
          <p:cNvPr name="AutoShape 5" id="5"/>
          <p:cNvSpPr/>
          <p:nvPr/>
        </p:nvSpPr>
        <p:spPr>
          <a:xfrm>
            <a:off x="10978783" y="2218320"/>
            <a:ext cx="6280517" cy="0"/>
          </a:xfrm>
          <a:prstGeom prst="line">
            <a:avLst/>
          </a:prstGeom>
          <a:ln cap="rnd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>
            <a:off x="1028700" y="2213557"/>
            <a:ext cx="6280517" cy="0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7" id="7"/>
          <p:cNvSpPr txBox="true"/>
          <p:nvPr/>
        </p:nvSpPr>
        <p:spPr>
          <a:xfrm rot="0">
            <a:off x="10091838" y="2546932"/>
            <a:ext cx="7133548" cy="3498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DM Sans"/>
              </a:rPr>
              <a:t>Check Point Security Solution is a way to </a:t>
            </a:r>
            <a:r>
              <a:rPr lang="en-US" sz="3999">
                <a:solidFill>
                  <a:srgbClr val="000000"/>
                </a:solidFill>
                <a:latin typeface="DM Sans"/>
              </a:rPr>
              <a:t>enhance network security and ensure data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DM Sans"/>
              </a:rPr>
              <a:t>availability, integrity, and confidentiality.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340243" y="706547"/>
            <a:ext cx="8704566" cy="1104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760"/>
              </a:lnSpc>
            </a:pPr>
            <a:r>
              <a:rPr lang="en-US" sz="7300" spc="-73">
                <a:solidFill>
                  <a:srgbClr val="DC5484"/>
                </a:solidFill>
                <a:latin typeface="DM Sans"/>
              </a:rPr>
              <a:t>Technical Reflection</a:t>
            </a:r>
          </a:p>
        </p:txBody>
      </p:sp>
    </p:spTree>
  </p:cSld>
  <p:clrMapOvr>
    <a:masterClrMapping/>
  </p:clrMapOvr>
</p:sld>
</file>

<file path=ppt/slides/slide4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049996" y="3990975"/>
            <a:ext cx="10188009" cy="2305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183"/>
              </a:lnSpc>
            </a:pPr>
            <a:r>
              <a:rPr lang="en-US" sz="15152" spc="-151">
                <a:solidFill>
                  <a:srgbClr val="FFFFFF"/>
                </a:solidFill>
                <a:latin typeface="DM Sans"/>
              </a:rPr>
              <a:t>Conclusion</a:t>
            </a:r>
          </a:p>
        </p:txBody>
      </p:sp>
    </p:spTree>
  </p:cSld>
  <p:clrMapOvr>
    <a:masterClrMapping/>
  </p:clrMapOvr>
</p:sld>
</file>

<file path=ppt/slides/slide4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378308" y="2009775"/>
            <a:ext cx="9880992" cy="6267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273948" indent="-636974" lvl="1">
              <a:lnSpc>
                <a:spcPts val="7080"/>
              </a:lnSpc>
              <a:buFont typeface="Arial"/>
              <a:buChar char="•"/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Effective solution for protecting TG’s</a:t>
            </a:r>
          </a:p>
          <a:p>
            <a:pPr algn="l" marL="1273948" indent="-636974" lvl="1">
              <a:lnSpc>
                <a:spcPts val="7080"/>
              </a:lnSpc>
              <a:buFont typeface="Arial"/>
              <a:buChar char="•"/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Enterprise Network</a:t>
            </a:r>
          </a:p>
          <a:p>
            <a:pPr algn="l" marL="1273948" indent="-636974" lvl="1">
              <a:lnSpc>
                <a:spcPts val="7080"/>
              </a:lnSpc>
              <a:buFont typeface="Arial"/>
              <a:buChar char="•"/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Wide range of possible features</a:t>
            </a:r>
          </a:p>
          <a:p>
            <a:pPr algn="l" marL="1273948" indent="-636974" lvl="1">
              <a:lnSpc>
                <a:spcPts val="7080"/>
              </a:lnSpc>
              <a:buFont typeface="Arial"/>
              <a:buChar char="•"/>
            </a:pPr>
            <a:r>
              <a:rPr lang="en-US" sz="5900" spc="-59">
                <a:solidFill>
                  <a:srgbClr val="000000"/>
                </a:solidFill>
                <a:latin typeface="DM Sans"/>
              </a:rPr>
              <a:t>Resolve security vulnerabilities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873132" y="2455365"/>
            <a:ext cx="4466376" cy="5376270"/>
          </a:xfrm>
          <a:custGeom>
            <a:avLst/>
            <a:gdLst/>
            <a:ahLst/>
            <a:cxnLst/>
            <a:rect r="r" b="b" t="t" l="l"/>
            <a:pathLst>
              <a:path h="5376270" w="4466376">
                <a:moveTo>
                  <a:pt x="0" y="0"/>
                </a:moveTo>
                <a:lnTo>
                  <a:pt x="4466376" y="0"/>
                </a:lnTo>
                <a:lnTo>
                  <a:pt x="4466376" y="5376270"/>
                </a:lnTo>
                <a:lnTo>
                  <a:pt x="0" y="53762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837" r="0" b="-427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1200150"/>
            <a:ext cx="18288000" cy="788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543"/>
              </a:lnSpc>
            </a:pPr>
            <a:r>
              <a:rPr lang="en-US" sz="12953" spc="-129">
                <a:solidFill>
                  <a:srgbClr val="FFFFFF"/>
                </a:solidFill>
                <a:latin typeface="DM Sans"/>
              </a:rPr>
              <a:t>Thank you for</a:t>
            </a:r>
          </a:p>
          <a:p>
            <a:pPr algn="ctr">
              <a:lnSpc>
                <a:spcPts val="15543"/>
              </a:lnSpc>
            </a:pPr>
            <a:r>
              <a:rPr lang="en-US" sz="12953" spc="-129">
                <a:solidFill>
                  <a:srgbClr val="FFFFFF"/>
                </a:solidFill>
                <a:latin typeface="DM Sans"/>
              </a:rPr>
              <a:t>your attention!</a:t>
            </a:r>
          </a:p>
          <a:p>
            <a:pPr algn="ctr">
              <a:lnSpc>
                <a:spcPts val="15543"/>
              </a:lnSpc>
            </a:pPr>
          </a:p>
          <a:p>
            <a:pPr algn="ctr">
              <a:lnSpc>
                <a:spcPts val="15543"/>
              </a:lnSpc>
            </a:pPr>
            <a:r>
              <a:rPr lang="en-US" sz="12953" spc="-129">
                <a:solidFill>
                  <a:srgbClr val="FFFFFF"/>
                </a:solidFill>
                <a:latin typeface="DM Sans"/>
              </a:rPr>
              <a:t>Any questions please?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DAGFATMfP2U</dc:identifier>
  <dcterms:modified xsi:type="dcterms:W3CDTF">2011-08-01T06:04:30Z</dcterms:modified>
  <cp:revision>1</cp:revision>
  <dc:title>Analysis, Design and</dc:title>
</cp:coreProperties>
</file>