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9" r:id="rId3"/>
    <p:sldId id="260" r:id="rId4"/>
    <p:sldId id="293" r:id="rId5"/>
    <p:sldId id="299" r:id="rId6"/>
    <p:sldId id="262" r:id="rId7"/>
    <p:sldId id="279" r:id="rId8"/>
    <p:sldId id="278" r:id="rId9"/>
    <p:sldId id="281" r:id="rId10"/>
    <p:sldId id="282" r:id="rId11"/>
    <p:sldId id="283" r:id="rId12"/>
    <p:sldId id="284" r:id="rId13"/>
    <p:sldId id="285" r:id="rId14"/>
    <p:sldId id="257" r:id="rId15"/>
    <p:sldId id="286" r:id="rId16"/>
    <p:sldId id="291" r:id="rId17"/>
    <p:sldId id="292" r:id="rId18"/>
    <p:sldId id="287" r:id="rId19"/>
    <p:sldId id="294" r:id="rId20"/>
    <p:sldId id="295" r:id="rId21"/>
    <p:sldId id="298" r:id="rId22"/>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106" d="100"/>
          <a:sy n="106" d="100"/>
        </p:scale>
        <p:origin x="5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082584BC-7F35-4758-AA71-91CD6F57C3F4}" type="datetimeFigureOut">
              <a:rPr lang="en-GB" smtClean="0"/>
              <a:t>04/11/2024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3AA30BFE-812B-4F77-A199-34026914BC3D}" type="slidenum">
              <a:rPr lang="en-GB" smtClean="0"/>
              <a:t>‹#›</a:t>
            </a:fld>
            <a:endParaRPr lang="en-GB"/>
          </a:p>
        </p:txBody>
      </p:sp>
    </p:spTree>
    <p:extLst>
      <p:ext uri="{BB962C8B-B14F-4D97-AF65-F5344CB8AC3E}">
        <p14:creationId xmlns:p14="http://schemas.microsoft.com/office/powerpoint/2010/main" val="672645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AA30BFE-812B-4F77-A199-34026914BC3D}" type="slidenum">
              <a:rPr lang="en-GB" smtClean="0"/>
              <a:t>1</a:t>
            </a:fld>
            <a:endParaRPr lang="en-GB"/>
          </a:p>
        </p:txBody>
      </p:sp>
    </p:spTree>
    <p:extLst>
      <p:ext uri="{BB962C8B-B14F-4D97-AF65-F5344CB8AC3E}">
        <p14:creationId xmlns:p14="http://schemas.microsoft.com/office/powerpoint/2010/main" val="1338658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246402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1394551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15000"/>
              </a:lnSpc>
              <a:spcAft>
                <a:spcPts val="0"/>
              </a:spcAft>
              <a:buFont typeface="Symbol"/>
              <a:buChar char=""/>
            </a:pPr>
            <a:r>
              <a:rPr lang="en-GB" sz="1200" baseline="0" dirty="0">
                <a:effectLst/>
                <a:latin typeface="+mn-lt"/>
                <a:ea typeface="Calibri"/>
                <a:cs typeface="Times New Roman"/>
              </a:rPr>
              <a:t>This </a:t>
            </a:r>
            <a:r>
              <a:rPr lang="en-GB" sz="1200" dirty="0">
                <a:effectLst/>
                <a:latin typeface="+mn-lt"/>
                <a:ea typeface="Calibri"/>
                <a:cs typeface="Times New Roman"/>
              </a:rPr>
              <a:t>fitted neatly with a growing body of opinion that believed that American foreign policy had become burdened by the legacy of the Vietnam War.</a:t>
            </a:r>
          </a:p>
          <a:p>
            <a:pPr marL="457200">
              <a:lnSpc>
                <a:spcPct val="115000"/>
              </a:lnSpc>
              <a:spcAft>
                <a:spcPts val="0"/>
              </a:spcAft>
            </a:pPr>
            <a:r>
              <a:rPr lang="en-GB" sz="1200" dirty="0">
                <a:effectLst/>
                <a:latin typeface="+mn-lt"/>
                <a:ea typeface="Calibri"/>
                <a:cs typeface="Times New Roman"/>
              </a:rPr>
              <a:t> </a:t>
            </a:r>
          </a:p>
          <a:p>
            <a:pPr marL="342900" lvl="0" indent="-342900">
              <a:lnSpc>
                <a:spcPct val="115000"/>
              </a:lnSpc>
              <a:spcAft>
                <a:spcPts val="0"/>
              </a:spcAft>
              <a:buFont typeface="Symbol"/>
              <a:buChar char=""/>
            </a:pPr>
            <a:r>
              <a:rPr lang="en-GB" sz="1200" dirty="0">
                <a:effectLst/>
                <a:latin typeface="+mn-lt"/>
                <a:ea typeface="Calibri"/>
                <a:cs typeface="Times New Roman"/>
              </a:rPr>
              <a:t>Conservatives especially argued that the United States was suffering from a ‘Vietnam Syndrome,’ which has been variously defined as   </a:t>
            </a:r>
          </a:p>
          <a:p>
            <a:pPr marL="457200">
              <a:lnSpc>
                <a:spcPct val="115000"/>
              </a:lnSpc>
              <a:spcAft>
                <a:spcPts val="0"/>
              </a:spcAft>
            </a:pPr>
            <a:r>
              <a:rPr lang="en-GB" sz="1200" dirty="0">
                <a:effectLst/>
                <a:latin typeface="+mn-lt"/>
                <a:ea typeface="Calibri"/>
                <a:cs typeface="Times New Roman"/>
              </a:rPr>
              <a:t> </a:t>
            </a:r>
          </a:p>
          <a:p>
            <a:pPr marL="457200">
              <a:lnSpc>
                <a:spcPct val="115000"/>
              </a:lnSpc>
              <a:spcAft>
                <a:spcPts val="0"/>
              </a:spcAft>
            </a:pPr>
            <a:r>
              <a:rPr lang="en-GB" sz="1200" dirty="0">
                <a:effectLst/>
                <a:latin typeface="+mn-lt"/>
                <a:ea typeface="Calibri"/>
                <a:cs typeface="Times New Roman"/>
              </a:rPr>
              <a:t>“[a] sickly inhibition against the use of military force”</a:t>
            </a:r>
          </a:p>
          <a:p>
            <a:pPr marL="457200">
              <a:lnSpc>
                <a:spcPct val="115000"/>
              </a:lnSpc>
              <a:spcAft>
                <a:spcPts val="0"/>
              </a:spcAft>
            </a:pPr>
            <a:r>
              <a:rPr lang="en-GB" sz="1200" dirty="0">
                <a:effectLst/>
                <a:latin typeface="+mn-lt"/>
                <a:ea typeface="Calibri"/>
                <a:cs typeface="Times New Roman"/>
              </a:rPr>
              <a:t> </a:t>
            </a:r>
          </a:p>
          <a:p>
            <a:pPr marL="457200">
              <a:lnSpc>
                <a:spcPct val="115000"/>
              </a:lnSpc>
              <a:spcAft>
                <a:spcPts val="0"/>
              </a:spcAft>
            </a:pPr>
            <a:r>
              <a:rPr lang="en-GB" sz="1200" dirty="0">
                <a:effectLst/>
                <a:latin typeface="+mn-lt"/>
                <a:ea typeface="Calibri"/>
                <a:cs typeface="Times New Roman"/>
              </a:rPr>
              <a:t> “… the paralysis stemming from America's failure in Vietnam that restrained U.S. presidents from sending troops into combat for fear of backlash at home.”</a:t>
            </a:r>
          </a:p>
          <a:p>
            <a:pPr marL="457200">
              <a:lnSpc>
                <a:spcPct val="115000"/>
              </a:lnSpc>
              <a:spcAft>
                <a:spcPts val="0"/>
              </a:spcAft>
            </a:pPr>
            <a:r>
              <a:rPr lang="en-GB" sz="1200" dirty="0">
                <a:effectLst/>
                <a:latin typeface="+mn-lt"/>
                <a:ea typeface="Calibri"/>
                <a:cs typeface="Times New Roman"/>
              </a:rPr>
              <a:t> </a:t>
            </a:r>
          </a:p>
          <a:p>
            <a:pPr marL="457200">
              <a:lnSpc>
                <a:spcPct val="115000"/>
              </a:lnSpc>
              <a:spcAft>
                <a:spcPts val="0"/>
              </a:spcAft>
            </a:pPr>
            <a:r>
              <a:rPr lang="en-GB" sz="1200" dirty="0">
                <a:effectLst/>
                <a:latin typeface="+mn-lt"/>
                <a:ea typeface="Calibri"/>
                <a:cs typeface="Times New Roman"/>
              </a:rPr>
              <a:t>“… the American public's disinclination to engage in further military interventions in internal Third World conflicts”</a:t>
            </a:r>
          </a:p>
          <a:p>
            <a:pPr marL="457200">
              <a:lnSpc>
                <a:spcPct val="115000"/>
              </a:lnSpc>
              <a:spcAft>
                <a:spcPts val="0"/>
              </a:spcAft>
            </a:pPr>
            <a:r>
              <a:rPr lang="en-GB" sz="1200" dirty="0">
                <a:effectLst/>
                <a:latin typeface="+mn-lt"/>
                <a:ea typeface="Calibri"/>
                <a:cs typeface="Times New Roman"/>
              </a:rPr>
              <a:t> </a:t>
            </a:r>
          </a:p>
          <a:p>
            <a:pPr marL="342900" lvl="0" indent="-342900">
              <a:lnSpc>
                <a:spcPct val="115000"/>
              </a:lnSpc>
              <a:spcAft>
                <a:spcPts val="1000"/>
              </a:spcAft>
              <a:buFont typeface="Symbol"/>
              <a:buChar char=""/>
            </a:pPr>
            <a:r>
              <a:rPr lang="en-GB" sz="1200" dirty="0">
                <a:effectLst/>
                <a:latin typeface="+mn-lt"/>
                <a:ea typeface="Calibri"/>
                <a:cs typeface="Times New Roman"/>
              </a:rPr>
              <a:t>The last of these is important in squaring the circle between ‘Vietnam Syndrome’ and ‘the crisis of confidence’: the implication is that ordinary Americans, not just their leaders had been unduly fazed by Vietnam, and that a corrective to this mind-set was required if the United States was to fulfil its role as a hegemonic global superpower.</a:t>
            </a:r>
          </a:p>
          <a:p>
            <a:endParaRPr lang="en-GB" dirty="0"/>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2480325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1E45C9F-1A9C-4B85-B04D-6D82F98151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1804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Significantly, the growing emphasis on the ‘Vietnam Syndrome’ in discussions of American foreign policy coincided with an increased recognition of the psychological problems experienced by Vietnam veterans in the United States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Mental health practitioners identified what was initially called “Post-Vietnam Syndrome,” a psychiatric term to categorise mental processes and patterns of behaviour common amongst Vietnam veterans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As already intimated, what makes this especially noteworthy in terms of our discussion over the next few weeks is that the existence of a “post-Vietnam syndrome” amongst veterans was coupled with belief that the nation’s reluctance to undertake actions that might lead to “another Vietnam” had resulted in a comparable “Vietnam syndrome” in the field of foreign policy.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939384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15000"/>
              </a:lnSpc>
              <a:spcAft>
                <a:spcPts val="1000"/>
              </a:spcAft>
              <a:buFont typeface="Symbol"/>
              <a:buChar char=""/>
            </a:pPr>
            <a:r>
              <a:rPr lang="en-GB" sz="1200" dirty="0">
                <a:effectLst/>
                <a:latin typeface="+mn-lt"/>
                <a:ea typeface="Calibri"/>
                <a:cs typeface="Times New Roman"/>
              </a:rPr>
              <a:t>The campaign proved successful, with the upshot being that third edition of the </a:t>
            </a:r>
            <a:r>
              <a:rPr lang="en-GB" sz="1200" i="1" dirty="0">
                <a:effectLst/>
                <a:latin typeface="+mn-lt"/>
                <a:ea typeface="Calibri"/>
                <a:cs typeface="Times New Roman"/>
              </a:rPr>
              <a:t>Diagnostic and Statistical Manual of Mental Disorders </a:t>
            </a:r>
            <a:r>
              <a:rPr lang="en-GB" sz="1200" dirty="0">
                <a:effectLst/>
                <a:latin typeface="+mn-lt"/>
                <a:ea typeface="Calibri"/>
                <a:cs typeface="Times New Roman"/>
              </a:rPr>
              <a:t>(</a:t>
            </a:r>
            <a:r>
              <a:rPr lang="en-GB" sz="1200" i="1" dirty="0">
                <a:effectLst/>
                <a:latin typeface="+mn-lt"/>
                <a:ea typeface="Calibri"/>
                <a:cs typeface="Times New Roman"/>
              </a:rPr>
              <a:t>DSM-III</a:t>
            </a:r>
            <a:r>
              <a:rPr lang="en-GB" sz="1200" dirty="0">
                <a:effectLst/>
                <a:latin typeface="+mn-lt"/>
                <a:ea typeface="Calibri"/>
                <a:cs typeface="Times New Roman"/>
              </a:rPr>
              <a:t>, 1980) featured an entry for what was now referred to as ‘post-traumatic syndrome.’ PTSD has since gone on to be an accepted condition by the APA and other such organisations around the world. Its symptoms include:</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“recurrent painful, intrusive recollections”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“recurrent dreams or nightmares” of a stress-inducing event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dissociative states (popularly known as “flashbacks”)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diminished responsiveness to the external world – or “psychic numbing”</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hyper-alertness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an exaggerated startle response </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sleep disturbances</a:t>
            </a:r>
          </a:p>
          <a:p>
            <a:pPr marL="742950" lvl="1" indent="-285750" algn="just">
              <a:lnSpc>
                <a:spcPct val="115000"/>
              </a:lnSpc>
              <a:spcAft>
                <a:spcPts val="1000"/>
              </a:spcAft>
              <a:buFont typeface="Calibri"/>
              <a:buChar char="-"/>
              <a:tabLst>
                <a:tab pos="914400" algn="l"/>
              </a:tabLst>
            </a:pPr>
            <a:r>
              <a:rPr lang="en-GB" sz="1200" dirty="0">
                <a:effectLst/>
                <a:latin typeface="+mn-lt"/>
                <a:ea typeface="Calibri"/>
                <a:cs typeface="Arial"/>
              </a:rPr>
              <a:t>avoidance of activities or situations that might arouse recollections of the traumatic event. </a:t>
            </a:r>
          </a:p>
          <a:p>
            <a:pPr>
              <a:lnSpc>
                <a:spcPct val="115000"/>
              </a:lnSpc>
              <a:spcAft>
                <a:spcPts val="1000"/>
              </a:spcAft>
            </a:pPr>
            <a:r>
              <a:rPr lang="en-GB" sz="1200" dirty="0">
                <a:effectLst/>
                <a:latin typeface="+mn-lt"/>
                <a:ea typeface="Calibri"/>
                <a:cs typeface="Times New Roman"/>
              </a:rPr>
              <a:t> </a:t>
            </a:r>
          </a:p>
          <a:p>
            <a:pPr marL="342900" lvl="0" indent="-342900" algn="just">
              <a:lnSpc>
                <a:spcPct val="150000"/>
              </a:lnSpc>
              <a:spcAft>
                <a:spcPts val="0"/>
              </a:spcAft>
              <a:buFont typeface="Symbol"/>
              <a:buChar char=""/>
            </a:pPr>
            <a:r>
              <a:rPr lang="en-GB" sz="1200" dirty="0">
                <a:effectLst/>
                <a:latin typeface="+mn-lt"/>
                <a:ea typeface="Calibri"/>
                <a:cs typeface="Times New Roman"/>
              </a:rPr>
              <a:t>By 1980, then, acknowledgement of veterans’ post-war travails had reached the extent that they were formally recognised American mental health practitioners. </a:t>
            </a:r>
            <a:r>
              <a:rPr lang="en-GB" sz="1200" i="1" dirty="0">
                <a:effectLst/>
                <a:latin typeface="+mn-lt"/>
                <a:ea typeface="Calibri"/>
                <a:cs typeface="Times New Roman"/>
              </a:rPr>
              <a:t>Pause here.</a:t>
            </a:r>
            <a:endParaRPr lang="en-GB" sz="1200" dirty="0">
              <a:effectLst/>
              <a:latin typeface="Times New Roman"/>
              <a:ea typeface="Calibri"/>
              <a:cs typeface="Times New Roman"/>
            </a:endParaRPr>
          </a:p>
          <a:p>
            <a:pPr>
              <a:lnSpc>
                <a:spcPct val="115000"/>
              </a:lnSpc>
              <a:spcAft>
                <a:spcPts val="1000"/>
              </a:spcAft>
            </a:pPr>
            <a:r>
              <a:rPr lang="en-GB" sz="1200" dirty="0">
                <a:effectLst/>
                <a:latin typeface="+mn-lt"/>
                <a:ea typeface="Calibri"/>
                <a:cs typeface="Times New Roman"/>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401121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In this way, veterans experience became an emblem of the nation’s overall experience – a process aided and abetted by a newfound, or renewed, interest in the Vietnam War within popular culture, thereby challenging what some scholars have termed an “amnesia” that surrounded the conflict in its immediate aftermath.</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Literary accounts of the war – </a:t>
            </a:r>
            <a:r>
              <a:rPr lang="en-GB" sz="1200" i="1" kern="1200" dirty="0">
                <a:solidFill>
                  <a:schemeClr val="tx1"/>
                </a:solidFill>
                <a:effectLst/>
                <a:latin typeface="+mn-lt"/>
                <a:ea typeface="+mn-ea"/>
                <a:cs typeface="+mn-cs"/>
              </a:rPr>
              <a:t>Dispatches </a:t>
            </a:r>
            <a:r>
              <a:rPr lang="en-GB" sz="1200" kern="1200" dirty="0">
                <a:solidFill>
                  <a:schemeClr val="tx1"/>
                </a:solidFill>
                <a:effectLst/>
                <a:latin typeface="+mn-lt"/>
                <a:ea typeface="+mn-ea"/>
                <a:cs typeface="+mn-cs"/>
              </a:rPr>
              <a:t>(1977), </a:t>
            </a:r>
            <a:r>
              <a:rPr lang="en-GB" sz="1200" i="1" kern="1200" dirty="0">
                <a:solidFill>
                  <a:schemeClr val="tx1"/>
                </a:solidFill>
                <a:effectLst/>
                <a:latin typeface="+mn-lt"/>
                <a:ea typeface="+mn-ea"/>
                <a:cs typeface="+mn-cs"/>
              </a:rPr>
              <a:t>A </a:t>
            </a:r>
            <a:r>
              <a:rPr lang="en-GB" sz="1200" i="1" kern="1200" dirty="0" err="1">
                <a:solidFill>
                  <a:schemeClr val="tx1"/>
                </a:solidFill>
                <a:effectLst/>
                <a:latin typeface="+mn-lt"/>
                <a:ea typeface="+mn-ea"/>
                <a:cs typeface="+mn-cs"/>
              </a:rPr>
              <a:t>Rumor</a:t>
            </a:r>
            <a:r>
              <a:rPr lang="en-GB" sz="1200" i="1" kern="1200" dirty="0">
                <a:solidFill>
                  <a:schemeClr val="tx1"/>
                </a:solidFill>
                <a:effectLst/>
                <a:latin typeface="+mn-lt"/>
                <a:ea typeface="+mn-ea"/>
                <a:cs typeface="+mn-cs"/>
              </a:rPr>
              <a:t> of War </a:t>
            </a:r>
            <a:r>
              <a:rPr lang="en-GB" sz="1200" kern="1200" dirty="0">
                <a:solidFill>
                  <a:schemeClr val="tx1"/>
                </a:solidFill>
                <a:effectLst/>
                <a:latin typeface="+mn-lt"/>
                <a:ea typeface="+mn-ea"/>
                <a:cs typeface="+mn-cs"/>
              </a:rPr>
              <a:t>(1976), and </a:t>
            </a:r>
            <a:r>
              <a:rPr lang="en-GB" sz="1200" i="1" kern="1200" dirty="0">
                <a:solidFill>
                  <a:schemeClr val="tx1"/>
                </a:solidFill>
                <a:effectLst/>
                <a:latin typeface="+mn-lt"/>
                <a:ea typeface="+mn-ea"/>
                <a:cs typeface="+mn-cs"/>
              </a:rPr>
              <a:t>Born on the Fourth of July </a:t>
            </a:r>
            <a:r>
              <a:rPr lang="en-GB" sz="1200" kern="1200" dirty="0">
                <a:solidFill>
                  <a:schemeClr val="tx1"/>
                </a:solidFill>
                <a:effectLst/>
                <a:latin typeface="+mn-lt"/>
                <a:ea typeface="+mn-ea"/>
                <a:cs typeface="+mn-cs"/>
              </a:rPr>
              <a:t>(1977), the latter two by Vietnam veterans – performed well on best-sellers charts, with Hollywood storytellers also turning to Vietnam-themed stories.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Perhaps most notably in 1978, both </a:t>
            </a:r>
            <a:r>
              <a:rPr lang="en-GB" sz="1200" i="1" kern="1200" dirty="0">
                <a:solidFill>
                  <a:schemeClr val="tx1"/>
                </a:solidFill>
                <a:effectLst/>
                <a:latin typeface="+mn-lt"/>
                <a:ea typeface="+mn-ea"/>
                <a:cs typeface="+mn-cs"/>
              </a:rPr>
              <a:t>The Deer Hunter </a:t>
            </a:r>
            <a:r>
              <a:rPr lang="en-GB" sz="1200" kern="1200" dirty="0">
                <a:solidFill>
                  <a:schemeClr val="tx1"/>
                </a:solidFill>
                <a:effectLst/>
                <a:latin typeface="+mn-lt"/>
                <a:ea typeface="+mn-ea"/>
                <a:cs typeface="+mn-cs"/>
              </a:rPr>
              <a:t>and </a:t>
            </a:r>
            <a:r>
              <a:rPr lang="en-GB" sz="1200" i="1" kern="1200" dirty="0">
                <a:solidFill>
                  <a:schemeClr val="tx1"/>
                </a:solidFill>
                <a:effectLst/>
                <a:latin typeface="+mn-lt"/>
                <a:ea typeface="+mn-ea"/>
                <a:cs typeface="+mn-cs"/>
              </a:rPr>
              <a:t>Coming Home </a:t>
            </a:r>
            <a:r>
              <a:rPr lang="en-GB" sz="1200" kern="1200" dirty="0">
                <a:solidFill>
                  <a:schemeClr val="tx1"/>
                </a:solidFill>
                <a:effectLst/>
                <a:latin typeface="+mn-lt"/>
                <a:ea typeface="+mn-ea"/>
                <a:cs typeface="+mn-cs"/>
              </a:rPr>
              <a:t>were released to box office success and critical acclaim, competing against each other at the 1979 Academy Awards.</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4192437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plot of </a:t>
            </a:r>
            <a:r>
              <a:rPr lang="en-GB" sz="1200" i="1" kern="1200" dirty="0">
                <a:solidFill>
                  <a:schemeClr val="tx1"/>
                </a:solidFill>
                <a:effectLst/>
                <a:latin typeface="+mn-lt"/>
                <a:ea typeface="+mn-ea"/>
                <a:cs typeface="+mn-cs"/>
              </a:rPr>
              <a:t>The Deer Hunter</a:t>
            </a:r>
            <a:r>
              <a:rPr lang="en-GB" sz="1200" kern="1200" dirty="0">
                <a:solidFill>
                  <a:schemeClr val="tx1"/>
                </a:solidFill>
                <a:effectLst/>
                <a:latin typeface="+mn-lt"/>
                <a:ea typeface="+mn-ea"/>
                <a:cs typeface="+mn-cs"/>
              </a:rPr>
              <a:t> centres around three friends that serve together in Vietnam and who endure a variety of physical and psychological ailments after being taken prisoner during the war.</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Steve, played by John Savage, for one, loses his legs and is shown to suffer from mental problems upon returning to the United States, whilst the psychological trauma wreaked on Christopher </a:t>
            </a:r>
            <a:r>
              <a:rPr lang="en-GB" sz="1200" kern="1200" dirty="0" err="1">
                <a:solidFill>
                  <a:schemeClr val="tx1"/>
                </a:solidFill>
                <a:effectLst/>
                <a:latin typeface="+mn-lt"/>
                <a:ea typeface="+mn-ea"/>
                <a:cs typeface="+mn-cs"/>
              </a:rPr>
              <a:t>Walken’s</a:t>
            </a:r>
            <a:r>
              <a:rPr lang="en-GB" sz="1200" kern="1200" dirty="0">
                <a:solidFill>
                  <a:schemeClr val="tx1"/>
                </a:solidFill>
                <a:effectLst/>
                <a:latin typeface="+mn-lt"/>
                <a:ea typeface="+mn-ea"/>
                <a:cs typeface="+mn-cs"/>
              </a:rPr>
              <a:t> Nick is such that he goes absent without leave in Vietnam, becoming a virtual mute who is addicted to playing Russian roulette.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Even the character who outwardly copes best with post-war life, Mike, portrayed by Robert De </a:t>
            </a:r>
            <a:r>
              <a:rPr lang="en-GB" sz="1200" kern="1200" dirty="0" err="1">
                <a:solidFill>
                  <a:schemeClr val="tx1"/>
                </a:solidFill>
                <a:effectLst/>
                <a:latin typeface="+mn-lt"/>
                <a:ea typeface="+mn-ea"/>
                <a:cs typeface="+mn-cs"/>
              </a:rPr>
              <a:t>Niro</a:t>
            </a:r>
            <a:r>
              <a:rPr lang="en-GB" sz="1200" kern="1200" dirty="0">
                <a:solidFill>
                  <a:schemeClr val="tx1"/>
                </a:solidFill>
                <a:effectLst/>
                <a:latin typeface="+mn-lt"/>
                <a:ea typeface="+mn-ea"/>
                <a:cs typeface="+mn-cs"/>
              </a:rPr>
              <a:t>, struggles to adapt to civilian life to the extent that he resolves to go back to Vietnam in search of Nick, leading to the climactic scene where the pair face off on the roulette table.</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615493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A different De </a:t>
            </a:r>
            <a:r>
              <a:rPr lang="en-GB" sz="1200" kern="1200" dirty="0" err="1">
                <a:solidFill>
                  <a:schemeClr val="tx1"/>
                </a:solidFill>
                <a:effectLst/>
                <a:latin typeface="+mn-lt"/>
                <a:ea typeface="+mn-ea"/>
                <a:cs typeface="+mn-cs"/>
              </a:rPr>
              <a:t>Niro</a:t>
            </a:r>
            <a:r>
              <a:rPr lang="en-GB" sz="1200" kern="1200" dirty="0">
                <a:solidFill>
                  <a:schemeClr val="tx1"/>
                </a:solidFill>
                <a:effectLst/>
                <a:latin typeface="+mn-lt"/>
                <a:ea typeface="+mn-ea"/>
                <a:cs typeface="+mn-cs"/>
              </a:rPr>
              <a:t> persona, in 1976’s </a:t>
            </a:r>
            <a:r>
              <a:rPr lang="en-GB" sz="1200" i="1" kern="1200" dirty="0">
                <a:solidFill>
                  <a:schemeClr val="tx1"/>
                </a:solidFill>
                <a:effectLst/>
                <a:latin typeface="+mn-lt"/>
                <a:ea typeface="+mn-ea"/>
                <a:cs typeface="+mn-cs"/>
              </a:rPr>
              <a:t>Taxi Driver</a:t>
            </a:r>
            <a:r>
              <a:rPr lang="en-GB" sz="1200" kern="1200" dirty="0">
                <a:solidFill>
                  <a:schemeClr val="tx1"/>
                </a:solidFill>
                <a:effectLst/>
                <a:latin typeface="+mn-lt"/>
                <a:ea typeface="+mn-ea"/>
                <a:cs typeface="+mn-cs"/>
              </a:rPr>
              <a:t>, again plays on popular connotations associated with Vietnam veterans.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it, De </a:t>
            </a:r>
            <a:r>
              <a:rPr lang="en-GB" sz="1200" kern="1200" dirty="0" err="1">
                <a:solidFill>
                  <a:schemeClr val="tx1"/>
                </a:solidFill>
                <a:effectLst/>
                <a:latin typeface="+mn-lt"/>
                <a:ea typeface="+mn-ea"/>
                <a:cs typeface="+mn-cs"/>
              </a:rPr>
              <a:t>Niro</a:t>
            </a:r>
            <a:r>
              <a:rPr lang="en-GB" sz="1200" kern="1200" dirty="0">
                <a:solidFill>
                  <a:schemeClr val="tx1"/>
                </a:solidFill>
                <a:effectLst/>
                <a:latin typeface="+mn-lt"/>
                <a:ea typeface="+mn-ea"/>
                <a:cs typeface="+mn-cs"/>
              </a:rPr>
              <a:t> plays Travis </a:t>
            </a:r>
            <a:r>
              <a:rPr lang="en-GB" sz="1200" kern="1200" dirty="0" err="1">
                <a:solidFill>
                  <a:schemeClr val="tx1"/>
                </a:solidFill>
                <a:effectLst/>
                <a:latin typeface="+mn-lt"/>
                <a:ea typeface="+mn-ea"/>
                <a:cs typeface="+mn-cs"/>
              </a:rPr>
              <a:t>Bickle</a:t>
            </a:r>
            <a:r>
              <a:rPr lang="en-GB" sz="1200" kern="1200" dirty="0">
                <a:solidFill>
                  <a:schemeClr val="tx1"/>
                </a:solidFill>
                <a:effectLst/>
                <a:latin typeface="+mn-lt"/>
                <a:ea typeface="+mn-ea"/>
                <a:cs typeface="+mn-cs"/>
              </a:rPr>
              <a:t>, the film’s eponymous New York cabbie, who early in the action is revealed to have had a tour of duty in Vietnam.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While not critical to the plot, </a:t>
            </a:r>
            <a:r>
              <a:rPr lang="en-GB" sz="1200" kern="1200" dirty="0" err="1">
                <a:solidFill>
                  <a:schemeClr val="tx1"/>
                </a:solidFill>
                <a:effectLst/>
                <a:latin typeface="+mn-lt"/>
                <a:ea typeface="+mn-ea"/>
                <a:cs typeface="+mn-cs"/>
              </a:rPr>
              <a:t>Bickle’s</a:t>
            </a:r>
            <a:r>
              <a:rPr lang="en-GB" sz="1200" kern="1200" dirty="0">
                <a:solidFill>
                  <a:schemeClr val="tx1"/>
                </a:solidFill>
                <a:effectLst/>
                <a:latin typeface="+mn-lt"/>
                <a:ea typeface="+mn-ea"/>
                <a:cs typeface="+mn-cs"/>
              </a:rPr>
              <a:t> status as a Vietnam veteran enhances some of the film’s central themes in significant ways: the screenwriter Paul </a:t>
            </a:r>
            <a:r>
              <a:rPr lang="en-GB" sz="1200" kern="1200" dirty="0" err="1">
                <a:solidFill>
                  <a:schemeClr val="tx1"/>
                </a:solidFill>
                <a:effectLst/>
                <a:latin typeface="+mn-lt"/>
                <a:ea typeface="+mn-ea"/>
                <a:cs typeface="+mn-cs"/>
              </a:rPr>
              <a:t>Shrader</a:t>
            </a:r>
            <a:r>
              <a:rPr lang="en-GB" sz="1200" kern="1200" dirty="0">
                <a:solidFill>
                  <a:schemeClr val="tx1"/>
                </a:solidFill>
                <a:effectLst/>
                <a:latin typeface="+mn-lt"/>
                <a:ea typeface="+mn-ea"/>
                <a:cs typeface="+mn-cs"/>
              </a:rPr>
              <a:t> regarded the well-publicised problems of returning servicemen to be a good fit for what is at root a story of urban isolation, existential angst and political disillusionment.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Moreover, various </a:t>
            </a:r>
            <a:r>
              <a:rPr lang="en-GB" sz="1200" kern="1200" dirty="0" err="1">
                <a:solidFill>
                  <a:schemeClr val="tx1"/>
                </a:solidFill>
                <a:effectLst/>
                <a:latin typeface="+mn-lt"/>
                <a:ea typeface="+mn-ea"/>
                <a:cs typeface="+mn-cs"/>
              </a:rPr>
              <a:t>Bickle</a:t>
            </a:r>
            <a:r>
              <a:rPr lang="en-GB" sz="1200" kern="1200" dirty="0">
                <a:solidFill>
                  <a:schemeClr val="tx1"/>
                </a:solidFill>
                <a:effectLst/>
                <a:latin typeface="+mn-lt"/>
                <a:ea typeface="+mn-ea"/>
                <a:cs typeface="+mn-cs"/>
              </a:rPr>
              <a:t> character traits relate were derived from cast and crew having spoken to members of the military.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addition to his trademark army-supply jacket, late in the film Travis sports a Mohawk haircut – a detail the director Martin Scorsese based on an account provided by his friend Victor </a:t>
            </a:r>
            <a:r>
              <a:rPr lang="en-GB" sz="1200" kern="1200" dirty="0" err="1">
                <a:solidFill>
                  <a:schemeClr val="tx1"/>
                </a:solidFill>
                <a:effectLst/>
                <a:latin typeface="+mn-lt"/>
                <a:ea typeface="+mn-ea"/>
                <a:cs typeface="+mn-cs"/>
              </a:rPr>
              <a:t>Magnotta</a:t>
            </a:r>
            <a:r>
              <a:rPr lang="en-GB" sz="1200" kern="1200" dirty="0">
                <a:solidFill>
                  <a:schemeClr val="tx1"/>
                </a:solidFill>
                <a:effectLst/>
                <a:latin typeface="+mn-lt"/>
                <a:ea typeface="+mn-ea"/>
                <a:cs typeface="+mn-cs"/>
              </a:rPr>
              <a:t>, a Vietnam veteran who has a minor role in the film, who recalled soldiers shearing their heads in this fashion prior to going on combat missions in the jungle.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Similarly, De </a:t>
            </a:r>
            <a:r>
              <a:rPr lang="en-GB" sz="1200" kern="1200" dirty="0" err="1">
                <a:solidFill>
                  <a:schemeClr val="tx1"/>
                </a:solidFill>
                <a:effectLst/>
                <a:latin typeface="+mn-lt"/>
                <a:ea typeface="+mn-ea"/>
                <a:cs typeface="+mn-cs"/>
              </a:rPr>
              <a:t>Niro’s</a:t>
            </a:r>
            <a:r>
              <a:rPr lang="en-GB" sz="1200" kern="1200" dirty="0">
                <a:solidFill>
                  <a:schemeClr val="tx1"/>
                </a:solidFill>
                <a:effectLst/>
                <a:latin typeface="+mn-lt"/>
                <a:ea typeface="+mn-ea"/>
                <a:cs typeface="+mn-cs"/>
              </a:rPr>
              <a:t> schooling in method acting led to him preparing for his role by spending time at US military base in Italy, tape recording GIs stationed there in order to help him ape their mannerisms and behaviour on-screen.</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03270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character of Rambo in </a:t>
            </a:r>
            <a:r>
              <a:rPr lang="en-GB" sz="1200" i="1" kern="1200" dirty="0">
                <a:solidFill>
                  <a:schemeClr val="tx1"/>
                </a:solidFill>
                <a:effectLst/>
                <a:latin typeface="+mn-lt"/>
                <a:ea typeface="+mn-ea"/>
                <a:cs typeface="+mn-cs"/>
              </a:rPr>
              <a:t>First Blood </a:t>
            </a:r>
            <a:r>
              <a:rPr lang="en-GB" sz="1200" kern="1200" dirty="0">
                <a:solidFill>
                  <a:schemeClr val="tx1"/>
                </a:solidFill>
                <a:effectLst/>
                <a:latin typeface="+mn-lt"/>
                <a:ea typeface="+mn-ea"/>
                <a:cs typeface="+mn-cs"/>
              </a:rPr>
              <a:t>and its sequels offers a more definitive example of a Vietnam veteran who wreaks violent havoc as a direct consequence of negative experiences in both South Asia and the United States.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Attempting to visit a former army buddy, who is quickly revealed to have died of cancer caused by exposure to Agent Orange exfoliates in Vietnam, Rambo (played by Sylvester Stallone) is hassled and arrested by a small-town cop with a somewhat inexplicable grudge against longhairs and veterans.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When Rambo is beaten up in police custody, he experiences flashbacks to being tortured in captivity in Vietnam – sparking him to run rampage through the police station.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the ensuing manhunt, Rambo utilises the expertise learned as a marine, reverting to jungle warfare-mode and exhibiting his aptitude with various handheld weapons.</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1767284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Pertinent to our purposes, </a:t>
            </a:r>
            <a:r>
              <a:rPr lang="en-GB" sz="1200" i="1" kern="1200" dirty="0">
                <a:solidFill>
                  <a:schemeClr val="tx1"/>
                </a:solidFill>
                <a:effectLst/>
                <a:latin typeface="+mn-lt"/>
                <a:ea typeface="+mn-ea"/>
                <a:cs typeface="+mn-cs"/>
              </a:rPr>
              <a:t>First Blood</a:t>
            </a:r>
            <a:r>
              <a:rPr lang="en-GB" sz="1200" kern="1200" dirty="0">
                <a:solidFill>
                  <a:schemeClr val="tx1"/>
                </a:solidFill>
                <a:effectLst/>
                <a:latin typeface="+mn-lt"/>
                <a:ea typeface="+mn-ea"/>
                <a:cs typeface="+mn-cs"/>
              </a:rPr>
              <a:t>, like the earlier novel of the same name that it is based on, is overt both in depicting Rambo as someone who exhibits symptoms of PTSD, and in mounting a politically-charged interpretation of veterans’ treatment by the American public.</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Besides the flashback scenes, when his former commanding officer </a:t>
            </a:r>
            <a:r>
              <a:rPr lang="en-GB" sz="1200" kern="1200" dirty="0" err="1">
                <a:solidFill>
                  <a:schemeClr val="tx1"/>
                </a:solidFill>
                <a:effectLst/>
                <a:latin typeface="+mn-lt"/>
                <a:ea typeface="+mn-ea"/>
                <a:cs typeface="+mn-cs"/>
              </a:rPr>
              <a:t>Trautman</a:t>
            </a:r>
            <a:r>
              <a:rPr lang="en-GB" sz="1200" kern="1200" dirty="0">
                <a:solidFill>
                  <a:schemeClr val="tx1"/>
                </a:solidFill>
                <a:effectLst/>
                <a:latin typeface="+mn-lt"/>
                <a:ea typeface="+mn-ea"/>
                <a:cs typeface="+mn-cs"/>
              </a:rPr>
              <a:t> tries to reason with Rambo in the film’s closing moments, Rambo flies off the handle about having recurring dreams and images that haunt him even during daytime.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Ditto, when </a:t>
            </a:r>
            <a:r>
              <a:rPr lang="en-GB" sz="1200" kern="1200" dirty="0" err="1">
                <a:solidFill>
                  <a:schemeClr val="tx1"/>
                </a:solidFill>
                <a:effectLst/>
                <a:latin typeface="+mn-lt"/>
                <a:ea typeface="+mn-ea"/>
                <a:cs typeface="+mn-cs"/>
              </a:rPr>
              <a:t>Trautman</a:t>
            </a:r>
            <a:r>
              <a:rPr lang="en-GB" sz="1200" kern="1200" dirty="0">
                <a:solidFill>
                  <a:schemeClr val="tx1"/>
                </a:solidFill>
                <a:effectLst/>
                <a:latin typeface="+mn-lt"/>
                <a:ea typeface="+mn-ea"/>
                <a:cs typeface="+mn-cs"/>
              </a:rPr>
              <a:t> urges Rambo to call off an armed assault on the police station by warning against the likelihood of civilian casualties, Rambo shouts: “There are no friendly civilians!”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politics behind such a statement are brought to the forefront when </a:t>
            </a:r>
            <a:r>
              <a:rPr lang="en-GB" sz="1200" kern="1200" dirty="0" err="1">
                <a:solidFill>
                  <a:schemeClr val="tx1"/>
                </a:solidFill>
                <a:effectLst/>
                <a:latin typeface="+mn-lt"/>
                <a:ea typeface="+mn-ea"/>
                <a:cs typeface="+mn-cs"/>
              </a:rPr>
              <a:t>Trautman</a:t>
            </a:r>
            <a:r>
              <a:rPr lang="en-GB" sz="1200" kern="1200" dirty="0">
                <a:solidFill>
                  <a:schemeClr val="tx1"/>
                </a:solidFill>
                <a:effectLst/>
                <a:latin typeface="+mn-lt"/>
                <a:ea typeface="+mn-ea"/>
                <a:cs typeface="+mn-cs"/>
              </a:rPr>
              <a:t> declares that Rambo’s mission is over:  “Nothing is over! You just don't turn it off! It wasn’t my war! … And I did what I had to do to win! But somebody wouldn't let us win! And I come back to the world and I see all those maggots at the airport, protesting me, spitting. Calling me baby killer and all kinds of vile crap! Who are they to protest me? Who are they? Unless they've been me and been there and know what the hell they're yelling about!”</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676350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negative</a:t>
            </a:r>
            <a:r>
              <a:rPr lang="en-GB" baseline="0" dirty="0"/>
              <a:t> homecoming experiences of veterans was a clear motivation behind the creation of a memorial to the Vietnam War, the Vietnam Veterans Memorial, in Washington DC</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The Vietnam Veterans Memorial, VVM, was the brainchild of </a:t>
            </a:r>
            <a:r>
              <a:rPr lang="en-GB" dirty="0">
                <a:cs typeface="Arial" pitchFamily="34" charset="0"/>
              </a:rPr>
              <a:t>Jan Scruggs,</a:t>
            </a:r>
            <a:r>
              <a:rPr lang="en-GB" baseline="0" dirty="0">
                <a:cs typeface="Arial" pitchFamily="34" charset="0"/>
              </a:rPr>
              <a:t> a onetime fo</a:t>
            </a:r>
            <a:r>
              <a:rPr lang="en-GB" dirty="0">
                <a:cs typeface="Arial" pitchFamily="34" charset="0"/>
              </a:rPr>
              <a:t>ot-soldier who had served in Southeast Asia</a:t>
            </a:r>
          </a:p>
          <a:p>
            <a:pPr marL="171450" indent="-171450">
              <a:buFont typeface="Arial" panose="020B0604020202020204" pitchFamily="34" charset="0"/>
              <a:buChar char="•"/>
            </a:pPr>
            <a:endParaRPr lang="en-GB" dirty="0">
              <a:cs typeface="Arial" pitchFamily="34" charset="0"/>
            </a:endParaRP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cs typeface="Arial" pitchFamily="34" charset="0"/>
              </a:rPr>
              <a:t>Scruggs was aggrieved at “collective character assassination” of Vietnam veterans; claimed he was inspired to found VVMF after watching </a:t>
            </a:r>
            <a:r>
              <a:rPr lang="en-GB" i="1" dirty="0">
                <a:cs typeface="Arial" pitchFamily="34" charset="0"/>
              </a:rPr>
              <a:t>The Deer Hunter </a:t>
            </a:r>
            <a:r>
              <a:rPr lang="en-GB" dirty="0">
                <a:cs typeface="Arial" pitchFamily="34" charset="0"/>
              </a:rPr>
              <a:t>(1978) (</a:t>
            </a:r>
            <a:r>
              <a:rPr lang="en-GB" dirty="0"/>
              <a:t>“I’m going to build a memorial to all the guys who served in Vietnam … it’ll have the name of everyone killed”)</a:t>
            </a:r>
            <a:endParaRPr lang="en-GB" dirty="0">
              <a:cs typeface="Arial" pitchFamily="34" charset="0"/>
            </a:endParaRPr>
          </a:p>
          <a:p>
            <a:pPr marL="0" indent="0">
              <a:buFont typeface="Arial" panose="020B0604020202020204" pitchFamily="34" charset="0"/>
              <a:buNone/>
            </a:pPr>
            <a:endParaRPr lang="en-GB" dirty="0">
              <a:cs typeface="Arial" pitchFamily="34" charset="0"/>
            </a:endParaRPr>
          </a:p>
          <a:p>
            <a:pPr marL="171450" indent="-171450">
              <a:buFont typeface="Arial" panose="020B0604020202020204" pitchFamily="34" charset="0"/>
              <a:buChar char="•"/>
            </a:pPr>
            <a:r>
              <a:rPr lang="en-GB" dirty="0">
                <a:cs typeface="Arial" pitchFamily="34" charset="0"/>
              </a:rPr>
              <a:t>Less</a:t>
            </a:r>
            <a:r>
              <a:rPr lang="en-GB" baseline="0" dirty="0">
                <a:cs typeface="Arial" pitchFamily="34" charset="0"/>
              </a:rPr>
              <a:t> fancifully, Scruggs was grounded in a similar set of psychological theory as </a:t>
            </a:r>
            <a:r>
              <a:rPr lang="en-GB" baseline="0" dirty="0" err="1">
                <a:cs typeface="Arial" pitchFamily="34" charset="0"/>
              </a:rPr>
              <a:t>Shatan</a:t>
            </a:r>
            <a:r>
              <a:rPr lang="en-GB" baseline="0" dirty="0">
                <a:cs typeface="Arial" pitchFamily="34" charset="0"/>
              </a:rPr>
              <a:t> and </a:t>
            </a:r>
            <a:r>
              <a:rPr lang="en-GB" baseline="0" dirty="0" err="1">
                <a:cs typeface="Arial" pitchFamily="34" charset="0"/>
              </a:rPr>
              <a:t>Lifton</a:t>
            </a:r>
            <a:r>
              <a:rPr lang="en-GB" baseline="0" dirty="0">
                <a:cs typeface="Arial" pitchFamily="34" charset="0"/>
              </a:rPr>
              <a:t> (use slide here).</a:t>
            </a:r>
          </a:p>
          <a:p>
            <a:pPr marL="171450" indent="-171450">
              <a:buFont typeface="Arial" panose="020B0604020202020204" pitchFamily="34" charset="0"/>
              <a:buChar char="•"/>
            </a:pPr>
            <a:endParaRPr lang="en-GB" baseline="0" dirty="0">
              <a:cs typeface="Arial" pitchFamily="34" charset="0"/>
            </a:endParaRPr>
          </a:p>
          <a:p>
            <a:pPr marL="171450" indent="-171450">
              <a:buFont typeface="Arial" panose="020B0604020202020204" pitchFamily="34" charset="0"/>
              <a:buChar char="•"/>
            </a:pPr>
            <a:r>
              <a:rPr lang="en-GB" baseline="0" dirty="0">
                <a:cs typeface="Arial" pitchFamily="34" charset="0"/>
              </a:rPr>
              <a:t>The </a:t>
            </a:r>
            <a:r>
              <a:rPr lang="en-GB" i="1" baseline="0" dirty="0">
                <a:cs typeface="Arial" pitchFamily="34" charset="0"/>
              </a:rPr>
              <a:t>Washington Post  </a:t>
            </a:r>
            <a:r>
              <a:rPr lang="en-GB" i="0" u="none" baseline="0" dirty="0">
                <a:cs typeface="Arial" pitchFamily="34" charset="0"/>
              </a:rPr>
              <a:t>piece crystallises Scruggs’ vision for the VVM</a:t>
            </a:r>
            <a:endParaRPr lang="en-GB" i="1" u="none" dirty="0">
              <a:cs typeface="Arial" pitchFamily="34" charset="0"/>
            </a:endParaRPr>
          </a:p>
          <a:p>
            <a:pPr marL="0" indent="0">
              <a:buFont typeface="Arial" panose="020B0604020202020204" pitchFamily="34" charset="0"/>
              <a:buNone/>
            </a:pPr>
            <a:r>
              <a:rPr lang="en-GB" u="sng" dirty="0">
                <a:cs typeface="Arial" pitchFamily="34" charset="0"/>
              </a:rPr>
              <a:t> </a:t>
            </a:r>
            <a:endParaRPr lang="en-GB" u="sng" dirty="0"/>
          </a:p>
        </p:txBody>
      </p:sp>
      <p:sp>
        <p:nvSpPr>
          <p:cNvPr id="4" name="Slide Number Placeholder 3"/>
          <p:cNvSpPr>
            <a:spLocks noGrp="1"/>
          </p:cNvSpPr>
          <p:nvPr>
            <p:ph type="sldNum" sz="quarter" idx="10"/>
          </p:nvPr>
        </p:nvSpPr>
        <p:spPr/>
        <p:txBody>
          <a:bodyPr/>
          <a:lstStyle/>
          <a:p>
            <a:fld id="{11E45C9F-1A9C-4B85-B04D-6D82F98151E4}" type="slidenum">
              <a:rPr lang="en-GB" smtClean="0"/>
              <a:t>13</a:t>
            </a:fld>
            <a:endParaRPr lang="en-GB"/>
          </a:p>
        </p:txBody>
      </p:sp>
    </p:spTree>
    <p:extLst>
      <p:ext uri="{BB962C8B-B14F-4D97-AF65-F5344CB8AC3E}">
        <p14:creationId xmlns:p14="http://schemas.microsoft.com/office/powerpoint/2010/main" val="651496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14</a:t>
            </a:fld>
            <a:endParaRPr lang="en-GB"/>
          </a:p>
        </p:txBody>
      </p:sp>
    </p:spTree>
    <p:extLst>
      <p:ext uri="{BB962C8B-B14F-4D97-AF65-F5344CB8AC3E}">
        <p14:creationId xmlns:p14="http://schemas.microsoft.com/office/powerpoint/2010/main" val="33237469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memorial was eventually dedicated</a:t>
            </a:r>
            <a:r>
              <a:rPr lang="en-GB" baseline="0" dirty="0"/>
              <a:t> in </a:t>
            </a:r>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15</a:t>
            </a:fld>
            <a:endParaRPr lang="en-GB"/>
          </a:p>
        </p:txBody>
      </p:sp>
    </p:spTree>
    <p:extLst>
      <p:ext uri="{BB962C8B-B14F-4D97-AF65-F5344CB8AC3E}">
        <p14:creationId xmlns:p14="http://schemas.microsoft.com/office/powerpoint/2010/main" val="3905896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Then-president Ronald Reagan,</a:t>
            </a:r>
            <a:r>
              <a:rPr lang="en-GB" baseline="0" dirty="0"/>
              <a:t> who had not been present the dedication of Maya Lin’s wall, made a speech at the dedication of the fighting men statue</a:t>
            </a:r>
            <a:endParaRPr lang="en-GB" dirty="0"/>
          </a:p>
        </p:txBody>
      </p:sp>
      <p:sp>
        <p:nvSpPr>
          <p:cNvPr id="4" name="Slide Number Placeholder 3"/>
          <p:cNvSpPr>
            <a:spLocks noGrp="1"/>
          </p:cNvSpPr>
          <p:nvPr>
            <p:ph type="sldNum" sz="quarter" idx="10"/>
          </p:nvPr>
        </p:nvSpPr>
        <p:spPr/>
        <p:txBody>
          <a:bodyPr/>
          <a:lstStyle/>
          <a:p>
            <a:fld id="{7E11FED6-08BB-4E1C-BD09-44D2B8B7F046}" type="slidenum">
              <a:rPr lang="en-GB" smtClean="0"/>
              <a:t>16</a:t>
            </a:fld>
            <a:endParaRPr lang="en-GB" dirty="0"/>
          </a:p>
        </p:txBody>
      </p:sp>
    </p:spTree>
    <p:extLst>
      <p:ext uri="{BB962C8B-B14F-4D97-AF65-F5344CB8AC3E}">
        <p14:creationId xmlns:p14="http://schemas.microsoft.com/office/powerpoint/2010/main" val="1969184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17</a:t>
            </a:fld>
            <a:endParaRPr lang="en-GB" dirty="0"/>
          </a:p>
        </p:txBody>
      </p:sp>
    </p:spTree>
    <p:extLst>
      <p:ext uri="{BB962C8B-B14F-4D97-AF65-F5344CB8AC3E}">
        <p14:creationId xmlns:p14="http://schemas.microsoft.com/office/powerpoint/2010/main" val="38677635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E11FED6-08BB-4E1C-BD09-44D2B8B7F046}" type="slidenum">
              <a:rPr lang="en-GB" smtClean="0"/>
              <a:t>18</a:t>
            </a:fld>
            <a:endParaRPr lang="en-GB" dirty="0"/>
          </a:p>
        </p:txBody>
      </p:sp>
    </p:spTree>
    <p:extLst>
      <p:ext uri="{BB962C8B-B14F-4D97-AF65-F5344CB8AC3E}">
        <p14:creationId xmlns:p14="http://schemas.microsoft.com/office/powerpoint/2010/main" val="29516331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E11FED6-08BB-4E1C-BD09-44D2B8B7F046}" type="slidenum">
              <a:rPr lang="en-GB" smtClean="0"/>
              <a:t>19</a:t>
            </a:fld>
            <a:endParaRPr lang="en-GB" dirty="0"/>
          </a:p>
        </p:txBody>
      </p:sp>
    </p:spTree>
    <p:extLst>
      <p:ext uri="{BB962C8B-B14F-4D97-AF65-F5344CB8AC3E}">
        <p14:creationId xmlns:p14="http://schemas.microsoft.com/office/powerpoint/2010/main" val="34126574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20</a:t>
            </a:fld>
            <a:endParaRPr lang="en-GB" dirty="0"/>
          </a:p>
        </p:txBody>
      </p:sp>
    </p:spTree>
    <p:extLst>
      <p:ext uri="{BB962C8B-B14F-4D97-AF65-F5344CB8AC3E}">
        <p14:creationId xmlns:p14="http://schemas.microsoft.com/office/powerpoint/2010/main" val="33799466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21</a:t>
            </a:fld>
            <a:endParaRPr lang="en-GB" dirty="0"/>
          </a:p>
        </p:txBody>
      </p:sp>
    </p:spTree>
    <p:extLst>
      <p:ext uri="{BB962C8B-B14F-4D97-AF65-F5344CB8AC3E}">
        <p14:creationId xmlns:p14="http://schemas.microsoft.com/office/powerpoint/2010/main" val="1758407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04540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25452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818346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135FED8-F746-410D-AEE5-8BE1D287D022}"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5315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135FED8-F746-410D-AEE5-8BE1D287D022}" type="datetimeFigureOut">
              <a:rPr lang="en-GB" smtClean="0"/>
              <a:t>04/11/2024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5100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135FED8-F746-410D-AEE5-8BE1D287D022}" type="datetimeFigureOut">
              <a:rPr lang="en-GB" smtClean="0"/>
              <a:t>04/11/2024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036303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5FED8-F746-410D-AEE5-8BE1D287D022}" type="datetimeFigureOut">
              <a:rPr lang="en-GB" smtClean="0"/>
              <a:t>04/11/2024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51574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2320991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35FED8-F746-410D-AEE5-8BE1D287D022}"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87437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86289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35FED8-F746-410D-AEE5-8BE1D287D02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650633-5CA6-42D9-A4BE-AD3951EF0D01}" type="slidenum">
              <a:rPr lang="en-GB" smtClean="0"/>
              <a:t>‹#›</a:t>
            </a:fld>
            <a:endParaRPr lang="en-GB"/>
          </a:p>
        </p:txBody>
      </p:sp>
    </p:spTree>
    <p:extLst>
      <p:ext uri="{BB962C8B-B14F-4D97-AF65-F5344CB8AC3E}">
        <p14:creationId xmlns:p14="http://schemas.microsoft.com/office/powerpoint/2010/main" val="1903367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extLst>
              <a:ext uri="{BEBA8EAE-BF5A-486C-A8C5-ECC9F3942E4B}">
                <a14:imgProps xmlns:a14="http://schemas.microsoft.com/office/drawing/2010/main">
                  <a14:imgLayer r:embed="rId14">
                    <a14:imgEffect>
                      <a14:saturation sat="0"/>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35FED8-F746-410D-AEE5-8BE1D287D022}" type="datetimeFigureOut">
              <a:rPr lang="en-GB" smtClean="0"/>
              <a:t>04/11/2024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650633-5CA6-42D9-A4BE-AD3951EF0D01}" type="slidenum">
              <a:rPr lang="en-GB" smtClean="0"/>
              <a:t>‹#›</a:t>
            </a:fld>
            <a:endParaRPr lang="en-GB"/>
          </a:p>
        </p:txBody>
      </p:sp>
    </p:spTree>
    <p:extLst>
      <p:ext uri="{BB962C8B-B14F-4D97-AF65-F5344CB8AC3E}">
        <p14:creationId xmlns:p14="http://schemas.microsoft.com/office/powerpoint/2010/main" val="3052007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reagan.utexas.edu/archives/reference/8.18.80.html"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jpeg"/></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hyperlink" Target="http://www.presidency.ucsb.edu/ws/?pid=3941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hyperlink" Target="https://www.youtube.com/watch?v=BJ2opOE33fQ&amp;index=10&amp;list=PLainponqoUGMIw3mCRZO5n5xB8X129-fW&amp;t=0s"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50.png"/><Relationship Id="rId4" Type="http://schemas.openxmlformats.org/officeDocument/2006/relationships/image" Target="../media/image4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saturation sat="0"/>
                    </a14:imgEffect>
                  </a14:imgLayer>
                </a14:imgProps>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710543" y="1061357"/>
            <a:ext cx="7004957" cy="4800600"/>
          </a:xfrm>
        </p:spPr>
        <p:txBody>
          <a:bodyPr>
            <a:normAutofit/>
          </a:bodyPr>
          <a:lstStyle/>
          <a:p>
            <a:br>
              <a:rPr lang="en-GB" dirty="0">
                <a:solidFill>
                  <a:srgbClr val="FFFF00"/>
                </a:solidFill>
                <a:latin typeface="Arial Black" panose="020B0A04020102020204" pitchFamily="34" charset="0"/>
              </a:rPr>
            </a:br>
            <a:endParaRPr lang="en-GB" dirty="0">
              <a:solidFill>
                <a:srgbClr val="FFFF00"/>
              </a:solidFill>
              <a:latin typeface="Arial Black" panose="020B0A04020102020204" pitchFamily="34" charset="0"/>
            </a:endParaRPr>
          </a:p>
        </p:txBody>
      </p:sp>
      <p:sp>
        <p:nvSpPr>
          <p:cNvPr id="5" name="Rectangle 4"/>
          <p:cNvSpPr/>
          <p:nvPr/>
        </p:nvSpPr>
        <p:spPr>
          <a:xfrm>
            <a:off x="6760029" y="224135"/>
            <a:ext cx="5208814" cy="4031873"/>
          </a:xfrm>
          <a:prstGeom prst="rect">
            <a:avLst/>
          </a:prstGeom>
        </p:spPr>
        <p:txBody>
          <a:bodyPr wrap="square">
            <a:spAutoFit/>
          </a:bodyPr>
          <a:lstStyle/>
          <a:p>
            <a:pPr algn="r"/>
            <a: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t>Week 2 Tuesday: Hollywood in the 1980s</a:t>
            </a:r>
          </a:p>
          <a:p>
            <a:pPr algn="r"/>
            <a:b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br>
            <a: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t>Hours 1–2 – Winning This Time: Refighting the Vietnam War</a:t>
            </a:r>
            <a:br>
              <a:rPr lang="en-GB" sz="3200" dirty="0">
                <a:solidFill>
                  <a:srgbClr val="FFFF00"/>
                </a:solidFill>
                <a:effectLst>
                  <a:outerShdw blurRad="38100" dist="38100" dir="2700000" algn="tl">
                    <a:srgbClr val="000000">
                      <a:alpha val="43137"/>
                    </a:srgbClr>
                  </a:outerShdw>
                </a:effectLst>
                <a:latin typeface="Arial Black" panose="020B0A04020102020204" pitchFamily="34" charset="0"/>
              </a:rPr>
            </a:br>
            <a:endParaRPr lang="en-GB" sz="3200" dirty="0">
              <a:solidFill>
                <a:srgbClr val="FFFF00"/>
              </a:solidFill>
              <a:effectLst>
                <a:outerShdw blurRad="38100" dist="38100" dir="2700000" algn="tl">
                  <a:srgbClr val="000000">
                    <a:alpha val="43137"/>
                  </a:srgbClr>
                </a:outerShdw>
              </a:effectLst>
              <a:latin typeface="Arial Black" panose="020B0A04020102020204" pitchFamily="34" charset="0"/>
            </a:endParaRPr>
          </a:p>
        </p:txBody>
      </p:sp>
    </p:spTree>
    <p:extLst>
      <p:ext uri="{BB962C8B-B14F-4D97-AF65-F5344CB8AC3E}">
        <p14:creationId xmlns:p14="http://schemas.microsoft.com/office/powerpoint/2010/main" val="1968979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56903" y="0"/>
            <a:ext cx="9144000" cy="1348401"/>
          </a:xfrm>
          <a:prstGeom prst="rect">
            <a:avLst/>
          </a:prstGeom>
          <a:noFill/>
        </p:spPr>
        <p:txBody>
          <a:bodyPr wrap="square" lIns="360000" tIns="180000" rIns="360000" bIns="180000" rtlCol="0">
            <a:spAutoFit/>
          </a:bodyPr>
          <a:lstStyle/>
          <a:p>
            <a:pPr lvl="1" algn="ctr"/>
            <a:r>
              <a:rPr lang="en-GB" sz="2800" b="1" dirty="0">
                <a:latin typeface="Arial Black" panose="020B0A04020102020204" pitchFamily="34" charset="0"/>
                <a:cs typeface="Arial" pitchFamily="34" charset="0"/>
              </a:rPr>
              <a:t>Vietnam as a “Different War”</a:t>
            </a:r>
          </a:p>
          <a:p>
            <a:pPr lvl="1"/>
            <a:endParaRPr lang="en-GB" b="1" dirty="0">
              <a:cs typeface="Arial" pitchFamily="34" charset="0"/>
            </a:endParaRPr>
          </a:p>
          <a:p>
            <a:pPr lvl="1"/>
            <a:endParaRPr lang="en-GB" b="1" dirty="0"/>
          </a:p>
        </p:txBody>
      </p:sp>
      <p:sp>
        <p:nvSpPr>
          <p:cNvPr id="4" name="TextBox 3"/>
          <p:cNvSpPr txBox="1"/>
          <p:nvPr/>
        </p:nvSpPr>
        <p:spPr>
          <a:xfrm>
            <a:off x="0" y="864271"/>
            <a:ext cx="12192000" cy="6082343"/>
          </a:xfrm>
          <a:prstGeom prst="rect">
            <a:avLst/>
          </a:prstGeom>
          <a:noFill/>
        </p:spPr>
        <p:txBody>
          <a:bodyPr wrap="square" lIns="540000" tIns="360000" rIns="540000" bIns="360000" rtlCol="0">
            <a:spAutoFit/>
          </a:bodyPr>
          <a:lstStyle/>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endParaRPr lang="en-GB" sz="1700" dirty="0"/>
          </a:p>
          <a:p>
            <a:pPr marL="285750" indent="-285750">
              <a:buFont typeface="Arial" panose="020B0604020202020204" pitchFamily="34" charset="0"/>
              <a:buChar char="•"/>
            </a:pPr>
            <a:endParaRPr lang="en-GB" sz="1700" dirty="0"/>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1700" b="1" dirty="0"/>
              <a:t>Total number of US military personnel deployed in Vietnam over course of the war =   2.7 million peak at 536,000 in 1968.  </a:t>
            </a:r>
          </a:p>
          <a:p>
            <a:pPr marL="285750" indent="-285750">
              <a:buFont typeface="Arial" panose="020B0604020202020204" pitchFamily="34" charset="0"/>
              <a:buChar char="•"/>
            </a:pPr>
            <a:r>
              <a:rPr lang="en-GB" sz="1700" b="1" dirty="0"/>
              <a:t>648,500 (about 25%) of total forces were draftees.</a:t>
            </a:r>
          </a:p>
          <a:p>
            <a:pPr marL="285750" indent="-285750">
              <a:buFont typeface="Arial" panose="020B0604020202020204" pitchFamily="34" charset="0"/>
              <a:buChar char="•"/>
            </a:pPr>
            <a:r>
              <a:rPr lang="en-GB" sz="1700" b="1" dirty="0"/>
              <a:t>US casualties totalled 58,220 dead, 303,644 wounded</a:t>
            </a:r>
          </a:p>
          <a:p>
            <a:pPr marL="285750" indent="-285750">
              <a:buFont typeface="Arial" panose="020B0604020202020204" pitchFamily="34" charset="0"/>
              <a:buChar char="•"/>
            </a:pPr>
            <a:r>
              <a:rPr lang="en-GB" sz="1700" b="1" dirty="0"/>
              <a:t>Widespread opposition to involvement in Vietnam in US; intersections with Civil Rights movement, Black Power, student protests, Sixties counterculture (hippies, Weathermen)</a:t>
            </a:r>
            <a:endParaRPr lang="en-GB" b="1"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5412" y="706784"/>
            <a:ext cx="3622589" cy="2384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71477" y="738980"/>
            <a:ext cx="3432423" cy="2288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8925" y="2708921"/>
            <a:ext cx="2643103" cy="2056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35936" y="738981"/>
            <a:ext cx="1785937"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28904" y="2436794"/>
            <a:ext cx="1749177" cy="2419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75521" y="2436795"/>
            <a:ext cx="3756025" cy="237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52196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6250" y="794403"/>
            <a:ext cx="4680520" cy="3788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456903" y="0"/>
            <a:ext cx="9144000" cy="794403"/>
          </a:xfrm>
          <a:prstGeom prst="rect">
            <a:avLst/>
          </a:prstGeom>
          <a:noFill/>
        </p:spPr>
        <p:txBody>
          <a:bodyPr wrap="square" lIns="360000" tIns="180000" rIns="360000" bIns="180000" rtlCol="0">
            <a:spAutoFit/>
          </a:bodyPr>
          <a:lstStyle/>
          <a:p>
            <a:pPr lvl="1" algn="ctr"/>
            <a:r>
              <a:rPr lang="en-GB" sz="2800" b="1" dirty="0">
                <a:latin typeface="Arial Black" panose="020B0A04020102020204" pitchFamily="34" charset="0"/>
                <a:cs typeface="Arial" pitchFamily="34" charset="0"/>
              </a:rPr>
              <a:t>Vietnam as Trauma</a:t>
            </a:r>
            <a:endParaRPr lang="en-GB" b="1" dirty="0"/>
          </a:p>
        </p:txBody>
      </p:sp>
      <p:sp>
        <p:nvSpPr>
          <p:cNvPr id="8" name="TextBox 7"/>
          <p:cNvSpPr txBox="1"/>
          <p:nvPr/>
        </p:nvSpPr>
        <p:spPr>
          <a:xfrm>
            <a:off x="18628" y="4582699"/>
            <a:ext cx="12020550" cy="2210175"/>
          </a:xfrm>
          <a:prstGeom prst="rect">
            <a:avLst/>
          </a:prstGeom>
          <a:noFill/>
        </p:spPr>
        <p:txBody>
          <a:bodyPr wrap="square" lIns="180000" tIns="180000" rIns="180000" bIns="180000" rtlCol="0">
            <a:spAutoFit/>
          </a:bodyPr>
          <a:lstStyle/>
          <a:p>
            <a:pPr marL="800100" lvl="1" indent="-342900">
              <a:buFont typeface="Arial" panose="020B0604020202020204" pitchFamily="34" charset="0"/>
              <a:buChar char="•"/>
            </a:pPr>
            <a:r>
              <a:rPr lang="en-GB" sz="2400" b="1" dirty="0">
                <a:cs typeface="Arial" pitchFamily="34" charset="0"/>
              </a:rPr>
              <a:t>Contrasting experience to enshrined American cultural memory of WWII</a:t>
            </a:r>
          </a:p>
          <a:p>
            <a:pPr marL="800100" lvl="1" indent="-342900">
              <a:buFont typeface="Arial" panose="020B0604020202020204" pitchFamily="34" charset="0"/>
              <a:buChar char="•"/>
            </a:pPr>
            <a:endParaRPr lang="en-GB" sz="2400" b="1" dirty="0">
              <a:cs typeface="Arial" pitchFamily="34" charset="0"/>
            </a:endParaRPr>
          </a:p>
          <a:p>
            <a:pPr marL="800100" lvl="1" indent="-342900">
              <a:buFont typeface="Arial" panose="020B0604020202020204" pitchFamily="34" charset="0"/>
              <a:buChar char="•"/>
            </a:pPr>
            <a:r>
              <a:rPr lang="en-GB" sz="2400" b="1" dirty="0">
                <a:cs typeface="Arial" pitchFamily="34" charset="0"/>
              </a:rPr>
              <a:t>Social, political and cultural divisiveness</a:t>
            </a:r>
          </a:p>
          <a:p>
            <a:pPr marL="800100" lvl="1" indent="-342900">
              <a:buFont typeface="Arial" panose="020B0604020202020204" pitchFamily="34" charset="0"/>
              <a:buChar char="•"/>
            </a:pPr>
            <a:endParaRPr lang="en-GB" sz="2400" b="1" dirty="0">
              <a:cs typeface="Arial" pitchFamily="34" charset="0"/>
            </a:endParaRPr>
          </a:p>
          <a:p>
            <a:pPr marL="800100" lvl="1" indent="-342900">
              <a:buFont typeface="Arial" panose="020B0604020202020204" pitchFamily="34" charset="0"/>
              <a:buChar char="•"/>
            </a:pPr>
            <a:r>
              <a:rPr lang="en-GB" sz="2400" b="1" dirty="0">
                <a:cs typeface="Arial" pitchFamily="34" charset="0"/>
              </a:rPr>
              <a:t>Reality/ignominy of defeat, failure</a:t>
            </a:r>
            <a:endParaRPr lang="en-GB" sz="2400" b="1" dirty="0"/>
          </a:p>
        </p:txBody>
      </p:sp>
      <p:pic>
        <p:nvPicPr>
          <p:cNvPr id="3" name="Picture 2"/>
          <p:cNvPicPr>
            <a:picLocks noChangeAspect="1"/>
          </p:cNvPicPr>
          <p:nvPr/>
        </p:nvPicPr>
        <p:blipFill>
          <a:blip r:embed="rId4"/>
          <a:stretch>
            <a:fillRect/>
          </a:stretch>
        </p:blipFill>
        <p:spPr>
          <a:xfrm>
            <a:off x="5819352" y="829654"/>
            <a:ext cx="5713373" cy="3753045"/>
          </a:xfrm>
          <a:prstGeom prst="rect">
            <a:avLst/>
          </a:prstGeom>
        </p:spPr>
      </p:pic>
    </p:spTree>
    <p:extLst>
      <p:ext uri="{BB962C8B-B14F-4D97-AF65-F5344CB8AC3E}">
        <p14:creationId xmlns:p14="http://schemas.microsoft.com/office/powerpoint/2010/main" val="2827102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7146911"/>
          </a:xfrm>
          <a:prstGeom prst="rect">
            <a:avLst/>
          </a:prstGeom>
          <a:noFill/>
        </p:spPr>
        <p:txBody>
          <a:bodyPr wrap="square" lIns="360000" tIns="180000" rIns="360000" bIns="180000" rtlCol="0">
            <a:spAutoFit/>
          </a:bodyPr>
          <a:lstStyle/>
          <a:p>
            <a:pPr algn="ctr"/>
            <a:r>
              <a:rPr lang="pt-BR" sz="2800" b="1" dirty="0">
                <a:latin typeface="Arial Black" panose="020B0A04020102020204" pitchFamily="34" charset="0"/>
                <a:cs typeface="Arial" pitchFamily="34" charset="0"/>
              </a:rPr>
              <a:t>The Vietnam Syndrome </a:t>
            </a:r>
            <a:endParaRPr lang="en-GB" sz="2800" dirty="0">
              <a:latin typeface="Arial Black" panose="020B0A04020102020204" pitchFamily="34" charset="0"/>
            </a:endParaRPr>
          </a:p>
          <a:p>
            <a:pPr lvl="1"/>
            <a:endParaRPr lang="en-GB" b="1" dirty="0">
              <a:cs typeface="Arial" pitchFamily="34" charset="0"/>
            </a:endParaRPr>
          </a:p>
          <a:p>
            <a:pPr>
              <a:lnSpc>
                <a:spcPct val="80000"/>
              </a:lnSpc>
            </a:pPr>
            <a:r>
              <a:rPr lang="en-GB" altLang="en-US" sz="2400" dirty="0"/>
              <a:t>“[a] sickly inhibition against the use of military force”</a:t>
            </a:r>
          </a:p>
          <a:p>
            <a:pPr marL="285750" indent="-285750" algn="r">
              <a:lnSpc>
                <a:spcPct val="80000"/>
              </a:lnSpc>
              <a:buFontTx/>
              <a:buChar char="-"/>
            </a:pPr>
            <a:r>
              <a:rPr lang="en-GB" altLang="en-US" sz="2400" dirty="0"/>
              <a:t>Norman Podhoretz (neo-conservative columnist), quoted in Noam Chomsky, ‘Visions of Righteousness,’ in John Carlos Rowe and Rick Berg, </a:t>
            </a:r>
            <a:r>
              <a:rPr lang="en-GB" altLang="en-US" sz="2400" i="1" dirty="0"/>
              <a:t>The Vietnam War and American Culture</a:t>
            </a:r>
            <a:r>
              <a:rPr lang="en-GB" altLang="en-US" sz="2400" dirty="0"/>
              <a:t> (New York Columbia University, 1991), p. 28.</a:t>
            </a:r>
          </a:p>
          <a:p>
            <a:pPr lvl="1">
              <a:lnSpc>
                <a:spcPct val="80000"/>
              </a:lnSpc>
            </a:pPr>
            <a:endParaRPr lang="en-GB" altLang="en-US" sz="2400" dirty="0"/>
          </a:p>
          <a:p>
            <a:pPr>
              <a:lnSpc>
                <a:spcPct val="80000"/>
              </a:lnSpc>
            </a:pPr>
            <a:r>
              <a:rPr lang="en-GB" altLang="en-US" sz="2400" dirty="0"/>
              <a:t>“… the paralysis stemming from America's failure in Vietnam that restrained U.S. presidents from sending troops into combat for fear of backlash at home.”</a:t>
            </a:r>
          </a:p>
          <a:p>
            <a:pPr marL="285750" indent="-285750" algn="r">
              <a:lnSpc>
                <a:spcPct val="80000"/>
              </a:lnSpc>
              <a:buFontTx/>
              <a:buChar char="-"/>
            </a:pPr>
            <a:r>
              <a:rPr lang="en-GB" altLang="en-US" sz="2400" dirty="0"/>
              <a:t>Stewart M Powell, ‘Reagan Legacy on Defense is Good, Bad,’ </a:t>
            </a:r>
            <a:r>
              <a:rPr lang="en-GB" altLang="en-US" sz="2400" i="1" dirty="0"/>
              <a:t>San Antonio Light</a:t>
            </a:r>
            <a:r>
              <a:rPr lang="en-GB" altLang="en-US" sz="2400" dirty="0"/>
              <a:t>, December 26 1988, p. 1</a:t>
            </a:r>
          </a:p>
          <a:p>
            <a:pPr marL="285750" indent="-285750">
              <a:lnSpc>
                <a:spcPct val="80000"/>
              </a:lnSpc>
              <a:buFontTx/>
              <a:buChar char="-"/>
            </a:pPr>
            <a:endParaRPr lang="en-GB" altLang="en-US" sz="2400" dirty="0"/>
          </a:p>
          <a:p>
            <a:pPr>
              <a:lnSpc>
                <a:spcPct val="80000"/>
              </a:lnSpc>
            </a:pPr>
            <a:r>
              <a:rPr lang="en-GB" altLang="en-US" sz="2400" dirty="0"/>
              <a:t>“… the American public's disinclination to engage in further military interventions in internal Third World conflicts”</a:t>
            </a:r>
          </a:p>
          <a:p>
            <a:pPr marL="285750" indent="-285750" algn="r">
              <a:lnSpc>
                <a:spcPct val="80000"/>
              </a:lnSpc>
              <a:buFontTx/>
              <a:buChar char="-"/>
            </a:pPr>
            <a:r>
              <a:rPr lang="en-GB" altLang="en-US" sz="2400" dirty="0"/>
              <a:t>Michael T. Klare, in </a:t>
            </a:r>
            <a:r>
              <a:rPr lang="en-GB" altLang="en-US" sz="2400" i="1" dirty="0"/>
              <a:t>Beyond the "Vietnam Syndrome": U.S. Interventionism in the 1980s</a:t>
            </a:r>
            <a:r>
              <a:rPr lang="en-GB" altLang="en-US" sz="2400" dirty="0"/>
              <a:t> (Washington, DC: Institute for Policy Studies, 1981), p. 1</a:t>
            </a:r>
          </a:p>
          <a:p>
            <a:endParaRPr lang="en-GB" altLang="en-US" sz="2400" dirty="0"/>
          </a:p>
          <a:p>
            <a:pPr marL="285750" indent="-285750">
              <a:buFont typeface="Arial" panose="020B0604020202020204" pitchFamily="34" charset="0"/>
              <a:buChar char="•"/>
            </a:pPr>
            <a:r>
              <a:rPr lang="en-GB" altLang="en-US" sz="2400" dirty="0"/>
              <a:t>Avoiding “another Vietnam” became a touchstone of American foreign policy – although the meaning of this terms differed between hawks and doves respectively</a:t>
            </a:r>
          </a:p>
          <a:p>
            <a:pPr marL="285750" indent="-285750">
              <a:buFontTx/>
              <a:buChar char="-"/>
            </a:pPr>
            <a:endParaRPr lang="en-GB" altLang="en-US" dirty="0"/>
          </a:p>
          <a:p>
            <a:pPr lvl="1"/>
            <a:endParaRPr lang="en-GB" dirty="0">
              <a:cs typeface="Arial" pitchFamily="34" charset="0"/>
            </a:endParaRPr>
          </a:p>
          <a:p>
            <a:pPr marL="742950" lvl="1" indent="-285750">
              <a:buFontTx/>
              <a:buChar char="-"/>
            </a:pPr>
            <a:endParaRPr lang="en-GB" dirty="0">
              <a:cs typeface="Arial" pitchFamily="34" charset="0"/>
            </a:endParaRPr>
          </a:p>
        </p:txBody>
      </p:sp>
    </p:spTree>
    <p:extLst>
      <p:ext uri="{BB962C8B-B14F-4D97-AF65-F5344CB8AC3E}">
        <p14:creationId xmlns:p14="http://schemas.microsoft.com/office/powerpoint/2010/main" val="90494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Arial" pitchFamily="34" charset="0"/>
            </a:endParaRP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US" alt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Arial" pitchFamily="34" charset="0"/>
            </a:endParaRPr>
          </a:p>
        </p:txBody>
      </p:sp>
      <p:sp>
        <p:nvSpPr>
          <p:cNvPr id="11" name="TextBox 10"/>
          <p:cNvSpPr txBox="1"/>
          <p:nvPr/>
        </p:nvSpPr>
        <p:spPr>
          <a:xfrm>
            <a:off x="-1" y="-847"/>
            <a:ext cx="8654144" cy="6743724"/>
          </a:xfrm>
          <a:prstGeom prst="rect">
            <a:avLst/>
          </a:prstGeom>
          <a:noFill/>
        </p:spPr>
        <p:txBody>
          <a:bodyPr wrap="square" lIns="540000" tIns="180000" rIns="540000" bIns="180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Black" panose="020B0A04020102020204" pitchFamily="34" charset="0"/>
                <a:ea typeface="+mn-ea"/>
                <a:cs typeface="Arial" pitchFamily="34" charset="0"/>
              </a:rPr>
              <a:t>Reagan and Memory of the Vietnam War</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For too long, we have lived with the ‘Vietnam Syndrome.’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Much of that syndrome [was] created by the North Vietnamese aggressors … They had a plan.  It was to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win in the field of propaganda here in America what they could not win on the field of battle in Vietnam</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As the years dragged on, we were told that peace would come if we would simply stop interfering and go home.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It is time we recognized that ours was, in truth, a noble cause</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 small country newly free from colonial rule sought our help in establishing self-rule and the means of self-defense against a totalitarian neighbor bent on conquest.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We dishonor the memory of 50,000 young Americans who died in that cause when we give way to feelings of guilt as if we were doing something shameful, and we have been shabby in our treatment of those who returned</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They fought as well and as bravely as any Americans have ever fought in any war.  They deserve our gratitude, our respect, and our continuing concern.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There is a lesson for all of us in Vietnam.  If we are forced to fight, we must have the means and the determination to prevail or we will not have what it takes to secure the peace.  And while we are at it, let us tell those who fought in that war that we will never again ask young men to fight and possibly die in a war our government is afraid to let them win</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Ronald Reagan,  ‘Peace: Restoring the Margin of Safety,’ address to Veterans of Foreign Wars convention, Chicago, August 18 1980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http://www.reagan.utexas.edu/archives/reference/8.18.80.html</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just" defTabSz="914400" rtl="0" eaLnBrk="1" fontAlgn="auto" latinLnBrk="0" hangingPunct="1">
              <a:lnSpc>
                <a:spcPct val="9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p:cNvPicPr>
            <a:picLocks noChangeAspect="1"/>
          </p:cNvPicPr>
          <p:nvPr/>
        </p:nvPicPr>
        <p:blipFill>
          <a:blip r:embed="rId4"/>
          <a:stretch>
            <a:fillRect/>
          </a:stretch>
        </p:blipFill>
        <p:spPr>
          <a:xfrm>
            <a:off x="8491407" y="397"/>
            <a:ext cx="3700593" cy="5273497"/>
          </a:xfrm>
          <a:prstGeom prst="rect">
            <a:avLst/>
          </a:prstGeom>
        </p:spPr>
      </p:pic>
    </p:spTree>
    <p:extLst>
      <p:ext uri="{BB962C8B-B14F-4D97-AF65-F5344CB8AC3E}">
        <p14:creationId xmlns:p14="http://schemas.microsoft.com/office/powerpoint/2010/main" val="1460021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1999" cy="7473154"/>
          </a:xfrm>
          <a:prstGeom prst="rect">
            <a:avLst/>
          </a:prstGeom>
          <a:noFill/>
        </p:spPr>
        <p:txBody>
          <a:bodyPr wrap="square" lIns="180000" tIns="180000" rIns="180000" bIns="180000" rtlCol="0">
            <a:spAutoFit/>
          </a:bodyPr>
          <a:lstStyle/>
          <a:p>
            <a:pPr lvl="1"/>
            <a:endParaRPr lang="pt-BR" b="1"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 typeface="Arial" panose="020B0604020202020204" pitchFamily="34" charset="0"/>
              <a:buChar char="•"/>
            </a:pPr>
            <a:r>
              <a:rPr lang="en-GB" sz="2200" b="1" dirty="0">
                <a:cs typeface="Arial" pitchFamily="34" charset="0"/>
              </a:rPr>
              <a:t>Actual physical and psychological trauma experienced by veterans (and exacerbated by  homecoming experiences)</a:t>
            </a:r>
          </a:p>
          <a:p>
            <a:pPr marL="742950" lvl="1" indent="-285750">
              <a:buFont typeface="Arial" panose="020B0604020202020204" pitchFamily="34" charset="0"/>
              <a:buChar char="•"/>
            </a:pPr>
            <a:endParaRPr lang="en-GB" sz="2200" b="1" dirty="0">
              <a:cs typeface="Arial" pitchFamily="34" charset="0"/>
            </a:endParaRPr>
          </a:p>
          <a:p>
            <a:pPr marL="742950" lvl="1" indent="-285750">
              <a:buFont typeface="Arial" panose="020B0604020202020204" pitchFamily="34" charset="0"/>
              <a:buChar char="•"/>
            </a:pPr>
            <a:r>
              <a:rPr lang="en-GB" sz="2200" b="1" dirty="0">
                <a:cs typeface="Arial" pitchFamily="34" charset="0"/>
              </a:rPr>
              <a:t>Veterans a very visual, physical reminder of the war and its impact in American society</a:t>
            </a:r>
          </a:p>
          <a:p>
            <a:pPr marL="742950" lvl="1" indent="-285750">
              <a:buFont typeface="Arial" panose="020B0604020202020204" pitchFamily="34" charset="0"/>
              <a:buChar char="•"/>
            </a:pPr>
            <a:endParaRPr lang="en-GB" sz="2200" b="1" dirty="0">
              <a:cs typeface="Arial" pitchFamily="34" charset="0"/>
            </a:endParaRPr>
          </a:p>
          <a:p>
            <a:pPr marL="742950" lvl="1" indent="-285750">
              <a:buFont typeface="Arial" panose="020B0604020202020204" pitchFamily="34" charset="0"/>
              <a:buChar char="•"/>
            </a:pPr>
            <a:r>
              <a:rPr lang="en-GB" sz="2200" b="1" dirty="0">
                <a:cs typeface="Arial" pitchFamily="34" charset="0"/>
              </a:rPr>
              <a:t>Conflation of conceptions of national and personal traumas</a:t>
            </a:r>
          </a:p>
          <a:p>
            <a:pPr marL="742950" lvl="1" indent="-285750">
              <a:buFont typeface="Arial" panose="020B0604020202020204" pitchFamily="34" charset="0"/>
              <a:buChar char="•"/>
            </a:pPr>
            <a:endParaRPr lang="en-GB" sz="2200" b="1" dirty="0">
              <a:cs typeface="Arial" pitchFamily="34" charset="0"/>
            </a:endParaRPr>
          </a:p>
          <a:p>
            <a:pPr marL="742950" lvl="1" indent="-285750">
              <a:buFont typeface="Arial" panose="020B0604020202020204" pitchFamily="34" charset="0"/>
              <a:buChar char="•"/>
            </a:pPr>
            <a:r>
              <a:rPr lang="en-GB" sz="2200" b="1" dirty="0">
                <a:cs typeface="Arial" pitchFamily="34" charset="0"/>
              </a:rPr>
              <a:t>Trope of “healing” scars, wounds, traumas inflicted upon veterans and nation alike</a:t>
            </a:r>
          </a:p>
          <a:p>
            <a:pPr marL="742950" lvl="1" indent="-285750">
              <a:buFontTx/>
              <a:buChar char="-"/>
            </a:pPr>
            <a:endParaRPr lang="en-GB" dirty="0">
              <a:cs typeface="Arial" pitchFamily="34" charset="0"/>
            </a:endParaRPr>
          </a:p>
          <a:p>
            <a:pPr lvl="1"/>
            <a:endParaRPr lang="en-GB" b="1" dirty="0"/>
          </a:p>
        </p:txBody>
      </p:sp>
      <p:pic>
        <p:nvPicPr>
          <p:cNvPr id="5" name="Content Placeholder 5" descr="homeless vet.bmp"/>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6858000" y="642612"/>
            <a:ext cx="3137732" cy="3122932"/>
          </a:xfrm>
          <a:prstGeom prst="rect">
            <a:avLst/>
          </a:prstGeom>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51584" y="640797"/>
            <a:ext cx="3867150" cy="2952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456903" y="0"/>
            <a:ext cx="9144000" cy="794403"/>
          </a:xfrm>
          <a:prstGeom prst="rect">
            <a:avLst/>
          </a:prstGeom>
          <a:noFill/>
        </p:spPr>
        <p:txBody>
          <a:bodyPr wrap="square" lIns="360000" tIns="180000" rIns="360000" bIns="180000" rtlCol="0">
            <a:spAutoFit/>
          </a:bodyPr>
          <a:lstStyle/>
          <a:p>
            <a:pPr lvl="1" algn="ctr"/>
            <a:r>
              <a:rPr lang="en-GB" sz="2800" b="1" dirty="0">
                <a:latin typeface="Arial Black" panose="020B0A04020102020204" pitchFamily="34" charset="0"/>
                <a:cs typeface="Arial" pitchFamily="34" charset="0"/>
              </a:rPr>
              <a:t>Vietnam as Trauma</a:t>
            </a:r>
            <a:endParaRPr lang="en-GB" b="1" dirty="0"/>
          </a:p>
        </p:txBody>
      </p:sp>
    </p:spTree>
    <p:extLst>
      <p:ext uri="{BB962C8B-B14F-4D97-AF65-F5344CB8AC3E}">
        <p14:creationId xmlns:p14="http://schemas.microsoft.com/office/powerpoint/2010/main" val="1022960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1157918"/>
          </a:xfrm>
          <a:prstGeom prst="rect">
            <a:avLst/>
          </a:prstGeom>
          <a:noFill/>
        </p:spPr>
        <p:txBody>
          <a:bodyPr wrap="square" lIns="540000" tIns="360000" rIns="540000" bIns="360000" rtlCol="0">
            <a:spAutoFit/>
          </a:bodyPr>
          <a:lstStyle/>
          <a:p>
            <a:pPr algn="ctr"/>
            <a:r>
              <a:rPr lang="en-GB" sz="2800" b="1" dirty="0">
                <a:latin typeface="Arial Black" panose="020B0A04020102020204" pitchFamily="34" charset="0"/>
                <a:cs typeface="Arial" pitchFamily="34" charset="0"/>
              </a:rPr>
              <a:t>Diagnosis of Post-Traumatic Stress Disorder (PTSD)</a:t>
            </a:r>
            <a:endParaRPr lang="en-GB" altLang="en-US" sz="2400" dirty="0">
              <a:latin typeface="Arial Black" panose="020B0A04020102020204" pitchFamily="34" charset="0"/>
            </a:endParaRPr>
          </a:p>
        </p:txBody>
      </p:sp>
      <p:sp>
        <p:nvSpPr>
          <p:cNvPr id="12" name="TextBox 11"/>
          <p:cNvSpPr txBox="1"/>
          <p:nvPr/>
        </p:nvSpPr>
        <p:spPr>
          <a:xfrm>
            <a:off x="0" y="692697"/>
            <a:ext cx="9353550" cy="8236779"/>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sz="2400" dirty="0"/>
              <a:t>After lengthy campaigning, the third edition of the American Psychiatric Association’s </a:t>
            </a:r>
            <a:r>
              <a:rPr lang="en-GB" sz="2400" i="1" dirty="0"/>
              <a:t>Diagnostic and Statistical Manual of Mental Disorders </a:t>
            </a:r>
            <a:r>
              <a:rPr lang="en-GB" sz="2400" dirty="0"/>
              <a:t>(</a:t>
            </a:r>
            <a:r>
              <a:rPr lang="en-GB" sz="2400" i="1" dirty="0"/>
              <a:t>DSM-III</a:t>
            </a:r>
            <a:r>
              <a:rPr lang="en-GB" sz="2400" dirty="0"/>
              <a:t>, 1980) featured an entry for to as ‘post-traumatic syndrome’ (since renamed PTSD). Its symptoms include:</a:t>
            </a:r>
          </a:p>
          <a:p>
            <a:pPr marL="800100" lvl="1" indent="-342900">
              <a:lnSpc>
                <a:spcPct val="90000"/>
              </a:lnSpc>
              <a:buFont typeface="Courier New" panose="02070309020205020404" pitchFamily="49" charset="0"/>
              <a:buChar char="o"/>
            </a:pPr>
            <a:r>
              <a:rPr lang="en-GB" altLang="en-US" sz="2400" dirty="0"/>
              <a:t>“recurrent painful, intrusive recollections” </a:t>
            </a:r>
          </a:p>
          <a:p>
            <a:pPr marL="800100" lvl="1" indent="-342900">
              <a:lnSpc>
                <a:spcPct val="90000"/>
              </a:lnSpc>
              <a:buFont typeface="Courier New" panose="02070309020205020404" pitchFamily="49" charset="0"/>
              <a:buChar char="o"/>
            </a:pPr>
            <a:r>
              <a:rPr lang="en-GB" altLang="en-US" sz="2400" dirty="0"/>
              <a:t>“recurrent dreams or nightmares” of a stress-inducing event </a:t>
            </a:r>
          </a:p>
          <a:p>
            <a:pPr marL="800100" lvl="1" indent="-342900">
              <a:lnSpc>
                <a:spcPct val="90000"/>
              </a:lnSpc>
              <a:buFont typeface="Courier New" panose="02070309020205020404" pitchFamily="49" charset="0"/>
              <a:buChar char="o"/>
            </a:pPr>
            <a:r>
              <a:rPr lang="en-GB" altLang="en-US" sz="2400" dirty="0"/>
              <a:t>dissociative states (popularly known as “flashbacks”)  </a:t>
            </a:r>
          </a:p>
          <a:p>
            <a:pPr marL="800100" lvl="1" indent="-342900">
              <a:lnSpc>
                <a:spcPct val="90000"/>
              </a:lnSpc>
              <a:buFont typeface="Courier New" panose="02070309020205020404" pitchFamily="49" charset="0"/>
              <a:buChar char="o"/>
            </a:pPr>
            <a:r>
              <a:rPr lang="en-GB" altLang="en-US" sz="2400" dirty="0"/>
              <a:t>diminished responsiveness to the external world – or “psychic numbing”</a:t>
            </a:r>
          </a:p>
          <a:p>
            <a:pPr marL="800100" lvl="1" indent="-342900">
              <a:lnSpc>
                <a:spcPct val="90000"/>
              </a:lnSpc>
              <a:buFont typeface="Courier New" panose="02070309020205020404" pitchFamily="49" charset="0"/>
              <a:buChar char="o"/>
            </a:pPr>
            <a:r>
              <a:rPr lang="en-GB" altLang="en-US" sz="2400" dirty="0"/>
              <a:t>hyper-alertness </a:t>
            </a:r>
          </a:p>
          <a:p>
            <a:pPr marL="800100" lvl="1" indent="-342900">
              <a:lnSpc>
                <a:spcPct val="90000"/>
              </a:lnSpc>
              <a:buFont typeface="Courier New" panose="02070309020205020404" pitchFamily="49" charset="0"/>
              <a:buChar char="o"/>
            </a:pPr>
            <a:r>
              <a:rPr lang="en-GB" altLang="en-US" sz="2400" dirty="0"/>
              <a:t>an exaggerated startle response </a:t>
            </a:r>
          </a:p>
          <a:p>
            <a:pPr marL="800100" lvl="1" indent="-342900">
              <a:lnSpc>
                <a:spcPct val="90000"/>
              </a:lnSpc>
              <a:buFont typeface="Courier New" panose="02070309020205020404" pitchFamily="49" charset="0"/>
              <a:buChar char="o"/>
            </a:pPr>
            <a:r>
              <a:rPr lang="en-GB" altLang="en-US" sz="2400" dirty="0"/>
              <a:t>sleep disturbances</a:t>
            </a:r>
          </a:p>
          <a:p>
            <a:pPr marL="800100" lvl="1" indent="-342900">
              <a:lnSpc>
                <a:spcPct val="90000"/>
              </a:lnSpc>
              <a:buFont typeface="Courier New" panose="02070309020205020404" pitchFamily="49" charset="0"/>
              <a:buChar char="o"/>
            </a:pPr>
            <a:r>
              <a:rPr lang="en-GB" altLang="en-US" sz="2400" dirty="0"/>
              <a:t>avoidance of activities or situations that might arouse recollections of the traumatic event. </a:t>
            </a:r>
          </a:p>
          <a:p>
            <a:pPr marL="285750" indent="-285750" algn="just">
              <a:buFontTx/>
              <a:buChar char="-"/>
            </a:pPr>
            <a:endParaRPr lang="en-GB" sz="1700" dirty="0"/>
          </a:p>
          <a:p>
            <a:pPr marL="285750" indent="-285750" algn="just">
              <a:buFontTx/>
              <a:buChar char="-"/>
            </a:pPr>
            <a:endParaRPr lang="en-GB" sz="1700" dirty="0"/>
          </a:p>
          <a:p>
            <a:endParaRPr lang="en-GB" sz="1700" dirty="0"/>
          </a:p>
          <a:p>
            <a:pPr marL="285750" indent="-285750" algn="just">
              <a:buFontTx/>
              <a:buChar char="-"/>
            </a:pPr>
            <a:endParaRPr lang="en-GB" sz="1700" dirty="0"/>
          </a:p>
          <a:p>
            <a:r>
              <a:rPr lang="en-GB" sz="1700" dirty="0"/>
              <a:t> </a:t>
            </a:r>
          </a:p>
          <a:p>
            <a:endParaRPr lang="en-GB" sz="1600" dirty="0"/>
          </a:p>
          <a:p>
            <a:pPr marL="285750" indent="-285750" algn="just">
              <a:buFontTx/>
              <a:buChar char="-"/>
            </a:pPr>
            <a:endParaRPr lang="en-GB" altLang="en-US" sz="1700" dirty="0"/>
          </a:p>
          <a:p>
            <a:pPr algn="just"/>
            <a:endParaRPr lang="en-GB" altLang="en-US" sz="1700" b="1" i="1" dirty="0"/>
          </a:p>
          <a:p>
            <a:pPr algn="just"/>
            <a:endParaRPr lang="en-GB" altLang="en-US" sz="1700" b="1" i="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0165" y="1016547"/>
            <a:ext cx="3131840" cy="20878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2907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001500" cy="6519047"/>
          </a:xfrm>
          <a:prstGeom prst="rect">
            <a:avLst/>
          </a:prstGeom>
          <a:noFill/>
        </p:spPr>
        <p:txBody>
          <a:bodyPr wrap="square" lIns="180000" tIns="180000" rIns="180000" bIns="180000" rtlCol="0">
            <a:spAutoFit/>
          </a:bodyPr>
          <a:lstStyle/>
          <a:p>
            <a:pPr algn="ctr"/>
            <a:r>
              <a:rPr lang="pt-BR" sz="2800" b="1" dirty="0">
                <a:latin typeface="Arial Black" panose="020B0A04020102020204" pitchFamily="34" charset="0"/>
                <a:cs typeface="Arial" pitchFamily="34" charset="0"/>
              </a:rPr>
              <a:t>Challenging ‘Amnesia’</a:t>
            </a:r>
            <a:endParaRPr lang="en-GB" sz="2800" dirty="0">
              <a:latin typeface="Arial Black" panose="020B0A04020102020204" pitchFamily="34" charset="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 typeface="Arial" panose="020B0604020202020204" pitchFamily="34" charset="0"/>
              <a:buChar char="•"/>
            </a:pPr>
            <a:r>
              <a:rPr lang="en-GB" sz="2400" b="1" dirty="0">
                <a:cs typeface="Arial" pitchFamily="34" charset="0"/>
              </a:rPr>
              <a:t>Newfound – or renewed – interest in the Vietnam war and Vietnam veterans within American culture, which challenged what some scholars have deemed an ‘amnesia’ about the war in its immediate aftermath</a:t>
            </a:r>
          </a:p>
          <a:p>
            <a:pPr marL="742950" lvl="1" indent="-285750">
              <a:buFont typeface="Arial" panose="020B0604020202020204" pitchFamily="34" charset="0"/>
              <a:buChar char="•"/>
            </a:pPr>
            <a:r>
              <a:rPr lang="en-GB" sz="2400" b="1" dirty="0">
                <a:cs typeface="Arial" pitchFamily="34" charset="0"/>
              </a:rPr>
              <a:t>Literary accounts about the war – Michael Herr’s </a:t>
            </a:r>
            <a:r>
              <a:rPr lang="en-GB" sz="2400" b="1" i="1" dirty="0">
                <a:cs typeface="Arial" pitchFamily="34" charset="0"/>
              </a:rPr>
              <a:t>Dispatches </a:t>
            </a:r>
            <a:r>
              <a:rPr lang="en-GB" sz="2400" b="1" dirty="0">
                <a:cs typeface="Arial" pitchFamily="34" charset="0"/>
              </a:rPr>
              <a:t>(1977), Philip Caputo, </a:t>
            </a:r>
            <a:r>
              <a:rPr lang="en-GB" sz="2400" b="1" i="1" dirty="0">
                <a:cs typeface="Arial" pitchFamily="34" charset="0"/>
              </a:rPr>
              <a:t>A Rumor of War </a:t>
            </a:r>
            <a:r>
              <a:rPr lang="en-GB" sz="2400" b="1" dirty="0">
                <a:cs typeface="Arial" pitchFamily="34" charset="0"/>
              </a:rPr>
              <a:t>(1976), and Ron Kovic, </a:t>
            </a:r>
            <a:r>
              <a:rPr lang="en-GB" sz="2400" b="1" i="1" dirty="0">
                <a:cs typeface="Arial" pitchFamily="34" charset="0"/>
              </a:rPr>
              <a:t>Born on the Fourth of July </a:t>
            </a:r>
            <a:r>
              <a:rPr lang="en-GB" sz="2400" b="1" dirty="0">
                <a:cs typeface="Arial" pitchFamily="34" charset="0"/>
              </a:rPr>
              <a:t>(1977), the latter two by Vietnam veterans – performed well on best-sellers charts</a:t>
            </a:r>
          </a:p>
          <a:p>
            <a:pPr marL="742950" lvl="1" indent="-285750">
              <a:buFont typeface="Arial" panose="020B0604020202020204" pitchFamily="34" charset="0"/>
              <a:buChar char="•"/>
            </a:pPr>
            <a:r>
              <a:rPr lang="en-GB" sz="2400" b="1" dirty="0">
                <a:cs typeface="Arial" pitchFamily="34" charset="0"/>
              </a:rPr>
              <a:t>Hollywood storytellers also turned to Vietnam-themed stories: in 1978, both </a:t>
            </a:r>
            <a:r>
              <a:rPr lang="en-GB" sz="2400" b="1" i="1" dirty="0">
                <a:cs typeface="Arial" pitchFamily="34" charset="0"/>
              </a:rPr>
              <a:t>The Deer Hunter </a:t>
            </a:r>
            <a:r>
              <a:rPr lang="en-GB" sz="2400" b="1" dirty="0">
                <a:cs typeface="Arial" pitchFamily="34" charset="0"/>
              </a:rPr>
              <a:t>and </a:t>
            </a:r>
            <a:r>
              <a:rPr lang="en-GB" sz="2400" b="1" i="1" dirty="0">
                <a:cs typeface="Arial" pitchFamily="34" charset="0"/>
              </a:rPr>
              <a:t>Coming Home </a:t>
            </a:r>
            <a:r>
              <a:rPr lang="en-GB" sz="2400" b="1" dirty="0">
                <a:cs typeface="Arial" pitchFamily="34" charset="0"/>
              </a:rPr>
              <a:t>were released to box office success and critical acclaim</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8030" y="782401"/>
            <a:ext cx="1511300" cy="2328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7688" y="782401"/>
            <a:ext cx="1512168" cy="22682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0056" y="816031"/>
            <a:ext cx="1584176" cy="2345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35331" y="820437"/>
            <a:ext cx="1594519" cy="24383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15880" y="782401"/>
            <a:ext cx="1368152" cy="2379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519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6697897"/>
          </a:xfrm>
          <a:prstGeom prst="rect">
            <a:avLst/>
          </a:prstGeom>
          <a:noFill/>
        </p:spPr>
        <p:txBody>
          <a:bodyPr wrap="square" lIns="360000" tIns="360000" rIns="360000" bIns="360000" rtlCol="0">
            <a:spAutoFit/>
          </a:bodyPr>
          <a:lstStyle/>
          <a:p>
            <a:r>
              <a:rPr lang="en-GB" sz="2400" b="1" dirty="0">
                <a:latin typeface="Arial Black" panose="020B0A04020102020204" pitchFamily="34" charset="0"/>
                <a:cs typeface="Arial" pitchFamily="34" charset="0"/>
              </a:rPr>
              <a:t>Perceptions of Vietnam Veterans: </a:t>
            </a:r>
            <a:r>
              <a:rPr lang="en-GB" sz="2400" b="1" i="1" dirty="0">
                <a:latin typeface="Arial Black" panose="020B0A04020102020204" pitchFamily="34" charset="0"/>
                <a:cs typeface="Arial" pitchFamily="34" charset="0"/>
              </a:rPr>
              <a:t>The Deer Hunter </a:t>
            </a:r>
            <a:r>
              <a:rPr lang="en-GB" sz="2400" b="1" dirty="0">
                <a:latin typeface="Arial Black" panose="020B0A04020102020204" pitchFamily="34" charset="0"/>
                <a:cs typeface="Arial" pitchFamily="34" charset="0"/>
              </a:rPr>
              <a:t>(1978)</a:t>
            </a:r>
            <a:endParaRPr lang="en-GB" sz="2400" b="1" i="1" dirty="0">
              <a:latin typeface="Arial Black" panose="020B0A04020102020204" pitchFamily="34" charset="0"/>
              <a:cs typeface="Arial" pitchFamily="34" charset="0"/>
            </a:endParaRPr>
          </a:p>
          <a:p>
            <a:endParaRPr lang="en-GB" sz="2400" b="1" dirty="0">
              <a:latin typeface="Arial Black" panose="020B0A04020102020204" pitchFamily="34" charset="0"/>
              <a:cs typeface="Arial" pitchFamily="34" charset="0"/>
            </a:endParaRPr>
          </a:p>
          <a:p>
            <a:endParaRPr lang="en-GB" sz="2400" b="1" dirty="0">
              <a:latin typeface="Arial Black" panose="020B0A04020102020204" pitchFamily="34" charset="0"/>
              <a:cs typeface="Arial" pitchFamily="34" charset="0"/>
            </a:endParaRPr>
          </a:p>
          <a:p>
            <a:pPr marL="285750" indent="-285750">
              <a:buFontTx/>
              <a:buChar char="-"/>
            </a:pPr>
            <a:endParaRPr lang="pt-BR" sz="1700" dirty="0">
              <a:cs typeface="Arial" pitchFamily="34" charset="0"/>
            </a:endParaRPr>
          </a:p>
          <a:p>
            <a:pPr marL="285750"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lvl="1"/>
            <a:endParaRPr lang="pt-BR" b="1" dirty="0">
              <a:cs typeface="Arial" pitchFamily="34" charset="0"/>
            </a:endParaRPr>
          </a:p>
          <a:p>
            <a:pPr lvl="1"/>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lvl="1"/>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5111" y="1106282"/>
            <a:ext cx="8806889" cy="3742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106282"/>
            <a:ext cx="3600450"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stretch>
            <a:fillRect/>
          </a:stretch>
        </p:blipFill>
        <p:spPr>
          <a:xfrm>
            <a:off x="3600450" y="3416545"/>
            <a:ext cx="2324100" cy="3441456"/>
          </a:xfrm>
          <a:prstGeom prst="rect">
            <a:avLst/>
          </a:prstGeom>
        </p:spPr>
      </p:pic>
    </p:spTree>
    <p:extLst>
      <p:ext uri="{BB962C8B-B14F-4D97-AF65-F5344CB8AC3E}">
        <p14:creationId xmlns:p14="http://schemas.microsoft.com/office/powerpoint/2010/main" val="2106787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192000" cy="6574786"/>
          </a:xfrm>
          <a:prstGeom prst="rect">
            <a:avLst/>
          </a:prstGeom>
          <a:noFill/>
        </p:spPr>
        <p:txBody>
          <a:bodyPr wrap="square" lIns="360000" tIns="360000" rIns="360000" bIns="360000" rtlCol="0">
            <a:spAutoFit/>
          </a:bodyPr>
          <a:lstStyle/>
          <a:p>
            <a:r>
              <a:rPr lang="en-GB" sz="2800" b="1" dirty="0">
                <a:latin typeface="Arial Black" panose="020B0A04020102020204" pitchFamily="34" charset="0"/>
                <a:cs typeface="Arial" pitchFamily="34" charset="0"/>
              </a:rPr>
              <a:t>Perceptions of Vietnam Veterans: </a:t>
            </a:r>
            <a:r>
              <a:rPr lang="en-GB" sz="2800" b="1" i="1" dirty="0">
                <a:latin typeface="Arial Black" panose="020B0A04020102020204" pitchFamily="34" charset="0"/>
                <a:cs typeface="Arial" pitchFamily="34" charset="0"/>
              </a:rPr>
              <a:t>Taxi Driver </a:t>
            </a:r>
            <a:r>
              <a:rPr lang="en-GB" sz="2800" b="1" dirty="0">
                <a:latin typeface="Arial Black" panose="020B0A04020102020204" pitchFamily="34" charset="0"/>
                <a:cs typeface="Arial" pitchFamily="34" charset="0"/>
              </a:rPr>
              <a:t>(1976)</a:t>
            </a:r>
            <a:endParaRPr lang="en-GB" b="1" i="1" dirty="0">
              <a:cs typeface="Arial" pitchFamily="34" charset="0"/>
            </a:endParaRPr>
          </a:p>
          <a:p>
            <a:endParaRPr lang="en-GB" b="1" dirty="0">
              <a:cs typeface="Arial" pitchFamily="34" charset="0"/>
            </a:endParaRPr>
          </a:p>
          <a:p>
            <a:endParaRPr lang="en-GB" b="1" dirty="0">
              <a:cs typeface="Arial" pitchFamily="34" charset="0"/>
            </a:endParaRPr>
          </a:p>
          <a:p>
            <a:pPr marL="285750" indent="-285750">
              <a:buFontTx/>
              <a:buChar char="-"/>
            </a:pPr>
            <a:endParaRPr lang="pt-BR" sz="1700" dirty="0">
              <a:cs typeface="Arial" pitchFamily="34" charset="0"/>
            </a:endParaRPr>
          </a:p>
          <a:p>
            <a:pPr marL="285750"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lvl="1"/>
            <a:endParaRPr lang="pt-BR" b="1" dirty="0">
              <a:cs typeface="Arial" pitchFamily="34" charset="0"/>
            </a:endParaRPr>
          </a:p>
          <a:p>
            <a:pPr lvl="1"/>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lvl="1"/>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435" y="1092967"/>
            <a:ext cx="6899085" cy="46029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549" y="1092966"/>
            <a:ext cx="4874069" cy="2945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stretch>
            <a:fillRect/>
          </a:stretch>
        </p:blipFill>
        <p:spPr>
          <a:xfrm>
            <a:off x="209549" y="4038599"/>
            <a:ext cx="4874069" cy="2735768"/>
          </a:xfrm>
          <a:prstGeom prst="rect">
            <a:avLst/>
          </a:prstGeom>
        </p:spPr>
      </p:pic>
    </p:spTree>
    <p:extLst>
      <p:ext uri="{BB962C8B-B14F-4D97-AF65-F5344CB8AC3E}">
        <p14:creationId xmlns:p14="http://schemas.microsoft.com/office/powerpoint/2010/main" val="4284755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12515850" cy="6682508"/>
          </a:xfrm>
          <a:prstGeom prst="rect">
            <a:avLst/>
          </a:prstGeom>
          <a:noFill/>
        </p:spPr>
        <p:txBody>
          <a:bodyPr wrap="square" lIns="360000" tIns="360000" rIns="360000" bIns="360000" rtlCol="0">
            <a:spAutoFit/>
          </a:bodyPr>
          <a:lstStyle/>
          <a:p>
            <a:r>
              <a:rPr lang="en-GB" sz="2000" b="1" dirty="0">
                <a:latin typeface="Arial Black" panose="020B0A04020102020204" pitchFamily="34" charset="0"/>
                <a:cs typeface="Arial" pitchFamily="34" charset="0"/>
              </a:rPr>
              <a:t>Perceptions of Vietnam Veterans: </a:t>
            </a:r>
            <a:r>
              <a:rPr lang="en-GB" sz="2000" b="1" i="1" dirty="0">
                <a:latin typeface="Arial Black" panose="020B0A04020102020204" pitchFamily="34" charset="0"/>
                <a:cs typeface="Arial" pitchFamily="34" charset="0"/>
              </a:rPr>
              <a:t>First Blood </a:t>
            </a:r>
            <a:r>
              <a:rPr lang="en-GB" sz="2000" b="1" dirty="0">
                <a:latin typeface="Arial Black" panose="020B0A04020102020204" pitchFamily="34" charset="0"/>
                <a:cs typeface="Arial" pitchFamily="34" charset="0"/>
              </a:rPr>
              <a:t>(novel 1972, film 1982)</a:t>
            </a:r>
          </a:p>
          <a:p>
            <a:endParaRPr lang="en-GB" sz="1700" dirty="0">
              <a:latin typeface="Arial Black" panose="020B0A04020102020204" pitchFamily="34" charset="0"/>
            </a:endParaRPr>
          </a:p>
          <a:p>
            <a:r>
              <a:rPr lang="en-GB" sz="1700" dirty="0"/>
              <a:t> </a:t>
            </a:r>
            <a:endParaRPr lang="en-GB" sz="1700" dirty="0">
              <a:cs typeface="Arial" pitchFamily="34" charset="0"/>
            </a:endParaRPr>
          </a:p>
          <a:p>
            <a:endParaRPr lang="en-GB" sz="1700" b="1" dirty="0">
              <a:cs typeface="Arial" pitchFamily="34" charset="0"/>
            </a:endParaRPr>
          </a:p>
          <a:p>
            <a:pPr marL="285750" indent="-285750">
              <a:buFontTx/>
              <a:buChar char="-"/>
            </a:pPr>
            <a:endParaRPr lang="pt-BR" sz="1700" dirty="0">
              <a:cs typeface="Arial" pitchFamily="34" charset="0"/>
            </a:endParaRPr>
          </a:p>
          <a:p>
            <a:pPr marL="285750"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marL="742950" lvl="1" indent="-285750">
              <a:buFontTx/>
              <a:buChar char="-"/>
            </a:pPr>
            <a:endParaRPr lang="pt-BR" sz="1700" dirty="0">
              <a:cs typeface="Arial" pitchFamily="34" charset="0"/>
            </a:endParaRPr>
          </a:p>
          <a:p>
            <a:pPr lvl="1"/>
            <a:endParaRPr lang="pt-BR" b="1" dirty="0">
              <a:cs typeface="Arial" pitchFamily="34" charset="0"/>
            </a:endParaRPr>
          </a:p>
          <a:p>
            <a:pPr lvl="1"/>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marL="742950" lvl="1" indent="-285750">
              <a:buFontTx/>
              <a:buChar char="-"/>
            </a:pPr>
            <a:endParaRPr lang="en-GB" dirty="0">
              <a:cs typeface="Arial" pitchFamily="34" charset="0"/>
            </a:endParaRPr>
          </a:p>
          <a:p>
            <a:pPr lvl="1"/>
            <a:endParaRPr lang="en-GB" dirty="0">
              <a:cs typeface="Arial" pitchFamily="34" charset="0"/>
            </a:endParaRPr>
          </a:p>
          <a:p>
            <a:endParaRPr lang="en-GB" altLang="en-US" sz="1700" dirty="0"/>
          </a:p>
          <a:p>
            <a:pPr marL="285750" indent="-285750">
              <a:buFontTx/>
              <a:buChar char="-"/>
            </a:pPr>
            <a:endParaRPr lang="en-GB" altLang="en-US" sz="1700" dirty="0"/>
          </a:p>
          <a:p>
            <a:pPr marL="285750" indent="-285750">
              <a:buFontTx/>
              <a:buChar char="-"/>
            </a:pPr>
            <a:endParaRPr lang="en-GB" altLang="en-US" sz="1700" dirty="0"/>
          </a:p>
        </p:txBody>
      </p:sp>
      <p:pic>
        <p:nvPicPr>
          <p:cNvPr id="717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198144"/>
            <a:ext cx="5688228" cy="2415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2733" y="4198144"/>
            <a:ext cx="4288768" cy="268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9" name="Picture 11" descr="http://www.leffatykki.com/static/content/image/2e9e507c015c6671af16b5294cf9565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817811"/>
            <a:ext cx="4971128" cy="3311277"/>
          </a:xfrm>
          <a:prstGeom prst="rect">
            <a:avLst/>
          </a:prstGeom>
          <a:noFill/>
          <a:extLst>
            <a:ext uri="{909E8E84-426E-40DD-AFC4-6F175D3DCCD1}">
              <a14:hiddenFill xmlns:a14="http://schemas.microsoft.com/office/drawing/2010/main">
                <a:solidFill>
                  <a:srgbClr val="FFFFFF"/>
                </a:solidFill>
              </a14:hiddenFill>
            </a:ext>
          </a:extLst>
        </p:spPr>
      </p:pic>
      <p:pic>
        <p:nvPicPr>
          <p:cNvPr id="7180" name="Picture 1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12732" y="873991"/>
            <a:ext cx="4288768" cy="1814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81" name="Picture 1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12732" y="2572564"/>
            <a:ext cx="4288768" cy="18434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8"/>
          <a:stretch>
            <a:fillRect/>
          </a:stretch>
        </p:blipFill>
        <p:spPr>
          <a:xfrm>
            <a:off x="5248540" y="873991"/>
            <a:ext cx="2178442" cy="3234822"/>
          </a:xfrm>
          <a:prstGeom prst="rect">
            <a:avLst/>
          </a:prstGeom>
        </p:spPr>
      </p:pic>
    </p:spTree>
    <p:extLst>
      <p:ext uri="{BB962C8B-B14F-4D97-AF65-F5344CB8AC3E}">
        <p14:creationId xmlns:p14="http://schemas.microsoft.com/office/powerpoint/2010/main" val="388912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33351"/>
            <a:ext cx="8420100" cy="6528619"/>
          </a:xfrm>
          <a:prstGeom prst="rect">
            <a:avLst/>
          </a:prstGeom>
          <a:noFill/>
        </p:spPr>
        <p:txBody>
          <a:bodyPr wrap="square" lIns="360000" tIns="360000" rIns="360000" bIns="360000" rtlCol="0">
            <a:spAutoFit/>
          </a:bodyPr>
          <a:lstStyle/>
          <a:p>
            <a:endParaRPr lang="en-GB" sz="1700" dirty="0"/>
          </a:p>
          <a:p>
            <a:endParaRPr lang="en-GB" sz="2000" dirty="0"/>
          </a:p>
          <a:p>
            <a:pPr indent="-457200"/>
            <a:r>
              <a:rPr lang="en-GB" sz="2000" dirty="0"/>
              <a:t>Trautman: This mission is over, Rambo. It's over Johnny. It's over! </a:t>
            </a:r>
          </a:p>
          <a:p>
            <a:pPr indent="-457200"/>
            <a:endParaRPr lang="en-GB" sz="2000" dirty="0"/>
          </a:p>
          <a:p>
            <a:pPr indent="-457200"/>
            <a:r>
              <a:rPr lang="en-GB" sz="2000" dirty="0"/>
              <a:t>Rambo: Nothing is over! You just don't turn it off! It wasn’t my war! You asked me, I didn't ask you! </a:t>
            </a:r>
            <a:r>
              <a:rPr lang="en-GB" sz="2000" b="1" dirty="0"/>
              <a:t>And I did what I had to do to win! But somebody wouldn't let us win! And I come back to the world and I see all those maggots at the airport, protesting me, spitting. Calling me baby killer and all kinds of vile crap</a:t>
            </a:r>
            <a:r>
              <a:rPr lang="en-GB" sz="2000" dirty="0"/>
              <a:t>! Who are they to protest me? Who are they? Unless they've been me and been there and know what the hell they're yelling about! </a:t>
            </a:r>
          </a:p>
          <a:p>
            <a:pPr indent="-457200"/>
            <a:endParaRPr lang="en-GB" sz="2000" i="1" dirty="0">
              <a:cs typeface="Arial" pitchFamily="34" charset="0"/>
            </a:endParaRPr>
          </a:p>
          <a:p>
            <a:pPr indent="-457200"/>
            <a:r>
              <a:rPr lang="en-GB" sz="2000" dirty="0"/>
              <a:t>… Rambo:  I can't get it out of my head. A dream of seven years. Everyday I have this. And sometimes I wake up and I don't know where I am. I don't talk to anybody. Sometimes a day - a week. I can't put it out of my mind.</a:t>
            </a:r>
            <a:endParaRPr lang="en-GB" sz="2000" i="1" dirty="0">
              <a:cs typeface="Arial" pitchFamily="34" charset="0"/>
            </a:endParaRPr>
          </a:p>
          <a:p>
            <a:pPr indent="-457200"/>
            <a:endParaRPr lang="en-GB" sz="2000" dirty="0"/>
          </a:p>
          <a:p>
            <a:pPr indent="-457200"/>
            <a:r>
              <a:rPr lang="en-GB" sz="2000" dirty="0"/>
              <a:t>Trautman: Look John, we can't have you running around out there killing friendly civilians. </a:t>
            </a:r>
          </a:p>
          <a:p>
            <a:pPr indent="-457200"/>
            <a:r>
              <a:rPr lang="en-GB" sz="2000" dirty="0"/>
              <a:t>Rambo: </a:t>
            </a:r>
            <a:r>
              <a:rPr lang="en-GB" sz="2000" b="1" dirty="0"/>
              <a:t>There are no friendly civilians! </a:t>
            </a:r>
          </a:p>
        </p:txBody>
      </p:sp>
      <p:pic>
        <p:nvPicPr>
          <p:cNvPr id="717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7228" y="943112"/>
            <a:ext cx="4064772" cy="2276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0" y="0"/>
            <a:ext cx="12192000" cy="1558028"/>
          </a:xfrm>
          <a:prstGeom prst="rect">
            <a:avLst/>
          </a:prstGeom>
          <a:noFill/>
        </p:spPr>
        <p:txBody>
          <a:bodyPr wrap="square" lIns="360000" tIns="360000" rIns="360000" bIns="360000" rtlCol="0">
            <a:spAutoFit/>
          </a:bodyPr>
          <a:lstStyle/>
          <a:p>
            <a:r>
              <a:rPr lang="en-GB" sz="2000" b="1" dirty="0">
                <a:latin typeface="Arial Black" panose="020B0A04020102020204" pitchFamily="34" charset="0"/>
                <a:cs typeface="Arial" pitchFamily="34" charset="0"/>
              </a:rPr>
              <a:t>Perceptions of Vietnam Veterans: </a:t>
            </a:r>
            <a:r>
              <a:rPr lang="en-GB" sz="2000" b="1" i="1" dirty="0">
                <a:latin typeface="Arial Black" panose="020B0A04020102020204" pitchFamily="34" charset="0"/>
                <a:cs typeface="Arial" pitchFamily="34" charset="0"/>
              </a:rPr>
              <a:t>First Blood </a:t>
            </a:r>
            <a:r>
              <a:rPr lang="en-GB" sz="2000" b="1" dirty="0">
                <a:latin typeface="Arial Black" panose="020B0A04020102020204" pitchFamily="34" charset="0"/>
                <a:cs typeface="Arial" pitchFamily="34" charset="0"/>
              </a:rPr>
              <a:t>(novel 1972, film 1982)</a:t>
            </a:r>
          </a:p>
          <a:p>
            <a:endParaRPr lang="en-GB" sz="1700" dirty="0">
              <a:latin typeface="Arial Black" panose="020B0A04020102020204" pitchFamily="34" charset="0"/>
            </a:endParaRPr>
          </a:p>
          <a:p>
            <a:r>
              <a:rPr lang="en-GB" sz="1700" dirty="0"/>
              <a:t> </a:t>
            </a:r>
            <a:endParaRPr lang="pt-BR" sz="1700" dirty="0">
              <a:cs typeface="Arial" pitchFamily="34" charset="0"/>
            </a:endParaRPr>
          </a:p>
        </p:txBody>
      </p:sp>
    </p:spTree>
    <p:extLst>
      <p:ext uri="{BB962C8B-B14F-4D97-AF65-F5344CB8AC3E}">
        <p14:creationId xmlns:p14="http://schemas.microsoft.com/office/powerpoint/2010/main" val="442056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3999" cy="10421993"/>
          </a:xfrm>
          <a:prstGeom prst="rect">
            <a:avLst/>
          </a:prstGeom>
          <a:noFill/>
        </p:spPr>
        <p:txBody>
          <a:bodyPr wrap="square" lIns="540000" tIns="360000" rIns="540000" bIns="360000" rtlCol="0">
            <a:spAutoFit/>
          </a:bodyPr>
          <a:lstStyle/>
          <a:p>
            <a:r>
              <a:rPr lang="en-GB" sz="2800" b="1" dirty="0">
                <a:latin typeface="Arial Black" panose="020B0A04020102020204" pitchFamily="34" charset="0"/>
                <a:cs typeface="Arial" pitchFamily="34" charset="0"/>
              </a:rPr>
              <a:t>Vietnam Veterans Memorial Fund (VVMF</a:t>
            </a:r>
            <a:r>
              <a:rPr lang="en-GB" b="1" dirty="0">
                <a:latin typeface="Arial Black" panose="020B0A04020102020204" pitchFamily="34" charset="0"/>
                <a:cs typeface="Arial" pitchFamily="34" charset="0"/>
              </a:rPr>
              <a:t>)</a:t>
            </a:r>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endParaRPr lang="en-GB" b="1" dirty="0">
              <a:cs typeface="Arial" pitchFamily="34" charset="0"/>
            </a:endParaRPr>
          </a:p>
          <a:p>
            <a:endParaRPr lang="en-GB" b="1" dirty="0">
              <a:cs typeface="Arial" pitchFamily="34" charset="0"/>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31850"/>
            <a:ext cx="3553563" cy="4730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833330" y="614983"/>
            <a:ext cx="8358670" cy="6513231"/>
          </a:xfrm>
          <a:prstGeom prst="rect">
            <a:avLst/>
          </a:prstGeom>
        </p:spPr>
        <p:txBody>
          <a:bodyPr wrap="square" lIns="540000" tIns="360000" rIns="540000" bIns="360000">
            <a:spAutoFit/>
          </a:bodyPr>
          <a:lstStyle/>
          <a:p>
            <a:pPr marL="285750" indent="-285750" algn="just">
              <a:buFont typeface="Arial" panose="020B0604020202020204" pitchFamily="34" charset="0"/>
              <a:buChar char="•"/>
            </a:pPr>
            <a:r>
              <a:rPr lang="en-GB" sz="2000" dirty="0">
                <a:cs typeface="Arial" pitchFamily="34" charset="0"/>
              </a:rPr>
              <a:t>VVMF est. May 1979 by Jan Scruggs (pictured), a Vietnam veteran: foot-soldier (corporal) in 199</a:t>
            </a:r>
            <a:r>
              <a:rPr lang="en-GB" sz="2000" baseline="30000" dirty="0">
                <a:cs typeface="Arial" pitchFamily="34" charset="0"/>
              </a:rPr>
              <a:t>th</a:t>
            </a:r>
            <a:r>
              <a:rPr lang="en-GB" sz="2000" dirty="0">
                <a:cs typeface="Arial" pitchFamily="34" charset="0"/>
              </a:rPr>
              <a:t> Infantry Division</a:t>
            </a:r>
          </a:p>
          <a:p>
            <a:pPr marL="285750" indent="-285750" algn="just">
              <a:buFont typeface="Arial" panose="020B0604020202020204" pitchFamily="34" charset="0"/>
              <a:buChar char="•"/>
            </a:pPr>
            <a:endParaRPr lang="en-GB" sz="2000" dirty="0">
              <a:cs typeface="Arial" pitchFamily="34" charset="0"/>
            </a:endParaRPr>
          </a:p>
          <a:p>
            <a:pPr marL="285750" indent="-285750" algn="just">
              <a:buFont typeface="Arial" panose="020B0604020202020204" pitchFamily="34" charset="0"/>
              <a:buChar char="•"/>
            </a:pPr>
            <a:r>
              <a:rPr lang="en-GB" sz="2000" dirty="0">
                <a:cs typeface="Arial" pitchFamily="34" charset="0"/>
              </a:rPr>
              <a:t>Scruggs was aggrieved at “collective character assassination” of Vietnam veterans; claimed he was inspired to found VVMF after watching </a:t>
            </a:r>
            <a:r>
              <a:rPr lang="en-GB" sz="2000" i="1" dirty="0">
                <a:cs typeface="Arial" pitchFamily="34" charset="0"/>
              </a:rPr>
              <a:t>The Deer Hunter </a:t>
            </a:r>
            <a:r>
              <a:rPr lang="en-GB" sz="2000" dirty="0">
                <a:cs typeface="Arial" pitchFamily="34" charset="0"/>
              </a:rPr>
              <a:t>(1978) (</a:t>
            </a:r>
            <a:r>
              <a:rPr lang="en-GB" sz="2000" dirty="0"/>
              <a:t>“I’m going to build a memorial to all the guys who served in Vietnam … it’ll have the name of everyone killed”)</a:t>
            </a:r>
            <a:endParaRPr lang="en-GB" sz="2000" dirty="0">
              <a:cs typeface="Arial" pitchFamily="34" charset="0"/>
            </a:endParaRPr>
          </a:p>
          <a:p>
            <a:pPr marL="285750" indent="-285750" algn="just">
              <a:buFont typeface="Arial" panose="020B0604020202020204" pitchFamily="34" charset="0"/>
              <a:buChar char="•"/>
            </a:pPr>
            <a:endParaRPr lang="en-GB" sz="2000" dirty="0">
              <a:cs typeface="Arial" pitchFamily="34" charset="0"/>
            </a:endParaRPr>
          </a:p>
          <a:p>
            <a:pPr algn="just"/>
            <a:r>
              <a:rPr lang="en-GB" sz="2000" dirty="0">
                <a:cs typeface="Arial" pitchFamily="34" charset="0"/>
              </a:rPr>
              <a:t>“The VVM is conceived as a means to promote healing and reconciliation of the country after the divisions caused by the war. Through the support of this project Americans of all political persuasions  and opinions regarding the rightness of national policy in Vietnam may express their acknowledgement of the sacrifice of those who served there. The memorial will further the psychological readjustment of veterans of the war, for whom there were no parades.”</a:t>
            </a:r>
          </a:p>
          <a:p>
            <a:pPr marL="285750" indent="-285750" algn="r">
              <a:buFontTx/>
              <a:buChar char="-"/>
            </a:pPr>
            <a:r>
              <a:rPr lang="en-GB" sz="2000" dirty="0">
                <a:cs typeface="Arial" pitchFamily="34" charset="0"/>
              </a:rPr>
              <a:t>VVMF statement to National Memorial Committee, October 1979</a:t>
            </a:r>
          </a:p>
          <a:p>
            <a:pPr algn="just"/>
            <a:r>
              <a:rPr lang="en-GB" dirty="0">
                <a:cs typeface="Arial" pitchFamily="34" charset="0"/>
              </a:rPr>
              <a:t>                                                       </a:t>
            </a: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0743" y="4224735"/>
            <a:ext cx="1781175" cy="2562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7242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10667999" cy="640515"/>
          </a:xfrm>
          <a:prstGeom prst="rect">
            <a:avLst/>
          </a:prstGeom>
          <a:noFill/>
        </p:spPr>
        <p:txBody>
          <a:bodyPr wrap="square" lIns="360000" tIns="180000" rIns="360000" bIns="180000" rtlCol="0">
            <a:noAutofit/>
          </a:bodyPr>
          <a:lstStyle/>
          <a:p>
            <a:r>
              <a:rPr lang="en-GB" sz="2800" b="1" dirty="0">
                <a:latin typeface="Arial Black" panose="020B0A04020102020204" pitchFamily="34" charset="0"/>
                <a:cs typeface="Arial" pitchFamily="34" charset="0"/>
              </a:rPr>
              <a:t>The Vietnam Veterans Memorial (VVM), Washington DC</a:t>
            </a:r>
          </a:p>
          <a:p>
            <a:pPr marL="342900" indent="-342900">
              <a:buFontTx/>
              <a:buAutoNum type="arabicPeriod"/>
            </a:pPr>
            <a:endParaRPr lang="en-GB" sz="2800" b="1" dirty="0">
              <a:latin typeface="Arial Black" panose="020B0A04020102020204" pitchFamily="34" charset="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FontTx/>
              <a:buAutoNum type="arabicPeriod"/>
            </a:pPr>
            <a:endParaRPr lang="en-GB" b="1" dirty="0">
              <a:cs typeface="Arial" pitchFamily="34" charset="0"/>
            </a:endParaRPr>
          </a:p>
          <a:p>
            <a:pPr marL="342900" indent="-342900">
              <a:buAutoNum type="arabicPeriod"/>
            </a:pPr>
            <a:endParaRPr lang="en-GB" b="1" dirty="0">
              <a:cs typeface="Arial" pitchFamily="34" charset="0"/>
            </a:endParaRPr>
          </a:p>
          <a:p>
            <a:endParaRPr lang="en-GB" b="1" dirty="0">
              <a:cs typeface="Arial" pitchFamily="34" charset="0"/>
            </a:endParaRPr>
          </a:p>
          <a:p>
            <a:endParaRPr lang="en-GB" b="1" dirty="0">
              <a:cs typeface="Arial" pitchFamily="34" charset="0"/>
            </a:endParaRPr>
          </a:p>
        </p:txBody>
      </p:sp>
      <p:sp>
        <p:nvSpPr>
          <p:cNvPr id="9" name="TextBox 8"/>
          <p:cNvSpPr txBox="1">
            <a:spLocks/>
          </p:cNvSpPr>
          <p:nvPr/>
        </p:nvSpPr>
        <p:spPr>
          <a:xfrm>
            <a:off x="1524000" y="639668"/>
            <a:ext cx="9144000" cy="625126"/>
          </a:xfrm>
          <a:prstGeom prst="rect">
            <a:avLst/>
          </a:prstGeom>
          <a:noFill/>
        </p:spPr>
        <p:txBody>
          <a:bodyPr wrap="square" lIns="540000" tIns="180000" rIns="540000" bIns="180000" numCol="2" rtlCol="0">
            <a:spAutoFit/>
          </a:bodyPr>
          <a:lstStyle/>
          <a:p>
            <a:pPr algn="r"/>
            <a:endParaRPr lang="en-GB" sz="1700" b="1" dirty="0">
              <a:cs typeface="Arial" pitchFamily="34" charset="0"/>
            </a:endParaRPr>
          </a:p>
          <a:p>
            <a:pPr algn="r"/>
            <a:endParaRPr lang="en-GB" sz="1700" b="1" dirty="0">
              <a:cs typeface="Arial" pitchFamily="34"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49275"/>
            <a:ext cx="4934566" cy="3608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descr="http://resources.touropia.com/gfx/d/world-famous-walls/vietnam_veterans_memorial_wal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7474" y="3652105"/>
            <a:ext cx="4274526" cy="3205895"/>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39907" y="-27223"/>
            <a:ext cx="3252093" cy="24366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89146" y="757608"/>
            <a:ext cx="3950761" cy="29630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89146" y="3788860"/>
            <a:ext cx="3950761" cy="2954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4747411"/>
            <a:ext cx="5429523" cy="1840843"/>
          </a:xfrm>
          <a:prstGeom prst="rect">
            <a:avLst/>
          </a:prstGeom>
        </p:spPr>
        <p:txBody>
          <a:bodyPr wrap="square" lIns="180000" tIns="180000" rIns="180000" bIns="180000">
            <a:spAutoFit/>
          </a:bodyPr>
          <a:lstStyle/>
          <a:p>
            <a:pPr marL="285750" indent="-285750">
              <a:buFont typeface="Arial" panose="020B0604020202020204" pitchFamily="34" charset="0"/>
              <a:buChar char="•"/>
            </a:pPr>
            <a:r>
              <a:rPr lang="en-GB" sz="1600" b="1" dirty="0">
                <a:cs typeface="Arial" pitchFamily="34" charset="0"/>
              </a:rPr>
              <a:t>Vietnam Veterans Memorial Fund (VVMF) est. 1979</a:t>
            </a:r>
          </a:p>
          <a:p>
            <a:pPr marL="285750" indent="-285750">
              <a:buFont typeface="Arial" panose="020B0604020202020204" pitchFamily="34" charset="0"/>
              <a:buChar char="•"/>
            </a:pPr>
            <a:r>
              <a:rPr lang="en-GB" sz="1600" b="1" dirty="0">
                <a:cs typeface="Arial" pitchFamily="34" charset="0"/>
              </a:rPr>
              <a:t>VVM Congressional and Presidential approval 1980</a:t>
            </a:r>
          </a:p>
          <a:p>
            <a:pPr marL="285750" indent="-285750">
              <a:buFont typeface="Arial" panose="020B0604020202020204" pitchFamily="34" charset="0"/>
              <a:buChar char="•"/>
            </a:pPr>
            <a:r>
              <a:rPr lang="en-GB" sz="1600" b="1" dirty="0">
                <a:cs typeface="Arial" pitchFamily="34" charset="0"/>
              </a:rPr>
              <a:t>VVM design competition 1981</a:t>
            </a:r>
          </a:p>
          <a:p>
            <a:pPr marL="285750" indent="-285750">
              <a:buFont typeface="Arial" panose="020B0604020202020204" pitchFamily="34" charset="0"/>
              <a:buChar char="•"/>
            </a:pPr>
            <a:r>
              <a:rPr lang="en-GB" sz="1600" b="1" dirty="0">
                <a:cs typeface="Arial" pitchFamily="34" charset="0"/>
              </a:rPr>
              <a:t>VVM (wall) dedicated 1982</a:t>
            </a:r>
          </a:p>
          <a:p>
            <a:pPr marL="285750" indent="-285750">
              <a:buFont typeface="Arial" panose="020B0604020202020204" pitchFamily="34" charset="0"/>
              <a:buChar char="•"/>
            </a:pPr>
            <a:r>
              <a:rPr lang="en-GB" sz="1600" b="1" dirty="0">
                <a:cs typeface="Arial" pitchFamily="34" charset="0"/>
              </a:rPr>
              <a:t>VVM addition (fighting men statue) dedicated 1984</a:t>
            </a:r>
          </a:p>
          <a:p>
            <a:pPr marL="285750" indent="-285750">
              <a:buFont typeface="Arial" panose="020B0604020202020204" pitchFamily="34" charset="0"/>
              <a:buChar char="•"/>
            </a:pPr>
            <a:r>
              <a:rPr lang="en-GB" sz="1600" b="1" dirty="0">
                <a:cs typeface="Arial" pitchFamily="34" charset="0"/>
              </a:rPr>
              <a:t>VVM women’s memorial dedicated 1993</a:t>
            </a:r>
          </a:p>
        </p:txBody>
      </p:sp>
    </p:spTree>
    <p:extLst>
      <p:ext uri="{BB962C8B-B14F-4D97-AF65-F5344CB8AC3E}">
        <p14:creationId xmlns:p14="http://schemas.microsoft.com/office/powerpoint/2010/main" val="3685622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10671860" cy="1004030"/>
          </a:xfrm>
          <a:prstGeom prst="rect">
            <a:avLst/>
          </a:prstGeom>
          <a:noFill/>
        </p:spPr>
        <p:txBody>
          <a:bodyPr wrap="square" lIns="540000" tIns="360000" rIns="540000" bIns="360000" rtlCol="0">
            <a:spAutoFit/>
          </a:bodyPr>
          <a:lstStyle/>
          <a:p>
            <a:endParaRPr lang="en-GB" b="1" dirty="0">
              <a:latin typeface="Arial Black" panose="020B0A04020102020204" pitchFamily="34" charset="0"/>
              <a:cs typeface="Arial" pitchFamily="34" charset="0"/>
            </a:endParaRPr>
          </a:p>
        </p:txBody>
      </p:sp>
      <p:sp>
        <p:nvSpPr>
          <p:cNvPr id="11" name="TextBox 10"/>
          <p:cNvSpPr txBox="1"/>
          <p:nvPr/>
        </p:nvSpPr>
        <p:spPr>
          <a:xfrm>
            <a:off x="3860" y="-192781"/>
            <a:ext cx="7368490" cy="8590383"/>
          </a:xfrm>
          <a:prstGeom prst="rect">
            <a:avLst/>
          </a:prstGeom>
          <a:noFill/>
        </p:spPr>
        <p:txBody>
          <a:bodyPr wrap="square" lIns="540000" tIns="180000" rIns="540000" bIns="180000" rtlCol="0">
            <a:spAutoFit/>
          </a:bodyPr>
          <a:lstStyle/>
          <a:p>
            <a:pPr marL="285750" indent="-285750" algn="just">
              <a:lnSpc>
                <a:spcPct val="90000"/>
              </a:lnSpc>
              <a:buFont typeface="Arial" panose="020B0604020202020204" pitchFamily="34" charset="0"/>
              <a:buChar char="•"/>
            </a:pPr>
            <a:endParaRPr lang="en-US" altLang="en-US" sz="2800" dirty="0"/>
          </a:p>
          <a:p>
            <a:pPr algn="just">
              <a:lnSpc>
                <a:spcPct val="90000"/>
              </a:lnSpc>
            </a:pPr>
            <a:r>
              <a:rPr lang="en-GB" sz="2800" b="1" dirty="0">
                <a:latin typeface="Arial Black" panose="020B0A04020102020204" pitchFamily="34" charset="0"/>
                <a:cs typeface="Arial" pitchFamily="34" charset="0"/>
              </a:rPr>
              <a:t>Vietnam Veterans Memorial </a:t>
            </a:r>
          </a:p>
          <a:p>
            <a:pPr marL="285750" indent="-285750" algn="just">
              <a:lnSpc>
                <a:spcPct val="90000"/>
              </a:lnSpc>
              <a:buFont typeface="Arial" panose="020B0604020202020204" pitchFamily="34" charset="0"/>
              <a:buChar char="•"/>
            </a:pPr>
            <a:endParaRPr lang="en-US" altLang="en-US" dirty="0"/>
          </a:p>
          <a:p>
            <a:pPr marL="285750" indent="-285750" algn="just">
              <a:lnSpc>
                <a:spcPct val="90000"/>
              </a:lnSpc>
              <a:buFont typeface="Arial" panose="020B0604020202020204" pitchFamily="34" charset="0"/>
              <a:buChar char="•"/>
            </a:pPr>
            <a:r>
              <a:rPr lang="en-US" altLang="en-US" sz="2000" dirty="0"/>
              <a:t>Dedication of VVM on November 13 1982, accompanied by “National Salute to Vietnam Veterans,” beginning November 10</a:t>
            </a:r>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r>
              <a:rPr lang="en-US" altLang="en-US" sz="2000" dirty="0"/>
              <a:t>Veterans parade watched by estimated 150,000</a:t>
            </a:r>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r>
              <a:rPr lang="en-GB" altLang="en-US" sz="2000" dirty="0"/>
              <a:t>Senator John Warner referred to  the “</a:t>
            </a:r>
            <a:r>
              <a:rPr lang="en-GB" altLang="en-US" sz="2000" b="1" dirty="0"/>
              <a:t>sober lesson of history</a:t>
            </a:r>
            <a:r>
              <a:rPr lang="en-GB" altLang="en-US" sz="2000" dirty="0"/>
              <a:t>” that “</a:t>
            </a:r>
            <a:r>
              <a:rPr lang="en-GB" altLang="en-US" sz="2000" b="1" dirty="0"/>
              <a:t>we should never again ask our men and women to serve in a war that we do not intend to win </a:t>
            </a:r>
            <a:r>
              <a:rPr lang="en-GB" altLang="en-US" sz="2000" dirty="0"/>
              <a:t>…. we learned that we </a:t>
            </a:r>
            <a:r>
              <a:rPr lang="en-GB" altLang="en-US" sz="2000" b="1" dirty="0"/>
              <a:t>should not enter a war unless it is necessary for our national survival</a:t>
            </a:r>
            <a:r>
              <a:rPr lang="en-GB" altLang="en-US" sz="2000" dirty="0"/>
              <a:t>.  We learned that, if we do enter such a war, we must support our men and women to the fullest extent possible,” echoing a letter sent to VVMF by Secretary of </a:t>
            </a:r>
            <a:r>
              <a:rPr lang="en-GB" altLang="en-US" sz="2000" dirty="0" err="1"/>
              <a:t>Defense</a:t>
            </a:r>
            <a:r>
              <a:rPr lang="en-GB" altLang="en-US" sz="2000" dirty="0"/>
              <a:t> Caspar Weinberger</a:t>
            </a:r>
          </a:p>
          <a:p>
            <a:pPr marL="285750" indent="-285750" algn="just">
              <a:lnSpc>
                <a:spcPct val="90000"/>
              </a:lnSpc>
              <a:buFont typeface="Arial" panose="020B0604020202020204" pitchFamily="34" charset="0"/>
              <a:buChar char="•"/>
            </a:pPr>
            <a:endParaRPr lang="en-GB" altLang="en-US" sz="2000" dirty="0"/>
          </a:p>
          <a:p>
            <a:pPr marL="285750" indent="-285750" algn="just">
              <a:lnSpc>
                <a:spcPct val="90000"/>
              </a:lnSpc>
              <a:buFont typeface="Arial" panose="020B0604020202020204" pitchFamily="34" charset="0"/>
              <a:buChar char="•"/>
            </a:pPr>
            <a:endParaRPr lang="en-GB" altLang="en-US" sz="2000" dirty="0"/>
          </a:p>
          <a:p>
            <a:pPr marL="285750" indent="-285750" algn="just">
              <a:lnSpc>
                <a:spcPct val="90000"/>
              </a:lnSpc>
              <a:buFont typeface="Arial" panose="020B0604020202020204" pitchFamily="34" charset="0"/>
              <a:buChar char="•"/>
            </a:pPr>
            <a:r>
              <a:rPr lang="en-GB" altLang="en-US" sz="2000" dirty="0"/>
              <a:t>Attitudes of attending veterans differed. Slogans on placards included:</a:t>
            </a:r>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endParaRPr lang="en-US" altLang="en-US" sz="2000" dirty="0"/>
          </a:p>
          <a:p>
            <a:pPr marL="285750" indent="-285750" algn="just">
              <a:lnSpc>
                <a:spcPct val="90000"/>
              </a:lnSpc>
              <a:buFont typeface="Arial" panose="020B0604020202020204" pitchFamily="34" charset="0"/>
              <a:buChar char="•"/>
            </a:pPr>
            <a:endParaRPr lang="en-US" altLang="en-US" sz="2000" dirty="0"/>
          </a:p>
          <a:p>
            <a:pPr>
              <a:lnSpc>
                <a:spcPct val="90000"/>
              </a:lnSpc>
            </a:pPr>
            <a:endParaRPr lang="en-US" altLang="en-US" sz="2000" dirty="0"/>
          </a:p>
          <a:p>
            <a:pPr>
              <a:lnSpc>
                <a:spcPct val="90000"/>
              </a:lnSpc>
            </a:pPr>
            <a:endParaRPr lang="en-US" altLang="en-US" sz="2000" dirty="0"/>
          </a:p>
          <a:p>
            <a:endParaRPr lang="en-GB" b="1" dirty="0">
              <a:cs typeface="Arial" pitchFamily="34" charset="0"/>
            </a:endParaRP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5762" y="140521"/>
            <a:ext cx="5016238" cy="32694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858000" y="4514851"/>
            <a:ext cx="5334000" cy="2609849"/>
          </a:xfrm>
          <a:prstGeom prst="rect">
            <a:avLst/>
          </a:prstGeom>
          <a:noFill/>
        </p:spPr>
        <p:txBody>
          <a:bodyPr wrap="square" lIns="360000" tIns="180000" rIns="360000" bIns="180000" numCol="2" rtlCol="0">
            <a:spAutoFit/>
          </a:bodyPr>
          <a:lstStyle/>
          <a:p>
            <a:pPr algn="ctr">
              <a:lnSpc>
                <a:spcPct val="90000"/>
              </a:lnSpc>
            </a:pPr>
            <a:r>
              <a:rPr lang="en-GB" altLang="en-US" sz="2000" b="1" dirty="0"/>
              <a:t>‘Next time, let us win’</a:t>
            </a:r>
          </a:p>
          <a:p>
            <a:pPr algn="ctr">
              <a:lnSpc>
                <a:spcPct val="90000"/>
              </a:lnSpc>
            </a:pPr>
            <a:r>
              <a:rPr lang="en-GB" altLang="en-US" sz="2000" b="1" dirty="0"/>
              <a:t>‘I’d do it again – Vote Reagan’</a:t>
            </a:r>
          </a:p>
          <a:p>
            <a:pPr algn="ctr">
              <a:lnSpc>
                <a:spcPct val="90000"/>
              </a:lnSpc>
            </a:pPr>
            <a:r>
              <a:rPr lang="en-GB" altLang="en-US" sz="2000" b="1" dirty="0"/>
              <a:t>‘No more wars, no more lies, no more stone memorials’</a:t>
            </a:r>
          </a:p>
          <a:p>
            <a:pPr algn="ctr">
              <a:lnSpc>
                <a:spcPct val="90000"/>
              </a:lnSpc>
            </a:pPr>
            <a:endParaRPr lang="en-GB" altLang="en-US" sz="2000" b="1" dirty="0"/>
          </a:p>
          <a:p>
            <a:pPr algn="ctr">
              <a:lnSpc>
                <a:spcPct val="90000"/>
              </a:lnSpc>
            </a:pPr>
            <a:endParaRPr lang="en-GB" altLang="en-US" sz="2000" b="1" dirty="0"/>
          </a:p>
          <a:p>
            <a:pPr algn="ctr">
              <a:lnSpc>
                <a:spcPct val="90000"/>
              </a:lnSpc>
            </a:pPr>
            <a:r>
              <a:rPr lang="en-GB" altLang="en-US" sz="2000" b="1" dirty="0"/>
              <a:t>‘No more Vietnam veterans’</a:t>
            </a:r>
          </a:p>
          <a:p>
            <a:pPr algn="ctr">
              <a:lnSpc>
                <a:spcPct val="90000"/>
              </a:lnSpc>
            </a:pPr>
            <a:r>
              <a:rPr lang="en-GB" altLang="en-US" sz="2000" b="1" dirty="0"/>
              <a:t>‘We want jobs’</a:t>
            </a:r>
          </a:p>
          <a:p>
            <a:pPr algn="ctr">
              <a:lnSpc>
                <a:spcPct val="90000"/>
              </a:lnSpc>
            </a:pPr>
            <a:r>
              <a:rPr lang="en-GB" altLang="en-US" sz="2000" b="1" dirty="0"/>
              <a:t>‘Compensate for Agent Orange’</a:t>
            </a:r>
          </a:p>
        </p:txBody>
      </p:sp>
    </p:spTree>
    <p:extLst>
      <p:ext uri="{BB962C8B-B14F-4D97-AF65-F5344CB8AC3E}">
        <p14:creationId xmlns:p14="http://schemas.microsoft.com/office/powerpoint/2010/main" val="2770210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77000" y="0"/>
            <a:ext cx="5714999" cy="3774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 y="876812"/>
            <a:ext cx="6466114" cy="7821281"/>
          </a:xfrm>
          <a:prstGeom prst="rect">
            <a:avLst/>
          </a:prstGeom>
          <a:noFill/>
        </p:spPr>
        <p:txBody>
          <a:bodyPr wrap="square" lIns="540000" tIns="360000" rIns="540000" bIns="360000" rtlCol="0">
            <a:spAutoFit/>
          </a:bodyPr>
          <a:lstStyle/>
          <a:p>
            <a:pPr algn="just"/>
            <a:r>
              <a:rPr lang="en-GB" sz="2400" dirty="0"/>
              <a:t>“Two years ago, our government dedicated the memorial bearing the names of those who died or are still missing. Every day, the </a:t>
            </a:r>
            <a:r>
              <a:rPr lang="en-GB" sz="2400" b="1" dirty="0"/>
              <a:t>families and friends of those brave men and women come to the wall and search out a name and touch it.</a:t>
            </a:r>
          </a:p>
          <a:p>
            <a:pPr algn="just"/>
            <a:r>
              <a:rPr lang="en-GB" sz="2400" dirty="0"/>
              <a:t>	“Those who fought in Vietnam are </a:t>
            </a:r>
            <a:r>
              <a:rPr lang="en-GB" sz="2400" b="1" dirty="0"/>
              <a:t>part of us, part of our history</a:t>
            </a:r>
            <a:r>
              <a:rPr lang="en-GB" sz="2400" dirty="0"/>
              <a:t>. They reflected the best in us. No number of wreaths, no amount of music and memorializing will ever do them justice but it is good for us that we </a:t>
            </a:r>
            <a:r>
              <a:rPr lang="en-GB" sz="2400" dirty="0" err="1"/>
              <a:t>honor</a:t>
            </a:r>
            <a:r>
              <a:rPr lang="en-GB" sz="2400" dirty="0"/>
              <a:t> them and their sacrifice …”</a:t>
            </a:r>
          </a:p>
          <a:p>
            <a:pPr marL="285750" indent="-285750" algn="r">
              <a:lnSpc>
                <a:spcPct val="90000"/>
              </a:lnSpc>
              <a:buFontTx/>
              <a:buChar char="-"/>
            </a:pPr>
            <a:r>
              <a:rPr lang="en-GB" dirty="0"/>
              <a:t>Ronald Reagan, ‘Remarks at Dedication Ceremonies for the Vietnam Veterans Memorial Statue,’ </a:t>
            </a:r>
          </a:p>
          <a:p>
            <a:pPr algn="r">
              <a:lnSpc>
                <a:spcPct val="90000"/>
              </a:lnSpc>
            </a:pPr>
            <a:r>
              <a:rPr lang="en-GB" dirty="0"/>
              <a:t>November 11 1984 </a:t>
            </a:r>
            <a:r>
              <a:rPr lang="en-GB" sz="1200" dirty="0"/>
              <a:t>(</a:t>
            </a:r>
            <a:r>
              <a:rPr lang="en-GB" sz="1200" dirty="0">
                <a:hlinkClick r:id="rId4"/>
              </a:rPr>
              <a:t>http://www.presidency.ucsb.edu/ws/?pid=39414</a:t>
            </a:r>
            <a:r>
              <a:rPr lang="en-GB" sz="1200" dirty="0"/>
              <a:t>)</a:t>
            </a:r>
          </a:p>
          <a:p>
            <a:pPr marL="285750" indent="-285750" algn="just">
              <a:lnSpc>
                <a:spcPct val="90000"/>
              </a:lnSpc>
              <a:buFontTx/>
              <a:buChar char="-"/>
            </a:pPr>
            <a:endParaRPr lang="en-GB" sz="1200" dirty="0"/>
          </a:p>
          <a:p>
            <a:endParaRPr lang="en-GB" sz="2000" b="1" dirty="0">
              <a:cs typeface="Arial" pitchFamily="34" charset="0"/>
            </a:endParaRPr>
          </a:p>
          <a:p>
            <a:pPr>
              <a:lnSpc>
                <a:spcPct val="90000"/>
              </a:lnSpc>
            </a:pPr>
            <a:endParaRPr lang="en-US" altLang="en-US" sz="2400" dirty="0"/>
          </a:p>
          <a:p>
            <a:endParaRPr lang="en-GB" sz="2400" b="1" dirty="0">
              <a:cs typeface="Arial" pitchFamily="34" charset="0"/>
            </a:endParaRPr>
          </a:p>
          <a:p>
            <a:pPr algn="just"/>
            <a:endParaRPr lang="en-GB" sz="2400" dirty="0"/>
          </a:p>
        </p:txBody>
      </p:sp>
      <p:sp>
        <p:nvSpPr>
          <p:cNvPr id="5" name="TextBox 4"/>
          <p:cNvSpPr txBox="1"/>
          <p:nvPr/>
        </p:nvSpPr>
        <p:spPr>
          <a:xfrm>
            <a:off x="0" y="-84182"/>
            <a:ext cx="7368490" cy="1139113"/>
          </a:xfrm>
          <a:prstGeom prst="rect">
            <a:avLst/>
          </a:prstGeom>
          <a:noFill/>
        </p:spPr>
        <p:txBody>
          <a:bodyPr wrap="square" lIns="540000" tIns="180000" rIns="540000" bIns="180000" rtlCol="0">
            <a:spAutoFit/>
          </a:bodyPr>
          <a:lstStyle/>
          <a:p>
            <a:pPr marL="285750" indent="-285750" algn="just">
              <a:lnSpc>
                <a:spcPct val="90000"/>
              </a:lnSpc>
              <a:buFont typeface="Arial" panose="020B0604020202020204" pitchFamily="34" charset="0"/>
              <a:buChar char="•"/>
            </a:pPr>
            <a:endParaRPr lang="en-US" altLang="en-US" sz="2800" dirty="0"/>
          </a:p>
          <a:p>
            <a:pPr algn="just">
              <a:lnSpc>
                <a:spcPct val="90000"/>
              </a:lnSpc>
            </a:pPr>
            <a:r>
              <a:rPr lang="en-GB" sz="2800" b="1" dirty="0">
                <a:latin typeface="Arial Black" panose="020B0A04020102020204" pitchFamily="34" charset="0"/>
                <a:cs typeface="Arial" pitchFamily="34" charset="0"/>
              </a:rPr>
              <a:t>Reagan and the VVM</a:t>
            </a:r>
            <a:endParaRPr lang="en-GB" b="1" dirty="0">
              <a:cs typeface="Arial" pitchFamily="34" charset="0"/>
            </a:endParaRPr>
          </a:p>
        </p:txBody>
      </p:sp>
      <p:pic>
        <p:nvPicPr>
          <p:cNvPr id="7"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080247" y="3774186"/>
            <a:ext cx="4111753" cy="30838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58524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39585" y="2367643"/>
            <a:ext cx="12475030" cy="5287941"/>
          </a:xfrm>
          <a:prstGeom prst="rect">
            <a:avLst/>
          </a:prstGeom>
          <a:noFill/>
        </p:spPr>
        <p:txBody>
          <a:bodyPr wrap="square" lIns="540000" tIns="180000" rIns="540000" bIns="180000" rtlCol="0">
            <a:spAutoFit/>
          </a:bodyPr>
          <a:lstStyle/>
          <a:p>
            <a:pPr algn="just"/>
            <a:endParaRPr lang="en-GB" sz="1400" dirty="0"/>
          </a:p>
          <a:p>
            <a:pPr algn="just"/>
            <a:r>
              <a:rPr lang="en-GB" dirty="0"/>
              <a:t>“… Well I believe we, the Americans of today, are ready to act worthy of ourselves, to do what must be done to insure happiness and liberty for ourselves, our children, and our children’s children. And as we renew ourselves here in our own land, we will be seen as having </a:t>
            </a:r>
            <a:r>
              <a:rPr lang="en-GB" b="1" dirty="0"/>
              <a:t>greater strength throughout the world</a:t>
            </a:r>
            <a:r>
              <a:rPr lang="en-GB" dirty="0"/>
              <a:t>. We will again be the </a:t>
            </a:r>
            <a:r>
              <a:rPr lang="en-GB" b="1" dirty="0"/>
              <a:t>exemplar of freedom and a beacon of hope for those who do not now have freedom</a:t>
            </a:r>
            <a:r>
              <a:rPr lang="en-GB" dirty="0"/>
              <a:t>.</a:t>
            </a:r>
          </a:p>
          <a:p>
            <a:pPr algn="just"/>
            <a:r>
              <a:rPr lang="en-GB" dirty="0"/>
              <a:t>	“</a:t>
            </a:r>
            <a:r>
              <a:rPr lang="en-GB" b="1" dirty="0"/>
              <a:t>As for the enemies of freedom, they will be reminded that peace is the highest aspiration of the American people. We will negotiate for it, sacrifice for it; we will not surrender for it – now or ever. </a:t>
            </a:r>
          </a:p>
          <a:p>
            <a:pPr algn="just"/>
            <a:r>
              <a:rPr lang="en-GB" dirty="0"/>
              <a:t>	“... Standing here [facing the Capitol], one faces a magnificent vista, opening up this city’s special beauty and history. At the end of this open mall are those shrines to the giants on whose shoulders we stand. 	“Beyond those moments – those monuments to heroism is the Potomac River, and on the far shore the sloping hills of Arlington National Cemetery, with its row upon row of simple white markers bearing crosses or Stars of David.  Each one of those markers is a monument to [a] hero. Their lives ended in places called Belleau Wood, the Argonne [World War One], Omaha Beach, Salerno, and halfway around the world on Guadalcanal, Tarawa [World War Two], Pork Chop Hill, the </a:t>
            </a:r>
            <a:r>
              <a:rPr lang="en-GB" dirty="0" err="1"/>
              <a:t>Chosin</a:t>
            </a:r>
            <a:r>
              <a:rPr lang="en-GB" dirty="0"/>
              <a:t> Reservoir [Korean War], and in </a:t>
            </a:r>
            <a:r>
              <a:rPr lang="en-GB" b="1" dirty="0"/>
              <a:t>a hundred rice paddies and jungles of a place called Vietnam.</a:t>
            </a:r>
            <a:r>
              <a:rPr lang="en-GB" dirty="0"/>
              <a:t>”</a:t>
            </a:r>
          </a:p>
          <a:p>
            <a:pPr marL="285750" indent="-285750" algn="r">
              <a:buFontTx/>
              <a:buChar char="-"/>
            </a:pPr>
            <a:r>
              <a:rPr lang="en-GB" dirty="0"/>
              <a:t>Ronald Reagan, First Inaugural Address, Washington DC, January 20 1981</a:t>
            </a:r>
          </a:p>
          <a:p>
            <a:pPr marL="285750" indent="-285750" algn="just">
              <a:buFontTx/>
              <a:buChar char="-"/>
            </a:pPr>
            <a:endParaRPr lang="en-GB" dirty="0"/>
          </a:p>
          <a:p>
            <a:pPr algn="just"/>
            <a:endParaRPr lang="en-GB" dirty="0"/>
          </a:p>
          <a:p>
            <a:pPr algn="just"/>
            <a:endParaRPr lang="en-GB" dirty="0"/>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7896" y="0"/>
            <a:ext cx="4124103" cy="27439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297773" y="88747"/>
            <a:ext cx="6543897" cy="1077218"/>
          </a:xfrm>
          <a:prstGeom prst="rect">
            <a:avLst/>
          </a:prstGeom>
        </p:spPr>
        <p:txBody>
          <a:bodyPr wrap="square">
            <a:spAutoFit/>
          </a:bodyPr>
          <a:lstStyle/>
          <a:p>
            <a:r>
              <a:rPr lang="en-GB" sz="3200" dirty="0">
                <a:latin typeface="Arial Black" panose="020B0A04020102020204" pitchFamily="34" charset="0"/>
              </a:rPr>
              <a:t>Reagan and Memory of the Vietnam War</a:t>
            </a:r>
          </a:p>
        </p:txBody>
      </p:sp>
    </p:spTree>
    <p:extLst>
      <p:ext uri="{BB962C8B-B14F-4D97-AF65-F5344CB8AC3E}">
        <p14:creationId xmlns:p14="http://schemas.microsoft.com/office/powerpoint/2010/main" val="261186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77000" y="0"/>
            <a:ext cx="5714999" cy="3774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0" y="876812"/>
            <a:ext cx="5410199" cy="6225460"/>
          </a:xfrm>
          <a:prstGeom prst="rect">
            <a:avLst/>
          </a:prstGeom>
          <a:noFill/>
        </p:spPr>
        <p:txBody>
          <a:bodyPr wrap="square" lIns="540000" tIns="360000" rIns="540000" bIns="360000" rtlCol="0">
            <a:spAutoFit/>
          </a:bodyPr>
          <a:lstStyle/>
          <a:p>
            <a:pPr algn="just"/>
            <a:r>
              <a:rPr lang="en-GB" sz="2400" b="1" dirty="0"/>
              <a:t>	</a:t>
            </a:r>
            <a:r>
              <a:rPr lang="en-GB" sz="2400" dirty="0"/>
              <a:t>“ … The war in Vietnam threatened to tear our society apart, and the political and philosophical disagreements that animated each side continue to some extent. </a:t>
            </a:r>
          </a:p>
          <a:p>
            <a:pPr algn="just">
              <a:lnSpc>
                <a:spcPct val="90000"/>
              </a:lnSpc>
            </a:pPr>
            <a:r>
              <a:rPr lang="en-GB" sz="2400" dirty="0"/>
              <a:t>	“It’s been said that these memorials reflect a hunger for healing. Well, I do not know if perfect healing ever occurs, </a:t>
            </a:r>
            <a:r>
              <a:rPr lang="en-GB" sz="2400" b="1" dirty="0"/>
              <a:t>but I know that sometimes when a bone is broken, if it’s knit together well, it will in the end be stronger than if it had not been broken</a:t>
            </a:r>
            <a:r>
              <a:rPr lang="en-GB" sz="2400" dirty="0"/>
              <a:t>. </a:t>
            </a:r>
          </a:p>
          <a:p>
            <a:pPr algn="just">
              <a:lnSpc>
                <a:spcPct val="90000"/>
              </a:lnSpc>
            </a:pPr>
            <a:endParaRPr lang="en-GB" sz="2100" dirty="0"/>
          </a:p>
        </p:txBody>
      </p:sp>
      <p:sp>
        <p:nvSpPr>
          <p:cNvPr id="6" name="TextBox 5"/>
          <p:cNvSpPr txBox="1"/>
          <p:nvPr/>
        </p:nvSpPr>
        <p:spPr>
          <a:xfrm>
            <a:off x="5159829" y="3766612"/>
            <a:ext cx="7032171" cy="3989463"/>
          </a:xfrm>
          <a:prstGeom prst="rect">
            <a:avLst/>
          </a:prstGeom>
          <a:noFill/>
        </p:spPr>
        <p:txBody>
          <a:bodyPr wrap="square" lIns="540000" tIns="360000" rIns="540000" bIns="360000" rtlCol="0">
            <a:spAutoFit/>
          </a:bodyPr>
          <a:lstStyle/>
          <a:p>
            <a:pPr algn="r">
              <a:lnSpc>
                <a:spcPct val="90000"/>
              </a:lnSpc>
            </a:pPr>
            <a:r>
              <a:rPr lang="en-GB" dirty="0"/>
              <a:t>	</a:t>
            </a:r>
            <a:r>
              <a:rPr lang="en-GB" sz="2200" dirty="0"/>
              <a:t>“</a:t>
            </a:r>
            <a:r>
              <a:rPr lang="en-GB" sz="2400" dirty="0"/>
              <a:t>Such </a:t>
            </a:r>
            <a:r>
              <a:rPr lang="en-GB" sz="2400" b="1" dirty="0"/>
              <a:t>rethinking</a:t>
            </a:r>
            <a:r>
              <a:rPr lang="en-GB" sz="2400" dirty="0"/>
              <a:t> by those who did not serve and those who did. … rethinking on all sides, and this is good. And </a:t>
            </a:r>
            <a:r>
              <a:rPr lang="en-GB" sz="2400" b="1" dirty="0"/>
              <a:t>it’s time we moved on in unity and with resolve – </a:t>
            </a:r>
            <a:r>
              <a:rPr lang="en-GB" sz="2400" dirty="0"/>
              <a:t>with the resolve to always stand for freedom, as those who fought did, and to protect and preserve peace.” </a:t>
            </a:r>
            <a:r>
              <a:rPr lang="en-GB" sz="2200" dirty="0"/>
              <a:t>	- </a:t>
            </a:r>
            <a:r>
              <a:rPr lang="en-GB" sz="1600" dirty="0"/>
              <a:t>Reagan, ‘Remarks at Dedication Ceremonies for the Vietnam Veterans Memorial Statue,’ November 11</a:t>
            </a:r>
          </a:p>
          <a:p>
            <a:endParaRPr lang="en-GB" sz="1400" b="1" dirty="0">
              <a:cs typeface="Arial" pitchFamily="34" charset="0"/>
            </a:endParaRPr>
          </a:p>
          <a:p>
            <a:pPr>
              <a:lnSpc>
                <a:spcPct val="90000"/>
              </a:lnSpc>
            </a:pPr>
            <a:endParaRPr lang="en-US" altLang="en-US" dirty="0"/>
          </a:p>
          <a:p>
            <a:endParaRPr lang="en-GB" b="1" dirty="0">
              <a:cs typeface="Arial" pitchFamily="34" charset="0"/>
            </a:endParaRPr>
          </a:p>
        </p:txBody>
      </p:sp>
      <p:sp>
        <p:nvSpPr>
          <p:cNvPr id="5" name="TextBox 4"/>
          <p:cNvSpPr txBox="1"/>
          <p:nvPr/>
        </p:nvSpPr>
        <p:spPr>
          <a:xfrm>
            <a:off x="0" y="45371"/>
            <a:ext cx="7368490" cy="1225290"/>
          </a:xfrm>
          <a:prstGeom prst="rect">
            <a:avLst/>
          </a:prstGeom>
          <a:noFill/>
        </p:spPr>
        <p:txBody>
          <a:bodyPr wrap="square" lIns="540000" tIns="180000" rIns="540000" bIns="180000" rtlCol="0">
            <a:spAutoFit/>
          </a:bodyPr>
          <a:lstStyle/>
          <a:p>
            <a:r>
              <a:rPr lang="en-GB" sz="2800" dirty="0">
                <a:latin typeface="Arial Black" panose="020B0A04020102020204" pitchFamily="34" charset="0"/>
              </a:rPr>
              <a:t>Reagan and Memory of the Vietnam War</a:t>
            </a:r>
          </a:p>
        </p:txBody>
      </p:sp>
    </p:spTree>
    <p:extLst>
      <p:ext uri="{BB962C8B-B14F-4D97-AF65-F5344CB8AC3E}">
        <p14:creationId xmlns:p14="http://schemas.microsoft.com/office/powerpoint/2010/main" val="1864719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77000" y="0"/>
            <a:ext cx="5714999" cy="3774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 y="876812"/>
            <a:ext cx="6466114" cy="5906911"/>
          </a:xfrm>
          <a:prstGeom prst="rect">
            <a:avLst/>
          </a:prstGeom>
          <a:noFill/>
        </p:spPr>
        <p:txBody>
          <a:bodyPr wrap="square" lIns="540000" tIns="360000" rIns="540000" bIns="360000" rtlCol="0">
            <a:spAutoFit/>
          </a:bodyPr>
          <a:lstStyle/>
          <a:p>
            <a:pPr algn="just"/>
            <a:r>
              <a:rPr lang="en-GB" sz="2400" dirty="0"/>
              <a:t>“… Also among the service men and women </a:t>
            </a:r>
            <a:r>
              <a:rPr lang="en-GB" sz="2400" dirty="0" err="1"/>
              <a:t>honored</a:t>
            </a:r>
            <a:r>
              <a:rPr lang="en-GB" sz="2400" dirty="0"/>
              <a:t> here today is a unique group of Americans whose fate is still unknown. </a:t>
            </a:r>
            <a:r>
              <a:rPr lang="en-GB" sz="2400" b="1" dirty="0"/>
              <a:t>Nearly 2,500 of the names on this memorial are still missing in Southeast Asia, and some may still be serving. Their names are distinguished by a cross rather than the diamond; thus, this memorial is a symbol of both past and current sacrifice.” </a:t>
            </a:r>
          </a:p>
          <a:p>
            <a:pPr marL="285750" indent="-285750" algn="r">
              <a:lnSpc>
                <a:spcPct val="90000"/>
              </a:lnSpc>
              <a:buFontTx/>
              <a:buChar char="-"/>
            </a:pPr>
            <a:r>
              <a:rPr lang="en-GB" dirty="0"/>
              <a:t>Reagan, ‘Remarks at Dedication Ceremonies for the Vietnam Veterans Memorial Statue,’ </a:t>
            </a:r>
          </a:p>
          <a:p>
            <a:pPr algn="r">
              <a:lnSpc>
                <a:spcPct val="90000"/>
              </a:lnSpc>
            </a:pPr>
            <a:r>
              <a:rPr lang="en-GB" dirty="0"/>
              <a:t>November 11 1984</a:t>
            </a:r>
            <a:endParaRPr lang="en-US" altLang="en-US" sz="2400" dirty="0"/>
          </a:p>
          <a:p>
            <a:endParaRPr lang="en-GB" sz="2400" b="1" dirty="0">
              <a:cs typeface="Arial" pitchFamily="34" charset="0"/>
            </a:endParaRPr>
          </a:p>
          <a:p>
            <a:pPr algn="just"/>
            <a:endParaRPr lang="en-GB" sz="2400" dirty="0"/>
          </a:p>
        </p:txBody>
      </p:sp>
      <p:sp>
        <p:nvSpPr>
          <p:cNvPr id="5" name="TextBox 4"/>
          <p:cNvSpPr txBox="1"/>
          <p:nvPr/>
        </p:nvSpPr>
        <p:spPr>
          <a:xfrm>
            <a:off x="0" y="-84182"/>
            <a:ext cx="7368490" cy="1139113"/>
          </a:xfrm>
          <a:prstGeom prst="rect">
            <a:avLst/>
          </a:prstGeom>
          <a:noFill/>
        </p:spPr>
        <p:txBody>
          <a:bodyPr wrap="square" lIns="540000" tIns="180000" rIns="540000" bIns="180000" rtlCol="0">
            <a:spAutoFit/>
          </a:bodyPr>
          <a:lstStyle/>
          <a:p>
            <a:pPr marL="285750" indent="-285750" algn="just">
              <a:lnSpc>
                <a:spcPct val="90000"/>
              </a:lnSpc>
              <a:buFont typeface="Arial" panose="020B0604020202020204" pitchFamily="34" charset="0"/>
              <a:buChar char="•"/>
            </a:pPr>
            <a:endParaRPr lang="en-US" altLang="en-US" sz="2800" dirty="0"/>
          </a:p>
          <a:p>
            <a:pPr algn="just">
              <a:lnSpc>
                <a:spcPct val="90000"/>
              </a:lnSpc>
            </a:pPr>
            <a:r>
              <a:rPr lang="en-GB" sz="2800" b="1" dirty="0">
                <a:latin typeface="Arial Black" panose="020B0A04020102020204" pitchFamily="34" charset="0"/>
                <a:cs typeface="Arial" pitchFamily="34" charset="0"/>
              </a:rPr>
              <a:t>Reagan and the VVM</a:t>
            </a:r>
            <a:endParaRPr lang="en-GB" b="1" dirty="0">
              <a:cs typeface="Arial" pitchFamily="34" charset="0"/>
            </a:endParaRPr>
          </a:p>
        </p:txBody>
      </p:sp>
      <p:pic>
        <p:nvPicPr>
          <p:cNvPr id="2" name="Picture 1"/>
          <p:cNvPicPr>
            <a:picLocks noChangeAspect="1"/>
          </p:cNvPicPr>
          <p:nvPr/>
        </p:nvPicPr>
        <p:blipFill>
          <a:blip r:embed="rId4"/>
          <a:stretch>
            <a:fillRect/>
          </a:stretch>
        </p:blipFill>
        <p:spPr>
          <a:xfrm>
            <a:off x="9650186" y="3774186"/>
            <a:ext cx="2541813" cy="3089892"/>
          </a:xfrm>
          <a:prstGeom prst="rect">
            <a:avLst/>
          </a:prstGeom>
        </p:spPr>
      </p:pic>
    </p:spTree>
    <p:extLst>
      <p:ext uri="{BB962C8B-B14F-4D97-AF65-F5344CB8AC3E}">
        <p14:creationId xmlns:p14="http://schemas.microsoft.com/office/powerpoint/2010/main" val="22823303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16469" y="-40287"/>
            <a:ext cx="9143999" cy="1779288"/>
          </a:xfrm>
          <a:prstGeom prst="rect">
            <a:avLst/>
          </a:prstGeom>
          <a:noFill/>
        </p:spPr>
        <p:txBody>
          <a:bodyPr wrap="square" lIns="360000" tIns="180000" rIns="360000" bIns="180000" rtlCol="0">
            <a:spAutoFit/>
          </a:bodyPr>
          <a:lstStyle/>
          <a:p>
            <a:pPr algn="r"/>
            <a:r>
              <a:rPr lang="en-GB" sz="3200" b="1" dirty="0">
                <a:latin typeface="Arial Black" panose="020B0A04020102020204" pitchFamily="34" charset="0"/>
                <a:cs typeface="Arial" pitchFamily="34" charset="0"/>
              </a:rPr>
              <a:t>MIA/POW </a:t>
            </a:r>
            <a:r>
              <a:rPr lang="en-GB" sz="3200" b="1" dirty="0" err="1">
                <a:latin typeface="Arial Black" panose="020B0A04020102020204" pitchFamily="34" charset="0"/>
                <a:cs typeface="Arial" pitchFamily="34" charset="0"/>
              </a:rPr>
              <a:t>Microgenre</a:t>
            </a:r>
            <a:r>
              <a:rPr lang="en-GB" sz="3200" b="1" dirty="0">
                <a:latin typeface="Arial Black" panose="020B0A04020102020204" pitchFamily="34" charset="0"/>
                <a:cs typeface="Arial" pitchFamily="34" charset="0"/>
              </a:rPr>
              <a:t> </a:t>
            </a:r>
            <a:endParaRPr lang="en-GB" sz="3200" b="1" dirty="0">
              <a:cs typeface="Arial" pitchFamily="34" charset="0"/>
            </a:endParaRPr>
          </a:p>
          <a:p>
            <a:endParaRPr lang="en-GB" sz="2000" b="1" dirty="0">
              <a:cs typeface="Arial" pitchFamily="34" charset="0"/>
            </a:endParaRPr>
          </a:p>
          <a:p>
            <a:endParaRPr lang="en-GB" sz="2000" b="1" dirty="0">
              <a:cs typeface="Arial" pitchFamily="34" charset="0"/>
            </a:endParaRPr>
          </a:p>
          <a:p>
            <a:endParaRPr lang="en-GB" sz="2000"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3864" y="35892"/>
            <a:ext cx="3028479" cy="4542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0333" y="950293"/>
            <a:ext cx="2769411" cy="43532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4033864" cy="62538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81750" y="4007888"/>
            <a:ext cx="1939017" cy="2816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54243" y="2769888"/>
            <a:ext cx="2706225" cy="41044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6572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2558" y="-4173"/>
            <a:ext cx="3454449" cy="4597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b="2170"/>
          <a:stretch/>
        </p:blipFill>
        <p:spPr bwMode="auto">
          <a:xfrm>
            <a:off x="25414" y="1144056"/>
            <a:ext cx="3564706" cy="47086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16856" y="3172748"/>
            <a:ext cx="5145702" cy="3704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9443864" y="4986380"/>
            <a:ext cx="2748136" cy="578959"/>
          </a:xfrm>
          <a:prstGeom prst="rect">
            <a:avLst/>
          </a:prstGeom>
        </p:spPr>
        <p:txBody>
          <a:bodyPr wrap="square" lIns="360000" tIns="180000" rIns="360000" bIns="180000">
            <a:spAutoFit/>
          </a:bodyPr>
          <a:lstStyle/>
          <a:p>
            <a:endParaRPr lang="en-GB" sz="1400" i="1" dirty="0"/>
          </a:p>
        </p:txBody>
      </p:sp>
      <p:sp>
        <p:nvSpPr>
          <p:cNvPr id="9" name="Rectangle 8"/>
          <p:cNvSpPr/>
          <p:nvPr/>
        </p:nvSpPr>
        <p:spPr>
          <a:xfrm>
            <a:off x="8843294" y="4593763"/>
            <a:ext cx="2207568" cy="2517952"/>
          </a:xfrm>
          <a:prstGeom prst="rect">
            <a:avLst/>
          </a:prstGeom>
        </p:spPr>
        <p:txBody>
          <a:bodyPr wrap="square" lIns="360000" tIns="180000" rIns="360000" bIns="180000">
            <a:spAutoFit/>
          </a:bodyPr>
          <a:lstStyle/>
          <a:p>
            <a:r>
              <a:rPr lang="en-GB" sz="1400" dirty="0"/>
              <a:t>Mad</a:t>
            </a:r>
            <a:r>
              <a:rPr lang="en-GB" sz="1400" i="1" dirty="0"/>
              <a:t> magazine cover, December 1985; satirical advert, 1986; President and Nancy Reagan posing with Sylvester Stallone and Brigitte Nielsen, October 1985</a:t>
            </a:r>
          </a:p>
          <a:p>
            <a:endParaRPr lang="en-GB" sz="1400" i="1" dirty="0"/>
          </a:p>
        </p:txBody>
      </p:sp>
      <p:pic>
        <p:nvPicPr>
          <p:cNvPr id="13"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7377" y="110555"/>
            <a:ext cx="1975181" cy="3062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Rectangle 14"/>
          <p:cNvSpPr/>
          <p:nvPr/>
        </p:nvSpPr>
        <p:spPr>
          <a:xfrm>
            <a:off x="3818179" y="163484"/>
            <a:ext cx="2502863" cy="3133505"/>
          </a:xfrm>
          <a:prstGeom prst="rect">
            <a:avLst/>
          </a:prstGeom>
        </p:spPr>
        <p:txBody>
          <a:bodyPr wrap="square" lIns="360000" tIns="180000" rIns="360000" bIns="180000">
            <a:spAutoFit/>
          </a:bodyPr>
          <a:lstStyle/>
          <a:p>
            <a:pPr algn="ctr"/>
            <a:r>
              <a:rPr lang="en-GB" sz="3600" b="1" i="1" dirty="0">
                <a:solidFill>
                  <a:srgbClr val="FF0000"/>
                </a:solidFill>
                <a:hlinkClick r:id="rId7"/>
              </a:rPr>
              <a:t>‘Do we get to win this time?’</a:t>
            </a:r>
            <a:endParaRPr lang="en-GB" sz="3600" b="1" i="1" dirty="0">
              <a:solidFill>
                <a:srgbClr val="FF0000"/>
              </a:solidFill>
            </a:endParaRPr>
          </a:p>
          <a:p>
            <a:pPr algn="ctr"/>
            <a:endParaRPr lang="en-GB" sz="3600" b="1" i="1" dirty="0">
              <a:solidFill>
                <a:srgbClr val="FF0000"/>
              </a:solidFill>
            </a:endParaRPr>
          </a:p>
        </p:txBody>
      </p:sp>
      <p:sp>
        <p:nvSpPr>
          <p:cNvPr id="11" name="Rectangle 10"/>
          <p:cNvSpPr/>
          <p:nvPr/>
        </p:nvSpPr>
        <p:spPr>
          <a:xfrm>
            <a:off x="0" y="1"/>
            <a:ext cx="9061541" cy="1644545"/>
          </a:xfrm>
          <a:prstGeom prst="rect">
            <a:avLst/>
          </a:prstGeom>
        </p:spPr>
        <p:txBody>
          <a:bodyPr wrap="square" lIns="540000" tIns="540000" rIns="540000" bIns="540000">
            <a:spAutoFit/>
          </a:bodyPr>
          <a:lstStyle/>
          <a:p>
            <a:pPr>
              <a:defRPr/>
            </a:pPr>
            <a:r>
              <a:rPr lang="en-GB" sz="3600" b="1" dirty="0" err="1">
                <a:solidFill>
                  <a:prstClr val="black"/>
                </a:solidFill>
                <a:latin typeface="Arial Black" panose="020B0A04020102020204" pitchFamily="34" charset="0"/>
                <a:cs typeface="Arial" charset="0"/>
              </a:rPr>
              <a:t>Ronbo</a:t>
            </a:r>
            <a:endParaRPr lang="en-GB" sz="2400" b="1" u="sng" dirty="0">
              <a:solidFill>
                <a:prstClr val="black"/>
              </a:solidFill>
              <a:latin typeface="Arial Black" panose="020B0A04020102020204" pitchFamily="34" charset="0"/>
              <a:cs typeface="Arial" charset="0"/>
            </a:endParaRPr>
          </a:p>
        </p:txBody>
      </p:sp>
    </p:spTree>
    <p:extLst>
      <p:ext uri="{BB962C8B-B14F-4D97-AF65-F5344CB8AC3E}">
        <p14:creationId xmlns:p14="http://schemas.microsoft.com/office/powerpoint/2010/main" val="41364900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1691</TotalTime>
  <Words>3922</Words>
  <Application>Microsoft Office PowerPoint</Application>
  <PresentationFormat>Widescreen</PresentationFormat>
  <Paragraphs>383</Paragraphs>
  <Slides>21</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Arial Black</vt:lpstr>
      <vt:lpstr>Calibri</vt:lpstr>
      <vt:lpstr>Calibri Light</vt:lpstr>
      <vt:lpstr>Courier New</vt:lpstr>
      <vt:lpstr>Symbol</vt:lpstr>
      <vt:lpstr>Times New Roman</vt:lpstr>
      <vt:lpstr>Office Theme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16</cp:revision>
  <dcterms:created xsi:type="dcterms:W3CDTF">2019-01-15T16:31:44Z</dcterms:created>
  <dcterms:modified xsi:type="dcterms:W3CDTF">2024-11-04T11:11:23Z</dcterms:modified>
</cp:coreProperties>
</file>