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20" d="100"/>
          <a:sy n="20" d="100"/>
        </p:scale>
        <p:origin x="1182" y="75"/>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7/28/2026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7/28/2026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fontScale="90000"/>
          </a:bodyPr>
          <a:lstStyle/>
          <a:p>
            <a:pPr algn="l">
              <a:spcAft>
                <a:spcPts val="1000"/>
              </a:spcAft>
            </a:pPr>
            <a:br>
              <a:rPr lang="en-GB" sz="3200" b="1" dirty="0">
                <a:effectLst/>
                <a:ea typeface="Aptos" panose="020B0004020202020204" pitchFamily="34" charset="0"/>
              </a:rPr>
            </a:br>
            <a:br>
              <a:rPr lang="en-GB" sz="3200" dirty="0"/>
            </a:br>
            <a:br>
              <a:rPr lang="en-GB" sz="5400" dirty="0">
                <a:latin typeface="Arial" panose="020B0604020202020204" pitchFamily="34" charset="0"/>
                <a:cs typeface="Arial" panose="020B0604020202020204" pitchFamily="34" charset="0"/>
              </a:rPr>
            </a:br>
            <a:br>
              <a:rPr lang="en-GB" sz="5400" dirty="0"/>
            </a:br>
            <a:r>
              <a:rPr sz="4000" b="1" i="0" u="none" dirty="0">
                <a:solidFill>
                  <a:srgbClr val="000000"/>
                </a:solidFill>
              </a:rPr>
              <a:t>Student name:  </a:t>
            </a:r>
            <a:r>
              <a:rPr lang="en-US" sz="4000" i="0" u="none" dirty="0"/>
              <a:t>Cristina Apostol</a:t>
            </a:r>
            <a:endParaRPr lang="en-GB" sz="5400" dirty="0"/>
          </a:p>
          <a:p>
            <a:pPr algn="l">
              <a:spcAft>
                <a:spcPts val="1000"/>
              </a:spcAft>
            </a:pPr>
            <a:r>
              <a:rPr sz="4000" b="1" i="0" u="none" dirty="0">
                <a:solidFill>
                  <a:srgbClr val="000000"/>
                </a:solidFill>
              </a:rPr>
              <a:t>Student number:  </a:t>
            </a:r>
            <a:r>
              <a:rPr lang="en-US" sz="4000" i="0" u="none" dirty="0">
                <a:solidFill>
                  <a:srgbClr val="000000"/>
                </a:solidFill>
              </a:rPr>
              <a:t>2335890</a:t>
            </a:r>
            <a:endParaRPr sz="4000" b="1" i="0" u="none" dirty="0">
              <a:solidFill>
                <a:srgbClr val="000000"/>
              </a:solidFill>
            </a:endParaRPr>
          </a:p>
          <a:p>
            <a:pPr algn="l">
              <a:spcAft>
                <a:spcPts val="1000"/>
              </a:spcAft>
            </a:pPr>
            <a:r>
              <a:rPr sz="4000" b="1" i="0" u="none" dirty="0" err="1">
                <a:solidFill>
                  <a:srgbClr val="000000"/>
                </a:solidFill>
              </a:rPr>
              <a:t>Programme</a:t>
            </a:r>
            <a:r>
              <a:rPr sz="4000" b="1" i="0" u="none" dirty="0">
                <a:solidFill>
                  <a:srgbClr val="000000"/>
                </a:solidFill>
              </a:rPr>
              <a:t>: </a:t>
            </a:r>
            <a:r>
              <a:rPr sz="4000" i="0" u="none" dirty="0">
                <a:solidFill>
                  <a:srgbClr val="000000"/>
                </a:solidFill>
              </a:rPr>
              <a:t>BSc (Hons) Health and Social Care</a:t>
            </a:r>
          </a:p>
          <a:p>
            <a:pPr algn="l">
              <a:spcAft>
                <a:spcPts val="1000"/>
              </a:spcAft>
            </a:pPr>
            <a:r>
              <a:rPr sz="4000" b="1" i="0" u="none" dirty="0">
                <a:solidFill>
                  <a:srgbClr val="000000"/>
                </a:solidFill>
              </a:rPr>
              <a:t>Module: </a:t>
            </a:r>
            <a:r>
              <a:rPr sz="4000" i="0" u="none" dirty="0">
                <a:solidFill>
                  <a:srgbClr val="000000"/>
                </a:solidFill>
              </a:rPr>
              <a:t>BMHP6029 Psychopathological Classifications and Provisions</a:t>
            </a:r>
          </a:p>
          <a:p>
            <a:pPr algn="l">
              <a:spcAft>
                <a:spcPts val="1000"/>
              </a:spcAft>
            </a:pPr>
            <a:r>
              <a:rPr sz="4000" b="1" i="0" u="none" dirty="0">
                <a:solidFill>
                  <a:srgbClr val="000000"/>
                </a:solidFill>
              </a:rPr>
              <a:t>Component 1: </a:t>
            </a:r>
            <a:r>
              <a:rPr sz="4000" i="0" u="none" dirty="0">
                <a:solidFill>
                  <a:srgbClr val="000000"/>
                </a:solidFill>
              </a:rPr>
              <a:t>Individual Presentation (Academic Poster)</a:t>
            </a:r>
          </a:p>
          <a:p>
            <a:pPr algn="l">
              <a:spcAft>
                <a:spcPts val="1000"/>
              </a:spcAft>
            </a:pPr>
            <a:r>
              <a:rPr sz="4000" b="1" i="0" u="none" dirty="0">
                <a:solidFill>
                  <a:srgbClr val="000000"/>
                </a:solidFill>
              </a:rPr>
              <a:t>Lecturer: </a:t>
            </a:r>
            <a:r>
              <a:rPr sz="4000" i="0" u="none" dirty="0">
                <a:solidFill>
                  <a:srgbClr val="000000"/>
                </a:solidFill>
              </a:rPr>
              <a:t>Bianca Sanfilippo (Group 1)</a:t>
            </a:r>
          </a:p>
          <a:p>
            <a:pPr algn="l">
              <a:spcAft>
                <a:spcPts val="1000"/>
              </a:spcAft>
            </a:pPr>
            <a:r>
              <a:rPr sz="4000" b="1" i="0" u="none" dirty="0">
                <a:solidFill>
                  <a:srgbClr val="000000"/>
                </a:solidFill>
              </a:rPr>
              <a:t>Date: </a:t>
            </a:r>
            <a:r>
              <a:rPr sz="4000" i="0" u="none" dirty="0">
                <a:solidFill>
                  <a:srgbClr val="000000"/>
                </a:solidFill>
              </a:rPr>
              <a:t>July 2026</a:t>
            </a: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spcAft>
                <a:spcPts val="1200"/>
              </a:spcAft>
            </a:pPr>
            <a:r>
              <a:rPr sz="4400" b="1" i="0" u="none">
                <a:solidFill>
                  <a:srgbClr val="000000"/>
                </a:solidFill>
              </a:rPr>
              <a:t>Acknowledgement of the use of AI tools</a:t>
            </a:r>
          </a:p>
          <a:p>
            <a:pPr algn="l">
              <a:spcAft>
                <a:spcPts val="0"/>
              </a:spcAft>
            </a:pPr>
            <a:r>
              <a:rPr sz="4000" i="0" u="none">
                <a:solidFill>
                  <a:srgbClr val="000000"/>
                </a:solidFil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486400"/>
            <a:ext cx="10056813" cy="10607040"/>
          </a:xfrm>
        </p:spPr>
        <p:txBody>
          <a:bodyPr wrap="square"/>
          <a:lstStyle/>
          <a:p>
            <a:pPr algn="l">
              <a:spcAft>
                <a:spcPts val="1400"/>
              </a:spcAft>
            </a:pPr>
            <a:r>
              <a:rPr sz="3600" b="1" i="0" u="none">
                <a:solidFill>
                  <a:srgbClr val="000000"/>
                </a:solidFill>
              </a:rPr>
              <a:t>Category: </a:t>
            </a:r>
            <a:r>
              <a:rPr sz="3600" i="0" u="none">
                <a:solidFill>
                  <a:srgbClr val="000000"/>
                </a:solidFill>
              </a:rPr>
              <a:t>neurodevelopmental disorders (ICD-11, Chapter 6: mental, behavioural or neurodevelopmental disorders).</a:t>
            </a:r>
          </a:p>
          <a:p>
            <a:pPr algn="l">
              <a:spcAft>
                <a:spcPts val="1400"/>
              </a:spcAft>
            </a:pPr>
            <a:r>
              <a:rPr sz="3600" b="1" i="0" u="none">
                <a:solidFill>
                  <a:srgbClr val="000000"/>
                </a:solidFill>
              </a:rPr>
              <a:t>Definition: </a:t>
            </a:r>
            <a:r>
              <a:rPr sz="3600" i="0" u="none">
                <a:solidFill>
                  <a:srgbClr val="000000"/>
                </a:solidFill>
              </a:rPr>
              <a:t>ADHD (ICD-11 code 6A05) is a persistent pattern (at least 6 months) of inattention and/or hyperactivity–impulsivity that is outside the normal range for age and directly interferes with academic, social or occupational functioning (WHO, 2022).</a:t>
            </a:r>
          </a:p>
          <a:p>
            <a:pPr algn="l">
              <a:spcAft>
                <a:spcPts val="1400"/>
              </a:spcAft>
            </a:pPr>
            <a:r>
              <a:rPr sz="3600" b="1" i="0" u="none">
                <a:solidFill>
                  <a:srgbClr val="000000"/>
                </a:solidFill>
              </a:rPr>
              <a:t>Prevalence: </a:t>
            </a:r>
            <a:r>
              <a:rPr sz="3600" i="0" u="none">
                <a:solidFill>
                  <a:srgbClr val="000000"/>
                </a:solidFill>
              </a:rPr>
              <a:t>around 5% of children and adolescents and about 2.5% of adults worldwide (Sayal et al., 2018; Song et al., 2021). In England an estimated 2.5 million people may have ADHD, most without a diagnosis (NHS England, 2025a).</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6408572"/>
            <a:ext cx="10038660" cy="2323705"/>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583680"/>
            <a:ext cx="10048874" cy="23774400"/>
          </a:xfrm>
        </p:spPr>
        <p:txBody>
          <a:bodyPr wrap="square"/>
          <a:lstStyle/>
          <a:p>
            <a:pPr algn="l">
              <a:spcAft>
                <a:spcPts val="1800"/>
              </a:spcAft>
            </a:pPr>
            <a:r>
              <a:rPr sz="3600" b="1" i="0" u="none">
                <a:solidFill>
                  <a:srgbClr val="000000"/>
                </a:solidFill>
              </a:rPr>
              <a:t>1902 – </a:t>
            </a:r>
            <a:r>
              <a:rPr sz="3600" i="0" u="none">
                <a:solidFill>
                  <a:srgbClr val="000000"/>
                </a:solidFill>
              </a:rPr>
              <a:t>George Still described children with an 'abnormal defect of moral control': ADHD was framed as a moral failing, not a health condition (Still, 1902).</a:t>
            </a:r>
          </a:p>
          <a:p>
            <a:pPr algn="l">
              <a:spcAft>
                <a:spcPts val="1800"/>
              </a:spcAft>
            </a:pPr>
            <a:r>
              <a:rPr sz="3600" b="1" i="0" u="none">
                <a:solidFill>
                  <a:srgbClr val="000000"/>
                </a:solidFill>
              </a:rPr>
              <a:t>Early 20th century – </a:t>
            </a:r>
            <a:r>
              <a:rPr sz="3600" i="0" u="none">
                <a:solidFill>
                  <a:srgbClr val="000000"/>
                </a:solidFill>
              </a:rPr>
              <a:t>difficult behaviour was blamed on 'bad parenting' and wilful naughtiness; responses were punitive and many children were excluded from mainstream schooling (Lange et al., 2010).</a:t>
            </a:r>
          </a:p>
          <a:p>
            <a:pPr algn="l">
              <a:spcAft>
                <a:spcPts val="1800"/>
              </a:spcAft>
            </a:pPr>
            <a:r>
              <a:rPr sz="3600" b="1" i="0" u="none">
                <a:solidFill>
                  <a:srgbClr val="000000"/>
                </a:solidFill>
              </a:rPr>
              <a:t>1937 – </a:t>
            </a:r>
            <a:r>
              <a:rPr sz="3600" i="0" u="none">
                <a:solidFill>
                  <a:srgbClr val="000000"/>
                </a:solidFill>
              </a:rPr>
              <a:t>Charles Bradley accidentally discovered that the stimulant Benzedrine improved children's behaviour and schoolwork – the start of medication for ADHD (Bradley, 1937).</a:t>
            </a:r>
          </a:p>
          <a:p>
            <a:pPr algn="l">
              <a:spcAft>
                <a:spcPts val="1800"/>
              </a:spcAft>
            </a:pPr>
            <a:r>
              <a:rPr sz="3600" b="1" i="0" u="none">
                <a:solidFill>
                  <a:srgbClr val="000000"/>
                </a:solidFill>
              </a:rPr>
              <a:t>1960s–80s – </a:t>
            </a:r>
            <a:r>
              <a:rPr sz="3600" i="0" u="none">
                <a:solidFill>
                  <a:srgbClr val="000000"/>
                </a:solidFill>
              </a:rPr>
              <a:t>shifting labels ('minimal brain dysfunction'; 'hyperkinetic reaction of childhood', DSM-II, 1968) reflected uncertainty about what the condition really was (Lange et al., 2010).</a:t>
            </a:r>
          </a:p>
          <a:p>
            <a:pPr algn="l">
              <a:spcAft>
                <a:spcPts val="1800"/>
              </a:spcAft>
            </a:pPr>
            <a:r>
              <a:rPr sz="3600" b="1" i="0" u="none">
                <a:solidFill>
                  <a:srgbClr val="000000"/>
                </a:solidFill>
              </a:rPr>
              <a:t>ICD-10 era – </a:t>
            </a:r>
            <a:r>
              <a:rPr sz="3600" i="0" u="none">
                <a:solidFill>
                  <a:srgbClr val="000000"/>
                </a:solidFill>
              </a:rPr>
              <a:t>the narrow category of 'hyperkinetic disorder' meant many UK children – and almost all adults – went unrecognised, as ADHD was assumed to be 'outgrown' (Reed et al., 2019).</a:t>
            </a:r>
          </a:p>
          <a:p>
            <a:pPr algn="l">
              <a:spcAft>
                <a:spcPts val="1800"/>
              </a:spcAft>
            </a:pPr>
            <a:r>
              <a:rPr sz="3600" b="1" i="0" u="none">
                <a:solidFill>
                  <a:srgbClr val="000000"/>
                </a:solidFill>
              </a:rPr>
              <a:t>Hidden groups – </a:t>
            </a:r>
            <a:r>
              <a:rPr sz="3600" i="0" u="none">
                <a:solidFill>
                  <a:srgbClr val="000000"/>
                </a:solidFill>
              </a:rPr>
              <a:t>women and girls, whose presentation is more often inattentive, were systematically missed (Young et al., 2020).</a:t>
            </a:r>
          </a:p>
          <a:p>
            <a:pPr algn="l">
              <a:spcAft>
                <a:spcPts val="1400"/>
              </a:spcAft>
            </a:pPr>
            <a:r>
              <a:rPr sz="3600" i="1" u="none">
                <a:solidFill>
                  <a:srgbClr val="000000"/>
                </a:solidFill>
              </a:rPr>
              <a:t>These historical framings of blame and moral judgement created a stigma that still shapes attitudes to ADHD today.</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54880"/>
            <a:ext cx="10058400" cy="14845081"/>
          </a:xfrm>
        </p:spPr>
        <p:txBody>
          <a:bodyPr wrap="square"/>
          <a:lstStyle/>
          <a:p>
            <a:pPr algn="ctr">
              <a:spcAft>
                <a:spcPts val="2000"/>
              </a:spcAft>
            </a:pPr>
            <a:r>
              <a:rPr sz="4800" b="1" i="0" u="sng" dirty="0">
                <a:solidFill>
                  <a:srgbClr val="000000"/>
                </a:solidFill>
              </a:rPr>
              <a:t>Current services and treatments </a:t>
            </a:r>
          </a:p>
          <a:p>
            <a:pPr algn="l">
              <a:spcAft>
                <a:spcPts val="1800"/>
              </a:spcAft>
            </a:pPr>
            <a:r>
              <a:rPr sz="3600" b="0" i="0" u="none" dirty="0">
                <a:solidFill>
                  <a:srgbClr val="000000"/>
                </a:solidFill>
              </a:rPr>
              <a:t>Classification: ICD-11 now </a:t>
            </a:r>
            <a:r>
              <a:rPr sz="3600" b="0" i="0" u="none" dirty="0" err="1">
                <a:solidFill>
                  <a:srgbClr val="000000"/>
                </a:solidFill>
              </a:rPr>
              <a:t>recognises</a:t>
            </a:r>
            <a:r>
              <a:rPr sz="3600" b="0" i="0" u="none" dirty="0">
                <a:solidFill>
                  <a:srgbClr val="000000"/>
                </a:solidFill>
              </a:rPr>
              <a:t> ADHD as a lifespan neurodevelopmental condition, aligning WHO classification with DSM-5 (Reed et al., 2019; WHO, 2022).</a:t>
            </a:r>
          </a:p>
          <a:p>
            <a:pPr algn="l">
              <a:spcAft>
                <a:spcPts val="1800"/>
              </a:spcAft>
            </a:pPr>
            <a:r>
              <a:rPr sz="3600" b="0" i="0" u="none" dirty="0">
                <a:solidFill>
                  <a:srgbClr val="000000"/>
                </a:solidFill>
              </a:rPr>
              <a:t>NICE guideline NG87: multimodal care – psychoeducation and environmental modifications first; medication where impairment persists; parent-training </a:t>
            </a:r>
            <a:r>
              <a:rPr sz="3600" b="0" i="0" u="none" dirty="0" err="1">
                <a:solidFill>
                  <a:srgbClr val="000000"/>
                </a:solidFill>
              </a:rPr>
              <a:t>programmes</a:t>
            </a:r>
            <a:r>
              <a:rPr sz="3600" b="0" i="0" u="none" dirty="0">
                <a:solidFill>
                  <a:srgbClr val="000000"/>
                </a:solidFill>
              </a:rPr>
              <a:t>; CBT for adults (NICE, 2018).</a:t>
            </a:r>
          </a:p>
          <a:p>
            <a:pPr algn="l">
              <a:spcAft>
                <a:spcPts val="1800"/>
              </a:spcAft>
            </a:pPr>
            <a:r>
              <a:rPr sz="3600" b="0" i="0" u="none" dirty="0">
                <a:solidFill>
                  <a:srgbClr val="000000"/>
                </a:solidFill>
              </a:rPr>
              <a:t>Medication: stimulants (methylphenidate, </a:t>
            </a:r>
            <a:r>
              <a:rPr sz="3600" b="0" i="0" u="none" dirty="0" err="1">
                <a:solidFill>
                  <a:srgbClr val="000000"/>
                </a:solidFill>
              </a:rPr>
              <a:t>lisdexamfetamine</a:t>
            </a:r>
            <a:r>
              <a:rPr sz="3600" b="0" i="0" u="none" dirty="0">
                <a:solidFill>
                  <a:srgbClr val="000000"/>
                </a:solidFill>
              </a:rPr>
              <a:t>) show the best balance of efficacy and tolerability across 133 trials in the largest network meta-analysis to date (Cortese et al., 2018).</a:t>
            </a:r>
          </a:p>
          <a:p>
            <a:pPr algn="l">
              <a:spcAft>
                <a:spcPts val="1800"/>
              </a:spcAft>
            </a:pPr>
            <a:r>
              <a:rPr sz="3600" b="0" i="0" u="none" dirty="0">
                <a:solidFill>
                  <a:srgbClr val="000000"/>
                </a:solidFill>
              </a:rPr>
              <a:t>Beyond health care: reasonable adjustments at school and, for adults, in the workplace under the Equality Act 2010.</a:t>
            </a:r>
          </a:p>
          <a:p>
            <a:pPr algn="l">
              <a:spcAft>
                <a:spcPts val="1800"/>
              </a:spcAft>
            </a:pPr>
            <a:r>
              <a:rPr sz="3600" b="0" i="0" u="none" dirty="0">
                <a:solidFill>
                  <a:srgbClr val="000000"/>
                </a:solidFill>
              </a:rPr>
              <a:t>But access is in crisis: up to 549,000 people in England were waiting for an ADHD assessment in March 2025 (NHS England, 2025a); multi-year waits and a 'postcode lottery' of provision are common, and the transition from child to adult services remains a major gap (NHS England, 2025b; Sayal et al., 2018).</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486400"/>
            <a:ext cx="10047018" cy="6949440"/>
          </a:xfrm>
        </p:spPr>
        <p:txBody>
          <a:bodyPr wrap="square"/>
          <a:lstStyle/>
          <a:p>
            <a:pPr algn="l">
              <a:spcAft>
                <a:spcPts val="800"/>
              </a:spcAft>
            </a:pPr>
            <a:r>
              <a:rPr sz="2800" b="1" i="0" u="none" dirty="0">
                <a:solidFill>
                  <a:srgbClr val="000000"/>
                </a:solidFill>
              </a:rPr>
              <a:t>Invest in assessment capacity</a:t>
            </a:r>
            <a:r>
              <a:rPr sz="2800" b="0" i="0" u="none" dirty="0">
                <a:solidFill>
                  <a:srgbClr val="000000"/>
                </a:solidFill>
              </a:rPr>
              <a:t> and early identification to reduce extreme waiting times (NHS England, 2025b).</a:t>
            </a:r>
            <a:endParaRPr lang="en-GB" sz="4800" dirty="0">
              <a:effectLst/>
              <a:latin typeface="Aptos" panose="020B0004020202020204" pitchFamily="34" charset="0"/>
              <a:ea typeface="Century Schoolbook" panose="02040604050505020304" pitchFamily="18" charset="0"/>
            </a:endParaRPr>
          </a:p>
          <a:p>
            <a:pPr algn="l">
              <a:spcAft>
                <a:spcPts val="800"/>
              </a:spcAft>
            </a:pPr>
            <a:r>
              <a:rPr sz="2800" b="1" i="0" u="none" dirty="0">
                <a:solidFill>
                  <a:srgbClr val="000000"/>
                </a:solidFill>
              </a:rPr>
              <a:t>Build protocol-based transition pathways</a:t>
            </a:r>
            <a:r>
              <a:rPr sz="2800" b="0" i="0" u="none" dirty="0">
                <a:solidFill>
                  <a:srgbClr val="000000"/>
                </a:solidFill>
              </a:rPr>
              <a:t> from child to adult services (NICE, 2018).</a:t>
            </a:r>
          </a:p>
          <a:p>
            <a:pPr algn="l">
              <a:spcAft>
                <a:spcPts val="800"/>
              </a:spcAft>
            </a:pPr>
            <a:r>
              <a:rPr sz="2800" b="1" i="0" u="none" dirty="0">
                <a:solidFill>
                  <a:srgbClr val="000000"/>
                </a:solidFill>
              </a:rPr>
              <a:t>Train teachers, GPs and employers</a:t>
            </a:r>
            <a:r>
              <a:rPr sz="2800" b="0" i="0" u="none" dirty="0">
                <a:solidFill>
                  <a:srgbClr val="000000"/>
                </a:solidFill>
              </a:rPr>
              <a:t> to </a:t>
            </a:r>
            <a:r>
              <a:rPr sz="2800" b="0" i="0" u="none" dirty="0" err="1">
                <a:solidFill>
                  <a:srgbClr val="000000"/>
                </a:solidFill>
              </a:rPr>
              <a:t>recognise</a:t>
            </a:r>
            <a:r>
              <a:rPr sz="2800" b="0" i="0" u="none" dirty="0">
                <a:solidFill>
                  <a:srgbClr val="000000"/>
                </a:solidFill>
              </a:rPr>
              <a:t> ADHD, including in women and girls (Young et al., 2020).</a:t>
            </a:r>
          </a:p>
          <a:p>
            <a:pPr algn="l">
              <a:spcAft>
                <a:spcPts val="800"/>
              </a:spcAft>
            </a:pPr>
            <a:r>
              <a:rPr sz="2800" b="1" i="0" u="none" dirty="0">
                <a:solidFill>
                  <a:srgbClr val="000000"/>
                </a:solidFill>
              </a:rPr>
              <a:t>Balance overdiagnosis concerns</a:t>
            </a:r>
            <a:r>
              <a:rPr sz="2800" b="0" i="0" u="none" dirty="0">
                <a:solidFill>
                  <a:srgbClr val="000000"/>
                </a:solidFill>
              </a:rPr>
              <a:t> (Kazda et al., 2021) against strong evidence of unmet need, through shared decision-making.</a:t>
            </a:r>
          </a:p>
          <a:p>
            <a:pPr algn="l">
              <a:spcAft>
                <a:spcPts val="800"/>
              </a:spcAft>
            </a:pPr>
            <a:r>
              <a:rPr sz="2800" b="1" i="0" u="none">
                <a:solidFill>
                  <a:srgbClr val="000000"/>
                </a:solidFill>
              </a:rPr>
              <a:t>Co-produce services</a:t>
            </a:r>
            <a:r>
              <a:rPr sz="2800" b="0" i="0" u="none">
                <a:solidFill>
                  <a:srgbClr val="000000"/>
                </a:solidFill>
              </a:rPr>
              <a:t> with people with ADHD and adopt neurodiversity-affirming, anti-stigma approaches (NHS England, 2025b).</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12527280"/>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13441680"/>
            <a:ext cx="10052050" cy="4937760"/>
          </a:xfrm>
        </p:spPr>
        <p:txBody>
          <a:bodyPr wrap="square"/>
          <a:lstStyle/>
          <a:p>
            <a:pPr algn="l">
              <a:spcAft>
                <a:spcPts val="800"/>
              </a:spcAft>
            </a:pPr>
            <a:r>
              <a:rPr sz="2600" b="0" i="0" u="none">
                <a:solidFill>
                  <a:srgbClr val="000000"/>
                </a:solidFill>
              </a:rPr>
              <a:t>In just over a century, ADHD has moved from 'moral defect' to a well-evidenced neurodevelopmental condition affecting people across the lifespan (Faraone et al., 2021).</a:t>
            </a:r>
            <a:endParaRPr lang="en-GB" sz="4800" dirty="0">
              <a:effectLst/>
              <a:latin typeface="Aptos" panose="020B0004020202020204" pitchFamily="34" charset="0"/>
              <a:ea typeface="Century Schoolbook" panose="02040604050505020304" pitchFamily="18" charset="0"/>
            </a:endParaRPr>
          </a:p>
          <a:p>
            <a:pPr algn="l">
              <a:spcAft>
                <a:spcPts val="800"/>
              </a:spcAft>
            </a:pPr>
            <a:r>
              <a:rPr sz="2600" b="0" i="0" u="none">
                <a:solidFill>
                  <a:srgbClr val="000000"/>
                </a:solidFill>
              </a:rPr>
              <a:t>Treatment has evolved from punishment and exclusion to effective multimodal care - but provision now lags far behind recognition.</a:t>
            </a:r>
          </a:p>
          <a:p>
            <a:pPr algn="l">
              <a:spcAft>
                <a:spcPts val="800"/>
              </a:spcAft>
            </a:pPr>
            <a:r>
              <a:rPr sz="2600" b="0" i="0" u="none">
                <a:solidFill>
                  <a:srgbClr val="000000"/>
                </a:solidFill>
              </a:rPr>
              <a:t>The challenge is no longer proving that ADHD exists; it is delivering timely, equitable care.</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22043" y="18562320"/>
            <a:ext cx="10047018" cy="923322"/>
          </a:xfrm>
        </p:spPr>
        <p:txBody>
          <a:bodyPr/>
          <a:lstStyle/>
          <a:p>
            <a:r>
              <a:rPr lang="en-GB" sz="48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422043" y="19476720"/>
            <a:ext cx="10052050" cy="10972800"/>
          </a:xfrm>
        </p:spPr>
        <p:txBody>
          <a:bodyPr wrap="square" anchor="t"/>
          <a:lstStyle/>
          <a:p>
            <a:pPr algn="l">
              <a:spcAft>
                <a:spcPts val="500"/>
              </a:spcAft>
            </a:pPr>
            <a:r>
              <a:rPr sz="1700" b="0" i="0" u="none">
                <a:solidFill>
                  <a:srgbClr val="000000"/>
                </a:solidFill>
              </a:rPr>
              <a:t>Bradley, C. (1937) 'The behavior of children receiving Benzedrine', American Journal of Psychiatry, 94(3), pp. 577-585.</a:t>
            </a:r>
          </a:p>
          <a:p>
            <a:pPr algn="l">
              <a:spcAft>
                <a:spcPts val="500"/>
              </a:spcAft>
            </a:pPr>
            <a:r>
              <a:rPr sz="1700" b="0" i="0" u="none">
                <a:solidFill>
                  <a:srgbClr val="000000"/>
                </a:solidFill>
              </a:rPr>
              <a:t>Cortese, S. et al. (2018) 'Comparative efficacy and tolerability of medications for ADHD in children, adolescents, and adults: a network meta-analysis', The Lancet Psychiatry, 5(9), pp. 727-738.</a:t>
            </a:r>
          </a:p>
          <a:p>
            <a:pPr algn="l">
              <a:spcAft>
                <a:spcPts val="500"/>
              </a:spcAft>
            </a:pPr>
            <a:r>
              <a:rPr sz="1700" b="0" i="0" u="none">
                <a:solidFill>
                  <a:srgbClr val="000000"/>
                </a:solidFill>
              </a:rPr>
              <a:t>Faraone, S.V. et al. (2021) 'The World Federation of ADHD International Consensus Statement: 208 evidence-based conclusions about the disorder', Neuroscience and Biobehavioral Reviews, 128, pp. 789-818.</a:t>
            </a:r>
          </a:p>
          <a:p>
            <a:pPr algn="l">
              <a:spcAft>
                <a:spcPts val="500"/>
              </a:spcAft>
            </a:pPr>
            <a:r>
              <a:rPr sz="1700" b="0" i="0" u="none">
                <a:solidFill>
                  <a:srgbClr val="000000"/>
                </a:solidFill>
              </a:rPr>
              <a:t>Faraone, S.V. and Larsson, H. (2019) 'Genetics of attention deficit hyperactivity disorder', Molecular Psychiatry, 24(4), pp. 562-575.</a:t>
            </a:r>
          </a:p>
          <a:p>
            <a:pPr algn="l">
              <a:spcAft>
                <a:spcPts val="500"/>
              </a:spcAft>
            </a:pPr>
            <a:r>
              <a:rPr sz="1700" b="0" i="0" u="none">
                <a:solidFill>
                  <a:srgbClr val="000000"/>
                </a:solidFill>
              </a:rPr>
              <a:t>Kazda, L. et al. (2021) 'Overdiagnosis of attention-deficit/hyperactivity disorder in children and adolescents: a systematic scoping review', JAMA Network Open, 4(4), e215335.</a:t>
            </a:r>
          </a:p>
          <a:p>
            <a:pPr algn="l">
              <a:spcAft>
                <a:spcPts val="500"/>
              </a:spcAft>
            </a:pPr>
            <a:r>
              <a:rPr sz="1700" b="0" i="0" u="none">
                <a:solidFill>
                  <a:srgbClr val="000000"/>
                </a:solidFill>
              </a:rPr>
              <a:t>Lange, K.W. et al. (2010) 'The history of attention deficit hyperactivity disorder', Attention Deficit and Hyperactivity Disorders, 2(4), pp. 241-255.</a:t>
            </a:r>
          </a:p>
          <a:p>
            <a:pPr algn="l">
              <a:spcAft>
                <a:spcPts val="500"/>
              </a:spcAft>
            </a:pPr>
            <a:r>
              <a:rPr sz="1700" b="0" i="0" u="none">
                <a:solidFill>
                  <a:srgbClr val="000000"/>
                </a:solidFill>
              </a:rPr>
              <a:t>National Institute for Health and Care Excellence (2018) Attention deficit hyperactivity disorder: diagnosis and management. NICE guideline NG87. London: NICE.</a:t>
            </a:r>
          </a:p>
          <a:p>
            <a:pPr algn="l">
              <a:spcAft>
                <a:spcPts val="500"/>
              </a:spcAft>
            </a:pPr>
            <a:r>
              <a:rPr sz="1700" b="0" i="0" u="none">
                <a:solidFill>
                  <a:srgbClr val="000000"/>
                </a:solidFill>
              </a:rPr>
              <a:t>NHS England (2025a) ADHD management information, May 2025. Leeds: NHS England Digital.</a:t>
            </a:r>
          </a:p>
          <a:p>
            <a:pPr algn="l">
              <a:spcAft>
                <a:spcPts val="500"/>
              </a:spcAft>
            </a:pPr>
            <a:r>
              <a:rPr sz="1700" b="0" i="0" u="none">
                <a:solidFill>
                  <a:srgbClr val="000000"/>
                </a:solidFill>
              </a:rPr>
              <a:t>NHS England (2025b) Report of the independent ADHD Taskforce: Part 2. London: NHS England.</a:t>
            </a:r>
          </a:p>
          <a:p>
            <a:pPr algn="l">
              <a:spcAft>
                <a:spcPts val="500"/>
              </a:spcAft>
            </a:pPr>
            <a:r>
              <a:rPr sz="1700" b="0" i="0" u="none">
                <a:solidFill>
                  <a:srgbClr val="000000"/>
                </a:solidFill>
              </a:rPr>
              <a:t>Reed, G.M. et al. (2019) 'Innovations and changes in the ICD-11 classification of mental, behavioural and neurodevelopmental disorders', World Psychiatry, 18(1), pp. 3-19.</a:t>
            </a:r>
          </a:p>
          <a:p>
            <a:pPr algn="l">
              <a:spcAft>
                <a:spcPts val="500"/>
              </a:spcAft>
            </a:pPr>
            <a:r>
              <a:rPr sz="1700" b="0" i="0" u="none">
                <a:solidFill>
                  <a:srgbClr val="000000"/>
                </a:solidFill>
              </a:rPr>
              <a:t>Sayal, K. et al. (2018) 'ADHD in children and young people: prevalence, care pathways, and service provision', The Lancet Psychiatry, 5(2), pp. 175-186.</a:t>
            </a:r>
          </a:p>
          <a:p>
            <a:pPr algn="l">
              <a:spcAft>
                <a:spcPts val="500"/>
              </a:spcAft>
            </a:pPr>
            <a:r>
              <a:rPr sz="1700" b="0" i="0" u="none">
                <a:solidFill>
                  <a:srgbClr val="000000"/>
                </a:solidFill>
              </a:rPr>
              <a:t>Song, P. et al. (2021) 'The prevalence of adult attention-deficit hyperactivity disorder: a global systematic review and meta-analysis', Journal of Global Health, 11, 04009.</a:t>
            </a:r>
          </a:p>
          <a:p>
            <a:pPr algn="l">
              <a:spcAft>
                <a:spcPts val="500"/>
              </a:spcAft>
            </a:pPr>
            <a:r>
              <a:rPr sz="1700" b="0" i="0" u="none">
                <a:solidFill>
                  <a:srgbClr val="000000"/>
                </a:solidFill>
              </a:rPr>
              <a:t>Still, G.F. (1902) 'Some abnormal psychical conditions in children', The Lancet, 159(4102), pp. 1008-1012.</a:t>
            </a:r>
          </a:p>
          <a:p>
            <a:pPr algn="l">
              <a:spcAft>
                <a:spcPts val="500"/>
              </a:spcAft>
            </a:pPr>
            <a:r>
              <a:rPr sz="1700" b="0" i="0" u="none">
                <a:solidFill>
                  <a:srgbClr val="000000"/>
                </a:solidFill>
              </a:rPr>
              <a:t>Thapar, A. and Cooper, M. (2016) 'Attention deficit hyperactivity disorder', The Lancet, 387(10024), pp. 1240-1250.</a:t>
            </a:r>
          </a:p>
          <a:p>
            <a:pPr algn="l">
              <a:spcAft>
                <a:spcPts val="500"/>
              </a:spcAft>
            </a:pPr>
            <a:r>
              <a:rPr sz="1700" b="0" i="0" u="none">
                <a:solidFill>
                  <a:srgbClr val="000000"/>
                </a:solidFill>
              </a:rPr>
              <a:t>World Health Organization (2022) ICD-11: International Classification of Diseases, 11th revision. Geneva: WHO.</a:t>
            </a:r>
          </a:p>
          <a:p>
            <a:pPr algn="l">
              <a:spcAft>
                <a:spcPts val="500"/>
              </a:spcAft>
            </a:pPr>
            <a:r>
              <a:rPr sz="1700" b="0" i="0" u="none">
                <a:solidFill>
                  <a:srgbClr val="000000"/>
                </a:solidFill>
              </a:rPr>
              <a:t>Young, S. et al. (2020) 'Females with ADHD: an expert consensus statement taking a lifespan approach', BMC Psychiatry, 20(1), 404.</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3" y="18836640"/>
            <a:ext cx="10038659" cy="11521440"/>
          </a:xfrm>
        </p:spPr>
        <p:txBody>
          <a:bodyPr wrap="square"/>
          <a:lstStyle/>
          <a:p>
            <a:pPr algn="l">
              <a:spcAft>
                <a:spcPts val="1400"/>
              </a:spcAft>
            </a:pPr>
            <a:r>
              <a:rPr sz="3600" b="1" i="0" u="none">
                <a:solidFill>
                  <a:srgbClr val="000000"/>
                </a:solidFill>
              </a:rPr>
              <a:t>Causes: </a:t>
            </a:r>
            <a:r>
              <a:rPr sz="3600" i="0" u="none">
                <a:solidFill>
                  <a:srgbClr val="000000"/>
                </a:solidFill>
              </a:rPr>
              <a:t>no single cause. ADHD is highly heritable (≈74%), involving many genes of small effect, interacting with risks such as prematurity, low birth weight and prenatal tobacco or alcohol exposure (Faraone and Larsson, 2019; Thapar and Cooper, 2016).</a:t>
            </a:r>
          </a:p>
          <a:p>
            <a:pPr algn="l">
              <a:spcAft>
                <a:spcPts val="1400"/>
              </a:spcAft>
            </a:pPr>
            <a:r>
              <a:rPr sz="3600" b="1" i="0" u="none">
                <a:solidFill>
                  <a:srgbClr val="000000"/>
                </a:solidFill>
              </a:rPr>
              <a:t>Symptoms: </a:t>
            </a:r>
            <a:r>
              <a:rPr sz="3600" i="0" u="none">
                <a:solidFill>
                  <a:srgbClr val="000000"/>
                </a:solidFill>
              </a:rPr>
              <a:t>inattention (distractibility, disorganisation, forgetfulness); hyperactivity (restlessness, excessive activity); impulsivity (acting without thinking, interrupting) (WHO, 2022).</a:t>
            </a:r>
          </a:p>
          <a:p>
            <a:pPr algn="l">
              <a:spcAft>
                <a:spcPts val="1400"/>
              </a:spcAft>
            </a:pPr>
            <a:r>
              <a:rPr sz="3600" b="1" i="0" u="none">
                <a:solidFill>
                  <a:srgbClr val="000000"/>
                </a:solidFill>
              </a:rPr>
              <a:t>Diagnosis: </a:t>
            </a:r>
            <a:r>
              <a:rPr sz="3600" i="0" u="none">
                <a:solidFill>
                  <a:srgbClr val="000000"/>
                </a:solidFill>
              </a:rPr>
              <a:t>specialist clinical assessment using a full developmental history and evidence from more than one setting (e.g. home and school). There is no biological test – diagnosis remains clinical (NICE, 2018).</a:t>
            </a: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sz="3600" b="1"/>
              <a:t>BMHP6029 Psychopathological Classifications and Provisions  |  Lecturer: Bianca Sanfilippo  |  July 2026</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sz="8000" b="1" dirty="0"/>
              <a:t>ATTENTION DEFICIT HYPERACTIVITY DISORDER (ADHD)</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0" name="Picture 19" descr="img_timeline.png"/>
          <p:cNvPicPr>
            <a:picLocks noChangeAspect="1"/>
          </p:cNvPicPr>
          <p:nvPr/>
        </p:nvPicPr>
        <p:blipFill>
          <a:blip r:embed="rId2"/>
          <a:stretch>
            <a:fillRect/>
          </a:stretch>
        </p:blipFill>
        <p:spPr>
          <a:xfrm>
            <a:off x="11475720" y="25237440"/>
            <a:ext cx="9966636" cy="5177048"/>
          </a:xfrm>
          <a:prstGeom prst="rect">
            <a:avLst/>
          </a:prstGeom>
        </p:spPr>
      </p:pic>
      <p:pic>
        <p:nvPicPr>
          <p:cNvPr id="21" name="Picture 20" descr="img_numbers.png"/>
          <p:cNvPicPr>
            <a:picLocks noChangeAspect="1"/>
          </p:cNvPicPr>
          <p:nvPr/>
        </p:nvPicPr>
        <p:blipFill>
          <a:blip r:embed="rId3"/>
          <a:stretch>
            <a:fillRect/>
          </a:stretch>
        </p:blipFill>
        <p:spPr>
          <a:xfrm>
            <a:off x="23303397" y="20756880"/>
            <a:ext cx="8440085" cy="9052560"/>
          </a:xfrm>
          <a:prstGeom prst="rect">
            <a:avLst/>
          </a:prstGeom>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2941</TotalTime>
  <Words>1414</Words>
  <Application>Microsoft Office PowerPoint</Application>
  <PresentationFormat>Custom</PresentationFormat>
  <Paragraphs>63</Paragraphs>
  <Slides>2</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Cristina Apostol Student number:  2335890 Programme: BSc (Hons) Health and Social Care Module: BMHP6029 Psychopathological Classifications and Provisions Component 1: Individual Presentation (Academic Poster) Lecturer: Bianca Sanfilippo (Group 1) Date: July 2026</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Beniamin Apostol</cp:lastModifiedBy>
  <cp:revision>89</cp:revision>
  <cp:lastPrinted>2015-06-29T17:31:11Z</cp:lastPrinted>
  <dcterms:created xsi:type="dcterms:W3CDTF">2012-02-03T19:11:35Z</dcterms:created>
  <dcterms:modified xsi:type="dcterms:W3CDTF">2026-07-28T10:45:13Z</dcterms:modified>
</cp:coreProperties>
</file>