
<file path=[Content_Types].xml><?xml version="1.0" encoding="utf-8"?>
<Types xmlns="http://schemas.openxmlformats.org/package/2006/content-types">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67" r:id="rId5"/>
    <p:sldId id="258" r:id="rId6"/>
    <p:sldId id="279" r:id="rId7"/>
    <p:sldId id="268" r:id="rId8"/>
    <p:sldId id="281" r:id="rId9"/>
    <p:sldId id="280" r:id="rId10"/>
    <p:sldId id="259" r:id="rId11"/>
    <p:sldId id="261" r:id="rId12"/>
    <p:sldId id="283" r:id="rId13"/>
    <p:sldId id="262" r:id="rId14"/>
    <p:sldId id="263" r:id="rId15"/>
    <p:sldId id="264" r:id="rId16"/>
    <p:sldId id="266" r:id="rId1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p:cViewPr varScale="1">
        <p:scale>
          <a:sx n="99" d="100"/>
          <a:sy n="99" d="100"/>
        </p:scale>
        <p:origin x="84" y="582"/>
      </p:cViewPr>
      <p:guideLst>
        <p:guide orient="horz" pos="2160"/>
        <p:guide pos="3838"/>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dirty="0">
                <a:sym typeface="+mn-ea"/>
              </a:rPr>
              <a:t>单击此处编辑母版标题样式</a:t>
            </a:r>
            <a:endParaRPr dirty="0">
              <a:sym typeface="+mn-ea"/>
            </a:endParaRPr>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dirty="0">
              <a:sym typeface="+mn-ea"/>
            </a:endParaRPr>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dirty="0">
                <a:sym typeface="+mn-ea"/>
              </a:rPr>
              <a:t>单击此处编辑母版文本样式</a:t>
            </a:r>
            <a:endParaRPr dirty="0">
              <a:sym typeface="+mn-ea"/>
            </a:endParaRP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dirty="0">
                <a:sym typeface="+mn-ea"/>
              </a:rPr>
              <a:t>单击此处编辑标题</a:t>
            </a:r>
            <a:endParaRPr dirty="0">
              <a:sym typeface="+mn-ea"/>
            </a:endParaRPr>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a:sym typeface="+mn-ea"/>
              </a:rPr>
              <a:t>单击此处编辑标题</a:t>
            </a:r>
            <a:endParaRPr>
              <a:sym typeface="+mn-ea"/>
            </a:endParaRPr>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latin typeface="Arial" panose="020B0604020202020204" pitchFamily="34" charset="0"/>
                <a:ea typeface="微软雅黑" panose="020B0503020204020204" pitchFamily="34" charset="-122"/>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anose="020B0604020202020204"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tags" Target="../tags/tag65.xml"/><Relationship Id="rId2" Type="http://schemas.openxmlformats.org/officeDocument/2006/relationships/tags" Target="../tags/tag64.xml"/><Relationship Id="rId1" Type="http://schemas.openxmlformats.org/officeDocument/2006/relationships/tags" Target="../tags/tag63.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6.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7.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8.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9.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0.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1.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2.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3.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4.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5.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6.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79.xml"/><Relationship Id="rId1" Type="http://schemas.openxmlformats.org/officeDocument/2006/relationships/tags" Target="../tags/tag78.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custDataLst>
              <p:tags r:id="rId1"/>
            </p:custDataLst>
          </p:nvPr>
        </p:nvSpPr>
        <p:spPr/>
        <p:txBody>
          <a:bodyPr>
            <a:normAutofit/>
          </a:bodyPr>
          <a:p>
            <a:r>
              <a:rPr lang="zh-CN" altLang="zh-CN" sz="3200"/>
              <a:t>An examination of the </a:t>
            </a:r>
            <a:r>
              <a:rPr lang="en-US" altLang="zh-CN" sz="3200"/>
              <a:t>effect of learner interactive task-based writing </a:t>
            </a:r>
            <a:r>
              <a:rPr lang="en-US" altLang="zh-CN" sz="3200">
                <a:sym typeface="+mn-ea"/>
              </a:rPr>
              <a:t>activity </a:t>
            </a:r>
            <a:r>
              <a:rPr lang="en-US" altLang="zh-CN" sz="3200"/>
              <a:t>on Chinese college students’  English writing </a:t>
            </a:r>
            <a:r>
              <a:rPr lang="en-US" altLang="zh-CN" sz="3200">
                <a:sym typeface="+mn-ea"/>
              </a:rPr>
              <a:t>performance  </a:t>
            </a:r>
            <a:br>
              <a:rPr lang="zh-CN" altLang="zh-CN" sz="3200"/>
            </a:br>
            <a:r>
              <a:rPr lang="en-US" altLang="zh-CN" sz="3200"/>
              <a:t>and </a:t>
            </a:r>
            <a:r>
              <a:rPr lang="zh-CN" altLang="zh-CN" sz="3200"/>
              <a:t>its implications for syllabus design</a:t>
            </a:r>
            <a:endParaRPr lang="zh-CN" altLang="zh-CN" sz="3200"/>
          </a:p>
        </p:txBody>
      </p:sp>
      <p:sp>
        <p:nvSpPr>
          <p:cNvPr id="3" name="副标题 2"/>
          <p:cNvSpPr>
            <a:spLocks noGrp="1"/>
          </p:cNvSpPr>
          <p:nvPr>
            <p:ph type="subTitle" idx="1"/>
            <p:custDataLst>
              <p:tags r:id="rId2"/>
            </p:custDataLst>
          </p:nvPr>
        </p:nvSpPr>
        <p:spPr/>
        <p:txBody>
          <a:bodyPr/>
          <a:p>
            <a:r>
              <a:rPr lang="en-US" altLang="zh-CN"/>
              <a:t>Wei YanFeng</a:t>
            </a:r>
            <a:endParaRPr lang="en-US" altLang="zh-CN"/>
          </a:p>
        </p:txBody>
      </p:sp>
    </p:spTree>
    <p:custDataLst>
      <p:tags r:id="rId3"/>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t>Aims of the investigation</a:t>
            </a:r>
            <a:endParaRPr lang="zh-CN" altLang="en-US"/>
          </a:p>
        </p:txBody>
      </p:sp>
      <p:sp>
        <p:nvSpPr>
          <p:cNvPr id="3" name="内容占位符 2"/>
          <p:cNvSpPr>
            <a:spLocks noGrp="1"/>
          </p:cNvSpPr>
          <p:nvPr>
            <p:ph idx="1"/>
          </p:nvPr>
        </p:nvSpPr>
        <p:spPr/>
        <p:txBody>
          <a:bodyPr/>
          <a:p>
            <a:r>
              <a:rPr lang="zh-CN" altLang="en-US"/>
              <a:t>To explore the effects of</a:t>
            </a:r>
            <a:r>
              <a:rPr lang="en-US" altLang="zh-CN"/>
              <a:t> </a:t>
            </a:r>
            <a:r>
              <a:rPr lang="zh-CN" altLang="en-US"/>
              <a:t>interacti</a:t>
            </a:r>
            <a:r>
              <a:rPr lang="en-US" altLang="zh-CN"/>
              <a:t>ve writing tasks</a:t>
            </a:r>
            <a:r>
              <a:rPr lang="zh-CN" altLang="en-US"/>
              <a:t> on Chinese college student’s English writing performance</a:t>
            </a:r>
            <a:endParaRPr lang="zh-CN" altLang="en-US"/>
          </a:p>
          <a:p>
            <a:r>
              <a:rPr lang="zh-CN" altLang="en-US"/>
              <a:t>To </a:t>
            </a:r>
            <a:r>
              <a:rPr lang="en-US" altLang="zh-CN"/>
              <a:t>explore the possible of</a:t>
            </a:r>
            <a:r>
              <a:rPr lang="zh-CN" altLang="en-US"/>
              <a:t> </a:t>
            </a:r>
            <a:r>
              <a:rPr lang="en-US" altLang="zh-CN"/>
              <a:t>task-based online syllabus design for EFL in the distant eduction situation. </a:t>
            </a:r>
            <a:endParaRPr lang="en-US" altLang="zh-CN"/>
          </a:p>
        </p:txBody>
      </p:sp>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a:t>The rationale and main conceptual themes for the investigation</a:t>
            </a:r>
            <a:r>
              <a:rPr lang="en-US" altLang="zh-CN"/>
              <a:t> (Interaction Hypothesis)</a:t>
            </a:r>
            <a:endParaRPr lang="en-US" altLang="zh-CN"/>
          </a:p>
        </p:txBody>
      </p:sp>
      <p:sp>
        <p:nvSpPr>
          <p:cNvPr id="3" name="内容占位符 2"/>
          <p:cNvSpPr>
            <a:spLocks noGrp="1"/>
          </p:cNvSpPr>
          <p:nvPr>
            <p:ph idx="1"/>
          </p:nvPr>
        </p:nvSpPr>
        <p:spPr>
          <a:xfrm>
            <a:off x="608330" y="2191385"/>
            <a:ext cx="10968990" cy="4433570"/>
          </a:xfrm>
        </p:spPr>
        <p:txBody>
          <a:bodyPr>
            <a:normAutofit lnSpcReduction="10000"/>
          </a:bodyPr>
          <a:p>
            <a:r>
              <a:rPr lang="zh-CN" altLang="en-US"/>
              <a:t>The Interaction hypothesis is a theory of second-language acquisition which states that the development of language proficiency is promoted by face-to-face interaction and communication. Its main focus is on the role of input, interaction, and output in second language acquisition. </a:t>
            </a:r>
            <a:r>
              <a:rPr lang="en-US" altLang="zh-CN"/>
              <a:t>(Johnson 1999, Gass 2007). its origin is usually credited to Michael Long.</a:t>
            </a:r>
            <a:endParaRPr lang="en-US" altLang="zh-CN"/>
          </a:p>
          <a:p>
            <a:r>
              <a:rPr lang="zh-CN" altLang="en-US"/>
              <a:t>“Whereas Krashen views comprehensible input (CI) one step ahead of the learner’s current level as necessary and sufficient for acquisition, I have long argued for the interaction hypothesis….I maintain that CI is necessary but not sufficient for SLA…I have further argued for the importance of negotiation for meaning and negative feedback in orienting learners’ attention to form in this way” (</a:t>
            </a:r>
            <a:r>
              <a:rPr lang="en-US" altLang="zh-CN"/>
              <a:t>Long, 1994</a:t>
            </a:r>
            <a:r>
              <a:rPr lang="zh-CN" altLang="en-US"/>
              <a:t>)</a:t>
            </a:r>
            <a:endParaRPr lang="zh-CN" altLang="en-US"/>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a:t>The rationale and main conceptual themes for the investigation</a:t>
            </a:r>
            <a:r>
              <a:rPr lang="en-US" altLang="zh-CN"/>
              <a:t> (Task-based activity)</a:t>
            </a:r>
            <a:endParaRPr lang="en-US" altLang="zh-CN"/>
          </a:p>
        </p:txBody>
      </p:sp>
      <p:sp>
        <p:nvSpPr>
          <p:cNvPr id="3" name="内容占位符 2"/>
          <p:cNvSpPr>
            <a:spLocks noGrp="1"/>
          </p:cNvSpPr>
          <p:nvPr>
            <p:ph idx="1"/>
          </p:nvPr>
        </p:nvSpPr>
        <p:spPr/>
        <p:txBody>
          <a:bodyPr>
            <a:normAutofit lnSpcReduction="20000"/>
          </a:bodyPr>
          <a:p>
            <a:r>
              <a:rPr lang="zh-CN" altLang="en-US"/>
              <a:t>Task-based learning was earlier known as the "communicative activity" in 1970s and 80's </a:t>
            </a:r>
            <a:endParaRPr lang="zh-CN" altLang="en-US"/>
          </a:p>
          <a:p>
            <a:r>
              <a:rPr lang="zh-CN" altLang="en-US"/>
              <a:t>Willis (1996) has defined a task as a goal based activity involving the use of the learners' existing language resources, that leads to the outcome. Examples include playing games, and solving problems and puzzles etc.</a:t>
            </a:r>
            <a:endParaRPr lang="zh-CN" altLang="en-US"/>
          </a:p>
          <a:p>
            <a:r>
              <a:rPr lang="en-US" altLang="zh-CN"/>
              <a:t>Ellis (2003) defines a task as a work plan that involves a pragmatic processing of language, using the learners' existing language resources and attention to meaning, and resulting in the completion of an outcome which can be assessed for its communicative function.</a:t>
            </a:r>
            <a:endParaRPr lang="en-US" altLang="zh-CN"/>
          </a:p>
          <a:p>
            <a:r>
              <a:rPr lang="en-US" altLang="zh-CN"/>
              <a:t>David Nunan (2004) draws upon the definitions given by other experts, of two types of tasks: target tasks and pedagogical tasks. Targets tasks refer to doing something outside the classroom and in the real world; whereas pedagogical tasks refer to the tasks students perform inside the classroom and in response to target language input or processing. </a:t>
            </a:r>
            <a:endParaRPr lang="en-US" altLang="zh-CN"/>
          </a:p>
        </p:txBody>
      </p:sp>
    </p:spTree>
    <p:custDataLst>
      <p:tags r:id="rId1"/>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a:t>The rationale and main conceptual themes for the investigation</a:t>
            </a:r>
            <a:r>
              <a:rPr lang="en-US" altLang="zh-CN"/>
              <a:t>(Task-based activity)</a:t>
            </a:r>
            <a:endParaRPr lang="en-US" altLang="zh-CN"/>
          </a:p>
        </p:txBody>
      </p:sp>
      <p:sp>
        <p:nvSpPr>
          <p:cNvPr id="3" name="内容占位符 2"/>
          <p:cNvSpPr>
            <a:spLocks noGrp="1"/>
          </p:cNvSpPr>
          <p:nvPr>
            <p:ph idx="1"/>
          </p:nvPr>
        </p:nvSpPr>
        <p:spPr/>
        <p:txBody>
          <a:bodyPr>
            <a:normAutofit lnSpcReduction="20000"/>
          </a:bodyPr>
          <a:p>
            <a:r>
              <a:rPr lang="zh-CN" altLang="en-US"/>
              <a:t>According to Rod Ellis, a task has four main characteristics: </a:t>
            </a:r>
            <a:endParaRPr lang="zh-CN" altLang="en-US"/>
          </a:p>
          <a:p>
            <a:r>
              <a:rPr lang="zh-CN" altLang="en-US"/>
              <a:t>1. A task involves a primary focus on (pragmatic) meaning.</a:t>
            </a:r>
            <a:r>
              <a:rPr lang="en-US" altLang="zh-CN"/>
              <a:t>[user oriented]</a:t>
            </a:r>
            <a:endParaRPr lang="zh-CN" altLang="en-US"/>
          </a:p>
          <a:p>
            <a:r>
              <a:rPr lang="zh-CN" altLang="en-US">
                <a:solidFill>
                  <a:srgbClr val="FF0000"/>
                </a:solidFill>
              </a:rPr>
              <a:t>2. A task has some kind of ‘gap’. (Prabhu identified the three main types as information gap, reasoning gap, and opinion gap.)</a:t>
            </a:r>
            <a:endParaRPr lang="zh-CN" altLang="en-US">
              <a:solidFill>
                <a:srgbClr val="FF0000"/>
              </a:solidFill>
            </a:endParaRPr>
          </a:p>
          <a:p>
            <a:r>
              <a:rPr lang="zh-CN" altLang="en-US"/>
              <a:t>3. The participants choose the linguistic resources needed to complete the task.</a:t>
            </a:r>
            <a:endParaRPr lang="zh-CN" altLang="en-US"/>
          </a:p>
          <a:p>
            <a:r>
              <a:rPr lang="zh-CN" altLang="en-US"/>
              <a:t>4. A task has a clearly defined, non-linguistic outcome.</a:t>
            </a:r>
            <a:endParaRPr lang="zh-CN" altLang="en-US"/>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a:t>The rationale and main conceptual themes for the investigation</a:t>
            </a:r>
            <a:r>
              <a:rPr lang="en-US" altLang="zh-CN"/>
              <a:t>(writing vs speaking)</a:t>
            </a:r>
            <a:endParaRPr lang="en-US" altLang="zh-CN"/>
          </a:p>
        </p:txBody>
      </p:sp>
      <p:sp>
        <p:nvSpPr>
          <p:cNvPr id="3" name="内容占位符 2"/>
          <p:cNvSpPr>
            <a:spLocks noGrp="1"/>
          </p:cNvSpPr>
          <p:nvPr>
            <p:ph idx="1"/>
          </p:nvPr>
        </p:nvSpPr>
        <p:spPr/>
        <p:txBody>
          <a:bodyPr>
            <a:normAutofit lnSpcReduction="20000"/>
          </a:bodyPr>
          <a:p>
            <a:r>
              <a:rPr lang="zh-CN" altLang="en-US"/>
              <a:t>Swain</a:t>
            </a:r>
            <a:r>
              <a:rPr lang="en-US" altLang="zh-CN"/>
              <a:t> (1982)</a:t>
            </a:r>
            <a:r>
              <a:rPr lang="zh-CN" altLang="en-US"/>
              <a:t> included both spoken and written language in formulating his ideas on the role of output, but other researchers have taken the notion of output mostly in terms of face-to-face interaction.</a:t>
            </a:r>
            <a:endParaRPr lang="zh-CN" altLang="en-US"/>
          </a:p>
          <a:p>
            <a:r>
              <a:rPr lang="en-US" altLang="zh-CN"/>
              <a:t>Most interaction reseach focus on face to face and teachers to student(s) communication. but in real practice, </a:t>
            </a:r>
            <a:r>
              <a:rPr lang="zh-CN" altLang="en-US"/>
              <a:t>little </a:t>
            </a:r>
            <a:r>
              <a:rPr lang="en-US" altLang="zh-CN"/>
              <a:t>effective </a:t>
            </a:r>
            <a:r>
              <a:rPr lang="zh-CN" altLang="en-US"/>
              <a:t>face-to-face interaction takes place between the learners and their teachers</a:t>
            </a:r>
            <a:r>
              <a:rPr lang="en-US" altLang="zh-CN"/>
              <a:t>, mostly teacher centered talking.</a:t>
            </a:r>
            <a:endParaRPr lang="en-US" altLang="zh-CN"/>
          </a:p>
          <a:p>
            <a:r>
              <a:rPr lang="en-US" altLang="zh-CN">
                <a:sym typeface="+mn-ea"/>
              </a:rPr>
              <a:t>in the EFL context, where learners do not have much access to native-speaker input and everyday social interaction, learner interaction satisfies their need to access input and produce output (Mayo &amp; Pica, 2000, pp. 1-24).</a:t>
            </a:r>
            <a:r>
              <a:rPr lang="en-US" altLang="zh-CN"/>
              <a:t>.</a:t>
            </a:r>
            <a:endParaRPr lang="en-US" altLang="zh-CN"/>
          </a:p>
          <a:p>
            <a:r>
              <a:rPr lang="en-US" altLang="zh-CN"/>
              <a:t>Interaction in oral communication is more difficult to keep record than written ones. diffcult for teacher to provide systematic feedback.</a:t>
            </a:r>
            <a:endParaRPr lang="en-US" altLang="zh-CN"/>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a:t>The rationale and main conceptual themes for the investigation</a:t>
            </a:r>
            <a:r>
              <a:rPr lang="en-US" altLang="zh-CN"/>
              <a:t>(Task-based writing)</a:t>
            </a:r>
            <a:endParaRPr lang="en-US" altLang="zh-CN"/>
          </a:p>
        </p:txBody>
      </p:sp>
      <p:sp>
        <p:nvSpPr>
          <p:cNvPr id="3" name="内容占位符 2"/>
          <p:cNvSpPr>
            <a:spLocks noGrp="1"/>
          </p:cNvSpPr>
          <p:nvPr>
            <p:ph idx="1"/>
          </p:nvPr>
        </p:nvSpPr>
        <p:spPr>
          <a:xfrm>
            <a:off x="608400" y="2006020"/>
            <a:ext cx="10969200" cy="4759200"/>
          </a:xfrm>
        </p:spPr>
        <p:txBody>
          <a:bodyPr>
            <a:normAutofit/>
          </a:bodyPr>
          <a:p>
            <a:r>
              <a:rPr lang="en-US" altLang="zh-CN"/>
              <a:t>The writing task is meaningful in real-life, and communication between learner is real-time. </a:t>
            </a:r>
            <a:endParaRPr lang="en-US" altLang="zh-CN"/>
          </a:p>
          <a:p>
            <a:r>
              <a:rPr lang="en-US" altLang="zh-CN"/>
              <a:t>Autonomy stresses the active role of learners. the learners need to pay attention to language use in order to be understood and graded. </a:t>
            </a:r>
            <a:r>
              <a:rPr lang="en-US" altLang="zh-CN">
                <a:sym typeface="+mn-ea"/>
              </a:rPr>
              <a:t>also participate in monitoring and evaluating their own progress and achievements. </a:t>
            </a:r>
            <a:r>
              <a:rPr lang="en-US" altLang="zh-CN"/>
              <a:t>teachers turn into designers, motivators, and facilitators.</a:t>
            </a:r>
            <a:endParaRPr lang="en-US" altLang="zh-CN"/>
          </a:p>
          <a:p>
            <a:r>
              <a:rPr lang="en-US" altLang="zh-CN"/>
              <a:t>The gaol of the task needs collaboration, which</a:t>
            </a:r>
            <a:r>
              <a:rPr lang="en-US" altLang="zh-CN">
                <a:sym typeface="+mn-ea"/>
              </a:rPr>
              <a:t> involves discussion and argument in writing between team members. </a:t>
            </a:r>
            <a:endParaRPr lang="en-US" altLang="zh-CN"/>
          </a:p>
        </p:txBody>
      </p:sp>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a:t>The rationale and main conceptual themes for the investigation</a:t>
            </a:r>
            <a:r>
              <a:rPr lang="en-US" altLang="zh-CN"/>
              <a:t> (Significance)</a:t>
            </a:r>
            <a:endParaRPr lang="en-US" altLang="zh-CN"/>
          </a:p>
        </p:txBody>
      </p:sp>
      <p:sp>
        <p:nvSpPr>
          <p:cNvPr id="3" name="内容占位符 2"/>
          <p:cNvSpPr>
            <a:spLocks noGrp="1"/>
          </p:cNvSpPr>
          <p:nvPr>
            <p:ph idx="1"/>
          </p:nvPr>
        </p:nvSpPr>
        <p:spPr/>
        <p:txBody>
          <a:bodyPr>
            <a:normAutofit/>
          </a:bodyPr>
          <a:p>
            <a:r>
              <a:rPr lang="en-US" altLang="zh-CN"/>
              <a:t>Motivating autonymous learning in EFL, with finding evidence to support the hypothesis that </a:t>
            </a:r>
            <a:r>
              <a:rPr lang="en-US" altLang="zh-CN">
                <a:sym typeface="+mn-ea"/>
              </a:rPr>
              <a:t>interactive task-based writiing activity have a  close relationship with learner’s motivation</a:t>
            </a:r>
            <a:endParaRPr lang="en-US" altLang="zh-CN">
              <a:sym typeface="+mn-ea"/>
            </a:endParaRPr>
          </a:p>
          <a:p>
            <a:r>
              <a:rPr lang="en-US" altLang="zh-CN">
                <a:sym typeface="+mn-ea"/>
              </a:rPr>
              <a:t>Providing an empirical reseach result supporting Interaction Hypothesis application in classroom condition.</a:t>
            </a:r>
            <a:endParaRPr lang="en-US" altLang="zh-CN"/>
          </a:p>
          <a:p>
            <a:r>
              <a:rPr lang="en-US" altLang="zh-CN"/>
              <a:t>Input, interaction, and output are three significant elements in language acquisition or learning. interactive writing combines input and output together. </a:t>
            </a:r>
            <a:endParaRPr lang="en-US" altLang="zh-CN"/>
          </a:p>
          <a:p>
            <a:r>
              <a:rPr lang="en-US" altLang="zh-CN"/>
              <a:t>providing insights for EFL teachers and reseachers in curriculum design and syllabus planning. </a:t>
            </a:r>
            <a:endParaRPr lang="en-US" altLang="zh-CN"/>
          </a:p>
          <a:p>
            <a:endParaRPr lang="en-US" altLang="zh-CN"/>
          </a:p>
        </p:txBody>
      </p:sp>
    </p:spTree>
    <p:custDataLst>
      <p:tags r:id="rId1"/>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a:bodyPr>
          <a:p>
            <a:r>
              <a:rPr lang="en-US" altLang="zh-CN"/>
              <a:t>T</a:t>
            </a:r>
            <a:r>
              <a:rPr lang="zh-CN" altLang="en-US"/>
              <a:t>he evidence</a:t>
            </a:r>
            <a:r>
              <a:rPr lang="en-US" altLang="zh-CN"/>
              <a:t> to be </a:t>
            </a:r>
            <a:r>
              <a:rPr lang="zh-CN" altLang="en-US"/>
              <a:t>collect</a:t>
            </a:r>
            <a:r>
              <a:rPr lang="en-US" altLang="zh-CN"/>
              <a:t>ed</a:t>
            </a:r>
            <a:endParaRPr lang="en-US" altLang="zh-CN"/>
          </a:p>
        </p:txBody>
      </p:sp>
      <p:sp>
        <p:nvSpPr>
          <p:cNvPr id="3" name="内容占位符 2"/>
          <p:cNvSpPr>
            <a:spLocks noGrp="1"/>
          </p:cNvSpPr>
          <p:nvPr>
            <p:ph idx="1"/>
          </p:nvPr>
        </p:nvSpPr>
        <p:spPr/>
        <p:txBody>
          <a:bodyPr/>
          <a:p>
            <a:r>
              <a:rPr lang="en-US" altLang="zh-CN"/>
              <a:t> Qualitative data: Observation notes (questions asked, participation, major anxiety), </a:t>
            </a:r>
            <a:r>
              <a:rPr lang="en-US" altLang="zh-CN">
                <a:sym typeface="+mn-ea"/>
              </a:rPr>
              <a:t>questionnaire. </a:t>
            </a:r>
            <a:endParaRPr lang="en-US" altLang="zh-CN"/>
          </a:p>
          <a:p>
            <a:r>
              <a:rPr lang="en-US" altLang="zh-CN"/>
              <a:t>- Quantitative data: scores of the writings,</a:t>
            </a:r>
            <a:endParaRPr lang="en-US" altLang="zh-CN"/>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a:bodyPr>
          <a:p>
            <a:r>
              <a:rPr lang="en-US" altLang="zh-CN"/>
              <a:t>T</a:t>
            </a:r>
            <a:r>
              <a:rPr lang="zh-CN" altLang="en-US"/>
              <a:t>he settings </a:t>
            </a:r>
            <a:r>
              <a:rPr lang="en-US" altLang="zh-CN"/>
              <a:t>of the research</a:t>
            </a:r>
            <a:endParaRPr lang="en-US" altLang="zh-CN"/>
          </a:p>
        </p:txBody>
      </p:sp>
      <p:sp>
        <p:nvSpPr>
          <p:cNvPr id="3" name="内容占位符 2"/>
          <p:cNvSpPr>
            <a:spLocks noGrp="1"/>
          </p:cNvSpPr>
          <p:nvPr>
            <p:ph idx="1"/>
          </p:nvPr>
        </p:nvSpPr>
        <p:spPr/>
        <p:txBody>
          <a:bodyPr/>
          <a:p>
            <a:r>
              <a:rPr lang="en-US" sz="2400">
                <a:sym typeface="+mn-ea"/>
              </a:rPr>
              <a:t>5 </a:t>
            </a:r>
            <a:r>
              <a:rPr sz="2400">
                <a:sym typeface="+mn-ea"/>
              </a:rPr>
              <a:t>stage</a:t>
            </a:r>
            <a:r>
              <a:rPr lang="en-US" sz="2400">
                <a:sym typeface="+mn-ea"/>
              </a:rPr>
              <a:t>s of examination in 4 week, 20 students of second-year undergraduates with CET score between 400-450 (qualified level),  of non-English language majors</a:t>
            </a:r>
            <a:endParaRPr lang="en-US" sz="2400">
              <a:sym typeface="+mn-ea"/>
            </a:endParaRPr>
          </a:p>
          <a:p>
            <a:r>
              <a:rPr lang="en-US" sz="2400"/>
              <a:t>All participants are from a local college of medium size in southern China</a:t>
            </a:r>
            <a:endParaRPr lang="en-US" sz="2400"/>
          </a:p>
          <a:p>
            <a:pPr marL="0" indent="0">
              <a:buNone/>
            </a:pPr>
            <a:endParaRPr lang="zh-CN" altLang="en-US" sz="2400"/>
          </a:p>
        </p:txBody>
      </p:sp>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Design</a:t>
            </a:r>
            <a:r>
              <a:rPr lang="zh-CN" altLang="en-US"/>
              <a:t> of the investigation</a:t>
            </a:r>
            <a:endParaRPr lang="en-US" altLang="zh-CN"/>
          </a:p>
        </p:txBody>
      </p:sp>
      <p:sp>
        <p:nvSpPr>
          <p:cNvPr id="3" name="内容占位符 2"/>
          <p:cNvSpPr>
            <a:spLocks noGrp="1"/>
          </p:cNvSpPr>
          <p:nvPr>
            <p:ph idx="1"/>
          </p:nvPr>
        </p:nvSpPr>
        <p:spPr/>
        <p:txBody>
          <a:bodyPr>
            <a:normAutofit fontScale="90000" lnSpcReduction="10000"/>
          </a:bodyPr>
          <a:p>
            <a:r>
              <a:rPr lang="en-US"/>
              <a:t>pre-Test: the students are asked to write an argumentative article from a textbook topic, and graded as a control data.</a:t>
            </a:r>
            <a:endParaRPr lang="en-US"/>
          </a:p>
          <a:p>
            <a:r>
              <a:rPr lang="en-US"/>
              <a:t>Week1: the students are asked to write a letter to each other on the topic of their own choice, and each student will reply that letter accordingly. the teacher will not read the lwtters but providing a questionaire, for the students to comfirm short comings and advantages.</a:t>
            </a:r>
            <a:endParaRPr lang="en-US"/>
          </a:p>
          <a:p>
            <a:r>
              <a:rPr lang="en-US">
                <a:sym typeface="+mn-ea"/>
              </a:rPr>
              <a:t>Week 2:The students will be given a short paragragh form newspaper or text book, their are asked to express their opinion or argument of the text in writting. this is finished on class, the teachers don’t explain the linguisitci or semantic features of the text but will answer questions.   The written works will be exchanged among students and each is asked to be responded by the holder. the teacher give feed-back to both texts. and keep record of the score. </a:t>
            </a:r>
            <a:endParaRPr lang="en-US">
              <a:sym typeface="+mn-ea"/>
            </a:endParaRPr>
          </a:p>
          <a:p>
            <a:r>
              <a:rPr lang="en-US"/>
              <a:t>Week 3: the students are asked to continue last week’s task with an alternation that they can talk another topic of their own choice. and compose more orgnized arguements with the teacher’s instruction of relavent knowlege.</a:t>
            </a:r>
            <a:endParaRPr lang="en-US"/>
          </a:p>
          <a:p>
            <a:r>
              <a:rPr lang="en-US"/>
              <a:t>Week 4: the students write another argument, and fill out another questionnaire.</a:t>
            </a:r>
            <a:endParaRPr lang="en-US" altLang="zh-CN"/>
          </a:p>
        </p:txBody>
      </p:sp>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t>The ethical issues</a:t>
            </a:r>
            <a:endParaRPr lang="zh-CN" altLang="en-US"/>
          </a:p>
        </p:txBody>
      </p:sp>
      <p:sp>
        <p:nvSpPr>
          <p:cNvPr id="3" name="内容占位符 2"/>
          <p:cNvSpPr>
            <a:spLocks noGrp="1"/>
          </p:cNvSpPr>
          <p:nvPr>
            <p:ph idx="1"/>
          </p:nvPr>
        </p:nvSpPr>
        <p:spPr/>
        <p:txBody>
          <a:bodyPr/>
          <a:p>
            <a:r>
              <a:rPr lang="zh-CN" altLang="en-US" sz="2400"/>
              <a:t>BERA guidelines.</a:t>
            </a:r>
            <a:r>
              <a:rPr lang="en-GB" sz="2400" dirty="0">
                <a:solidFill>
                  <a:srgbClr val="002060"/>
                </a:solidFill>
                <a:sym typeface="+mn-ea"/>
              </a:rPr>
              <a:t>Consent forms will be provided to participants. Names</a:t>
            </a:r>
            <a:r>
              <a:rPr lang="en-US" altLang="en-GB" sz="2400" dirty="0">
                <a:solidFill>
                  <a:srgbClr val="002060"/>
                </a:solidFill>
                <a:sym typeface="+mn-ea"/>
              </a:rPr>
              <a:t> and personal information</a:t>
            </a:r>
            <a:r>
              <a:rPr lang="en-GB" sz="2400" dirty="0">
                <a:solidFill>
                  <a:srgbClr val="002060"/>
                </a:solidFill>
                <a:sym typeface="+mn-ea"/>
              </a:rPr>
              <a:t> will not be used.</a:t>
            </a:r>
            <a:endParaRPr lang="en-GB" sz="2400" dirty="0">
              <a:solidFill>
                <a:srgbClr val="002060"/>
              </a:solidFill>
            </a:endParaRPr>
          </a:p>
          <a:p>
            <a:pPr marL="0" indent="0">
              <a:buNone/>
            </a:pPr>
            <a:endParaRPr lang="zh-CN" altLang="en-US" sz="2400"/>
          </a:p>
          <a:p>
            <a:r>
              <a:rPr lang="zh-CN" altLang="en-US" sz="2400"/>
              <a:t>Authentic materials: copyright, </a:t>
            </a:r>
            <a:r>
              <a:rPr lang="en-US" altLang="zh-CN" sz="2400"/>
              <a:t>(text-book, news reports)</a:t>
            </a:r>
            <a:endParaRPr lang="zh-CN" altLang="en-US" sz="2400"/>
          </a:p>
          <a:p>
            <a:pPr marL="0" indent="0">
              <a:buNone/>
            </a:pPr>
            <a:endParaRPr lang="zh-CN" altLang="en-US" sz="2400"/>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a:bodyPr>
          <a:p>
            <a:r>
              <a:rPr lang="en-US" altLang="zh-CN"/>
              <a:t>Methods of statistic</a:t>
            </a:r>
            <a:r>
              <a:rPr lang="zh-CN" altLang="en-US"/>
              <a:t> analys</a:t>
            </a:r>
            <a:r>
              <a:rPr lang="en-US" altLang="zh-CN"/>
              <a:t>is</a:t>
            </a:r>
            <a:endParaRPr lang="zh-CN" altLang="en-US"/>
          </a:p>
        </p:txBody>
      </p:sp>
      <p:sp>
        <p:nvSpPr>
          <p:cNvPr id="3" name="内容占位符 2"/>
          <p:cNvSpPr>
            <a:spLocks noGrp="1"/>
          </p:cNvSpPr>
          <p:nvPr>
            <p:ph idx="1"/>
          </p:nvPr>
        </p:nvSpPr>
        <p:spPr/>
        <p:txBody>
          <a:bodyPr>
            <a:normAutofit/>
          </a:bodyPr>
          <a:p>
            <a:r>
              <a:rPr lang="en-US" altLang="en-GB" sz="2400" dirty="0">
                <a:solidFill>
                  <a:srgbClr val="002060"/>
                </a:solidFill>
                <a:sym typeface="+mn-ea"/>
              </a:rPr>
              <a:t>QUAN:</a:t>
            </a:r>
            <a:r>
              <a:rPr lang="en-GB" sz="2400" dirty="0">
                <a:solidFill>
                  <a:srgbClr val="002060"/>
                </a:solidFill>
                <a:sym typeface="+mn-ea"/>
              </a:rPr>
              <a:t>The </a:t>
            </a:r>
            <a:r>
              <a:rPr lang="en-US" altLang="en-GB" sz="2400" dirty="0">
                <a:solidFill>
                  <a:srgbClr val="002060"/>
                </a:solidFill>
                <a:sym typeface="+mn-ea"/>
              </a:rPr>
              <a:t>score from the final test will be compared with the pre-test score.</a:t>
            </a:r>
            <a:endParaRPr lang="en-US" altLang="en-GB" sz="2400" dirty="0">
              <a:solidFill>
                <a:srgbClr val="002060"/>
              </a:solidFill>
              <a:sym typeface="+mn-ea"/>
            </a:endParaRPr>
          </a:p>
          <a:p>
            <a:endParaRPr lang="en-US" altLang="en-GB" sz="2400" dirty="0">
              <a:solidFill>
                <a:srgbClr val="002060"/>
              </a:solidFill>
              <a:sym typeface="+mn-ea"/>
            </a:endParaRPr>
          </a:p>
          <a:p>
            <a:r>
              <a:rPr lang="en-US" altLang="en-GB" sz="2400" dirty="0">
                <a:solidFill>
                  <a:srgbClr val="002060"/>
                </a:solidFill>
                <a:sym typeface="+mn-ea"/>
              </a:rPr>
              <a:t>QUAL: the frequent asked questions and expressed anxieties,  will be categorized. </a:t>
            </a:r>
            <a:r>
              <a:rPr lang="en-US" altLang="en-GB" sz="2400" dirty="0">
                <a:solidFill>
                  <a:srgbClr val="002060"/>
                </a:solidFill>
                <a:sym typeface="+mn-ea"/>
              </a:rPr>
              <a:t>the writing works will be categorized  based on:</a:t>
            </a:r>
            <a:endParaRPr lang="en-US" altLang="en-GB" sz="2400" dirty="0">
              <a:solidFill>
                <a:srgbClr val="002060"/>
              </a:solidFill>
              <a:sym typeface="+mn-ea"/>
            </a:endParaRPr>
          </a:p>
          <a:p>
            <a:r>
              <a:rPr lang="en-US" altLang="en-GB" sz="2400" dirty="0">
                <a:solidFill>
                  <a:srgbClr val="002060"/>
                </a:solidFill>
                <a:sym typeface="+mn-ea"/>
              </a:rPr>
              <a:t>lexical complexity (meaningfulness and lexical diversity), </a:t>
            </a:r>
            <a:endParaRPr lang="en-US" altLang="en-GB" sz="2400" dirty="0">
              <a:solidFill>
                <a:srgbClr val="002060"/>
              </a:solidFill>
              <a:sym typeface="+mn-ea"/>
            </a:endParaRPr>
          </a:p>
          <a:p>
            <a:r>
              <a:rPr lang="en-US" altLang="en-GB" sz="2400" dirty="0">
                <a:solidFill>
                  <a:srgbClr val="002060"/>
                </a:solidFill>
                <a:sym typeface="+mn-ea"/>
              </a:rPr>
              <a:t>syntactic complexity (grammatics),</a:t>
            </a:r>
            <a:endParaRPr lang="en-US" altLang="en-GB" sz="2400" dirty="0">
              <a:solidFill>
                <a:srgbClr val="002060"/>
              </a:solidFill>
              <a:sym typeface="+mn-ea"/>
            </a:endParaRPr>
          </a:p>
          <a:p>
            <a:r>
              <a:rPr lang="en-US" altLang="en-GB" sz="2400" dirty="0">
                <a:solidFill>
                  <a:srgbClr val="002060"/>
                </a:solidFill>
                <a:sym typeface="+mn-ea"/>
              </a:rPr>
              <a:t>cohesion (causal connectives, logical connectives)</a:t>
            </a:r>
            <a:endParaRPr lang="en-US" altLang="en-GB" sz="2400" dirty="0">
              <a:solidFill>
                <a:srgbClr val="002060"/>
              </a:solidFill>
              <a:sym typeface="+mn-ea"/>
            </a:endParaRPr>
          </a:p>
          <a:p>
            <a:endParaRPr lang="zh-CN" altLang="en-US" sz="2400"/>
          </a:p>
        </p:txBody>
      </p:sp>
    </p:spTree>
    <p:custDataLst>
      <p:tags r:id="rId1"/>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t>9.The timetable for the proposed project.</a:t>
            </a:r>
            <a:endParaRPr lang="zh-CN" altLang="en-US"/>
          </a:p>
        </p:txBody>
      </p:sp>
      <p:graphicFrame>
        <p:nvGraphicFramePr>
          <p:cNvPr id="5" name="内容占位符 4"/>
          <p:cNvGraphicFramePr/>
          <p:nvPr>
            <p:ph idx="1"/>
            <p:custDataLst>
              <p:tags r:id="rId1"/>
            </p:custDataLst>
          </p:nvPr>
        </p:nvGraphicFramePr>
        <p:xfrm>
          <a:off x="608400" y="2698805"/>
          <a:ext cx="10968990" cy="2286000"/>
        </p:xfrm>
        <a:graphic>
          <a:graphicData uri="http://schemas.openxmlformats.org/drawingml/2006/table">
            <a:tbl>
              <a:tblPr firstRow="1" bandRow="1">
                <a:tableStyleId>{5C22544A-7EE6-4342-B048-85BDC9FD1C3A}</a:tableStyleId>
              </a:tblPr>
              <a:tblGrid>
                <a:gridCol w="1828165"/>
                <a:gridCol w="1828165"/>
                <a:gridCol w="1828165"/>
                <a:gridCol w="1828165"/>
                <a:gridCol w="1828165"/>
                <a:gridCol w="1828165"/>
              </a:tblGrid>
              <a:tr h="381000">
                <a:tc>
                  <a:txBody>
                    <a:bodyPr/>
                    <a:p>
                      <a:pPr>
                        <a:buNone/>
                      </a:pPr>
                      <a:endParaRPr lang="en-US" altLang="zh-CN"/>
                    </a:p>
                  </a:txBody>
                  <a:tcPr/>
                </a:tc>
                <a:tc>
                  <a:txBody>
                    <a:bodyPr/>
                    <a:p>
                      <a:pPr>
                        <a:buNone/>
                      </a:pPr>
                      <a:r>
                        <a:rPr lang="en-US" altLang="zh-CN"/>
                        <a:t>Pre-test</a:t>
                      </a:r>
                      <a:endParaRPr lang="en-US" altLang="zh-CN"/>
                    </a:p>
                  </a:txBody>
                  <a:tcPr/>
                </a:tc>
                <a:tc>
                  <a:txBody>
                    <a:bodyPr/>
                    <a:p>
                      <a:pPr>
                        <a:buNone/>
                      </a:pPr>
                      <a:r>
                        <a:rPr lang="en-US" altLang="zh-CN"/>
                        <a:t>Activity1</a:t>
                      </a:r>
                      <a:endParaRPr lang="en-US" altLang="zh-CN"/>
                    </a:p>
                  </a:txBody>
                  <a:tcPr/>
                </a:tc>
                <a:tc>
                  <a:txBody>
                    <a:bodyPr/>
                    <a:p>
                      <a:pPr>
                        <a:buNone/>
                      </a:pPr>
                      <a:r>
                        <a:rPr lang="en-US" altLang="zh-CN" sz="1800">
                          <a:sym typeface="+mn-ea"/>
                        </a:rPr>
                        <a:t>Activity2</a:t>
                      </a:r>
                      <a:endParaRPr lang="zh-CN" altLang="en-US"/>
                    </a:p>
                  </a:txBody>
                  <a:tcPr/>
                </a:tc>
                <a:tc>
                  <a:txBody>
                    <a:bodyPr/>
                    <a:p>
                      <a:pPr>
                        <a:buNone/>
                      </a:pPr>
                      <a:r>
                        <a:rPr lang="en-US" altLang="zh-CN" sz="1800">
                          <a:sym typeface="+mn-ea"/>
                        </a:rPr>
                        <a:t>Activity3</a:t>
                      </a:r>
                      <a:endParaRPr lang="zh-CN" altLang="en-US"/>
                    </a:p>
                  </a:txBody>
                  <a:tcPr/>
                </a:tc>
                <a:tc>
                  <a:txBody>
                    <a:bodyPr/>
                    <a:p>
                      <a:pPr>
                        <a:buNone/>
                      </a:pPr>
                      <a:r>
                        <a:rPr lang="en-US" altLang="zh-CN"/>
                        <a:t>Finaltest</a:t>
                      </a:r>
                      <a:endParaRPr lang="en-US" altLang="zh-CN"/>
                    </a:p>
                  </a:txBody>
                  <a:tcPr/>
                </a:tc>
              </a:tr>
              <a:tr h="381000">
                <a:tc>
                  <a:txBody>
                    <a:bodyPr/>
                    <a:p>
                      <a:pPr>
                        <a:buNone/>
                      </a:pPr>
                      <a:r>
                        <a:rPr lang="en-US" altLang="zh-CN"/>
                        <a:t>Week 1</a:t>
                      </a:r>
                      <a:endParaRPr lang="en-US" altLang="zh-CN"/>
                    </a:p>
                  </a:txBody>
                  <a:tcPr/>
                </a:tc>
                <a:tc>
                  <a:txBody>
                    <a:bodyPr/>
                    <a:p>
                      <a:pPr>
                        <a:buNone/>
                      </a:pPr>
                      <a:endParaRPr lang="zh-CN" altLang="en-US">
                        <a:noFill/>
                      </a:endParaRPr>
                    </a:p>
                  </a:txBody>
                  <a:tcPr>
                    <a:solidFill>
                      <a:schemeClr val="accent3"/>
                    </a:solidFill>
                  </a:tcPr>
                </a:tc>
                <a:tc>
                  <a:txBody>
                    <a:bodyPr/>
                    <a:p>
                      <a:pPr>
                        <a:buNone/>
                      </a:pPr>
                      <a:endParaRPr lang="zh-CN" altLang="en-US">
                        <a:noFill/>
                      </a:endParaRPr>
                    </a:p>
                  </a:txBody>
                  <a:tcPr>
                    <a:solidFill>
                      <a:schemeClr val="accent3"/>
                    </a:solidFill>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r>
              <a:tr h="381000">
                <a:tc>
                  <a:txBody>
                    <a:bodyPr/>
                    <a:p>
                      <a:pPr>
                        <a:buNone/>
                      </a:pPr>
                      <a:r>
                        <a:rPr lang="en-US" altLang="zh-CN" sz="1800">
                          <a:sym typeface="+mn-ea"/>
                        </a:rPr>
                        <a:t>Week 2</a:t>
                      </a:r>
                      <a:endParaRPr lang="zh-CN" altLang="en-US"/>
                    </a:p>
                  </a:txBody>
                  <a:tcPr/>
                </a:tc>
                <a:tc>
                  <a:txBody>
                    <a:bodyPr/>
                    <a:p>
                      <a:pPr>
                        <a:buNone/>
                      </a:pPr>
                      <a:endParaRPr lang="zh-CN" altLang="en-US"/>
                    </a:p>
                  </a:txBody>
                  <a:tcPr/>
                </a:tc>
                <a:tc>
                  <a:txBody>
                    <a:bodyPr/>
                    <a:p>
                      <a:pPr>
                        <a:buNone/>
                      </a:pPr>
                      <a:endParaRPr lang="zh-CN" altLang="en-US"/>
                    </a:p>
                  </a:txBody>
                  <a:tcPr>
                    <a:solidFill>
                      <a:schemeClr val="accent4">
                        <a:lumMod val="75000"/>
                      </a:schemeClr>
                    </a:solidFill>
                  </a:tcPr>
                </a:tc>
                <a:tc>
                  <a:txBody>
                    <a:bodyPr/>
                    <a:p>
                      <a:pPr>
                        <a:buNone/>
                      </a:pPr>
                      <a:endParaRPr lang="zh-CN" altLang="en-US"/>
                    </a:p>
                  </a:txBody>
                  <a:tcPr>
                    <a:solidFill>
                      <a:schemeClr val="accent4">
                        <a:lumMod val="75000"/>
                      </a:schemeClr>
                    </a:solidFill>
                  </a:tcPr>
                </a:tc>
                <a:tc>
                  <a:txBody>
                    <a:bodyPr/>
                    <a:p>
                      <a:pPr>
                        <a:buNone/>
                      </a:pPr>
                      <a:endParaRPr lang="zh-CN" altLang="en-US"/>
                    </a:p>
                  </a:txBody>
                  <a:tcPr/>
                </a:tc>
                <a:tc>
                  <a:txBody>
                    <a:bodyPr/>
                    <a:p>
                      <a:pPr>
                        <a:buNone/>
                      </a:pPr>
                      <a:endParaRPr lang="zh-CN" altLang="en-US"/>
                    </a:p>
                  </a:txBody>
                  <a:tcPr/>
                </a:tc>
              </a:tr>
              <a:tr h="381000">
                <a:tc>
                  <a:txBody>
                    <a:bodyPr/>
                    <a:p>
                      <a:pPr>
                        <a:buNone/>
                      </a:pPr>
                      <a:r>
                        <a:rPr lang="en-US" altLang="zh-CN" sz="1800">
                          <a:sym typeface="+mn-ea"/>
                        </a:rPr>
                        <a:t>Week 3</a:t>
                      </a:r>
                      <a:endParaRPr lang="zh-CN" altLang="en-US"/>
                    </a:p>
                  </a:txBody>
                  <a:tcPr/>
                </a:tc>
                <a:tc>
                  <a:txBody>
                    <a:bodyPr/>
                    <a:p>
                      <a:pPr>
                        <a:buNone/>
                      </a:pPr>
                      <a:endParaRPr lang="zh-CN" altLang="en-US"/>
                    </a:p>
                  </a:txBody>
                  <a:tcPr/>
                </a:tc>
                <a:tc>
                  <a:txBody>
                    <a:bodyPr/>
                    <a:p>
                      <a:pPr>
                        <a:buNone/>
                      </a:pPr>
                      <a:endParaRPr lang="zh-CN" altLang="en-US"/>
                    </a:p>
                  </a:txBody>
                  <a:tcPr>
                    <a:solidFill>
                      <a:schemeClr val="accent1">
                        <a:lumMod val="20000"/>
                        <a:lumOff val="80000"/>
                      </a:schemeClr>
                    </a:solidFill>
                  </a:tcPr>
                </a:tc>
                <a:tc>
                  <a:txBody>
                    <a:bodyPr/>
                    <a:p>
                      <a:pPr>
                        <a:buNone/>
                      </a:pPr>
                      <a:endParaRPr lang="zh-CN" altLang="en-US"/>
                    </a:p>
                  </a:txBody>
                  <a:tcPr>
                    <a:solidFill>
                      <a:schemeClr val="accent5">
                        <a:lumMod val="75000"/>
                      </a:schemeClr>
                    </a:solidFill>
                  </a:tcPr>
                </a:tc>
                <a:tc>
                  <a:txBody>
                    <a:bodyPr/>
                    <a:p>
                      <a:pPr>
                        <a:buNone/>
                      </a:pPr>
                      <a:endParaRPr lang="zh-CN" altLang="en-US"/>
                    </a:p>
                  </a:txBody>
                  <a:tcPr>
                    <a:solidFill>
                      <a:schemeClr val="accent5">
                        <a:lumMod val="75000"/>
                      </a:schemeClr>
                    </a:solidFill>
                  </a:tcPr>
                </a:tc>
                <a:tc>
                  <a:txBody>
                    <a:bodyPr/>
                    <a:p>
                      <a:pPr>
                        <a:buNone/>
                      </a:pPr>
                      <a:endParaRPr lang="zh-CN" altLang="en-US"/>
                    </a:p>
                  </a:txBody>
                  <a:tcPr/>
                </a:tc>
              </a:tr>
              <a:tr h="381000">
                <a:tc>
                  <a:txBody>
                    <a:bodyPr/>
                    <a:p>
                      <a:pPr>
                        <a:buNone/>
                      </a:pPr>
                      <a:r>
                        <a:rPr lang="en-US" altLang="zh-CN" sz="1800">
                          <a:sym typeface="+mn-ea"/>
                        </a:rPr>
                        <a:t>Week 4</a:t>
                      </a: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solidFill>
                      <a:schemeClr val="tx1">
                        <a:lumMod val="75000"/>
                        <a:lumOff val="25000"/>
                      </a:schemeClr>
                    </a:solidFill>
                  </a:tcPr>
                </a:tc>
              </a:tr>
            </a:tbl>
          </a:graphicData>
        </a:graphic>
      </p:graphicFrame>
    </p:spTree>
    <p:custDataLst>
      <p:tags r:id="rId2"/>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Refernce</a:t>
            </a:r>
            <a:endParaRPr lang="en-US" altLang="zh-CN"/>
          </a:p>
        </p:txBody>
      </p:sp>
      <p:sp>
        <p:nvSpPr>
          <p:cNvPr id="3" name="内容占位符 2"/>
          <p:cNvSpPr>
            <a:spLocks noGrp="1"/>
          </p:cNvSpPr>
          <p:nvPr>
            <p:ph idx="1"/>
          </p:nvPr>
        </p:nvSpPr>
        <p:spPr/>
        <p:txBody>
          <a:bodyPr>
            <a:normAutofit fontScale="60000"/>
          </a:bodyPr>
          <a:p>
            <a:r>
              <a:rPr lang="zh-CN" altLang="en-US"/>
              <a:t>Ellis, Rod (2003). Task-based Language Learning and Teaching. Oxford, New York: Oxford Applied Linguistics. ISBN   978-0-19-442159-1.</a:t>
            </a:r>
            <a:endParaRPr lang="zh-CN" altLang="en-US"/>
          </a:p>
          <a:p>
            <a:r>
              <a:rPr lang="zh-CN" altLang="en-US"/>
              <a:t>Gass, S. M., and Mackey, A. (2007). ‘Input, interaction, and output in second language acquisition’. In B. VanPatten and J. Williams (Eds.), Theories in second language acquisition: An introduction (pp. 175-199). Mahwah, NJ: Lawrence Erlbaum.</a:t>
            </a:r>
            <a:endParaRPr lang="zh-CN" altLang="en-US"/>
          </a:p>
          <a:p>
            <a:r>
              <a:rPr lang="zh-CN" altLang="en-US"/>
              <a:t>Johnson, K.; Johnson, H. eds. (1999). "Interaction Hypothesis". Encyclopedic Dictionary of Applied Linguistics: A Handbook for Language Teaching. Oxford: Blackwell Publishers. p. 174. ISBN 978-0-631-22767-0.</a:t>
            </a:r>
            <a:endParaRPr lang="zh-CN" altLang="en-US"/>
          </a:p>
          <a:p>
            <a:r>
              <a:rPr lang="zh-CN" altLang="en-US"/>
              <a:t>Long, Michael H. ‘Two Commentaries on Ron Sheen’s ‘A Critical Analysis of the Advocacy of the Task-Based Syllabus’: On the Advocacy of the Task-Based Syllabus.’ TESOL Quarterly, vol. 28, no. 4, 1994, pp. 782–790. JSTOR, www.jstor.org/stable/3587562.</a:t>
            </a:r>
            <a:endParaRPr lang="zh-CN" altLang="en-US"/>
          </a:p>
          <a:p>
            <a:r>
              <a:rPr lang="zh-CN" altLang="en-US"/>
              <a:t>Mayo, M., &amp; Pica, T. (2000). ‘Is the EFL environment a language learning environment? Working Papers in Educational Linguistics’. 16, 1-24. (ERIC Document Reproduction Service No. ED446429)</a:t>
            </a:r>
            <a:endParaRPr lang="zh-CN" altLang="en-US"/>
          </a:p>
          <a:p>
            <a:r>
              <a:rPr lang="zh-CN" altLang="en-US"/>
              <a:t>Nunan, D. (1989). Designing tasks for the communicative classroom. Cambridge: Cambridge University Press. </a:t>
            </a:r>
            <a:endParaRPr lang="zh-CN" altLang="en-US"/>
          </a:p>
          <a:p>
            <a:r>
              <a:rPr lang="zh-CN" altLang="en-US"/>
              <a:t>Swain, M., &amp; Lapkin, S. (1982). ‘Evaluating bilingual education: A Canadian case Study’. Clevedon, Avon: Multilingual Matters. </a:t>
            </a:r>
            <a:endParaRPr lang="zh-CN" altLang="en-US"/>
          </a:p>
          <a:p>
            <a:r>
              <a:rPr lang="zh-CN" altLang="en-US"/>
              <a:t>Willis, J. (1996). A Framework for Task-Based Learning. Harlow Longman.</a:t>
            </a:r>
            <a:endParaRPr lang="zh-CN" altLang="en-US"/>
          </a:p>
        </p:txBody>
      </p:sp>
    </p:spTree>
    <p:custDataLst>
      <p:tags r:id="rId1"/>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UNIT_ISCONTENTSTITLE" val="0"/>
  <p:tag name="KSO_WM_UNIT_ISNUMDGMTITLE" val="0"/>
  <p:tag name="KSO_WM_UNIT_PRESET_TEXT" val="空白演示"/>
  <p:tag name="KSO_WM_UNIT_NOCLEAR" val="0"/>
  <p:tag name="KSO_WM_UNIT_SHOW_EDIT_AREA_INDICATION" val="1"/>
  <p:tag name="KSO_WM_UNIT_VALUE" val="28"/>
  <p:tag name="KSO_WM_UNIT_HIGHLIGHT" val="0"/>
  <p:tag name="KSO_WM_UNIT_COMPATIBLE" val="0"/>
  <p:tag name="KSO_WM_UNIT_DIAGRAM_ISNUMVISUAL" val="0"/>
  <p:tag name="KSO_WM_UNIT_DIAGRAM_ISREFERUNIT" val="0"/>
  <p:tag name="KSO_WM_UNIT_TYPE" val="a"/>
  <p:tag name="KSO_WM_UNIT_INDEX" val="1"/>
  <p:tag name="KSO_WM_UNIT_ID" val="custom20205081_1*a*1"/>
  <p:tag name="KSO_WM_TEMPLATE_CATEGORY" val="custom"/>
  <p:tag name="KSO_WM_TEMPLATE_INDEX" val="20205081"/>
  <p:tag name="KSO_WM_UNIT_LAYERLEVEL" val="1"/>
  <p:tag name="KSO_WM_TAG_VERSION" val="1.0"/>
  <p:tag name="KSO_WM_BEAUTIFY_FLAG" val="#wm#"/>
</p:tagLst>
</file>

<file path=ppt/tags/tag64.xml><?xml version="1.0" encoding="utf-8"?>
<p:tagLst xmlns:p="http://schemas.openxmlformats.org/presentationml/2006/main">
  <p:tag name="KSO_WM_UNIT_ISCONTENTSTITLE" val="0"/>
  <p:tag name="KSO_WM_UNIT_ISNUMDGMTITLE" val="0"/>
  <p:tag name="KSO_WM_UNIT_PRESET_TEXT" val="单击输入您的封面副标题"/>
  <p:tag name="KSO_WM_UNIT_NOCLEAR" val="0"/>
  <p:tag name="KSO_WM_UNIT_SHOW_EDIT_AREA_INDICATION" val="1"/>
  <p:tag name="KSO_WM_UNIT_VALUE" val="111"/>
  <p:tag name="KSO_WM_UNIT_HIGHLIGHT" val="0"/>
  <p:tag name="KSO_WM_UNIT_COMPATIBLE" val="0"/>
  <p:tag name="KSO_WM_UNIT_DIAGRAM_ISNUMVISUAL" val="0"/>
  <p:tag name="KSO_WM_UNIT_DIAGRAM_ISREFERUNIT" val="0"/>
  <p:tag name="KSO_WM_UNIT_TYPE" val="b"/>
  <p:tag name="KSO_WM_UNIT_INDEX" val="1"/>
  <p:tag name="KSO_WM_UNIT_ID" val="custom20205081_1*b*1"/>
  <p:tag name="KSO_WM_TEMPLATE_CATEGORY" val="custom"/>
  <p:tag name="KSO_WM_TEMPLATE_INDEX" val="20205081"/>
  <p:tag name="KSO_WM_UNIT_LAYERLEVEL" val="1"/>
  <p:tag name="KSO_WM_TAG_VERSION" val="1.0"/>
  <p:tag name="KSO_WM_BEAUTIFY_FLAG" val="#wm#"/>
</p:tagLst>
</file>

<file path=ppt/tags/tag65.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6.xml><?xml version="1.0" encoding="utf-8"?>
<p:tagLst xmlns:p="http://schemas.openxmlformats.org/presentationml/2006/main">
  <p:tag name="KSO_WM_BEAUTIFY_FLAG" val="#wm#"/>
  <p:tag name="KSO_WM_TEMPLATE_CATEGORY" val="custom"/>
  <p:tag name="KSO_WM_TEMPLATE_INDEX" val="20205081"/>
</p:tagLst>
</file>

<file path=ppt/tags/tag67.xml><?xml version="1.0" encoding="utf-8"?>
<p:tagLst xmlns:p="http://schemas.openxmlformats.org/presentationml/2006/main">
  <p:tag name="KSO_WM_BEAUTIFY_FLAG" val="#wm#"/>
  <p:tag name="KSO_WM_TEMPLATE_CATEGORY" val="custom"/>
  <p:tag name="KSO_WM_TEMPLATE_INDEX" val="20205081"/>
</p:tagLst>
</file>

<file path=ppt/tags/tag68.xml><?xml version="1.0" encoding="utf-8"?>
<p:tagLst xmlns:p="http://schemas.openxmlformats.org/presentationml/2006/main">
  <p:tag name="KSO_WM_BEAUTIFY_FLAG" val="#wm#"/>
  <p:tag name="KSO_WM_TEMPLATE_CATEGORY" val="custom"/>
  <p:tag name="KSO_WM_TEMPLATE_INDEX" val="20205081"/>
</p:tagLst>
</file>

<file path=ppt/tags/tag69.xml><?xml version="1.0" encoding="utf-8"?>
<p:tagLst xmlns:p="http://schemas.openxmlformats.org/presentationml/2006/main">
  <p:tag name="KSO_WM_BEAUTIFY_FLAG" val="#wm#"/>
  <p:tag name="KSO_WM_TEMPLATE_CATEGORY" val="custom"/>
  <p:tag name="KSO_WM_TEMPLATE_INDEX" val="20205081"/>
</p:tagLst>
</file>

<file path=ppt/tags/tag70.xml><?xml version="1.0" encoding="utf-8"?>
<p:tagLst xmlns:p="http://schemas.openxmlformats.org/presentationml/2006/main">
  <p:tag name="KSO_WM_BEAUTIFY_FLAG" val="#wm#"/>
  <p:tag name="KSO_WM_TEMPLATE_CATEGORY" val="custom"/>
  <p:tag name="KSO_WM_TEMPLATE_INDEX" val="20205081"/>
</p:tagLst>
</file>

<file path=ppt/tags/tag71.xml><?xml version="1.0" encoding="utf-8"?>
<p:tagLst xmlns:p="http://schemas.openxmlformats.org/presentationml/2006/main">
  <p:tag name="KSO_WM_BEAUTIFY_FLAG" val="#wm#"/>
  <p:tag name="KSO_WM_TEMPLATE_CATEGORY" val="custom"/>
  <p:tag name="KSO_WM_TEMPLATE_INDEX" val="20205081"/>
</p:tagLst>
</file>

<file path=ppt/tags/tag72.xml><?xml version="1.0" encoding="utf-8"?>
<p:tagLst xmlns:p="http://schemas.openxmlformats.org/presentationml/2006/main">
  <p:tag name="KSO_WM_BEAUTIFY_FLAG" val="#wm#"/>
  <p:tag name="KSO_WM_TEMPLATE_CATEGORY" val="custom"/>
  <p:tag name="KSO_WM_TEMPLATE_INDEX" val="20205081"/>
</p:tagLst>
</file>

<file path=ppt/tags/tag73.xml><?xml version="1.0" encoding="utf-8"?>
<p:tagLst xmlns:p="http://schemas.openxmlformats.org/presentationml/2006/main">
  <p:tag name="KSO_WM_BEAUTIFY_FLAG" val="#wm#"/>
  <p:tag name="KSO_WM_TEMPLATE_CATEGORY" val="custom"/>
  <p:tag name="KSO_WM_TEMPLATE_INDEX" val="20205081"/>
</p:tagLst>
</file>

<file path=ppt/tags/tag74.xml><?xml version="1.0" encoding="utf-8"?>
<p:tagLst xmlns:p="http://schemas.openxmlformats.org/presentationml/2006/main">
  <p:tag name="KSO_WM_BEAUTIFY_FLAG" val="#wm#"/>
  <p:tag name="KSO_WM_TEMPLATE_CATEGORY" val="custom"/>
  <p:tag name="KSO_WM_TEMPLATE_INDEX" val="20205081"/>
</p:tagLst>
</file>

<file path=ppt/tags/tag75.xml><?xml version="1.0" encoding="utf-8"?>
<p:tagLst xmlns:p="http://schemas.openxmlformats.org/presentationml/2006/main">
  <p:tag name="KSO_WM_BEAUTIFY_FLAG" val="#wm#"/>
  <p:tag name="KSO_WM_TEMPLATE_CATEGORY" val="custom"/>
  <p:tag name="KSO_WM_TEMPLATE_INDEX" val="20205081"/>
</p:tagLst>
</file>

<file path=ppt/tags/tag76.xml><?xml version="1.0" encoding="utf-8"?>
<p:tagLst xmlns:p="http://schemas.openxmlformats.org/presentationml/2006/main">
  <p:tag name="KSO_WM_BEAUTIFY_FLAG" val="#wm#"/>
  <p:tag name="KSO_WM_TEMPLATE_CATEGORY" val="custom"/>
  <p:tag name="KSO_WM_TEMPLATE_INDEX" val="20205081"/>
</p:tagLst>
</file>

<file path=ppt/tags/tag77.xml><?xml version="1.0" encoding="utf-8"?>
<p:tagLst xmlns:p="http://schemas.openxmlformats.org/presentationml/2006/main">
  <p:tag name="KSO_WM_BEAUTIFY_FLAG" val="#wm#"/>
  <p:tag name="KSO_WM_TEMPLATE_CATEGORY" val="custom"/>
  <p:tag name="KSO_WM_TEMPLATE_INDEX" val="20205081"/>
</p:tagLst>
</file>

<file path=ppt/tags/tag78.xml><?xml version="1.0" encoding="utf-8"?>
<p:tagLst xmlns:p="http://schemas.openxmlformats.org/presentationml/2006/main">
  <p:tag name="KSO_WM_UNIT_TABLE_BEAUTIFY" val="smartTable{615f8c56-4c90-4fbb-9c02-cff6bc45d7c3}"/>
</p:tagLst>
</file>

<file path=ppt/tags/tag79.xml><?xml version="1.0" encoding="utf-8"?>
<p:tagLst xmlns:p="http://schemas.openxmlformats.org/presentationml/2006/main">
  <p:tag name="KSO_WM_BEAUTIFY_FLAG" val="#wm#"/>
  <p:tag name="KSO_WM_TEMPLATE_CATEGORY" val="custom"/>
  <p:tag name="KSO_WM_TEMPLATE_INDEX" val="20205081"/>
</p:tagLst>
</file>

<file path=ppt/tags/tag80.xml><?xml version="1.0" encoding="utf-8"?>
<p:tagLst xmlns:p="http://schemas.openxmlformats.org/presentationml/2006/main">
  <p:tag name="KSO_WM_BEAUTIFY_FLAG" val="#wm#"/>
  <p:tag name="KSO_WM_TEMPLATE_CATEGORY" val="custom"/>
  <p:tag name="KSO_WM_TEMPLATE_INDEX" val="20205081"/>
</p:tagLst>
</file>

<file path=ppt/theme/theme1.xml><?xml version="1.0" encoding="utf-8"?>
<a:theme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8460</Words>
  <Application>WPS 演示</Application>
  <PresentationFormat>宽屏</PresentationFormat>
  <Paragraphs>117</Paragraphs>
  <Slides>15</Slides>
  <Notes>4</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15</vt:i4>
      </vt:variant>
    </vt:vector>
  </HeadingPairs>
  <TitlesOfParts>
    <vt:vector size="23" baseType="lpstr">
      <vt:lpstr>Arial</vt:lpstr>
      <vt:lpstr>宋体</vt:lpstr>
      <vt:lpstr>Wingdings</vt:lpstr>
      <vt:lpstr>微软雅黑</vt:lpstr>
      <vt:lpstr>Wingdings</vt:lpstr>
      <vt:lpstr>Arial Unicode MS</vt:lpstr>
      <vt:lpstr>Calibri</vt:lpstr>
      <vt:lpstr>Office 主题​​</vt:lpstr>
      <vt:lpstr>An examination of the effect of learner interactive task-based writing activity on Chinese college students’  English writing performance   and its implications for syllabus design</vt:lpstr>
      <vt:lpstr>Aims of the investigation</vt:lpstr>
      <vt:lpstr>The rationale and main conceptual themes for the investigation (Interaction Hypothesis)</vt:lpstr>
      <vt:lpstr>The rationale and main conceptual themes for the investigation (Task-based activity)</vt:lpstr>
      <vt:lpstr>The rationale and main conceptual themes for the investigation(Task-based activity)</vt:lpstr>
      <vt:lpstr>The rationale and main conceptual themes for the investigation(writing vs speaking)</vt:lpstr>
      <vt:lpstr>The rationale and main conceptual themes for the investigation(Task-based writing)</vt:lpstr>
      <vt:lpstr>The rationale and main conceptual themes for the investigation (Significance)</vt:lpstr>
      <vt:lpstr>The evidence to be collected</vt:lpstr>
      <vt:lpstr>The settings of the research</vt:lpstr>
      <vt:lpstr>Design of the investigation</vt:lpstr>
      <vt:lpstr>The ethical issues</vt:lpstr>
      <vt:lpstr>Methods of statistic analysis</vt:lpstr>
      <vt:lpstr>9.The timetable for the proposed project.</vt:lpstr>
      <vt:lpstr>Refernce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
  <cp:lastModifiedBy>安迪</cp:lastModifiedBy>
  <cp:revision>163</cp:revision>
  <dcterms:created xsi:type="dcterms:W3CDTF">2019-06-19T02:08:00Z</dcterms:created>
  <dcterms:modified xsi:type="dcterms:W3CDTF">2022-03-29T05:13:55Z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2052-11.1.0.10577</vt:lpwstr>
  </property>
  <property fmtid="{D5CDD505-2E9C-101B-9397-08002B2CF9AE}" pid="3" name="ICV">
    <vt:lpwstr>6A4B45B6382542718BF1DA105B7A78ED</vt:lpwstr>
  </property>
</Properties>
</file>