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73" r:id="rId12"/>
    <p:sldId id="266" r:id="rId13"/>
    <p:sldId id="270" r:id="rId14"/>
    <p:sldId id="271" r:id="rId15"/>
    <p:sldId id="274" r:id="rId16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375" dt="2026-10-25T12:25:04.1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69A2AF-D1B8-4F97-9C4C-1C586FD855C1}" type="datetimeFigureOut">
              <a:t>10/25/2026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B878F2-28BF-4C14-A379-6C6D7B208EF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216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3200" b="1">
                <a:solidFill>
                  <a:srgbClr val="182A41"/>
                </a:solidFill>
              </a:rPr>
              <a:t>Empowering the Older Person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dirty="0"/>
              <a:t>• </a:t>
            </a:r>
            <a:r>
              <a:rPr lang="en-GB"/>
              <a:t>Module code: BMHP6027</a:t>
            </a:r>
            <a:r>
              <a:rPr dirty="0"/>
              <a:t> </a:t>
            </a:r>
            <a:endParaRPr lang="en-US" dirty="0"/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/>
              <a:t>Assignment Title: component 1 </a:t>
            </a:r>
            <a:r>
              <a:rPr lang="en-GB" dirty="0" err="1"/>
              <a:t>Indirvidual</a:t>
            </a:r>
            <a:r>
              <a:rPr lang="en-GB" dirty="0"/>
              <a:t> Presentation 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/>
              <a:t>Programme</a:t>
            </a:r>
            <a:r>
              <a:rPr lang="en-GB" dirty="0"/>
              <a:t>: Health and social care presentation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/>
              <a:t>Student</a:t>
            </a:r>
            <a:r>
              <a:rPr dirty="0"/>
              <a:t>: </a:t>
            </a:r>
            <a:r>
              <a:rPr lang="en-GB" dirty="0"/>
              <a:t>Janna  Akhter 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/>
              <a:t>  Student number: 2316154</a:t>
            </a:r>
            <a:endParaRPr lang="en-GB">
              <a:ea typeface="Calibri"/>
              <a:cs typeface="Calibri"/>
            </a:endParaRP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dirty="0"/>
              <a:t>Lecturer: </a:t>
            </a:r>
            <a:r>
              <a:rPr lang="en-GB"/>
              <a:t>Tom</a:t>
            </a:r>
            <a:r>
              <a:rPr lang="en-GB" dirty="0"/>
              <a:t>y  </a:t>
            </a:r>
            <a:r>
              <a:rPr lang="en-GB"/>
              <a:t>Adattu</a:t>
            </a:r>
            <a:r>
              <a:rPr lang="en-GB" dirty="0"/>
              <a:t>  </a:t>
            </a:r>
            <a:r>
              <a:rPr lang="en-GB"/>
              <a:t>Chacko </a:t>
            </a:r>
            <a:r>
              <a:rPr lang="en-GB" dirty="0"/>
              <a:t> </a:t>
            </a:r>
            <a:endParaRPr lang="en-GB" dirty="0">
              <a:ea typeface="Calibri"/>
              <a:cs typeface="Calibri"/>
            </a:endParaRPr>
          </a:p>
        </p:txBody>
      </p:sp>
      <p:pic>
        <p:nvPicPr>
          <p:cNvPr id="9" name="Voice 261024_201542">
            <a:hlinkClick r:id="" action="ppaction://media"/>
            <a:extLst>
              <a:ext uri="{FF2B5EF4-FFF2-40B4-BE49-F238E27FC236}">
                <a16:creationId xmlns:a16="http://schemas.microsoft.com/office/drawing/2014/main" id="{76CAD803-D94B-307E-AA19-C979C9EF96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29288" y="3063875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3200" b="1">
                <a:solidFill>
                  <a:srgbClr val="182A41"/>
                </a:solidFill>
              </a:rPr>
              <a:t>Introduction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Ageing involves changes in physical health, mental wellbeing and social circumstances.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The experience of ageing varies: many older people remain healthy, active and independent.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Population ageing influences demand for health care, social care and support for independent living.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Focus: ageing theories, legislation, home care and residential care.</a:t>
            </a:r>
          </a:p>
        </p:txBody>
      </p:sp>
      <p:pic>
        <p:nvPicPr>
          <p:cNvPr id="6" name="Voice 261024_201226">
            <a:hlinkClick r:id="" action="ppaction://media"/>
            <a:extLst>
              <a:ext uri="{FF2B5EF4-FFF2-40B4-BE49-F238E27FC236}">
                <a16:creationId xmlns:a16="http://schemas.microsoft.com/office/drawing/2014/main" id="{41F0D6AA-646F-F2B0-D518-E6D35A9B0E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84293" y="4641636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3200" b="1">
                <a:solidFill>
                  <a:srgbClr val="182A41"/>
                </a:solidFill>
              </a:rPr>
              <a:t>The Ageing Population in the UK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Growing numbers of older people can increase demand for health and social care.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Limited social care capacity can contribute to delays in hospital discharge.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Loneliness and social isolation can affect emotional wellbeing.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Workforce pressures can reduce the time available for personalised home care.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Critical perspective: needs differ between individuals; ageing does not automatically mean dependence.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0891" y="6112256"/>
            <a:ext cx="2867172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t>(CQC, 2025; NICE, 2015b)     </a:t>
            </a:r>
          </a:p>
        </p:txBody>
      </p:sp>
      <p:pic>
        <p:nvPicPr>
          <p:cNvPr id="6" name="Voice 261024_202013">
            <a:hlinkClick r:id="" action="ppaction://media"/>
            <a:extLst>
              <a:ext uri="{FF2B5EF4-FFF2-40B4-BE49-F238E27FC236}">
                <a16:creationId xmlns:a16="http://schemas.microsoft.com/office/drawing/2014/main" id="{818F3169-192B-07AB-B248-A7CCA1504A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82044" y="4837979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3200" b="1">
                <a:solidFill>
                  <a:srgbClr val="182A41"/>
                </a:solidFill>
              </a:rPr>
              <a:t>Theories of Ageing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Activity Theory: remaining socially and physically engaged may support wellbeing (Havighurst, 1961).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Limitation: illness, disability or mobility problems may restrict participation.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Continuity Theory: maintaining valued routines and relationships may help adjustment in later life (Atchley, 1989).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Limitation: changing health needs may make established routines difficult to sustain.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Both theories highlight the importance of choice and individual circumstances.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2452" y="6397027"/>
            <a:ext cx="3380926" cy="36933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rPr dirty="0"/>
              <a:t>(Havighurst, 1961; Atchley, 1989) </a:t>
            </a:r>
            <a:r>
              <a:rPr lang="en-GB" dirty="0"/>
              <a:t> </a:t>
            </a:r>
            <a:endParaRPr dirty="0"/>
          </a:p>
        </p:txBody>
      </p:sp>
      <p:pic>
        <p:nvPicPr>
          <p:cNvPr id="6" name="Voice 261024_202150">
            <a:hlinkClick r:id="" action="ppaction://media"/>
            <a:extLst>
              <a:ext uri="{FF2B5EF4-FFF2-40B4-BE49-F238E27FC236}">
                <a16:creationId xmlns:a16="http://schemas.microsoft.com/office/drawing/2014/main" id="{7D5BBD64-0540-395A-AF9B-E904C7FD9B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27310" y="4844992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3200" b="1">
                <a:solidFill>
                  <a:srgbClr val="182A41"/>
                </a:solidFill>
              </a:rPr>
              <a:t>Legislation and Integrated Care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Care Act 2014: councils must assess adults who appear to have care and support needs, regardless of finances.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Eligibility and funding are considered separately through relevant assessments.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The Act emphasises wellbeing, dignity and involvement in decisions.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Integrated working between NHS services and local authorities can improve coordination when older people leave hospital.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Challenge: workforce and service capacity pressures may delay access to suitable support.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6437376"/>
            <a:ext cx="2998128" cy="36933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rPr dirty="0"/>
              <a:t>(Care Act 2014; NICE, 2015b) </a:t>
            </a:r>
            <a:r>
              <a:rPr lang="en-GB" dirty="0"/>
              <a:t> 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6" name="Voice 261024_202620">
            <a:hlinkClick r:id="" action="ppaction://media"/>
            <a:extLst>
              <a:ext uri="{FF2B5EF4-FFF2-40B4-BE49-F238E27FC236}">
                <a16:creationId xmlns:a16="http://schemas.microsoft.com/office/drawing/2014/main" id="{BDB7AA78-13D1-B539-4005-A0EC22B609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02109" y="5286765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Assistive Technology and Independent Living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sz="1900"/>
              <a:t>•  Personal alarms: allow older people to request help during emergencies.</a:t>
            </a:r>
          </a:p>
          <a:p>
            <a:pPr>
              <a:spcAft>
                <a:spcPts val="1000"/>
              </a:spcAft>
            </a:pPr>
            <a:r>
              <a:rPr sz="1900"/>
              <a:t>•  Fall detectors: can alert carers when a potential fall is detected.</a:t>
            </a:r>
          </a:p>
          <a:p>
            <a:pPr>
              <a:spcAft>
                <a:spcPts val="1000"/>
              </a:spcAft>
            </a:pPr>
            <a:r>
              <a:rPr sz="1900"/>
              <a:t>•  Medication reminders: support safe and timely medicine routines.</a:t>
            </a:r>
          </a:p>
          <a:p>
            <a:pPr>
              <a:spcAft>
                <a:spcPts val="1000"/>
              </a:spcAft>
            </a:pPr>
            <a:r>
              <a:rPr sz="1900"/>
              <a:t>•  Smart home devices: voice controls and automated lighting can assist daily living.</a:t>
            </a:r>
          </a:p>
          <a:p>
            <a:pPr>
              <a:spcAft>
                <a:spcPts val="1000"/>
              </a:spcAft>
            </a:pPr>
            <a:r>
              <a:rPr sz="1900"/>
              <a:t>•  Benefits: greater independence, confidence and safety.</a:t>
            </a:r>
          </a:p>
          <a:p>
            <a:pPr>
              <a:spcAft>
                <a:spcPts val="1000"/>
              </a:spcAft>
            </a:pPr>
            <a:r>
              <a:rPr sz="1900"/>
              <a:t>•  Challenges: costs, digital exclusion, privacy and usability.</a:t>
            </a:r>
          </a:p>
          <a:p>
            <a:pPr>
              <a:spcAft>
                <a:spcPts val="1000"/>
              </a:spcAft>
            </a:pPr>
            <a:r>
              <a:rPr sz="1900"/>
              <a:t>•  Critical evaluation: technology should complement, not replace, personal care and human contact.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6437376"/>
            <a:ext cx="1510350" cy="36933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t>(NICE, 2015a)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6563" y="5907967"/>
            <a:ext cx="2635758" cy="457200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/>
            </a:pPr>
            <a:r>
              <a:t>ALARM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390138" y="5897880"/>
            <a:ext cx="2635758" cy="457200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/>
            </a:pPr>
            <a:r>
              <a:t>FALL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094476" y="5897880"/>
            <a:ext cx="2635758" cy="457200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/>
            </a:pPr>
            <a:r>
              <a:t>MEDS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798814" y="5897880"/>
            <a:ext cx="2635758" cy="457200"/>
          </a:xfrm>
          <a:prstGeom prst="round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/>
            </a:pPr>
            <a:r>
              <a:t>SMART</a:t>
            </a:r>
          </a:p>
        </p:txBody>
      </p:sp>
      <p:pic>
        <p:nvPicPr>
          <p:cNvPr id="10" name="Voice 261024_203507">
            <a:hlinkClick r:id="" action="ppaction://media"/>
            <a:extLst>
              <a:ext uri="{FF2B5EF4-FFF2-40B4-BE49-F238E27FC236}">
                <a16:creationId xmlns:a16="http://schemas.microsoft.com/office/drawing/2014/main" id="{EAFB3E78-F312-8474-2AED-B0DF73224A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54865" y="1380930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3200" b="1">
                <a:solidFill>
                  <a:srgbClr val="182A41"/>
                </a:solidFill>
              </a:rPr>
              <a:t>How Home Care Is Provided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Care needs assessment: the local authority identifies support needs under the Care Act 2014.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Funding: care may be council-funded, partly funded or paid for privately, depending on eligibility and finances.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Hourly care: planned visits for washing, dressing, meals and other daily tasks.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Live-in care: a care worker lives in the home to provide regular support; this does not mean uninterrupted 24-hour care by one worker.</a:t>
            </a:r>
          </a:p>
          <a:p>
            <a:pPr>
              <a:spcAft>
                <a:spcPts val="1700"/>
              </a:spcAft>
              <a:defRPr sz="2200">
                <a:solidFill>
                  <a:srgbClr val="44505B"/>
                </a:solidFill>
              </a:defRPr>
            </a:pPr>
            <a:r>
              <a:t>•  Aim: support independence, safety and personal preferences.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6437376"/>
            <a:ext cx="2881110" cy="36933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t>(Care Act 2014; NICE, 2015a</a:t>
            </a:r>
            <a:r>
              <a:rPr lang="en-GB"/>
              <a:t>)</a:t>
            </a:r>
            <a:endParaRPr/>
          </a:p>
        </p:txBody>
      </p:sp>
      <p:pic>
        <p:nvPicPr>
          <p:cNvPr id="6" name="Voice 261024_202915">
            <a:hlinkClick r:id="" action="ppaction://media"/>
            <a:extLst>
              <a:ext uri="{FF2B5EF4-FFF2-40B4-BE49-F238E27FC236}">
                <a16:creationId xmlns:a16="http://schemas.microsoft.com/office/drawing/2014/main" id="{3A4BA3AF-CD6A-1C91-E90C-60E9058C31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36192" y="4655660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3200" b="1">
                <a:solidFill>
                  <a:srgbClr val="182A41"/>
                </a:solidFill>
              </a:rPr>
              <a:t>Residential Care and Nursing Homes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solidFill>
                  <a:srgbClr val="44505B"/>
                </a:solidFill>
              </a:defRPr>
            </a:pPr>
            <a:r>
              <a:t>•  Residential care homes: accommodation, meals, personal care and everyday support.</a:t>
            </a:r>
          </a:p>
          <a:p>
            <a:pPr>
              <a:spcAft>
                <a:spcPts val="1200"/>
              </a:spcAft>
              <a:defRPr sz="2000">
                <a:solidFill>
                  <a:srgbClr val="44505B"/>
                </a:solidFill>
              </a:defRPr>
            </a:pPr>
            <a:r>
              <a:t>•  Nursing homes: similar support with registered nursing care for more complex health needs.</a:t>
            </a:r>
          </a:p>
          <a:p>
            <a:pPr>
              <a:spcAft>
                <a:spcPts val="1200"/>
              </a:spcAft>
              <a:defRPr sz="2000">
                <a:solidFill>
                  <a:srgbClr val="44505B"/>
                </a:solidFill>
              </a:defRPr>
            </a:pPr>
            <a:r>
              <a:t>•  Person-centred care: respect dignity, preferences, independence and individual needs.</a:t>
            </a:r>
          </a:p>
          <a:p>
            <a:pPr>
              <a:spcAft>
                <a:spcPts val="1200"/>
              </a:spcAft>
              <a:defRPr sz="2000">
                <a:solidFill>
                  <a:srgbClr val="44505B"/>
                </a:solidFill>
              </a:defRPr>
            </a:pPr>
            <a:r>
              <a:t>•  Benefits: access to support, structured care and opportunities for social interaction.</a:t>
            </a:r>
          </a:p>
          <a:p>
            <a:pPr>
              <a:spcAft>
                <a:spcPts val="1200"/>
              </a:spcAft>
              <a:defRPr sz="2000">
                <a:solidFill>
                  <a:srgbClr val="44505B"/>
                </a:solidFill>
              </a:defRPr>
            </a:pPr>
            <a:r>
              <a:t>•  Challenges: costs, staffing pressures and adjustment to an unfamiliar environment.</a:t>
            </a:r>
          </a:p>
          <a:p>
            <a:pPr>
              <a:spcAft>
                <a:spcPts val="1200"/>
              </a:spcAft>
              <a:defRPr sz="2000">
                <a:solidFill>
                  <a:srgbClr val="44505B"/>
                </a:solidFill>
              </a:defRPr>
            </a:pPr>
            <a:r>
              <a:t>•  Critical evaluation: a move into care can improve safety but may affect emotional wellbeing and autonomy.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6437376"/>
            <a:ext cx="2945230" cy="36933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t>(Care Act 2014; NICE, 2015b) </a:t>
            </a:r>
          </a:p>
        </p:txBody>
      </p:sp>
      <p:pic>
        <p:nvPicPr>
          <p:cNvPr id="6" name="Voice 261024_203126">
            <a:hlinkClick r:id="" action="ppaction://media"/>
            <a:extLst>
              <a:ext uri="{FF2B5EF4-FFF2-40B4-BE49-F238E27FC236}">
                <a16:creationId xmlns:a16="http://schemas.microsoft.com/office/drawing/2014/main" id="{04EAF2D6-BD1E-A3BC-5937-A7BCABC81B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00718" y="4312059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Challenges Facing Older People in Health and Social Care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t>•  Workforce shortages: limited staffing may affect access, continuity and quality of care (CQC, 2025).</a:t>
            </a:r>
          </a:p>
          <a:p>
            <a:r>
              <a:t>•  Financial pressures: care costs and funding constraints can limit suitable support.</a:t>
            </a:r>
          </a:p>
          <a:p>
            <a:r>
              <a:t>•  Social isolation: loneliness can affect mental health and wellbeing</a:t>
            </a:r>
            <a:r>
              <a:rPr lang="en-GB"/>
              <a:t>.</a:t>
            </a:r>
            <a:endParaRPr/>
          </a:p>
          <a:p>
            <a:r>
              <a:t>•  Delayed discharge: gaps in community care may prevent timely hospital discharge (CQC, 2025).</a:t>
            </a:r>
          </a:p>
          <a:p>
            <a:r>
              <a:t>•  Health inequalities: deprivation and access barriers can lead to unequal care.</a:t>
            </a:r>
          </a:p>
          <a:p>
            <a:r>
              <a:t>•  Critical evaluation: policy ambitions may be undermined by insufficient resources and unequal access.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6437376"/>
            <a:ext cx="1356590" cy="36933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t>(CQC, 2025) </a:t>
            </a:r>
          </a:p>
        </p:txBody>
      </p:sp>
      <p:pic>
        <p:nvPicPr>
          <p:cNvPr id="6" name="Voice 261024_203759">
            <a:hlinkClick r:id="" action="ppaction://media"/>
            <a:extLst>
              <a:ext uri="{FF2B5EF4-FFF2-40B4-BE49-F238E27FC236}">
                <a16:creationId xmlns:a16="http://schemas.microsoft.com/office/drawing/2014/main" id="{7DE12D6D-E0A3-7BF8-DCE7-463A803CD0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45074" y="3751077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502920"/>
            <a:ext cx="1088136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Recommendations for Improving Older People’s Care</a:t>
            </a:r>
          </a:p>
        </p:txBody>
      </p:sp>
      <p:sp>
        <p:nvSpPr>
          <p:cNvPr id="3" name="Rectangle 2"/>
          <p:cNvSpPr/>
          <p:nvPr/>
        </p:nvSpPr>
        <p:spPr>
          <a:xfrm>
            <a:off x="667512" y="1353312"/>
            <a:ext cx="1143000" cy="59436"/>
          </a:xfrm>
          <a:prstGeom prst="rect">
            <a:avLst/>
          </a:prstGeom>
          <a:solidFill>
            <a:srgbClr val="0C73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04672" y="1673352"/>
            <a:ext cx="10515600" cy="4343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900"/>
            </a:pPr>
            <a:r>
              <a:t>•  Invest in the workforce: improve recruitment, training and retention (CQC, 2025).</a:t>
            </a:r>
          </a:p>
          <a:p>
            <a:pPr>
              <a:spcAft>
                <a:spcPts val="1300"/>
              </a:spcAft>
              <a:defRPr sz="1900"/>
            </a:pPr>
            <a:r>
              <a:t>•  Strengthen integrated care: improve coordination between NHS and local authority services.</a:t>
            </a:r>
          </a:p>
          <a:p>
            <a:pPr>
              <a:spcAft>
                <a:spcPts val="1300"/>
              </a:spcAft>
              <a:defRPr sz="1900"/>
            </a:pPr>
            <a:r>
              <a:t>•  Promote person-centred care: involve older people in decisions and respect their preferences (NICE, 2015b).</a:t>
            </a:r>
          </a:p>
          <a:p>
            <a:pPr>
              <a:spcAft>
                <a:spcPts val="1300"/>
              </a:spcAft>
              <a:defRPr sz="1900"/>
            </a:pPr>
            <a:r>
              <a:t>•  Improve home-care access: expand timely community support for independent living.</a:t>
            </a:r>
          </a:p>
          <a:p>
            <a:pPr>
              <a:spcAft>
                <a:spcPts val="1300"/>
              </a:spcAft>
              <a:defRPr sz="1900"/>
            </a:pPr>
            <a:r>
              <a:t>•  Expand assistive technology: provide accessible devices and practical training.</a:t>
            </a:r>
          </a:p>
          <a:p>
            <a:pPr>
              <a:spcAft>
                <a:spcPts val="1300"/>
              </a:spcAft>
              <a:defRPr sz="1900"/>
            </a:pPr>
            <a:r>
              <a:t>•  Critical evaluation: sustainable funding and coordinated delivery are needed for lasting improvements.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6437376"/>
            <a:ext cx="2614947" cy="36933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t>(CQC, 2025; NICE, 2015b) </a:t>
            </a:r>
          </a:p>
        </p:txBody>
      </p:sp>
      <p:pic>
        <p:nvPicPr>
          <p:cNvPr id="6" name="Voice 261024_204403">
            <a:hlinkClick r:id="" action="ppaction://media"/>
            <a:extLst>
              <a:ext uri="{FF2B5EF4-FFF2-40B4-BE49-F238E27FC236}">
                <a16:creationId xmlns:a16="http://schemas.microsoft.com/office/drawing/2014/main" id="{F2B23024-34DA-2828-775B-73EEB4D5D0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11953" y="4774869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69848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222F43"/>
                </a:solidFill>
              </a:defRPr>
            </a:pPr>
            <a:r>
              <a:t>Case Study – Applying Person-Centred Care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14300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700"/>
              </a:spcAft>
              <a:defRPr sz="2000" b="0">
                <a:solidFill>
                  <a:srgbClr val="222F43"/>
                </a:solidFill>
              </a:defRPr>
            </a:pPr>
            <a:r>
              <a:rPr sz="2100" b="1">
                <a:solidFill>
                  <a:srgbClr val="1F3048"/>
                </a:solidFill>
              </a:rPr>
              <a:t>•  Fictional case: </a:t>
            </a:r>
            <a:r>
              <a:rPr sz="2100">
                <a:solidFill>
                  <a:srgbClr val="1F3048"/>
                </a:solidFill>
              </a:rPr>
              <a:t>Mrs Ahmed, 78, lives alone, has arthritis and has experienced falls.</a:t>
            </a:r>
          </a:p>
          <a:p>
            <a:pPr>
              <a:spcAft>
                <a:spcPts val="1700"/>
              </a:spcAft>
            </a:pPr>
            <a:r>
              <a:rPr sz="2100" b="1">
                <a:solidFill>
                  <a:srgbClr val="1F3048"/>
                </a:solidFill>
              </a:rPr>
              <a:t>•  Choice and independence: </a:t>
            </a:r>
            <a:r>
              <a:rPr sz="2100">
                <a:solidFill>
                  <a:srgbClr val="1F3048"/>
                </a:solidFill>
              </a:rPr>
              <a:t>She wants to remain at home, so home care respects her wishes and familiar routines.</a:t>
            </a:r>
          </a:p>
          <a:p>
            <a:pPr>
              <a:spcAft>
                <a:spcPts val="1700"/>
              </a:spcAft>
            </a:pPr>
            <a:r>
              <a:rPr sz="2100" b="1">
                <a:solidFill>
                  <a:srgbClr val="1F3048"/>
                </a:solidFill>
              </a:rPr>
              <a:t>•  My recommendation: </a:t>
            </a:r>
            <a:r>
              <a:rPr sz="2100">
                <a:solidFill>
                  <a:srgbClr val="1F3048"/>
                </a:solidFill>
              </a:rPr>
              <a:t>Increase her home-care visits and arrange a reassessment following another fall.</a:t>
            </a:r>
          </a:p>
          <a:p>
            <a:pPr>
              <a:spcAft>
                <a:spcPts val="1700"/>
              </a:spcAft>
            </a:pPr>
            <a:r>
              <a:rPr sz="2100" b="1">
                <a:solidFill>
                  <a:srgbClr val="1F3048"/>
                </a:solidFill>
              </a:rPr>
              <a:t>•  Further support: </a:t>
            </a:r>
            <a:r>
              <a:rPr sz="2100">
                <a:solidFill>
                  <a:srgbClr val="1F3048"/>
                </a:solidFill>
              </a:rPr>
              <a:t>Consider occupational therapy, home adaptations and a personal fall alarm.</a:t>
            </a:r>
          </a:p>
          <a:p>
            <a:pPr>
              <a:spcAft>
                <a:spcPts val="1700"/>
              </a:spcAft>
            </a:pPr>
            <a:r>
              <a:rPr sz="2100" b="1">
                <a:solidFill>
                  <a:srgbClr val="1F3048"/>
                </a:solidFill>
              </a:rPr>
              <a:t>•  Critical evaluation: </a:t>
            </a:r>
            <a:r>
              <a:rPr sz="2100">
                <a:solidFill>
                  <a:srgbClr val="1F3048"/>
                </a:solidFill>
              </a:rPr>
              <a:t>More home care may protect independence, but it will not remove every fall risk. Review whether support remains safe and suitable.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806440"/>
            <a:ext cx="10698480" cy="27699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defRPr sz="1400" b="0">
                <a:solidFill>
                  <a:srgbClr val="784B23"/>
                </a:solidFill>
              </a:defRPr>
            </a:pPr>
            <a:r>
              <a:rPr sz="1200"/>
              <a:t>(Care Act 2014; NICE, 2015a)</a:t>
            </a:r>
          </a:p>
        </p:txBody>
      </p:sp>
      <p:pic>
        <p:nvPicPr>
          <p:cNvPr id="5" name="Voice 261024_204138">
            <a:hlinkClick r:id="" action="ppaction://media"/>
            <a:extLst>
              <a:ext uri="{FF2B5EF4-FFF2-40B4-BE49-F238E27FC236}">
                <a16:creationId xmlns:a16="http://schemas.microsoft.com/office/drawing/2014/main" id="{C55003CA-EA55-0201-D107-AAE3BC1472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83383" y="4894077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438912"/>
            <a:ext cx="10881360" cy="822960"/>
          </a:xfrm>
          <a:prstGeom prst="rect">
            <a:avLst/>
          </a:prstGeom>
          <a:noFill/>
        </p:spPr>
        <p:txBody>
          <a:bodyPr wrap="square" lIns="73152" tIns="54864">
            <a:spAutoFit/>
          </a:bodyPr>
          <a:lstStyle/>
          <a:p>
            <a:pPr>
              <a:spcAft>
                <a:spcPts val="1300"/>
              </a:spcAft>
            </a:pPr>
            <a:r>
              <a:rPr sz="3000" b="1">
                <a:solidFill>
                  <a:srgbClr val="16757E"/>
                </a:solidFill>
                <a:latin typeface="Aptos"/>
              </a:rPr>
              <a:t>Conclusion – Empowering Older People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417320"/>
            <a:ext cx="10469880" cy="4754880"/>
          </a:xfrm>
          <a:prstGeom prst="rect">
            <a:avLst/>
          </a:prstGeom>
          <a:noFill/>
        </p:spPr>
        <p:txBody>
          <a:bodyPr wrap="square" lIns="73152" tIns="54864">
            <a:spAutoFit/>
          </a:bodyPr>
          <a:lstStyle/>
          <a:p>
            <a:pPr>
              <a:spcAft>
                <a:spcPts val="1300"/>
              </a:spcAft>
            </a:pPr>
            <a:r>
              <a:rPr sz="1900" b="0">
                <a:solidFill>
                  <a:srgbClr val="1A314C"/>
                </a:solidFill>
                <a:latin typeface="Aptos"/>
              </a:rPr>
              <a:t>•  Independence and dignity: support older people to retain choice and control.</a:t>
            </a:r>
          </a:p>
          <a:p>
            <a:pPr>
              <a:spcAft>
                <a:spcPts val="1300"/>
              </a:spcAft>
            </a:pPr>
            <a:r>
              <a:rPr sz="1900" b="0">
                <a:solidFill>
                  <a:srgbClr val="1A314C"/>
                </a:solidFill>
                <a:latin typeface="Aptos"/>
              </a:rPr>
              <a:t>•  Person-centred care: tailor support to individual needs and preferences (NICE, 2015b).</a:t>
            </a:r>
          </a:p>
          <a:p>
            <a:pPr>
              <a:spcAft>
                <a:spcPts val="1300"/>
              </a:spcAft>
            </a:pPr>
            <a:r>
              <a:rPr sz="1900" b="0">
                <a:solidFill>
                  <a:srgbClr val="1A314C"/>
                </a:solidFill>
                <a:latin typeface="Aptos"/>
              </a:rPr>
              <a:t>•  Care options: home care, residential care and assistive technology offer different forms of support.</a:t>
            </a:r>
          </a:p>
          <a:p>
            <a:pPr>
              <a:spcAft>
                <a:spcPts val="1300"/>
              </a:spcAft>
            </a:pPr>
            <a:r>
              <a:rPr sz="1900" b="0">
                <a:solidFill>
                  <a:srgbClr val="1A314C"/>
                </a:solidFill>
                <a:latin typeface="Aptos"/>
              </a:rPr>
              <a:t>•  Remaining challenges: workforce pressures, affordability and unequal access to services.</a:t>
            </a:r>
          </a:p>
          <a:p>
            <a:pPr>
              <a:spcAft>
                <a:spcPts val="1300"/>
              </a:spcAft>
            </a:pPr>
            <a:r>
              <a:rPr sz="1900" b="0">
                <a:solidFill>
                  <a:srgbClr val="1A314C"/>
                </a:solidFill>
                <a:latin typeface="Aptos"/>
              </a:rPr>
              <a:t>•  Priority for improvement: coordinated care and investment in community services.</a:t>
            </a:r>
          </a:p>
          <a:p>
            <a:pPr>
              <a:spcAft>
                <a:spcPts val="1300"/>
              </a:spcAft>
            </a:pPr>
            <a:endParaRPr sz="1900" b="0">
              <a:solidFill>
                <a:srgbClr val="1A314C"/>
              </a:solidFill>
              <a:latin typeface="Aptos"/>
            </a:endParaRPr>
          </a:p>
          <a:p>
            <a:pPr>
              <a:spcAft>
                <a:spcPts val="1300"/>
              </a:spcAft>
            </a:pPr>
            <a:r>
              <a:rPr sz="1900" b="0">
                <a:solidFill>
                  <a:srgbClr val="1A314C"/>
                </a:solidFill>
                <a:latin typeface="Aptos"/>
              </a:rPr>
              <a:t>Overall: Empowerment means balancing independence, safety and dignity with appropriate support.</a:t>
            </a:r>
          </a:p>
        </p:txBody>
      </p:sp>
      <p:pic>
        <p:nvPicPr>
          <p:cNvPr id="5" name="Voice 261024_204608">
            <a:hlinkClick r:id="" action="ppaction://media"/>
            <a:extLst>
              <a:ext uri="{FF2B5EF4-FFF2-40B4-BE49-F238E27FC236}">
                <a16:creationId xmlns:a16="http://schemas.microsoft.com/office/drawing/2014/main" id="{D92A11BB-850C-06F4-A339-18FEF82EB9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09652" y="5118470"/>
            <a:ext cx="730250" cy="73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74320"/>
            <a:ext cx="11274552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2400" b="1">
                <a:solidFill>
                  <a:srgbClr val="1E2D41"/>
                </a:solidFill>
              </a:defRPr>
            </a:pPr>
            <a:r>
              <a:t>Reference sources – 1 of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105156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Atchley, R.C. (1989) “A continuity theory of normal aging”, The Gerontologist, 29(2), pp. 183–190. https://doi.org/10.1093/geront/29.2.183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2148839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Care Quality Commission (2025) The state of health care and adult social care in England 2024/25. https://www.cqc.org.uk/publications/major-report/state-care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324612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Great Britain (2010) Equality Act 2010. https://www.legislation.gov.uk/ukpga/2010/15/contents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434340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Great Britain (2014) Care Act 2014. https://www.legislation.gov.uk/ukpga/2014/23/contents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5440679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Great Britain (2022) Health and Care Act 2022. https://www.legislation.gov.uk/ukpga/2022/31/contents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74320"/>
            <a:ext cx="11274552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2400" b="1">
                <a:solidFill>
                  <a:srgbClr val="1E2D41"/>
                </a:solidFill>
              </a:defRPr>
            </a:pPr>
            <a:r>
              <a:t>Reference sources – 2 of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105156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Havighurst, R.J. (1961) “Successful aging”, The Gerontologist, 1(1), pp. 8–13. https://doi.org/10.1093/geront/1.1.8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2148839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NICE (2015a) Home care: delivering personal care and practical support to older people living in their own homes. NG21. https://www.nice.org.uk/guidance/ng21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324612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NICE (2015b) Older people with social care needs and multiple long-term conditions. NG22. https://www.nice.org.uk/guidance/ng22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434340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NICE (2016) Social care for older people with multiple long-term conditions. QS132. https://www.nice.org.uk/guidance/qs132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5440679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NICE (2013) Falls in older people: assessing risk and prevention. CG161. https://www.nice.org.uk/guidance/cg161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74320"/>
            <a:ext cx="11274552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2400" b="1">
                <a:solidFill>
                  <a:srgbClr val="1E2D41"/>
                </a:solidFill>
              </a:defRPr>
            </a:pPr>
            <a:r>
              <a:t>Reference sources – 3 of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4360" y="105156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National Institute for Health and Care Excellence (2018) Decision-making and mental capacity. NG108. https://www.nice.org.uk/guidance/ng108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2148839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National Institute for Health and Care Excellence (2020) Supporting adult carers. NG150. https://www.nice.org.uk/guidance/ng150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324612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World Health Organization (2015) World report on ageing and health. https://www.who.int/publications/i/item/9789241565042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4343400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World Health Organization (2020) Decade of Healthy Ageing: baseline report. https://www.who.int/publications/i/item/9789240017900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5440679"/>
            <a:ext cx="11000232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300"/>
              </a:spcAft>
              <a:defRPr sz="1200" b="0">
                <a:solidFill>
                  <a:srgbClr val="1E2D41"/>
                </a:solidFill>
              </a:defRPr>
            </a:pPr>
            <a:r>
              <a:t>Office for National Statistics (2025) Population estimates for the UK, England, Wales, Scotland and Northern Ireland. https://www.ons.gov.uk/peoplepopulationandcommunity/populationandmigration/populationestimates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Custom</PresentationFormat>
  <Paragraphs>0</Paragraphs>
  <Slides>15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122</cp:revision>
  <dcterms:created xsi:type="dcterms:W3CDTF">2013-01-27T09:14:16Z</dcterms:created>
  <dcterms:modified xsi:type="dcterms:W3CDTF">2026-10-25T12:25:08Z</dcterms:modified>
  <cp:category/>
</cp:coreProperties>
</file>