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1756"/>
  </p:normalViewPr>
  <p:slideViewPr>
    <p:cSldViewPr snapToGrid="0" snapToObjects="1">
      <p:cViewPr varScale="1">
        <p:scale>
          <a:sx n="102" d="100"/>
          <a:sy n="102" d="100"/>
        </p:scale>
        <p:origin x="9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F1575-DE25-424E-B470-3E4684C7948F}" type="doc">
      <dgm:prSet loTypeId="urn:microsoft.com/office/officeart/2005/8/layout/matrix1" loCatId="" qsTypeId="urn:microsoft.com/office/officeart/2005/8/quickstyle/simple4" qsCatId="simple" csTypeId="urn:microsoft.com/office/officeart/2005/8/colors/accent6_2" csCatId="accent6" phldr="1"/>
      <dgm:spPr/>
      <dgm:t>
        <a:bodyPr/>
        <a:lstStyle/>
        <a:p>
          <a:endParaRPr lang="en-GB"/>
        </a:p>
      </dgm:t>
    </dgm:pt>
    <dgm:pt modelId="{65D212F6-7876-2D48-A220-B01D16C08829}">
      <dgm:prSet phldrT="[Text]"/>
      <dgm:spPr/>
      <dgm:t>
        <a:bodyPr/>
        <a:lstStyle/>
        <a:p>
          <a:r>
            <a:rPr lang="en-GB" dirty="0"/>
            <a:t>SWOT Analysis:</a:t>
          </a:r>
        </a:p>
      </dgm:t>
    </dgm:pt>
    <dgm:pt modelId="{E1A9D787-9408-9C45-BC4F-DF2B54BD80B7}" type="parTrans" cxnId="{4B8C625C-1AC6-D349-98F8-85FB426A772B}">
      <dgm:prSet/>
      <dgm:spPr/>
      <dgm:t>
        <a:bodyPr/>
        <a:lstStyle/>
        <a:p>
          <a:endParaRPr lang="en-GB"/>
        </a:p>
      </dgm:t>
    </dgm:pt>
    <dgm:pt modelId="{05E64E73-E04C-6947-AE6D-3D4803A56A0E}" type="sibTrans" cxnId="{4B8C625C-1AC6-D349-98F8-85FB426A772B}">
      <dgm:prSet/>
      <dgm:spPr/>
      <dgm:t>
        <a:bodyPr/>
        <a:lstStyle/>
        <a:p>
          <a:endParaRPr lang="en-GB"/>
        </a:p>
      </dgm:t>
    </dgm:pt>
    <dgm:pt modelId="{8E0F87FC-EF99-C040-AC40-E22398CD0114}">
      <dgm:prSet phldrT="[Text]"/>
      <dgm:spPr/>
      <dgm:t>
        <a:bodyPr/>
        <a:lstStyle/>
        <a:p>
          <a:r>
            <a:rPr lang="en-GB" dirty="0"/>
            <a:t>Strengths: </a:t>
          </a:r>
        </a:p>
      </dgm:t>
    </dgm:pt>
    <dgm:pt modelId="{91018418-60FE-DE4D-9174-EA18C36961AC}" type="parTrans" cxnId="{73E319B0-4FE0-5847-95BB-BB996CB1561B}">
      <dgm:prSet/>
      <dgm:spPr/>
      <dgm:t>
        <a:bodyPr/>
        <a:lstStyle/>
        <a:p>
          <a:endParaRPr lang="en-GB"/>
        </a:p>
      </dgm:t>
    </dgm:pt>
    <dgm:pt modelId="{F1A5AE63-6489-7C48-917E-C2F0484151E8}" type="sibTrans" cxnId="{73E319B0-4FE0-5847-95BB-BB996CB1561B}">
      <dgm:prSet/>
      <dgm:spPr/>
      <dgm:t>
        <a:bodyPr/>
        <a:lstStyle/>
        <a:p>
          <a:endParaRPr lang="en-GB"/>
        </a:p>
      </dgm:t>
    </dgm:pt>
    <dgm:pt modelId="{D96C68D8-30EE-464E-93AD-109D0E72C3E3}">
      <dgm:prSet phldrT="[Text]"/>
      <dgm:spPr/>
      <dgm:t>
        <a:bodyPr/>
        <a:lstStyle/>
        <a:p>
          <a:r>
            <a:rPr lang="en-GB" dirty="0"/>
            <a:t>Weaknesses:</a:t>
          </a:r>
        </a:p>
      </dgm:t>
    </dgm:pt>
    <dgm:pt modelId="{969664FD-864F-044B-968B-3A5B4DF6B0BE}" type="parTrans" cxnId="{363B69FE-92A0-2643-AEBA-A6C5C1B42776}">
      <dgm:prSet/>
      <dgm:spPr/>
      <dgm:t>
        <a:bodyPr/>
        <a:lstStyle/>
        <a:p>
          <a:endParaRPr lang="en-GB"/>
        </a:p>
      </dgm:t>
    </dgm:pt>
    <dgm:pt modelId="{7E7D9FBF-2932-4B45-8656-888CDB6F7B32}" type="sibTrans" cxnId="{363B69FE-92A0-2643-AEBA-A6C5C1B42776}">
      <dgm:prSet/>
      <dgm:spPr/>
      <dgm:t>
        <a:bodyPr/>
        <a:lstStyle/>
        <a:p>
          <a:endParaRPr lang="en-GB"/>
        </a:p>
      </dgm:t>
    </dgm:pt>
    <dgm:pt modelId="{A01E134B-F69D-EE4D-8609-92CEB266B925}">
      <dgm:prSet phldrT="[Text]"/>
      <dgm:spPr/>
      <dgm:t>
        <a:bodyPr/>
        <a:lstStyle/>
        <a:p>
          <a:r>
            <a:rPr lang="en-GB" dirty="0"/>
            <a:t>Opportunities: </a:t>
          </a:r>
        </a:p>
      </dgm:t>
    </dgm:pt>
    <dgm:pt modelId="{ADCD619D-DFC7-974E-B888-AAEC19FAAE78}" type="parTrans" cxnId="{4249B2B1-E6FC-E04A-B5AE-4694CA821015}">
      <dgm:prSet/>
      <dgm:spPr/>
      <dgm:t>
        <a:bodyPr/>
        <a:lstStyle/>
        <a:p>
          <a:endParaRPr lang="en-GB"/>
        </a:p>
      </dgm:t>
    </dgm:pt>
    <dgm:pt modelId="{860EEBB6-C367-3040-A149-5BCF8B437E34}" type="sibTrans" cxnId="{4249B2B1-E6FC-E04A-B5AE-4694CA821015}">
      <dgm:prSet/>
      <dgm:spPr/>
      <dgm:t>
        <a:bodyPr/>
        <a:lstStyle/>
        <a:p>
          <a:endParaRPr lang="en-GB"/>
        </a:p>
      </dgm:t>
    </dgm:pt>
    <dgm:pt modelId="{23F233D5-E8E8-EB4B-B556-DAD2FD7BFA24}">
      <dgm:prSet phldrT="[Text]"/>
      <dgm:spPr/>
      <dgm:t>
        <a:bodyPr/>
        <a:lstStyle/>
        <a:p>
          <a:r>
            <a:rPr lang="en-GB" dirty="0"/>
            <a:t>Threats: </a:t>
          </a:r>
        </a:p>
      </dgm:t>
    </dgm:pt>
    <dgm:pt modelId="{8692AF55-871D-374A-96CE-B443D62AEC58}" type="parTrans" cxnId="{428EB77A-D79C-A745-8973-CEC3046681EB}">
      <dgm:prSet/>
      <dgm:spPr/>
      <dgm:t>
        <a:bodyPr/>
        <a:lstStyle/>
        <a:p>
          <a:endParaRPr lang="en-GB"/>
        </a:p>
      </dgm:t>
    </dgm:pt>
    <dgm:pt modelId="{E47C652F-4843-7547-B69A-54829FEB6DC2}" type="sibTrans" cxnId="{428EB77A-D79C-A745-8973-CEC3046681EB}">
      <dgm:prSet/>
      <dgm:spPr/>
      <dgm:t>
        <a:bodyPr/>
        <a:lstStyle/>
        <a:p>
          <a:endParaRPr lang="en-GB"/>
        </a:p>
      </dgm:t>
    </dgm:pt>
    <dgm:pt modelId="{C81BF6CD-1B7C-1445-BF98-015B04AA5E9C}" type="pres">
      <dgm:prSet presAssocID="{B4CF1575-DE25-424E-B470-3E4684C7948F}" presName="diagram" presStyleCnt="0">
        <dgm:presLayoutVars>
          <dgm:chMax val="1"/>
          <dgm:dir/>
          <dgm:animLvl val="ctr"/>
          <dgm:resizeHandles val="exact"/>
        </dgm:presLayoutVars>
      </dgm:prSet>
      <dgm:spPr/>
    </dgm:pt>
    <dgm:pt modelId="{724426B3-086A-244F-8E7C-4D2C4F190FC4}" type="pres">
      <dgm:prSet presAssocID="{B4CF1575-DE25-424E-B470-3E4684C7948F}" presName="matrix" presStyleCnt="0"/>
      <dgm:spPr/>
    </dgm:pt>
    <dgm:pt modelId="{DB17C091-899D-EA4C-98F1-D9D42B855A03}" type="pres">
      <dgm:prSet presAssocID="{B4CF1575-DE25-424E-B470-3E4684C7948F}" presName="tile1" presStyleLbl="node1" presStyleIdx="0" presStyleCnt="4"/>
      <dgm:spPr/>
    </dgm:pt>
    <dgm:pt modelId="{B80AB9BE-1492-E849-93AD-7C12E46069EA}" type="pres">
      <dgm:prSet presAssocID="{B4CF1575-DE25-424E-B470-3E4684C7948F}" presName="tile1text" presStyleLbl="node1" presStyleIdx="0" presStyleCnt="4">
        <dgm:presLayoutVars>
          <dgm:chMax val="0"/>
          <dgm:chPref val="0"/>
          <dgm:bulletEnabled val="1"/>
        </dgm:presLayoutVars>
      </dgm:prSet>
      <dgm:spPr/>
    </dgm:pt>
    <dgm:pt modelId="{5390774A-99C0-204E-A583-1C5500759C14}" type="pres">
      <dgm:prSet presAssocID="{B4CF1575-DE25-424E-B470-3E4684C7948F}" presName="tile2" presStyleLbl="node1" presStyleIdx="1" presStyleCnt="4"/>
      <dgm:spPr/>
    </dgm:pt>
    <dgm:pt modelId="{B8DEBC94-33F6-9143-BBA2-314EDC71F2D8}" type="pres">
      <dgm:prSet presAssocID="{B4CF1575-DE25-424E-B470-3E4684C7948F}" presName="tile2text" presStyleLbl="node1" presStyleIdx="1" presStyleCnt="4">
        <dgm:presLayoutVars>
          <dgm:chMax val="0"/>
          <dgm:chPref val="0"/>
          <dgm:bulletEnabled val="1"/>
        </dgm:presLayoutVars>
      </dgm:prSet>
      <dgm:spPr/>
    </dgm:pt>
    <dgm:pt modelId="{0AD65617-BAC5-994F-8752-7AF5192B6E34}" type="pres">
      <dgm:prSet presAssocID="{B4CF1575-DE25-424E-B470-3E4684C7948F}" presName="tile3" presStyleLbl="node1" presStyleIdx="2" presStyleCnt="4"/>
      <dgm:spPr/>
    </dgm:pt>
    <dgm:pt modelId="{F42100B1-70DE-0F46-9682-7DE8540C20ED}" type="pres">
      <dgm:prSet presAssocID="{B4CF1575-DE25-424E-B470-3E4684C7948F}" presName="tile3text" presStyleLbl="node1" presStyleIdx="2" presStyleCnt="4">
        <dgm:presLayoutVars>
          <dgm:chMax val="0"/>
          <dgm:chPref val="0"/>
          <dgm:bulletEnabled val="1"/>
        </dgm:presLayoutVars>
      </dgm:prSet>
      <dgm:spPr/>
    </dgm:pt>
    <dgm:pt modelId="{265B56A3-C5F2-F64B-9CFF-372DB7B5678B}" type="pres">
      <dgm:prSet presAssocID="{B4CF1575-DE25-424E-B470-3E4684C7948F}" presName="tile4" presStyleLbl="node1" presStyleIdx="3" presStyleCnt="4"/>
      <dgm:spPr/>
    </dgm:pt>
    <dgm:pt modelId="{DEE98752-264C-0942-82DF-05377D65FE1D}" type="pres">
      <dgm:prSet presAssocID="{B4CF1575-DE25-424E-B470-3E4684C7948F}" presName="tile4text" presStyleLbl="node1" presStyleIdx="3" presStyleCnt="4">
        <dgm:presLayoutVars>
          <dgm:chMax val="0"/>
          <dgm:chPref val="0"/>
          <dgm:bulletEnabled val="1"/>
        </dgm:presLayoutVars>
      </dgm:prSet>
      <dgm:spPr/>
    </dgm:pt>
    <dgm:pt modelId="{288AB21D-6921-E444-8C3B-457E4464FF47}" type="pres">
      <dgm:prSet presAssocID="{B4CF1575-DE25-424E-B470-3E4684C7948F}" presName="centerTile" presStyleLbl="fgShp" presStyleIdx="0" presStyleCnt="1">
        <dgm:presLayoutVars>
          <dgm:chMax val="0"/>
          <dgm:chPref val="0"/>
        </dgm:presLayoutVars>
      </dgm:prSet>
      <dgm:spPr/>
    </dgm:pt>
  </dgm:ptLst>
  <dgm:cxnLst>
    <dgm:cxn modelId="{592E181B-24DC-8846-9ADC-C1037F6A5B1D}" type="presOf" srcId="{8E0F87FC-EF99-C040-AC40-E22398CD0114}" destId="{DB17C091-899D-EA4C-98F1-D9D42B855A03}" srcOrd="0" destOrd="0" presId="urn:microsoft.com/office/officeart/2005/8/layout/matrix1"/>
    <dgm:cxn modelId="{4B8C625C-1AC6-D349-98F8-85FB426A772B}" srcId="{B4CF1575-DE25-424E-B470-3E4684C7948F}" destId="{65D212F6-7876-2D48-A220-B01D16C08829}" srcOrd="0" destOrd="0" parTransId="{E1A9D787-9408-9C45-BC4F-DF2B54BD80B7}" sibTransId="{05E64E73-E04C-6947-AE6D-3D4803A56A0E}"/>
    <dgm:cxn modelId="{82EE6761-F93E-AD4D-B654-6977C6FAB8CD}" type="presOf" srcId="{65D212F6-7876-2D48-A220-B01D16C08829}" destId="{288AB21D-6921-E444-8C3B-457E4464FF47}" srcOrd="0" destOrd="0" presId="urn:microsoft.com/office/officeart/2005/8/layout/matrix1"/>
    <dgm:cxn modelId="{84FE456D-7406-EF48-A726-0C137C3C0FD0}" type="presOf" srcId="{A01E134B-F69D-EE4D-8609-92CEB266B925}" destId="{0AD65617-BAC5-994F-8752-7AF5192B6E34}" srcOrd="0" destOrd="0" presId="urn:microsoft.com/office/officeart/2005/8/layout/matrix1"/>
    <dgm:cxn modelId="{5B9D6677-428F-6E4B-86D5-16C9DD220D30}" type="presOf" srcId="{23F233D5-E8E8-EB4B-B556-DAD2FD7BFA24}" destId="{DEE98752-264C-0942-82DF-05377D65FE1D}" srcOrd="1" destOrd="0" presId="urn:microsoft.com/office/officeart/2005/8/layout/matrix1"/>
    <dgm:cxn modelId="{428EB77A-D79C-A745-8973-CEC3046681EB}" srcId="{65D212F6-7876-2D48-A220-B01D16C08829}" destId="{23F233D5-E8E8-EB4B-B556-DAD2FD7BFA24}" srcOrd="3" destOrd="0" parTransId="{8692AF55-871D-374A-96CE-B443D62AEC58}" sibTransId="{E47C652F-4843-7547-B69A-54829FEB6DC2}"/>
    <dgm:cxn modelId="{B74C7D81-08CD-D748-87FF-C9695BD49A17}" type="presOf" srcId="{A01E134B-F69D-EE4D-8609-92CEB266B925}" destId="{F42100B1-70DE-0F46-9682-7DE8540C20ED}" srcOrd="1" destOrd="0" presId="urn:microsoft.com/office/officeart/2005/8/layout/matrix1"/>
    <dgm:cxn modelId="{8139A789-24A1-6042-8DC1-7936E879FF3E}" type="presOf" srcId="{D96C68D8-30EE-464E-93AD-109D0E72C3E3}" destId="{5390774A-99C0-204E-A583-1C5500759C14}" srcOrd="0" destOrd="0" presId="urn:microsoft.com/office/officeart/2005/8/layout/matrix1"/>
    <dgm:cxn modelId="{8F00BC96-F265-6C4A-885B-430150B935CF}" type="presOf" srcId="{B4CF1575-DE25-424E-B470-3E4684C7948F}" destId="{C81BF6CD-1B7C-1445-BF98-015B04AA5E9C}" srcOrd="0" destOrd="0" presId="urn:microsoft.com/office/officeart/2005/8/layout/matrix1"/>
    <dgm:cxn modelId="{73E319B0-4FE0-5847-95BB-BB996CB1561B}" srcId="{65D212F6-7876-2D48-A220-B01D16C08829}" destId="{8E0F87FC-EF99-C040-AC40-E22398CD0114}" srcOrd="0" destOrd="0" parTransId="{91018418-60FE-DE4D-9174-EA18C36961AC}" sibTransId="{F1A5AE63-6489-7C48-917E-C2F0484151E8}"/>
    <dgm:cxn modelId="{4249B2B1-E6FC-E04A-B5AE-4694CA821015}" srcId="{65D212F6-7876-2D48-A220-B01D16C08829}" destId="{A01E134B-F69D-EE4D-8609-92CEB266B925}" srcOrd="2" destOrd="0" parTransId="{ADCD619D-DFC7-974E-B888-AAEC19FAAE78}" sibTransId="{860EEBB6-C367-3040-A149-5BCF8B437E34}"/>
    <dgm:cxn modelId="{51AB7DB2-0057-F64D-977E-D05B36FE1060}" type="presOf" srcId="{D96C68D8-30EE-464E-93AD-109D0E72C3E3}" destId="{B8DEBC94-33F6-9143-BBA2-314EDC71F2D8}" srcOrd="1" destOrd="0" presId="urn:microsoft.com/office/officeart/2005/8/layout/matrix1"/>
    <dgm:cxn modelId="{ECD455C5-2D7B-EB4A-915C-813193C90E49}" type="presOf" srcId="{8E0F87FC-EF99-C040-AC40-E22398CD0114}" destId="{B80AB9BE-1492-E849-93AD-7C12E46069EA}" srcOrd="1" destOrd="0" presId="urn:microsoft.com/office/officeart/2005/8/layout/matrix1"/>
    <dgm:cxn modelId="{F3E399F7-2FD0-F543-9337-025D54472D76}" type="presOf" srcId="{23F233D5-E8E8-EB4B-B556-DAD2FD7BFA24}" destId="{265B56A3-C5F2-F64B-9CFF-372DB7B5678B}" srcOrd="0" destOrd="0" presId="urn:microsoft.com/office/officeart/2005/8/layout/matrix1"/>
    <dgm:cxn modelId="{363B69FE-92A0-2643-AEBA-A6C5C1B42776}" srcId="{65D212F6-7876-2D48-A220-B01D16C08829}" destId="{D96C68D8-30EE-464E-93AD-109D0E72C3E3}" srcOrd="1" destOrd="0" parTransId="{969664FD-864F-044B-968B-3A5B4DF6B0BE}" sibTransId="{7E7D9FBF-2932-4B45-8656-888CDB6F7B32}"/>
    <dgm:cxn modelId="{EB548E50-71B2-F548-97C2-F4714E6571EF}" type="presParOf" srcId="{C81BF6CD-1B7C-1445-BF98-015B04AA5E9C}" destId="{724426B3-086A-244F-8E7C-4D2C4F190FC4}" srcOrd="0" destOrd="0" presId="urn:microsoft.com/office/officeart/2005/8/layout/matrix1"/>
    <dgm:cxn modelId="{62D7CA31-DC09-3745-9C4C-C47D90C561C8}" type="presParOf" srcId="{724426B3-086A-244F-8E7C-4D2C4F190FC4}" destId="{DB17C091-899D-EA4C-98F1-D9D42B855A03}" srcOrd="0" destOrd="0" presId="urn:microsoft.com/office/officeart/2005/8/layout/matrix1"/>
    <dgm:cxn modelId="{1752DA83-A819-BE4D-8D8E-1BD6730BB51D}" type="presParOf" srcId="{724426B3-086A-244F-8E7C-4D2C4F190FC4}" destId="{B80AB9BE-1492-E849-93AD-7C12E46069EA}" srcOrd="1" destOrd="0" presId="urn:microsoft.com/office/officeart/2005/8/layout/matrix1"/>
    <dgm:cxn modelId="{C87CD7D7-D5B5-B447-BE06-0ED3742415FF}" type="presParOf" srcId="{724426B3-086A-244F-8E7C-4D2C4F190FC4}" destId="{5390774A-99C0-204E-A583-1C5500759C14}" srcOrd="2" destOrd="0" presId="urn:microsoft.com/office/officeart/2005/8/layout/matrix1"/>
    <dgm:cxn modelId="{D0312257-3E3A-1D4A-B23E-B2C61855A3AF}" type="presParOf" srcId="{724426B3-086A-244F-8E7C-4D2C4F190FC4}" destId="{B8DEBC94-33F6-9143-BBA2-314EDC71F2D8}" srcOrd="3" destOrd="0" presId="urn:microsoft.com/office/officeart/2005/8/layout/matrix1"/>
    <dgm:cxn modelId="{C8F3C8FB-20D6-2644-92A6-53F86C851D6C}" type="presParOf" srcId="{724426B3-086A-244F-8E7C-4D2C4F190FC4}" destId="{0AD65617-BAC5-994F-8752-7AF5192B6E34}" srcOrd="4" destOrd="0" presId="urn:microsoft.com/office/officeart/2005/8/layout/matrix1"/>
    <dgm:cxn modelId="{4C4A0DCA-41B6-C842-B53E-1232534C6FED}" type="presParOf" srcId="{724426B3-086A-244F-8E7C-4D2C4F190FC4}" destId="{F42100B1-70DE-0F46-9682-7DE8540C20ED}" srcOrd="5" destOrd="0" presId="urn:microsoft.com/office/officeart/2005/8/layout/matrix1"/>
    <dgm:cxn modelId="{2BC03B33-B85D-8849-9F52-479BE5D12A24}" type="presParOf" srcId="{724426B3-086A-244F-8E7C-4D2C4F190FC4}" destId="{265B56A3-C5F2-F64B-9CFF-372DB7B5678B}" srcOrd="6" destOrd="0" presId="urn:microsoft.com/office/officeart/2005/8/layout/matrix1"/>
    <dgm:cxn modelId="{7CFF0289-1D01-9949-A12D-C3EE28565407}" type="presParOf" srcId="{724426B3-086A-244F-8E7C-4D2C4F190FC4}" destId="{DEE98752-264C-0942-82DF-05377D65FE1D}" srcOrd="7" destOrd="0" presId="urn:microsoft.com/office/officeart/2005/8/layout/matrix1"/>
    <dgm:cxn modelId="{FE89C84A-4547-C244-AD63-84D4ECCF9F70}" type="presParOf" srcId="{C81BF6CD-1B7C-1445-BF98-015B04AA5E9C}" destId="{288AB21D-6921-E444-8C3B-457E4464FF47}" srcOrd="1" destOrd="0" presId="urn:microsoft.com/office/officeart/2005/8/layout/matrix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B22085-3465-324D-BE85-5B4807F0E0B4}" type="doc">
      <dgm:prSet loTypeId="urn:microsoft.com/office/officeart/2005/8/layout/hierarchy4" loCatId="" qsTypeId="urn:microsoft.com/office/officeart/2005/8/quickstyle/simple1" qsCatId="simple" csTypeId="urn:microsoft.com/office/officeart/2005/8/colors/accent1_2" csCatId="accent1" phldr="1"/>
      <dgm:spPr/>
      <dgm:t>
        <a:bodyPr/>
        <a:lstStyle/>
        <a:p>
          <a:endParaRPr lang="en-GB"/>
        </a:p>
      </dgm:t>
    </dgm:pt>
    <dgm:pt modelId="{26B4D3BC-7370-1847-BD6D-F9EB572B7B76}">
      <dgm:prSet phldrT="[Text]" custT="1"/>
      <dgm:spPr/>
      <dgm:t>
        <a:bodyPr/>
        <a:lstStyle/>
        <a:p>
          <a:r>
            <a:rPr lang="en-GB" sz="6600" dirty="0"/>
            <a:t>Political:</a:t>
          </a:r>
        </a:p>
      </dgm:t>
    </dgm:pt>
    <dgm:pt modelId="{31B5E78D-F761-B84E-A2CA-FE0B12AD3195}" type="parTrans" cxnId="{99C8D77C-5F3C-424B-9B94-A9E85AEF9794}">
      <dgm:prSet/>
      <dgm:spPr/>
      <dgm:t>
        <a:bodyPr/>
        <a:lstStyle/>
        <a:p>
          <a:endParaRPr lang="en-GB"/>
        </a:p>
      </dgm:t>
    </dgm:pt>
    <dgm:pt modelId="{273FD691-6565-3F4C-B48A-F21C06DA82E7}" type="sibTrans" cxnId="{99C8D77C-5F3C-424B-9B94-A9E85AEF9794}">
      <dgm:prSet/>
      <dgm:spPr/>
      <dgm:t>
        <a:bodyPr/>
        <a:lstStyle/>
        <a:p>
          <a:endParaRPr lang="en-GB"/>
        </a:p>
      </dgm:t>
    </dgm:pt>
    <dgm:pt modelId="{6F66230B-A0D7-BC4F-BDDF-1440B895031E}">
      <dgm:prSet phldrT="[Text]" custT="1"/>
      <dgm:spPr/>
      <dgm:t>
        <a:bodyPr/>
        <a:lstStyle/>
        <a:p>
          <a:r>
            <a:rPr lang="en-GB" sz="4400" dirty="0"/>
            <a:t>Economic:</a:t>
          </a:r>
        </a:p>
      </dgm:t>
    </dgm:pt>
    <dgm:pt modelId="{D102C8ED-1363-ED46-8D1E-403BC0647163}" type="parTrans" cxnId="{0F47D082-D28C-B648-BDF8-501DACE4D1F7}">
      <dgm:prSet/>
      <dgm:spPr/>
      <dgm:t>
        <a:bodyPr/>
        <a:lstStyle/>
        <a:p>
          <a:endParaRPr lang="en-GB"/>
        </a:p>
      </dgm:t>
    </dgm:pt>
    <dgm:pt modelId="{1B2F7D3F-564E-2C4F-B12C-948B43980DB6}" type="sibTrans" cxnId="{0F47D082-D28C-B648-BDF8-501DACE4D1F7}">
      <dgm:prSet/>
      <dgm:spPr/>
      <dgm:t>
        <a:bodyPr/>
        <a:lstStyle/>
        <a:p>
          <a:endParaRPr lang="en-GB"/>
        </a:p>
      </dgm:t>
    </dgm:pt>
    <dgm:pt modelId="{699ED854-DEBC-B340-B6F2-73474EAFF60C}">
      <dgm:prSet phldrT="[Text]" custT="1"/>
      <dgm:spPr/>
      <dgm:t>
        <a:bodyPr/>
        <a:lstStyle/>
        <a:p>
          <a:r>
            <a:rPr lang="en-GB" sz="1600" dirty="0"/>
            <a:t>Technological: </a:t>
          </a:r>
        </a:p>
      </dgm:t>
    </dgm:pt>
    <dgm:pt modelId="{16E5267D-EB12-0B4F-BCE0-E10D1DE2B6D2}" type="parTrans" cxnId="{FEE25458-F445-5B4F-A166-F25F2FD19A34}">
      <dgm:prSet/>
      <dgm:spPr/>
      <dgm:t>
        <a:bodyPr/>
        <a:lstStyle/>
        <a:p>
          <a:endParaRPr lang="en-GB"/>
        </a:p>
      </dgm:t>
    </dgm:pt>
    <dgm:pt modelId="{FB909AB3-24D0-1A41-BC7E-AE0035A2000C}" type="sibTrans" cxnId="{FEE25458-F445-5B4F-A166-F25F2FD19A34}">
      <dgm:prSet/>
      <dgm:spPr/>
      <dgm:t>
        <a:bodyPr/>
        <a:lstStyle/>
        <a:p>
          <a:endParaRPr lang="en-GB"/>
        </a:p>
      </dgm:t>
    </dgm:pt>
    <dgm:pt modelId="{350F994D-5259-C941-A80F-A5919970A334}">
      <dgm:prSet phldrT="[Text]"/>
      <dgm:spPr/>
      <dgm:t>
        <a:bodyPr/>
        <a:lstStyle/>
        <a:p>
          <a:r>
            <a:rPr lang="en-GB" dirty="0"/>
            <a:t>Legal:</a:t>
          </a:r>
        </a:p>
      </dgm:t>
    </dgm:pt>
    <dgm:pt modelId="{908054B5-4C3C-EF47-9DA0-4C4DC2B3B13C}" type="parTrans" cxnId="{A2534681-AD6A-9C4B-8515-7319F79F087F}">
      <dgm:prSet/>
      <dgm:spPr/>
      <dgm:t>
        <a:bodyPr/>
        <a:lstStyle/>
        <a:p>
          <a:endParaRPr lang="en-GB"/>
        </a:p>
      </dgm:t>
    </dgm:pt>
    <dgm:pt modelId="{A9CF9FD2-5D72-EE4E-A05B-DFC4AC83C94D}" type="sibTrans" cxnId="{A2534681-AD6A-9C4B-8515-7319F79F087F}">
      <dgm:prSet/>
      <dgm:spPr/>
      <dgm:t>
        <a:bodyPr/>
        <a:lstStyle/>
        <a:p>
          <a:endParaRPr lang="en-GB"/>
        </a:p>
      </dgm:t>
    </dgm:pt>
    <dgm:pt modelId="{2FBCDF23-49C1-874D-997E-B3175C92FCB2}">
      <dgm:prSet phldrT="[Text]"/>
      <dgm:spPr/>
      <dgm:t>
        <a:bodyPr/>
        <a:lstStyle/>
        <a:p>
          <a:r>
            <a:rPr lang="en-GB" dirty="0"/>
            <a:t>Social:</a:t>
          </a:r>
        </a:p>
      </dgm:t>
    </dgm:pt>
    <dgm:pt modelId="{D09A9D6C-E896-9F4C-A737-AAF0372C6AC4}" type="parTrans" cxnId="{0B51649F-1840-8946-BA36-5937D94BB799}">
      <dgm:prSet/>
      <dgm:spPr/>
      <dgm:t>
        <a:bodyPr/>
        <a:lstStyle/>
        <a:p>
          <a:endParaRPr lang="en-GB"/>
        </a:p>
      </dgm:t>
    </dgm:pt>
    <dgm:pt modelId="{6F24F572-0785-4045-984D-5D0AD4D84960}" type="sibTrans" cxnId="{0B51649F-1840-8946-BA36-5937D94BB799}">
      <dgm:prSet/>
      <dgm:spPr/>
      <dgm:t>
        <a:bodyPr/>
        <a:lstStyle/>
        <a:p>
          <a:endParaRPr lang="en-GB"/>
        </a:p>
      </dgm:t>
    </dgm:pt>
    <dgm:pt modelId="{C4D9C323-5273-3841-87C7-931A0CB6A127}">
      <dgm:prSet phldrT="[Text]"/>
      <dgm:spPr/>
      <dgm:t>
        <a:bodyPr/>
        <a:lstStyle/>
        <a:p>
          <a:r>
            <a:rPr lang="en-GB" dirty="0"/>
            <a:t>Environmental:</a:t>
          </a:r>
        </a:p>
      </dgm:t>
    </dgm:pt>
    <dgm:pt modelId="{9648FE4B-6BFD-8F42-8382-A8E529AFF1F2}" type="parTrans" cxnId="{FDDDC88F-324D-064F-8485-CC805543771E}">
      <dgm:prSet/>
      <dgm:spPr/>
      <dgm:t>
        <a:bodyPr/>
        <a:lstStyle/>
        <a:p>
          <a:endParaRPr lang="en-GB"/>
        </a:p>
      </dgm:t>
    </dgm:pt>
    <dgm:pt modelId="{F8140CC4-9248-4645-88C8-F0231E2EEB4A}" type="sibTrans" cxnId="{FDDDC88F-324D-064F-8485-CC805543771E}">
      <dgm:prSet/>
      <dgm:spPr/>
      <dgm:t>
        <a:bodyPr/>
        <a:lstStyle/>
        <a:p>
          <a:endParaRPr lang="en-GB"/>
        </a:p>
      </dgm:t>
    </dgm:pt>
    <dgm:pt modelId="{C0FB3D1F-7179-7546-A287-FC5377B5A506}" type="pres">
      <dgm:prSet presAssocID="{71B22085-3465-324D-BE85-5B4807F0E0B4}" presName="Name0" presStyleCnt="0">
        <dgm:presLayoutVars>
          <dgm:chPref val="1"/>
          <dgm:dir/>
          <dgm:animOne val="branch"/>
          <dgm:animLvl val="lvl"/>
          <dgm:resizeHandles/>
        </dgm:presLayoutVars>
      </dgm:prSet>
      <dgm:spPr/>
    </dgm:pt>
    <dgm:pt modelId="{89FBE784-3F4F-BA4B-B67E-5DAE3DD13B75}" type="pres">
      <dgm:prSet presAssocID="{26B4D3BC-7370-1847-BD6D-F9EB572B7B76}" presName="vertOne" presStyleCnt="0"/>
      <dgm:spPr/>
    </dgm:pt>
    <dgm:pt modelId="{67798EB8-957E-7846-BF51-485D070FE99A}" type="pres">
      <dgm:prSet presAssocID="{26B4D3BC-7370-1847-BD6D-F9EB572B7B76}" presName="txOne" presStyleLbl="node0" presStyleIdx="0" presStyleCnt="1">
        <dgm:presLayoutVars>
          <dgm:chPref val="3"/>
        </dgm:presLayoutVars>
      </dgm:prSet>
      <dgm:spPr/>
    </dgm:pt>
    <dgm:pt modelId="{C0C05623-00DF-6B45-BBE3-8C44E7C65BDD}" type="pres">
      <dgm:prSet presAssocID="{26B4D3BC-7370-1847-BD6D-F9EB572B7B76}" presName="parTransOne" presStyleCnt="0"/>
      <dgm:spPr/>
    </dgm:pt>
    <dgm:pt modelId="{45F70617-6DC6-1543-9D52-82C303B9463B}" type="pres">
      <dgm:prSet presAssocID="{26B4D3BC-7370-1847-BD6D-F9EB572B7B76}" presName="horzOne" presStyleCnt="0"/>
      <dgm:spPr/>
    </dgm:pt>
    <dgm:pt modelId="{3C2244EF-F98A-B343-A915-B4031C5609D6}" type="pres">
      <dgm:prSet presAssocID="{6F66230B-A0D7-BC4F-BDDF-1440B895031E}" presName="vertTwo" presStyleCnt="0"/>
      <dgm:spPr/>
    </dgm:pt>
    <dgm:pt modelId="{0332CA46-6F57-224E-AC72-2FBB387863C7}" type="pres">
      <dgm:prSet presAssocID="{6F66230B-A0D7-BC4F-BDDF-1440B895031E}" presName="txTwo" presStyleLbl="node2" presStyleIdx="0" presStyleCnt="2" custLinFactNeighborX="1578" custLinFactNeighborY="26395">
        <dgm:presLayoutVars>
          <dgm:chPref val="3"/>
        </dgm:presLayoutVars>
      </dgm:prSet>
      <dgm:spPr/>
    </dgm:pt>
    <dgm:pt modelId="{F1E157CE-E896-8A49-AA01-D6528599A04E}" type="pres">
      <dgm:prSet presAssocID="{6F66230B-A0D7-BC4F-BDDF-1440B895031E}" presName="parTransTwo" presStyleCnt="0"/>
      <dgm:spPr/>
    </dgm:pt>
    <dgm:pt modelId="{6A0CC281-B051-B44B-A187-146174169CC3}" type="pres">
      <dgm:prSet presAssocID="{6F66230B-A0D7-BC4F-BDDF-1440B895031E}" presName="horzTwo" presStyleCnt="0"/>
      <dgm:spPr/>
    </dgm:pt>
    <dgm:pt modelId="{DB086871-1F52-A54D-9406-7FFA2ABED695}" type="pres">
      <dgm:prSet presAssocID="{699ED854-DEBC-B340-B6F2-73474EAFF60C}" presName="vertThree" presStyleCnt="0"/>
      <dgm:spPr/>
    </dgm:pt>
    <dgm:pt modelId="{542BBD2D-C131-1049-9B8E-76CFC57EF014}" type="pres">
      <dgm:prSet presAssocID="{699ED854-DEBC-B340-B6F2-73474EAFF60C}" presName="txThree" presStyleLbl="node3" presStyleIdx="0" presStyleCnt="3">
        <dgm:presLayoutVars>
          <dgm:chPref val="3"/>
        </dgm:presLayoutVars>
      </dgm:prSet>
      <dgm:spPr/>
    </dgm:pt>
    <dgm:pt modelId="{44D5A59E-F10C-FA41-AD90-AE572295123B}" type="pres">
      <dgm:prSet presAssocID="{699ED854-DEBC-B340-B6F2-73474EAFF60C}" presName="horzThree" presStyleCnt="0"/>
      <dgm:spPr/>
    </dgm:pt>
    <dgm:pt modelId="{B74F649A-1B33-834B-952E-A4A31712D509}" type="pres">
      <dgm:prSet presAssocID="{FB909AB3-24D0-1A41-BC7E-AE0035A2000C}" presName="sibSpaceThree" presStyleCnt="0"/>
      <dgm:spPr/>
    </dgm:pt>
    <dgm:pt modelId="{5DDEFCCB-5DE6-7544-ACD1-C7A4F62632CA}" type="pres">
      <dgm:prSet presAssocID="{350F994D-5259-C941-A80F-A5919970A334}" presName="vertThree" presStyleCnt="0"/>
      <dgm:spPr/>
    </dgm:pt>
    <dgm:pt modelId="{3A125566-9A93-5848-BF3C-CB06DD54DCF3}" type="pres">
      <dgm:prSet presAssocID="{350F994D-5259-C941-A80F-A5919970A334}" presName="txThree" presStyleLbl="node3" presStyleIdx="1" presStyleCnt="3">
        <dgm:presLayoutVars>
          <dgm:chPref val="3"/>
        </dgm:presLayoutVars>
      </dgm:prSet>
      <dgm:spPr/>
    </dgm:pt>
    <dgm:pt modelId="{4E1E0067-4CE8-EB48-9A45-756E79E45F8A}" type="pres">
      <dgm:prSet presAssocID="{350F994D-5259-C941-A80F-A5919970A334}" presName="horzThree" presStyleCnt="0"/>
      <dgm:spPr/>
    </dgm:pt>
    <dgm:pt modelId="{0F2AF0F6-9A5D-BA48-B738-30F8B13BC243}" type="pres">
      <dgm:prSet presAssocID="{1B2F7D3F-564E-2C4F-B12C-948B43980DB6}" presName="sibSpaceTwo" presStyleCnt="0"/>
      <dgm:spPr/>
    </dgm:pt>
    <dgm:pt modelId="{778C92A8-8D30-904E-8657-100959885C64}" type="pres">
      <dgm:prSet presAssocID="{2FBCDF23-49C1-874D-997E-B3175C92FCB2}" presName="vertTwo" presStyleCnt="0"/>
      <dgm:spPr/>
    </dgm:pt>
    <dgm:pt modelId="{787F7A84-3F47-9A47-B33A-0647AE317659}" type="pres">
      <dgm:prSet presAssocID="{2FBCDF23-49C1-874D-997E-B3175C92FCB2}" presName="txTwo" presStyleLbl="node2" presStyleIdx="1" presStyleCnt="2">
        <dgm:presLayoutVars>
          <dgm:chPref val="3"/>
        </dgm:presLayoutVars>
      </dgm:prSet>
      <dgm:spPr/>
    </dgm:pt>
    <dgm:pt modelId="{18A5EFD1-FA73-7C44-930B-ED0A1039B949}" type="pres">
      <dgm:prSet presAssocID="{2FBCDF23-49C1-874D-997E-B3175C92FCB2}" presName="parTransTwo" presStyleCnt="0"/>
      <dgm:spPr/>
    </dgm:pt>
    <dgm:pt modelId="{03DC78A5-5222-EF4A-880B-111B451A0C48}" type="pres">
      <dgm:prSet presAssocID="{2FBCDF23-49C1-874D-997E-B3175C92FCB2}" presName="horzTwo" presStyleCnt="0"/>
      <dgm:spPr/>
    </dgm:pt>
    <dgm:pt modelId="{8CEFCFC5-8C5C-8641-9975-AC18E1BDBDF1}" type="pres">
      <dgm:prSet presAssocID="{C4D9C323-5273-3841-87C7-931A0CB6A127}" presName="vertThree" presStyleCnt="0"/>
      <dgm:spPr/>
    </dgm:pt>
    <dgm:pt modelId="{0978EC53-2533-684B-B759-4529DCC71BC6}" type="pres">
      <dgm:prSet presAssocID="{C4D9C323-5273-3841-87C7-931A0CB6A127}" presName="txThree" presStyleLbl="node3" presStyleIdx="2" presStyleCnt="3">
        <dgm:presLayoutVars>
          <dgm:chPref val="3"/>
        </dgm:presLayoutVars>
      </dgm:prSet>
      <dgm:spPr/>
    </dgm:pt>
    <dgm:pt modelId="{56A3A3A2-BA01-A14C-892B-F463F2347F52}" type="pres">
      <dgm:prSet presAssocID="{C4D9C323-5273-3841-87C7-931A0CB6A127}" presName="horzThree" presStyleCnt="0"/>
      <dgm:spPr/>
    </dgm:pt>
  </dgm:ptLst>
  <dgm:cxnLst>
    <dgm:cxn modelId="{712B604E-C159-7640-9D5F-9C47F7899EE5}" type="presOf" srcId="{699ED854-DEBC-B340-B6F2-73474EAFF60C}" destId="{542BBD2D-C131-1049-9B8E-76CFC57EF014}" srcOrd="0" destOrd="0" presId="urn:microsoft.com/office/officeart/2005/8/layout/hierarchy4"/>
    <dgm:cxn modelId="{9AA44551-F4F0-3848-98AB-72113B41CA38}" type="presOf" srcId="{26B4D3BC-7370-1847-BD6D-F9EB572B7B76}" destId="{67798EB8-957E-7846-BF51-485D070FE99A}" srcOrd="0" destOrd="0" presId="urn:microsoft.com/office/officeart/2005/8/layout/hierarchy4"/>
    <dgm:cxn modelId="{FEE25458-F445-5B4F-A166-F25F2FD19A34}" srcId="{6F66230B-A0D7-BC4F-BDDF-1440B895031E}" destId="{699ED854-DEBC-B340-B6F2-73474EAFF60C}" srcOrd="0" destOrd="0" parTransId="{16E5267D-EB12-0B4F-BCE0-E10D1DE2B6D2}" sibTransId="{FB909AB3-24D0-1A41-BC7E-AE0035A2000C}"/>
    <dgm:cxn modelId="{C391CD6B-BE31-3A45-AFE9-7EDD12B80435}" type="presOf" srcId="{2FBCDF23-49C1-874D-997E-B3175C92FCB2}" destId="{787F7A84-3F47-9A47-B33A-0647AE317659}" srcOrd="0" destOrd="0" presId="urn:microsoft.com/office/officeart/2005/8/layout/hierarchy4"/>
    <dgm:cxn modelId="{561DBB7A-6B05-8646-A483-7F88F2E4844E}" type="presOf" srcId="{6F66230B-A0D7-BC4F-BDDF-1440B895031E}" destId="{0332CA46-6F57-224E-AC72-2FBB387863C7}" srcOrd="0" destOrd="0" presId="urn:microsoft.com/office/officeart/2005/8/layout/hierarchy4"/>
    <dgm:cxn modelId="{99C8D77C-5F3C-424B-9B94-A9E85AEF9794}" srcId="{71B22085-3465-324D-BE85-5B4807F0E0B4}" destId="{26B4D3BC-7370-1847-BD6D-F9EB572B7B76}" srcOrd="0" destOrd="0" parTransId="{31B5E78D-F761-B84E-A2CA-FE0B12AD3195}" sibTransId="{273FD691-6565-3F4C-B48A-F21C06DA82E7}"/>
    <dgm:cxn modelId="{A2534681-AD6A-9C4B-8515-7319F79F087F}" srcId="{6F66230B-A0D7-BC4F-BDDF-1440B895031E}" destId="{350F994D-5259-C941-A80F-A5919970A334}" srcOrd="1" destOrd="0" parTransId="{908054B5-4C3C-EF47-9DA0-4C4DC2B3B13C}" sibTransId="{A9CF9FD2-5D72-EE4E-A05B-DFC4AC83C94D}"/>
    <dgm:cxn modelId="{0F47D082-D28C-B648-BDF8-501DACE4D1F7}" srcId="{26B4D3BC-7370-1847-BD6D-F9EB572B7B76}" destId="{6F66230B-A0D7-BC4F-BDDF-1440B895031E}" srcOrd="0" destOrd="0" parTransId="{D102C8ED-1363-ED46-8D1E-403BC0647163}" sibTransId="{1B2F7D3F-564E-2C4F-B12C-948B43980DB6}"/>
    <dgm:cxn modelId="{FDDDC88F-324D-064F-8485-CC805543771E}" srcId="{2FBCDF23-49C1-874D-997E-B3175C92FCB2}" destId="{C4D9C323-5273-3841-87C7-931A0CB6A127}" srcOrd="0" destOrd="0" parTransId="{9648FE4B-6BFD-8F42-8382-A8E529AFF1F2}" sibTransId="{F8140CC4-9248-4645-88C8-F0231E2EEB4A}"/>
    <dgm:cxn modelId="{0B51649F-1840-8946-BA36-5937D94BB799}" srcId="{26B4D3BC-7370-1847-BD6D-F9EB572B7B76}" destId="{2FBCDF23-49C1-874D-997E-B3175C92FCB2}" srcOrd="1" destOrd="0" parTransId="{D09A9D6C-E896-9F4C-A737-AAF0372C6AC4}" sibTransId="{6F24F572-0785-4045-984D-5D0AD4D84960}"/>
    <dgm:cxn modelId="{068A25A1-F1E9-764E-B12B-4B8C6369FF4E}" type="presOf" srcId="{350F994D-5259-C941-A80F-A5919970A334}" destId="{3A125566-9A93-5848-BF3C-CB06DD54DCF3}" srcOrd="0" destOrd="0" presId="urn:microsoft.com/office/officeart/2005/8/layout/hierarchy4"/>
    <dgm:cxn modelId="{E7342BB9-709A-2844-A7A1-AFCA4DB265C3}" type="presOf" srcId="{71B22085-3465-324D-BE85-5B4807F0E0B4}" destId="{C0FB3D1F-7179-7546-A287-FC5377B5A506}" srcOrd="0" destOrd="0" presId="urn:microsoft.com/office/officeart/2005/8/layout/hierarchy4"/>
    <dgm:cxn modelId="{457198BB-1622-084F-BD8D-1142D30E0260}" type="presOf" srcId="{C4D9C323-5273-3841-87C7-931A0CB6A127}" destId="{0978EC53-2533-684B-B759-4529DCC71BC6}" srcOrd="0" destOrd="0" presId="urn:microsoft.com/office/officeart/2005/8/layout/hierarchy4"/>
    <dgm:cxn modelId="{9B090AB5-B3F4-EB4B-8700-0FB5E88B39EB}" type="presParOf" srcId="{C0FB3D1F-7179-7546-A287-FC5377B5A506}" destId="{89FBE784-3F4F-BA4B-B67E-5DAE3DD13B75}" srcOrd="0" destOrd="0" presId="urn:microsoft.com/office/officeart/2005/8/layout/hierarchy4"/>
    <dgm:cxn modelId="{6336A1E1-25C9-D245-BCD8-B4EFC8346A54}" type="presParOf" srcId="{89FBE784-3F4F-BA4B-B67E-5DAE3DD13B75}" destId="{67798EB8-957E-7846-BF51-485D070FE99A}" srcOrd="0" destOrd="0" presId="urn:microsoft.com/office/officeart/2005/8/layout/hierarchy4"/>
    <dgm:cxn modelId="{C1B21E8B-8BC1-3E4B-AAC1-03A70D9DE1B4}" type="presParOf" srcId="{89FBE784-3F4F-BA4B-B67E-5DAE3DD13B75}" destId="{C0C05623-00DF-6B45-BBE3-8C44E7C65BDD}" srcOrd="1" destOrd="0" presId="urn:microsoft.com/office/officeart/2005/8/layout/hierarchy4"/>
    <dgm:cxn modelId="{1CCC4B1C-0484-1549-B116-F7A3B6E8EFAB}" type="presParOf" srcId="{89FBE784-3F4F-BA4B-B67E-5DAE3DD13B75}" destId="{45F70617-6DC6-1543-9D52-82C303B9463B}" srcOrd="2" destOrd="0" presId="urn:microsoft.com/office/officeart/2005/8/layout/hierarchy4"/>
    <dgm:cxn modelId="{F1532B48-49B0-F64D-915F-CADDE43FA6DF}" type="presParOf" srcId="{45F70617-6DC6-1543-9D52-82C303B9463B}" destId="{3C2244EF-F98A-B343-A915-B4031C5609D6}" srcOrd="0" destOrd="0" presId="urn:microsoft.com/office/officeart/2005/8/layout/hierarchy4"/>
    <dgm:cxn modelId="{822EB2A2-EAFD-EF45-AA64-A3A1DA26BD86}" type="presParOf" srcId="{3C2244EF-F98A-B343-A915-B4031C5609D6}" destId="{0332CA46-6F57-224E-AC72-2FBB387863C7}" srcOrd="0" destOrd="0" presId="urn:microsoft.com/office/officeart/2005/8/layout/hierarchy4"/>
    <dgm:cxn modelId="{C8A5DF11-E28E-1041-ABF2-C00D501CE875}" type="presParOf" srcId="{3C2244EF-F98A-B343-A915-B4031C5609D6}" destId="{F1E157CE-E896-8A49-AA01-D6528599A04E}" srcOrd="1" destOrd="0" presId="urn:microsoft.com/office/officeart/2005/8/layout/hierarchy4"/>
    <dgm:cxn modelId="{63404AD7-3F68-E247-84AF-3E05C3719717}" type="presParOf" srcId="{3C2244EF-F98A-B343-A915-B4031C5609D6}" destId="{6A0CC281-B051-B44B-A187-146174169CC3}" srcOrd="2" destOrd="0" presId="urn:microsoft.com/office/officeart/2005/8/layout/hierarchy4"/>
    <dgm:cxn modelId="{7438183A-BD17-1040-898F-C88A59F9C0B1}" type="presParOf" srcId="{6A0CC281-B051-B44B-A187-146174169CC3}" destId="{DB086871-1F52-A54D-9406-7FFA2ABED695}" srcOrd="0" destOrd="0" presId="urn:microsoft.com/office/officeart/2005/8/layout/hierarchy4"/>
    <dgm:cxn modelId="{9F1CFE74-B582-BD4D-A772-3679DFCFF2BA}" type="presParOf" srcId="{DB086871-1F52-A54D-9406-7FFA2ABED695}" destId="{542BBD2D-C131-1049-9B8E-76CFC57EF014}" srcOrd="0" destOrd="0" presId="urn:microsoft.com/office/officeart/2005/8/layout/hierarchy4"/>
    <dgm:cxn modelId="{378F7ED4-13FC-A94E-8A99-629785736830}" type="presParOf" srcId="{DB086871-1F52-A54D-9406-7FFA2ABED695}" destId="{44D5A59E-F10C-FA41-AD90-AE572295123B}" srcOrd="1" destOrd="0" presId="urn:microsoft.com/office/officeart/2005/8/layout/hierarchy4"/>
    <dgm:cxn modelId="{1813B166-B76A-4046-BE5C-37DCCC04FE30}" type="presParOf" srcId="{6A0CC281-B051-B44B-A187-146174169CC3}" destId="{B74F649A-1B33-834B-952E-A4A31712D509}" srcOrd="1" destOrd="0" presId="urn:microsoft.com/office/officeart/2005/8/layout/hierarchy4"/>
    <dgm:cxn modelId="{3A09C51F-7BEF-9747-B49C-A41D96C6C934}" type="presParOf" srcId="{6A0CC281-B051-B44B-A187-146174169CC3}" destId="{5DDEFCCB-5DE6-7544-ACD1-C7A4F62632CA}" srcOrd="2" destOrd="0" presId="urn:microsoft.com/office/officeart/2005/8/layout/hierarchy4"/>
    <dgm:cxn modelId="{A8A14A47-FEE0-1245-AD79-D7B524B50712}" type="presParOf" srcId="{5DDEFCCB-5DE6-7544-ACD1-C7A4F62632CA}" destId="{3A125566-9A93-5848-BF3C-CB06DD54DCF3}" srcOrd="0" destOrd="0" presId="urn:microsoft.com/office/officeart/2005/8/layout/hierarchy4"/>
    <dgm:cxn modelId="{D8112231-D696-104F-BF77-10321B89B77C}" type="presParOf" srcId="{5DDEFCCB-5DE6-7544-ACD1-C7A4F62632CA}" destId="{4E1E0067-4CE8-EB48-9A45-756E79E45F8A}" srcOrd="1" destOrd="0" presId="urn:microsoft.com/office/officeart/2005/8/layout/hierarchy4"/>
    <dgm:cxn modelId="{7FC41134-AE53-DC48-A656-87995B6518BD}" type="presParOf" srcId="{45F70617-6DC6-1543-9D52-82C303B9463B}" destId="{0F2AF0F6-9A5D-BA48-B738-30F8B13BC243}" srcOrd="1" destOrd="0" presId="urn:microsoft.com/office/officeart/2005/8/layout/hierarchy4"/>
    <dgm:cxn modelId="{9646A93D-C927-2C43-92AF-4098AD88F8E5}" type="presParOf" srcId="{45F70617-6DC6-1543-9D52-82C303B9463B}" destId="{778C92A8-8D30-904E-8657-100959885C64}" srcOrd="2" destOrd="0" presId="urn:microsoft.com/office/officeart/2005/8/layout/hierarchy4"/>
    <dgm:cxn modelId="{DF304B42-F338-BD43-B71D-F682FA44795C}" type="presParOf" srcId="{778C92A8-8D30-904E-8657-100959885C64}" destId="{787F7A84-3F47-9A47-B33A-0647AE317659}" srcOrd="0" destOrd="0" presId="urn:microsoft.com/office/officeart/2005/8/layout/hierarchy4"/>
    <dgm:cxn modelId="{148FCECD-F039-1645-A715-CB186FD7766D}" type="presParOf" srcId="{778C92A8-8D30-904E-8657-100959885C64}" destId="{18A5EFD1-FA73-7C44-930B-ED0A1039B949}" srcOrd="1" destOrd="0" presId="urn:microsoft.com/office/officeart/2005/8/layout/hierarchy4"/>
    <dgm:cxn modelId="{DF25850E-01BD-6743-BD7F-006023764B22}" type="presParOf" srcId="{778C92A8-8D30-904E-8657-100959885C64}" destId="{03DC78A5-5222-EF4A-880B-111B451A0C48}" srcOrd="2" destOrd="0" presId="urn:microsoft.com/office/officeart/2005/8/layout/hierarchy4"/>
    <dgm:cxn modelId="{BC622FB0-2341-2441-AA11-0DA3C23B8DCC}" type="presParOf" srcId="{03DC78A5-5222-EF4A-880B-111B451A0C48}" destId="{8CEFCFC5-8C5C-8641-9975-AC18E1BDBDF1}" srcOrd="0" destOrd="0" presId="urn:microsoft.com/office/officeart/2005/8/layout/hierarchy4"/>
    <dgm:cxn modelId="{39A62561-C91D-F740-897C-FBE25FADD13F}" type="presParOf" srcId="{8CEFCFC5-8C5C-8641-9975-AC18E1BDBDF1}" destId="{0978EC53-2533-684B-B759-4529DCC71BC6}" srcOrd="0" destOrd="0" presId="urn:microsoft.com/office/officeart/2005/8/layout/hierarchy4"/>
    <dgm:cxn modelId="{407F8F03-606F-484A-ACA6-1BCD5B811888}" type="presParOf" srcId="{8CEFCFC5-8C5C-8641-9975-AC18E1BDBDF1}" destId="{56A3A3A2-BA01-A14C-892B-F463F2347F52}" srcOrd="1" destOrd="0" presId="urn:microsoft.com/office/officeart/2005/8/layout/hierarchy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F3B519-4C0D-E743-9525-37A87FAAF40C}" type="doc">
      <dgm:prSet loTypeId="urn:microsoft.com/office/officeart/2005/8/layout/cycle4" loCatId="" qsTypeId="urn:microsoft.com/office/officeart/2005/8/quickstyle/simple1" qsCatId="simple" csTypeId="urn:microsoft.com/office/officeart/2005/8/colors/accent0_1" csCatId="mainScheme" phldr="1"/>
      <dgm:spPr/>
      <dgm:t>
        <a:bodyPr/>
        <a:lstStyle/>
        <a:p>
          <a:endParaRPr lang="en-GB"/>
        </a:p>
      </dgm:t>
    </dgm:pt>
    <dgm:pt modelId="{B4492DDB-2764-324E-83C5-6BA602B168F4}">
      <dgm:prSet phldrT="[Text]"/>
      <dgm:spPr/>
      <dgm:t>
        <a:bodyPr/>
        <a:lstStyle/>
        <a:p>
          <a:r>
            <a:rPr lang="en-GB" dirty="0"/>
            <a:t>Keep Satisfied:</a:t>
          </a:r>
        </a:p>
      </dgm:t>
    </dgm:pt>
    <dgm:pt modelId="{302127F0-6AF9-4044-B97F-5FDB68EEBDC3}" type="parTrans" cxnId="{7CDCF07B-B461-E84E-A251-6DD42287FB43}">
      <dgm:prSet/>
      <dgm:spPr/>
      <dgm:t>
        <a:bodyPr/>
        <a:lstStyle/>
        <a:p>
          <a:endParaRPr lang="en-GB"/>
        </a:p>
      </dgm:t>
    </dgm:pt>
    <dgm:pt modelId="{06C3D2BE-E304-3E40-9C32-822D70E15B56}" type="sibTrans" cxnId="{7CDCF07B-B461-E84E-A251-6DD42287FB43}">
      <dgm:prSet/>
      <dgm:spPr/>
      <dgm:t>
        <a:bodyPr/>
        <a:lstStyle/>
        <a:p>
          <a:endParaRPr lang="en-GB"/>
        </a:p>
      </dgm:t>
    </dgm:pt>
    <dgm:pt modelId="{4BF9CC91-9E12-F844-9908-780A6B68BD6C}">
      <dgm:prSet phldrT="[Text]"/>
      <dgm:spPr/>
      <dgm:t>
        <a:bodyPr/>
        <a:lstStyle/>
        <a:p>
          <a:r>
            <a:rPr lang="en-GB" dirty="0"/>
            <a:t>Customers </a:t>
          </a:r>
        </a:p>
      </dgm:t>
    </dgm:pt>
    <dgm:pt modelId="{B0EC082D-9DC3-764F-9A2A-DDE98E060A4E}" type="parTrans" cxnId="{F99C4723-5FD4-9741-AA90-9977D46819D6}">
      <dgm:prSet/>
      <dgm:spPr/>
      <dgm:t>
        <a:bodyPr/>
        <a:lstStyle/>
        <a:p>
          <a:endParaRPr lang="en-GB"/>
        </a:p>
      </dgm:t>
    </dgm:pt>
    <dgm:pt modelId="{82498E78-F702-BE42-A6C9-B72E13FE2AD9}" type="sibTrans" cxnId="{F99C4723-5FD4-9741-AA90-9977D46819D6}">
      <dgm:prSet/>
      <dgm:spPr/>
      <dgm:t>
        <a:bodyPr/>
        <a:lstStyle/>
        <a:p>
          <a:endParaRPr lang="en-GB"/>
        </a:p>
      </dgm:t>
    </dgm:pt>
    <dgm:pt modelId="{12D5C7B7-A66F-DA4E-97DD-33122C9E8EBB}">
      <dgm:prSet phldrT="[Text]"/>
      <dgm:spPr/>
      <dgm:t>
        <a:bodyPr/>
        <a:lstStyle/>
        <a:p>
          <a:r>
            <a:rPr lang="en-GB" dirty="0"/>
            <a:t>Manage Closely:</a:t>
          </a:r>
        </a:p>
      </dgm:t>
    </dgm:pt>
    <dgm:pt modelId="{2C54AD3E-23C9-6F4C-940F-126C37EF8F63}" type="parTrans" cxnId="{326A58FB-C3D9-0B4A-AD8A-3E85078D7A75}">
      <dgm:prSet/>
      <dgm:spPr/>
      <dgm:t>
        <a:bodyPr/>
        <a:lstStyle/>
        <a:p>
          <a:endParaRPr lang="en-GB"/>
        </a:p>
      </dgm:t>
    </dgm:pt>
    <dgm:pt modelId="{BE3A90EC-AF24-E645-8C26-DA15EF89C616}" type="sibTrans" cxnId="{326A58FB-C3D9-0B4A-AD8A-3E85078D7A75}">
      <dgm:prSet/>
      <dgm:spPr/>
      <dgm:t>
        <a:bodyPr/>
        <a:lstStyle/>
        <a:p>
          <a:endParaRPr lang="en-GB"/>
        </a:p>
      </dgm:t>
    </dgm:pt>
    <dgm:pt modelId="{04671B65-B09F-4446-BD4F-A69EB2DFC333}">
      <dgm:prSet phldrT="[Text]"/>
      <dgm:spPr/>
      <dgm:t>
        <a:bodyPr/>
        <a:lstStyle/>
        <a:p>
          <a:r>
            <a:rPr lang="en-GB" dirty="0"/>
            <a:t>Employees</a:t>
          </a:r>
        </a:p>
      </dgm:t>
    </dgm:pt>
    <dgm:pt modelId="{563C1E94-E48F-6C46-9A68-2B1A9470C465}" type="parTrans" cxnId="{A29454CB-B79C-5947-A35E-1A09542CF5B8}">
      <dgm:prSet/>
      <dgm:spPr/>
      <dgm:t>
        <a:bodyPr/>
        <a:lstStyle/>
        <a:p>
          <a:endParaRPr lang="en-GB"/>
        </a:p>
      </dgm:t>
    </dgm:pt>
    <dgm:pt modelId="{A40EBAE0-5A5D-894F-914F-D08A8546B2EA}" type="sibTrans" cxnId="{A29454CB-B79C-5947-A35E-1A09542CF5B8}">
      <dgm:prSet/>
      <dgm:spPr/>
      <dgm:t>
        <a:bodyPr/>
        <a:lstStyle/>
        <a:p>
          <a:endParaRPr lang="en-GB"/>
        </a:p>
      </dgm:t>
    </dgm:pt>
    <dgm:pt modelId="{2B7C064B-EE51-754A-861F-BC7AD94E2E62}">
      <dgm:prSet phldrT="[Text]"/>
      <dgm:spPr/>
      <dgm:t>
        <a:bodyPr/>
        <a:lstStyle/>
        <a:p>
          <a:r>
            <a:rPr lang="en-GB" dirty="0"/>
            <a:t>Keep Informed: </a:t>
          </a:r>
        </a:p>
      </dgm:t>
    </dgm:pt>
    <dgm:pt modelId="{2579282F-61C9-3245-A910-D3B998F3501E}" type="parTrans" cxnId="{F97448BE-CF6A-4A48-9F9B-FF94F540E623}">
      <dgm:prSet/>
      <dgm:spPr/>
      <dgm:t>
        <a:bodyPr/>
        <a:lstStyle/>
        <a:p>
          <a:endParaRPr lang="en-GB"/>
        </a:p>
      </dgm:t>
    </dgm:pt>
    <dgm:pt modelId="{E824642B-9466-A34C-92F5-1A48DC03D263}" type="sibTrans" cxnId="{F97448BE-CF6A-4A48-9F9B-FF94F540E623}">
      <dgm:prSet/>
      <dgm:spPr/>
      <dgm:t>
        <a:bodyPr/>
        <a:lstStyle/>
        <a:p>
          <a:endParaRPr lang="en-GB"/>
        </a:p>
      </dgm:t>
    </dgm:pt>
    <dgm:pt modelId="{E9A29067-F90A-C34F-B5CC-A53A86656FC2}">
      <dgm:prSet phldrT="[Text]"/>
      <dgm:spPr/>
      <dgm:t>
        <a:bodyPr/>
        <a:lstStyle/>
        <a:p>
          <a:endParaRPr lang="en-GB" dirty="0"/>
        </a:p>
      </dgm:t>
    </dgm:pt>
    <dgm:pt modelId="{DEFE3C78-A063-BC47-A922-ADD8E6D406DD}" type="parTrans" cxnId="{A7B18BE4-CA36-324B-AFE1-FC55B182A364}">
      <dgm:prSet/>
      <dgm:spPr/>
      <dgm:t>
        <a:bodyPr/>
        <a:lstStyle/>
        <a:p>
          <a:endParaRPr lang="en-GB"/>
        </a:p>
      </dgm:t>
    </dgm:pt>
    <dgm:pt modelId="{8C0A38C4-960D-3B49-BDF8-48C858C043F1}" type="sibTrans" cxnId="{A7B18BE4-CA36-324B-AFE1-FC55B182A364}">
      <dgm:prSet/>
      <dgm:spPr/>
      <dgm:t>
        <a:bodyPr/>
        <a:lstStyle/>
        <a:p>
          <a:endParaRPr lang="en-GB"/>
        </a:p>
      </dgm:t>
    </dgm:pt>
    <dgm:pt modelId="{7B8BAE86-4746-A846-9FEF-C284A3D34F52}">
      <dgm:prSet phldrT="[Text]"/>
      <dgm:spPr/>
      <dgm:t>
        <a:bodyPr/>
        <a:lstStyle/>
        <a:p>
          <a:r>
            <a:rPr lang="en-GB" dirty="0"/>
            <a:t>Monitor:</a:t>
          </a:r>
        </a:p>
      </dgm:t>
    </dgm:pt>
    <dgm:pt modelId="{233736D0-D5E7-3D4D-891B-5C1478BFD5A6}" type="parTrans" cxnId="{45A0A91A-E05D-F646-B9F4-8D572DD54FE5}">
      <dgm:prSet/>
      <dgm:spPr/>
      <dgm:t>
        <a:bodyPr/>
        <a:lstStyle/>
        <a:p>
          <a:endParaRPr lang="en-GB"/>
        </a:p>
      </dgm:t>
    </dgm:pt>
    <dgm:pt modelId="{5F94A53E-DB81-7943-A6D7-11FE69C6D8FA}" type="sibTrans" cxnId="{45A0A91A-E05D-F646-B9F4-8D572DD54FE5}">
      <dgm:prSet/>
      <dgm:spPr/>
      <dgm:t>
        <a:bodyPr/>
        <a:lstStyle/>
        <a:p>
          <a:endParaRPr lang="en-GB"/>
        </a:p>
      </dgm:t>
    </dgm:pt>
    <dgm:pt modelId="{F6FE6F8C-EB9E-CA4E-AE6A-3F0130E65883}">
      <dgm:prSet phldrT="[Text]"/>
      <dgm:spPr/>
      <dgm:t>
        <a:bodyPr/>
        <a:lstStyle/>
        <a:p>
          <a:r>
            <a:rPr lang="en-GB" dirty="0"/>
            <a:t>Consumers</a:t>
          </a:r>
        </a:p>
      </dgm:t>
    </dgm:pt>
    <dgm:pt modelId="{657EDC7A-163D-2442-B17E-DEBC59901D1B}" type="parTrans" cxnId="{F533B6B7-2ED4-BB42-A70A-09090C32EAA8}">
      <dgm:prSet/>
      <dgm:spPr/>
      <dgm:t>
        <a:bodyPr/>
        <a:lstStyle/>
        <a:p>
          <a:endParaRPr lang="en-GB"/>
        </a:p>
      </dgm:t>
    </dgm:pt>
    <dgm:pt modelId="{D03A162D-4DE9-9546-9615-CC429236CB73}" type="sibTrans" cxnId="{F533B6B7-2ED4-BB42-A70A-09090C32EAA8}">
      <dgm:prSet/>
      <dgm:spPr/>
      <dgm:t>
        <a:bodyPr/>
        <a:lstStyle/>
        <a:p>
          <a:endParaRPr lang="en-GB"/>
        </a:p>
      </dgm:t>
    </dgm:pt>
    <dgm:pt modelId="{068213BE-ED31-2A4E-B1F1-309A2E152D84}">
      <dgm:prSet phldrT="[Text]"/>
      <dgm:spPr/>
      <dgm:t>
        <a:bodyPr/>
        <a:lstStyle/>
        <a:p>
          <a:r>
            <a:rPr lang="en-GB" dirty="0"/>
            <a:t>Shareholders</a:t>
          </a:r>
        </a:p>
      </dgm:t>
    </dgm:pt>
    <dgm:pt modelId="{D2051F92-937D-334E-961D-61E2ECFC7DC4}" type="parTrans" cxnId="{0EB6C1D9-0611-FE4B-8F19-984E69D15742}">
      <dgm:prSet/>
      <dgm:spPr/>
      <dgm:t>
        <a:bodyPr/>
        <a:lstStyle/>
        <a:p>
          <a:endParaRPr lang="en-GB"/>
        </a:p>
      </dgm:t>
    </dgm:pt>
    <dgm:pt modelId="{CF69066D-BE24-6B4A-9B29-2CD5BC21E5C8}" type="sibTrans" cxnId="{0EB6C1D9-0611-FE4B-8F19-984E69D15742}">
      <dgm:prSet/>
      <dgm:spPr/>
      <dgm:t>
        <a:bodyPr/>
        <a:lstStyle/>
        <a:p>
          <a:endParaRPr lang="en-GB"/>
        </a:p>
      </dgm:t>
    </dgm:pt>
    <dgm:pt modelId="{8448BCE2-210B-DD4F-ADA8-C353E5B77BD7}">
      <dgm:prSet phldrT="[Text]"/>
      <dgm:spPr/>
      <dgm:t>
        <a:bodyPr/>
        <a:lstStyle/>
        <a:p>
          <a:r>
            <a:rPr lang="en-GB" dirty="0"/>
            <a:t>Local and National Government</a:t>
          </a:r>
        </a:p>
      </dgm:t>
    </dgm:pt>
    <dgm:pt modelId="{5D35A805-9642-5D4E-977C-E4BBC653EBE0}" type="parTrans" cxnId="{471601EC-7F64-E545-A451-A68BC997E9B0}">
      <dgm:prSet/>
      <dgm:spPr/>
      <dgm:t>
        <a:bodyPr/>
        <a:lstStyle/>
        <a:p>
          <a:endParaRPr lang="en-GB"/>
        </a:p>
      </dgm:t>
    </dgm:pt>
    <dgm:pt modelId="{9CBEFE72-8E43-5042-866C-AAD0D21C14D3}" type="sibTrans" cxnId="{471601EC-7F64-E545-A451-A68BC997E9B0}">
      <dgm:prSet/>
      <dgm:spPr/>
      <dgm:t>
        <a:bodyPr/>
        <a:lstStyle/>
        <a:p>
          <a:endParaRPr lang="en-GB"/>
        </a:p>
      </dgm:t>
    </dgm:pt>
    <dgm:pt modelId="{B673C9E7-D88B-7447-A81D-BDD973784192}">
      <dgm:prSet phldrT="[Text]"/>
      <dgm:spPr/>
      <dgm:t>
        <a:bodyPr/>
        <a:lstStyle/>
        <a:p>
          <a:r>
            <a:rPr lang="en-GB" dirty="0"/>
            <a:t>Local communities </a:t>
          </a:r>
        </a:p>
      </dgm:t>
    </dgm:pt>
    <dgm:pt modelId="{EF3DFF66-B6AD-6E49-9A4B-57B02A9433E5}" type="parTrans" cxnId="{4D6CD6F5-2CF0-7C4A-ABE6-B81E6F7C3293}">
      <dgm:prSet/>
      <dgm:spPr/>
      <dgm:t>
        <a:bodyPr/>
        <a:lstStyle/>
        <a:p>
          <a:endParaRPr lang="en-GB"/>
        </a:p>
      </dgm:t>
    </dgm:pt>
    <dgm:pt modelId="{26ADBD0A-204D-BC48-B151-A8F19692ED65}" type="sibTrans" cxnId="{4D6CD6F5-2CF0-7C4A-ABE6-B81E6F7C3293}">
      <dgm:prSet/>
      <dgm:spPr/>
      <dgm:t>
        <a:bodyPr/>
        <a:lstStyle/>
        <a:p>
          <a:endParaRPr lang="en-GB"/>
        </a:p>
      </dgm:t>
    </dgm:pt>
    <dgm:pt modelId="{5D6C021A-B7FC-0E4F-AB7F-667568485375}">
      <dgm:prSet phldrT="[Text]"/>
      <dgm:spPr/>
      <dgm:t>
        <a:bodyPr/>
        <a:lstStyle/>
        <a:p>
          <a:r>
            <a:rPr lang="en-GB" dirty="0"/>
            <a:t>Suppliers</a:t>
          </a:r>
        </a:p>
      </dgm:t>
    </dgm:pt>
    <dgm:pt modelId="{7130C44D-6C93-AE41-911D-2DA235BC2F42}" type="parTrans" cxnId="{DDD90B98-B83F-984A-93BC-74B9CA503305}">
      <dgm:prSet/>
      <dgm:spPr/>
      <dgm:t>
        <a:bodyPr/>
        <a:lstStyle/>
        <a:p>
          <a:endParaRPr lang="en-GB"/>
        </a:p>
      </dgm:t>
    </dgm:pt>
    <dgm:pt modelId="{354286A0-8FDE-674F-BE3F-9981F035F741}" type="sibTrans" cxnId="{DDD90B98-B83F-984A-93BC-74B9CA503305}">
      <dgm:prSet/>
      <dgm:spPr/>
      <dgm:t>
        <a:bodyPr/>
        <a:lstStyle/>
        <a:p>
          <a:endParaRPr lang="en-GB"/>
        </a:p>
      </dgm:t>
    </dgm:pt>
    <dgm:pt modelId="{54E4DF1D-ABA7-3A4C-B353-8E8DD4084A9E}">
      <dgm:prSet phldrT="[Text]"/>
      <dgm:spPr/>
      <dgm:t>
        <a:bodyPr/>
        <a:lstStyle/>
        <a:p>
          <a:r>
            <a:rPr lang="en-GB" dirty="0"/>
            <a:t>investors</a:t>
          </a:r>
        </a:p>
      </dgm:t>
    </dgm:pt>
    <dgm:pt modelId="{F5EB3B34-1E53-D346-B71A-4E363C310AC6}" type="parTrans" cxnId="{F5F3EA23-662D-9245-BD80-9A1D4A9F019E}">
      <dgm:prSet/>
      <dgm:spPr/>
      <dgm:t>
        <a:bodyPr/>
        <a:lstStyle/>
        <a:p>
          <a:endParaRPr lang="en-GB"/>
        </a:p>
      </dgm:t>
    </dgm:pt>
    <dgm:pt modelId="{F72FA169-3767-6041-989C-48B68B06A3AA}" type="sibTrans" cxnId="{F5F3EA23-662D-9245-BD80-9A1D4A9F019E}">
      <dgm:prSet/>
      <dgm:spPr/>
      <dgm:t>
        <a:bodyPr/>
        <a:lstStyle/>
        <a:p>
          <a:endParaRPr lang="en-GB"/>
        </a:p>
      </dgm:t>
    </dgm:pt>
    <dgm:pt modelId="{DB67B4FD-E45D-7D46-8220-BAD6617AE001}" type="pres">
      <dgm:prSet presAssocID="{A9F3B519-4C0D-E743-9525-37A87FAAF40C}" presName="cycleMatrixDiagram" presStyleCnt="0">
        <dgm:presLayoutVars>
          <dgm:chMax val="1"/>
          <dgm:dir/>
          <dgm:animLvl val="lvl"/>
          <dgm:resizeHandles val="exact"/>
        </dgm:presLayoutVars>
      </dgm:prSet>
      <dgm:spPr/>
    </dgm:pt>
    <dgm:pt modelId="{C981F2BB-F6B6-FE4E-A70F-BA8029B87983}" type="pres">
      <dgm:prSet presAssocID="{A9F3B519-4C0D-E743-9525-37A87FAAF40C}" presName="children" presStyleCnt="0"/>
      <dgm:spPr/>
    </dgm:pt>
    <dgm:pt modelId="{1FC80941-13B5-B04F-90A3-AE25ACC5534B}" type="pres">
      <dgm:prSet presAssocID="{A9F3B519-4C0D-E743-9525-37A87FAAF40C}" presName="child1group" presStyleCnt="0"/>
      <dgm:spPr/>
    </dgm:pt>
    <dgm:pt modelId="{CE3C3FF6-E1EC-F64B-8C65-98736CAB0F70}" type="pres">
      <dgm:prSet presAssocID="{A9F3B519-4C0D-E743-9525-37A87FAAF40C}" presName="child1" presStyleLbl="bgAcc1" presStyleIdx="0" presStyleCnt="4" custLinFactNeighborX="691"/>
      <dgm:spPr/>
    </dgm:pt>
    <dgm:pt modelId="{80A7D7B8-82CE-2C40-8CEC-29B3AEDA4618}" type="pres">
      <dgm:prSet presAssocID="{A9F3B519-4C0D-E743-9525-37A87FAAF40C}" presName="child1Text" presStyleLbl="bgAcc1" presStyleIdx="0" presStyleCnt="4">
        <dgm:presLayoutVars>
          <dgm:bulletEnabled val="1"/>
        </dgm:presLayoutVars>
      </dgm:prSet>
      <dgm:spPr/>
    </dgm:pt>
    <dgm:pt modelId="{AF1DC0A3-95FF-5A4F-88A6-E09EFFBE33FB}" type="pres">
      <dgm:prSet presAssocID="{A9F3B519-4C0D-E743-9525-37A87FAAF40C}" presName="child2group" presStyleCnt="0"/>
      <dgm:spPr/>
    </dgm:pt>
    <dgm:pt modelId="{333D5A23-0938-2A4A-8691-4D9FB93B6DD2}" type="pres">
      <dgm:prSet presAssocID="{A9F3B519-4C0D-E743-9525-37A87FAAF40C}" presName="child2" presStyleLbl="bgAcc1" presStyleIdx="1" presStyleCnt="4" custLinFactNeighborX="-691" custLinFactNeighborY="-2132"/>
      <dgm:spPr/>
    </dgm:pt>
    <dgm:pt modelId="{E0F1A00C-E546-1D48-AC08-3BA72E112C37}" type="pres">
      <dgm:prSet presAssocID="{A9F3B519-4C0D-E743-9525-37A87FAAF40C}" presName="child2Text" presStyleLbl="bgAcc1" presStyleIdx="1" presStyleCnt="4">
        <dgm:presLayoutVars>
          <dgm:bulletEnabled val="1"/>
        </dgm:presLayoutVars>
      </dgm:prSet>
      <dgm:spPr/>
    </dgm:pt>
    <dgm:pt modelId="{2B803B17-223B-A441-A39B-DDAB2D90A5A2}" type="pres">
      <dgm:prSet presAssocID="{A9F3B519-4C0D-E743-9525-37A87FAAF40C}" presName="child3group" presStyleCnt="0"/>
      <dgm:spPr/>
    </dgm:pt>
    <dgm:pt modelId="{D080087D-44D6-3B44-A567-321E085C0E35}" type="pres">
      <dgm:prSet presAssocID="{A9F3B519-4C0D-E743-9525-37A87FAAF40C}" presName="child3" presStyleLbl="bgAcc1" presStyleIdx="2" presStyleCnt="4"/>
      <dgm:spPr/>
    </dgm:pt>
    <dgm:pt modelId="{B9DF3DD8-AB4B-574E-ABBF-D7785F81676F}" type="pres">
      <dgm:prSet presAssocID="{A9F3B519-4C0D-E743-9525-37A87FAAF40C}" presName="child3Text" presStyleLbl="bgAcc1" presStyleIdx="2" presStyleCnt="4">
        <dgm:presLayoutVars>
          <dgm:bulletEnabled val="1"/>
        </dgm:presLayoutVars>
      </dgm:prSet>
      <dgm:spPr/>
    </dgm:pt>
    <dgm:pt modelId="{E8D3C24F-AB41-2A4A-A403-0983B6813BE8}" type="pres">
      <dgm:prSet presAssocID="{A9F3B519-4C0D-E743-9525-37A87FAAF40C}" presName="child4group" presStyleCnt="0"/>
      <dgm:spPr/>
    </dgm:pt>
    <dgm:pt modelId="{AFABE0EF-AF43-8A46-A5EE-A8178B26978F}" type="pres">
      <dgm:prSet presAssocID="{A9F3B519-4C0D-E743-9525-37A87FAAF40C}" presName="child4" presStyleLbl="bgAcc1" presStyleIdx="3" presStyleCnt="4"/>
      <dgm:spPr/>
    </dgm:pt>
    <dgm:pt modelId="{98C6F3D1-A1E5-7147-9071-82B77AA6B067}" type="pres">
      <dgm:prSet presAssocID="{A9F3B519-4C0D-E743-9525-37A87FAAF40C}" presName="child4Text" presStyleLbl="bgAcc1" presStyleIdx="3" presStyleCnt="4">
        <dgm:presLayoutVars>
          <dgm:bulletEnabled val="1"/>
        </dgm:presLayoutVars>
      </dgm:prSet>
      <dgm:spPr/>
    </dgm:pt>
    <dgm:pt modelId="{2B603A76-4442-EE40-B814-9769B90801A2}" type="pres">
      <dgm:prSet presAssocID="{A9F3B519-4C0D-E743-9525-37A87FAAF40C}" presName="childPlaceholder" presStyleCnt="0"/>
      <dgm:spPr/>
    </dgm:pt>
    <dgm:pt modelId="{AED5E6C8-00E6-C14B-84CD-8DB3EB925306}" type="pres">
      <dgm:prSet presAssocID="{A9F3B519-4C0D-E743-9525-37A87FAAF40C}" presName="circle" presStyleCnt="0"/>
      <dgm:spPr/>
    </dgm:pt>
    <dgm:pt modelId="{8313206F-3063-AB4E-B48E-DAD6956ED9BE}" type="pres">
      <dgm:prSet presAssocID="{A9F3B519-4C0D-E743-9525-37A87FAAF40C}" presName="quadrant1" presStyleLbl="node1" presStyleIdx="0" presStyleCnt="4">
        <dgm:presLayoutVars>
          <dgm:chMax val="1"/>
          <dgm:bulletEnabled val="1"/>
        </dgm:presLayoutVars>
      </dgm:prSet>
      <dgm:spPr/>
    </dgm:pt>
    <dgm:pt modelId="{C744D5B8-1DEA-FD43-812F-482341FF8901}" type="pres">
      <dgm:prSet presAssocID="{A9F3B519-4C0D-E743-9525-37A87FAAF40C}" presName="quadrant2" presStyleLbl="node1" presStyleIdx="1" presStyleCnt="4">
        <dgm:presLayoutVars>
          <dgm:chMax val="1"/>
          <dgm:bulletEnabled val="1"/>
        </dgm:presLayoutVars>
      </dgm:prSet>
      <dgm:spPr/>
    </dgm:pt>
    <dgm:pt modelId="{76713410-DF96-2940-AB93-13ABEC2151E9}" type="pres">
      <dgm:prSet presAssocID="{A9F3B519-4C0D-E743-9525-37A87FAAF40C}" presName="quadrant3" presStyleLbl="node1" presStyleIdx="2" presStyleCnt="4">
        <dgm:presLayoutVars>
          <dgm:chMax val="1"/>
          <dgm:bulletEnabled val="1"/>
        </dgm:presLayoutVars>
      </dgm:prSet>
      <dgm:spPr/>
    </dgm:pt>
    <dgm:pt modelId="{0EF3C127-9B1B-934C-91D9-0D05F2AFCC60}" type="pres">
      <dgm:prSet presAssocID="{A9F3B519-4C0D-E743-9525-37A87FAAF40C}" presName="quadrant4" presStyleLbl="node1" presStyleIdx="3" presStyleCnt="4">
        <dgm:presLayoutVars>
          <dgm:chMax val="1"/>
          <dgm:bulletEnabled val="1"/>
        </dgm:presLayoutVars>
      </dgm:prSet>
      <dgm:spPr/>
    </dgm:pt>
    <dgm:pt modelId="{6E43B70C-A657-D24A-A2C1-BEFBE4EF60EC}" type="pres">
      <dgm:prSet presAssocID="{A9F3B519-4C0D-E743-9525-37A87FAAF40C}" presName="quadrantPlaceholder" presStyleCnt="0"/>
      <dgm:spPr/>
    </dgm:pt>
    <dgm:pt modelId="{02C88BF7-719E-F245-BCC5-07D1084FFDDA}" type="pres">
      <dgm:prSet presAssocID="{A9F3B519-4C0D-E743-9525-37A87FAAF40C}" presName="center1" presStyleLbl="fgShp" presStyleIdx="0" presStyleCnt="2"/>
      <dgm:spPr/>
    </dgm:pt>
    <dgm:pt modelId="{A370DAE4-9F8E-5E45-8F31-FC6ACD270894}" type="pres">
      <dgm:prSet presAssocID="{A9F3B519-4C0D-E743-9525-37A87FAAF40C}" presName="center2" presStyleLbl="fgShp" presStyleIdx="1" presStyleCnt="2"/>
      <dgm:spPr/>
    </dgm:pt>
  </dgm:ptLst>
  <dgm:cxnLst>
    <dgm:cxn modelId="{EA358901-B695-F64C-B60F-99900BC16FBE}" type="presOf" srcId="{8448BCE2-210B-DD4F-ADA8-C353E5B77BD7}" destId="{80A7D7B8-82CE-2C40-8CEC-29B3AEDA4618}" srcOrd="1" destOrd="1" presId="urn:microsoft.com/office/officeart/2005/8/layout/cycle4"/>
    <dgm:cxn modelId="{3EDD6908-A1B1-F14C-ADD6-0DFB82A3DB01}" type="presOf" srcId="{F6FE6F8C-EB9E-CA4E-AE6A-3F0130E65883}" destId="{AFABE0EF-AF43-8A46-A5EE-A8178B26978F}" srcOrd="0" destOrd="0" presId="urn:microsoft.com/office/officeart/2005/8/layout/cycle4"/>
    <dgm:cxn modelId="{B3C6570E-F579-634A-852B-598C89430B77}" type="presOf" srcId="{E9A29067-F90A-C34F-B5CC-A53A86656FC2}" destId="{B9DF3DD8-AB4B-574E-ABBF-D7785F81676F}" srcOrd="1" destOrd="0" presId="urn:microsoft.com/office/officeart/2005/8/layout/cycle4"/>
    <dgm:cxn modelId="{45A0A91A-E05D-F646-B9F4-8D572DD54FE5}" srcId="{A9F3B519-4C0D-E743-9525-37A87FAAF40C}" destId="{7B8BAE86-4746-A846-9FEF-C284A3D34F52}" srcOrd="3" destOrd="0" parTransId="{233736D0-D5E7-3D4D-891B-5C1478BFD5A6}" sibTransId="{5F94A53E-DB81-7943-A6D7-11FE69C6D8FA}"/>
    <dgm:cxn modelId="{8C869B1D-83A4-D24B-94D2-A48E9BC844B1}" type="presOf" srcId="{04671B65-B09F-4446-BD4F-A69EB2DFC333}" destId="{E0F1A00C-E546-1D48-AC08-3BA72E112C37}" srcOrd="1" destOrd="0" presId="urn:microsoft.com/office/officeart/2005/8/layout/cycle4"/>
    <dgm:cxn modelId="{F99C4723-5FD4-9741-AA90-9977D46819D6}" srcId="{B4492DDB-2764-324E-83C5-6BA602B168F4}" destId="{4BF9CC91-9E12-F844-9908-780A6B68BD6C}" srcOrd="0" destOrd="0" parTransId="{B0EC082D-9DC3-764F-9A2A-DDE98E060A4E}" sibTransId="{82498E78-F702-BE42-A6C9-B72E13FE2AD9}"/>
    <dgm:cxn modelId="{F5F3EA23-662D-9245-BD80-9A1D4A9F019E}" srcId="{2B7C064B-EE51-754A-861F-BC7AD94E2E62}" destId="{54E4DF1D-ABA7-3A4C-B353-8E8DD4084A9E}" srcOrd="2" destOrd="0" parTransId="{F5EB3B34-1E53-D346-B71A-4E363C310AC6}" sibTransId="{F72FA169-3767-6041-989C-48B68B06A3AA}"/>
    <dgm:cxn modelId="{AF948524-6233-B54E-B21D-C1216F2C8EF5}" type="presOf" srcId="{8448BCE2-210B-DD4F-ADA8-C353E5B77BD7}" destId="{CE3C3FF6-E1EC-F64B-8C65-98736CAB0F70}" srcOrd="0" destOrd="1" presId="urn:microsoft.com/office/officeart/2005/8/layout/cycle4"/>
    <dgm:cxn modelId="{05E2DA37-460B-0045-9814-DB0CE401AE19}" type="presOf" srcId="{B673C9E7-D88B-7447-A81D-BDD973784192}" destId="{98C6F3D1-A1E5-7147-9071-82B77AA6B067}" srcOrd="1" destOrd="1" presId="urn:microsoft.com/office/officeart/2005/8/layout/cycle4"/>
    <dgm:cxn modelId="{EE975D47-2AAC-D443-AEF0-C1215E46CC9E}" type="presOf" srcId="{2B7C064B-EE51-754A-861F-BC7AD94E2E62}" destId="{76713410-DF96-2940-AB93-13ABEC2151E9}" srcOrd="0" destOrd="0" presId="urn:microsoft.com/office/officeart/2005/8/layout/cycle4"/>
    <dgm:cxn modelId="{D5A07B6B-7CA1-3745-A6F2-99A3C4E039FA}" type="presOf" srcId="{7B8BAE86-4746-A846-9FEF-C284A3D34F52}" destId="{0EF3C127-9B1B-934C-91D9-0D05F2AFCC60}" srcOrd="0" destOrd="0" presId="urn:microsoft.com/office/officeart/2005/8/layout/cycle4"/>
    <dgm:cxn modelId="{D6932776-B17D-364E-B055-B43098AAB311}" type="presOf" srcId="{4BF9CC91-9E12-F844-9908-780A6B68BD6C}" destId="{80A7D7B8-82CE-2C40-8CEC-29B3AEDA4618}" srcOrd="1" destOrd="0" presId="urn:microsoft.com/office/officeart/2005/8/layout/cycle4"/>
    <dgm:cxn modelId="{7CDCF07B-B461-E84E-A251-6DD42287FB43}" srcId="{A9F3B519-4C0D-E743-9525-37A87FAAF40C}" destId="{B4492DDB-2764-324E-83C5-6BA602B168F4}" srcOrd="0" destOrd="0" parTransId="{302127F0-6AF9-4044-B97F-5FDB68EEBDC3}" sibTransId="{06C3D2BE-E304-3E40-9C32-822D70E15B56}"/>
    <dgm:cxn modelId="{F35A3480-7A67-DC4D-8685-B9D235B51069}" type="presOf" srcId="{068213BE-ED31-2A4E-B1F1-309A2E152D84}" destId="{D080087D-44D6-3B44-A567-321E085C0E35}" srcOrd="0" destOrd="1" presId="urn:microsoft.com/office/officeart/2005/8/layout/cycle4"/>
    <dgm:cxn modelId="{75612887-A98B-9D42-997F-41ECBB090A40}" type="presOf" srcId="{54E4DF1D-ABA7-3A4C-B353-8E8DD4084A9E}" destId="{B9DF3DD8-AB4B-574E-ABBF-D7785F81676F}" srcOrd="1" destOrd="2" presId="urn:microsoft.com/office/officeart/2005/8/layout/cycle4"/>
    <dgm:cxn modelId="{8953778B-DC0E-2B4D-93B6-F861777A6F62}" type="presOf" srcId="{4BF9CC91-9E12-F844-9908-780A6B68BD6C}" destId="{CE3C3FF6-E1EC-F64B-8C65-98736CAB0F70}" srcOrd="0" destOrd="0" presId="urn:microsoft.com/office/officeart/2005/8/layout/cycle4"/>
    <dgm:cxn modelId="{5905C097-BDFB-994A-942B-247A5957B1E4}" type="presOf" srcId="{12D5C7B7-A66F-DA4E-97DD-33122C9E8EBB}" destId="{C744D5B8-1DEA-FD43-812F-482341FF8901}" srcOrd="0" destOrd="0" presId="urn:microsoft.com/office/officeart/2005/8/layout/cycle4"/>
    <dgm:cxn modelId="{DDD90B98-B83F-984A-93BC-74B9CA503305}" srcId="{12D5C7B7-A66F-DA4E-97DD-33122C9E8EBB}" destId="{5D6C021A-B7FC-0E4F-AB7F-667568485375}" srcOrd="1" destOrd="0" parTransId="{7130C44D-6C93-AE41-911D-2DA235BC2F42}" sibTransId="{354286A0-8FDE-674F-BE3F-9981F035F741}"/>
    <dgm:cxn modelId="{DB8F43A3-9307-E742-8C2E-93893C7D2067}" type="presOf" srcId="{B4492DDB-2764-324E-83C5-6BA602B168F4}" destId="{8313206F-3063-AB4E-B48E-DAD6956ED9BE}" srcOrd="0" destOrd="0" presId="urn:microsoft.com/office/officeart/2005/8/layout/cycle4"/>
    <dgm:cxn modelId="{277A64AA-FC6F-6946-B770-8A2640BF287D}" type="presOf" srcId="{E9A29067-F90A-C34F-B5CC-A53A86656FC2}" destId="{D080087D-44D6-3B44-A567-321E085C0E35}" srcOrd="0" destOrd="0" presId="urn:microsoft.com/office/officeart/2005/8/layout/cycle4"/>
    <dgm:cxn modelId="{7F551BAE-C3EE-E64A-A88A-DED68BA5AE9E}" type="presOf" srcId="{A9F3B519-4C0D-E743-9525-37A87FAAF40C}" destId="{DB67B4FD-E45D-7D46-8220-BAD6617AE001}" srcOrd="0" destOrd="0" presId="urn:microsoft.com/office/officeart/2005/8/layout/cycle4"/>
    <dgm:cxn modelId="{F54B99B5-2C6B-2C42-A44F-1CF231BB14A5}" type="presOf" srcId="{04671B65-B09F-4446-BD4F-A69EB2DFC333}" destId="{333D5A23-0938-2A4A-8691-4D9FB93B6DD2}" srcOrd="0" destOrd="0" presId="urn:microsoft.com/office/officeart/2005/8/layout/cycle4"/>
    <dgm:cxn modelId="{F533B6B7-2ED4-BB42-A70A-09090C32EAA8}" srcId="{7B8BAE86-4746-A846-9FEF-C284A3D34F52}" destId="{F6FE6F8C-EB9E-CA4E-AE6A-3F0130E65883}" srcOrd="0" destOrd="0" parTransId="{657EDC7A-163D-2442-B17E-DEBC59901D1B}" sibTransId="{D03A162D-4DE9-9546-9615-CC429236CB73}"/>
    <dgm:cxn modelId="{86FF68BA-D7C0-F048-BE87-0849B8C40609}" type="presOf" srcId="{5D6C021A-B7FC-0E4F-AB7F-667568485375}" destId="{E0F1A00C-E546-1D48-AC08-3BA72E112C37}" srcOrd="1" destOrd="1" presId="urn:microsoft.com/office/officeart/2005/8/layout/cycle4"/>
    <dgm:cxn modelId="{F97448BE-CF6A-4A48-9F9B-FF94F540E623}" srcId="{A9F3B519-4C0D-E743-9525-37A87FAAF40C}" destId="{2B7C064B-EE51-754A-861F-BC7AD94E2E62}" srcOrd="2" destOrd="0" parTransId="{2579282F-61C9-3245-A910-D3B998F3501E}" sibTransId="{E824642B-9466-A34C-92F5-1A48DC03D263}"/>
    <dgm:cxn modelId="{C33852C6-3088-574A-9791-BCEEF7A45C60}" type="presOf" srcId="{54E4DF1D-ABA7-3A4C-B353-8E8DD4084A9E}" destId="{D080087D-44D6-3B44-A567-321E085C0E35}" srcOrd="0" destOrd="2" presId="urn:microsoft.com/office/officeart/2005/8/layout/cycle4"/>
    <dgm:cxn modelId="{A29454CB-B79C-5947-A35E-1A09542CF5B8}" srcId="{12D5C7B7-A66F-DA4E-97DD-33122C9E8EBB}" destId="{04671B65-B09F-4446-BD4F-A69EB2DFC333}" srcOrd="0" destOrd="0" parTransId="{563C1E94-E48F-6C46-9A68-2B1A9470C465}" sibTransId="{A40EBAE0-5A5D-894F-914F-D08A8546B2EA}"/>
    <dgm:cxn modelId="{11679DD4-9DDE-0840-A460-4DE6CF2B1707}" type="presOf" srcId="{F6FE6F8C-EB9E-CA4E-AE6A-3F0130E65883}" destId="{98C6F3D1-A1E5-7147-9071-82B77AA6B067}" srcOrd="1" destOrd="0" presId="urn:microsoft.com/office/officeart/2005/8/layout/cycle4"/>
    <dgm:cxn modelId="{0EB6C1D9-0611-FE4B-8F19-984E69D15742}" srcId="{2B7C064B-EE51-754A-861F-BC7AD94E2E62}" destId="{068213BE-ED31-2A4E-B1F1-309A2E152D84}" srcOrd="1" destOrd="0" parTransId="{D2051F92-937D-334E-961D-61E2ECFC7DC4}" sibTransId="{CF69066D-BE24-6B4A-9B29-2CD5BC21E5C8}"/>
    <dgm:cxn modelId="{A7B18BE4-CA36-324B-AFE1-FC55B182A364}" srcId="{2B7C064B-EE51-754A-861F-BC7AD94E2E62}" destId="{E9A29067-F90A-C34F-B5CC-A53A86656FC2}" srcOrd="0" destOrd="0" parTransId="{DEFE3C78-A063-BC47-A922-ADD8E6D406DD}" sibTransId="{8C0A38C4-960D-3B49-BDF8-48C858C043F1}"/>
    <dgm:cxn modelId="{A16A31E5-BAE6-7546-A821-96A17E35DCC0}" type="presOf" srcId="{068213BE-ED31-2A4E-B1F1-309A2E152D84}" destId="{B9DF3DD8-AB4B-574E-ABBF-D7785F81676F}" srcOrd="1" destOrd="1" presId="urn:microsoft.com/office/officeart/2005/8/layout/cycle4"/>
    <dgm:cxn modelId="{471601EC-7F64-E545-A451-A68BC997E9B0}" srcId="{B4492DDB-2764-324E-83C5-6BA602B168F4}" destId="{8448BCE2-210B-DD4F-ADA8-C353E5B77BD7}" srcOrd="1" destOrd="0" parTransId="{5D35A805-9642-5D4E-977C-E4BBC653EBE0}" sibTransId="{9CBEFE72-8E43-5042-866C-AAD0D21C14D3}"/>
    <dgm:cxn modelId="{07E073F2-9432-4749-BDFB-2F8093719052}" type="presOf" srcId="{5D6C021A-B7FC-0E4F-AB7F-667568485375}" destId="{333D5A23-0938-2A4A-8691-4D9FB93B6DD2}" srcOrd="0" destOrd="1" presId="urn:microsoft.com/office/officeart/2005/8/layout/cycle4"/>
    <dgm:cxn modelId="{F34408F5-D954-D94C-87A3-479E74D2AC10}" type="presOf" srcId="{B673C9E7-D88B-7447-A81D-BDD973784192}" destId="{AFABE0EF-AF43-8A46-A5EE-A8178B26978F}" srcOrd="0" destOrd="1" presId="urn:microsoft.com/office/officeart/2005/8/layout/cycle4"/>
    <dgm:cxn modelId="{4D6CD6F5-2CF0-7C4A-ABE6-B81E6F7C3293}" srcId="{7B8BAE86-4746-A846-9FEF-C284A3D34F52}" destId="{B673C9E7-D88B-7447-A81D-BDD973784192}" srcOrd="1" destOrd="0" parTransId="{EF3DFF66-B6AD-6E49-9A4B-57B02A9433E5}" sibTransId="{26ADBD0A-204D-BC48-B151-A8F19692ED65}"/>
    <dgm:cxn modelId="{326A58FB-C3D9-0B4A-AD8A-3E85078D7A75}" srcId="{A9F3B519-4C0D-E743-9525-37A87FAAF40C}" destId="{12D5C7B7-A66F-DA4E-97DD-33122C9E8EBB}" srcOrd="1" destOrd="0" parTransId="{2C54AD3E-23C9-6F4C-940F-126C37EF8F63}" sibTransId="{BE3A90EC-AF24-E645-8C26-DA15EF89C616}"/>
    <dgm:cxn modelId="{A837784D-970A-994E-9536-174155010768}" type="presParOf" srcId="{DB67B4FD-E45D-7D46-8220-BAD6617AE001}" destId="{C981F2BB-F6B6-FE4E-A70F-BA8029B87983}" srcOrd="0" destOrd="0" presId="urn:microsoft.com/office/officeart/2005/8/layout/cycle4"/>
    <dgm:cxn modelId="{901053B2-639A-2A40-93FD-5010F5FAF1C4}" type="presParOf" srcId="{C981F2BB-F6B6-FE4E-A70F-BA8029B87983}" destId="{1FC80941-13B5-B04F-90A3-AE25ACC5534B}" srcOrd="0" destOrd="0" presId="urn:microsoft.com/office/officeart/2005/8/layout/cycle4"/>
    <dgm:cxn modelId="{9E7788DC-F366-714B-BE1B-984BAFF618D2}" type="presParOf" srcId="{1FC80941-13B5-B04F-90A3-AE25ACC5534B}" destId="{CE3C3FF6-E1EC-F64B-8C65-98736CAB0F70}" srcOrd="0" destOrd="0" presId="urn:microsoft.com/office/officeart/2005/8/layout/cycle4"/>
    <dgm:cxn modelId="{0CD1102B-747E-4F41-96AD-0AB680342EE8}" type="presParOf" srcId="{1FC80941-13B5-B04F-90A3-AE25ACC5534B}" destId="{80A7D7B8-82CE-2C40-8CEC-29B3AEDA4618}" srcOrd="1" destOrd="0" presId="urn:microsoft.com/office/officeart/2005/8/layout/cycle4"/>
    <dgm:cxn modelId="{76832391-0FD7-3648-BE22-4405D151F8F0}" type="presParOf" srcId="{C981F2BB-F6B6-FE4E-A70F-BA8029B87983}" destId="{AF1DC0A3-95FF-5A4F-88A6-E09EFFBE33FB}" srcOrd="1" destOrd="0" presId="urn:microsoft.com/office/officeart/2005/8/layout/cycle4"/>
    <dgm:cxn modelId="{0C8D1F4A-6AEA-CE43-8B08-858C005D05D2}" type="presParOf" srcId="{AF1DC0A3-95FF-5A4F-88A6-E09EFFBE33FB}" destId="{333D5A23-0938-2A4A-8691-4D9FB93B6DD2}" srcOrd="0" destOrd="0" presId="urn:microsoft.com/office/officeart/2005/8/layout/cycle4"/>
    <dgm:cxn modelId="{E4664467-9BF9-B444-97E2-CB42491B0122}" type="presParOf" srcId="{AF1DC0A3-95FF-5A4F-88A6-E09EFFBE33FB}" destId="{E0F1A00C-E546-1D48-AC08-3BA72E112C37}" srcOrd="1" destOrd="0" presId="urn:microsoft.com/office/officeart/2005/8/layout/cycle4"/>
    <dgm:cxn modelId="{5DC8E1DA-29C5-C844-B207-B767CC41311F}" type="presParOf" srcId="{C981F2BB-F6B6-FE4E-A70F-BA8029B87983}" destId="{2B803B17-223B-A441-A39B-DDAB2D90A5A2}" srcOrd="2" destOrd="0" presId="urn:microsoft.com/office/officeart/2005/8/layout/cycle4"/>
    <dgm:cxn modelId="{6242FFAE-ABE9-A845-864E-621D2DF321B6}" type="presParOf" srcId="{2B803B17-223B-A441-A39B-DDAB2D90A5A2}" destId="{D080087D-44D6-3B44-A567-321E085C0E35}" srcOrd="0" destOrd="0" presId="urn:microsoft.com/office/officeart/2005/8/layout/cycle4"/>
    <dgm:cxn modelId="{D05C3D94-CAD9-7245-ADE9-591E67C81056}" type="presParOf" srcId="{2B803B17-223B-A441-A39B-DDAB2D90A5A2}" destId="{B9DF3DD8-AB4B-574E-ABBF-D7785F81676F}" srcOrd="1" destOrd="0" presId="urn:microsoft.com/office/officeart/2005/8/layout/cycle4"/>
    <dgm:cxn modelId="{C30DD4E0-1572-9B41-AD8C-12FB5152C19F}" type="presParOf" srcId="{C981F2BB-F6B6-FE4E-A70F-BA8029B87983}" destId="{E8D3C24F-AB41-2A4A-A403-0983B6813BE8}" srcOrd="3" destOrd="0" presId="urn:microsoft.com/office/officeart/2005/8/layout/cycle4"/>
    <dgm:cxn modelId="{A82E1388-BA6F-164B-AEA8-2DB1A754957B}" type="presParOf" srcId="{E8D3C24F-AB41-2A4A-A403-0983B6813BE8}" destId="{AFABE0EF-AF43-8A46-A5EE-A8178B26978F}" srcOrd="0" destOrd="0" presId="urn:microsoft.com/office/officeart/2005/8/layout/cycle4"/>
    <dgm:cxn modelId="{92706A20-C240-0541-911E-425D7D2F3960}" type="presParOf" srcId="{E8D3C24F-AB41-2A4A-A403-0983B6813BE8}" destId="{98C6F3D1-A1E5-7147-9071-82B77AA6B067}" srcOrd="1" destOrd="0" presId="urn:microsoft.com/office/officeart/2005/8/layout/cycle4"/>
    <dgm:cxn modelId="{E62EDC45-F448-F446-9940-05FCD9EA6820}" type="presParOf" srcId="{C981F2BB-F6B6-FE4E-A70F-BA8029B87983}" destId="{2B603A76-4442-EE40-B814-9769B90801A2}" srcOrd="4" destOrd="0" presId="urn:microsoft.com/office/officeart/2005/8/layout/cycle4"/>
    <dgm:cxn modelId="{676AFA59-5582-F94D-BB81-23ACBD0F7960}" type="presParOf" srcId="{DB67B4FD-E45D-7D46-8220-BAD6617AE001}" destId="{AED5E6C8-00E6-C14B-84CD-8DB3EB925306}" srcOrd="1" destOrd="0" presId="urn:microsoft.com/office/officeart/2005/8/layout/cycle4"/>
    <dgm:cxn modelId="{14021EA6-02E4-EA49-AE03-55C362744FAD}" type="presParOf" srcId="{AED5E6C8-00E6-C14B-84CD-8DB3EB925306}" destId="{8313206F-3063-AB4E-B48E-DAD6956ED9BE}" srcOrd="0" destOrd="0" presId="urn:microsoft.com/office/officeart/2005/8/layout/cycle4"/>
    <dgm:cxn modelId="{E4E33381-E028-EF4E-A405-81DAFD820306}" type="presParOf" srcId="{AED5E6C8-00E6-C14B-84CD-8DB3EB925306}" destId="{C744D5B8-1DEA-FD43-812F-482341FF8901}" srcOrd="1" destOrd="0" presId="urn:microsoft.com/office/officeart/2005/8/layout/cycle4"/>
    <dgm:cxn modelId="{B2B37919-794E-9D4A-ACCC-C422A81FA567}" type="presParOf" srcId="{AED5E6C8-00E6-C14B-84CD-8DB3EB925306}" destId="{76713410-DF96-2940-AB93-13ABEC2151E9}" srcOrd="2" destOrd="0" presId="urn:microsoft.com/office/officeart/2005/8/layout/cycle4"/>
    <dgm:cxn modelId="{E0A452AF-2008-DC40-84C6-901251647DC9}" type="presParOf" srcId="{AED5E6C8-00E6-C14B-84CD-8DB3EB925306}" destId="{0EF3C127-9B1B-934C-91D9-0D05F2AFCC60}" srcOrd="3" destOrd="0" presId="urn:microsoft.com/office/officeart/2005/8/layout/cycle4"/>
    <dgm:cxn modelId="{21B3B6DB-55A5-0446-AA82-027CC3821833}" type="presParOf" srcId="{AED5E6C8-00E6-C14B-84CD-8DB3EB925306}" destId="{6E43B70C-A657-D24A-A2C1-BEFBE4EF60EC}" srcOrd="4" destOrd="0" presId="urn:microsoft.com/office/officeart/2005/8/layout/cycle4"/>
    <dgm:cxn modelId="{55A60C6D-D996-A540-A3A7-596572E7649F}" type="presParOf" srcId="{DB67B4FD-E45D-7D46-8220-BAD6617AE001}" destId="{02C88BF7-719E-F245-BCC5-07D1084FFDDA}" srcOrd="2" destOrd="0" presId="urn:microsoft.com/office/officeart/2005/8/layout/cycle4"/>
    <dgm:cxn modelId="{33E06E19-CAC4-4645-873D-13368A3C23DA}" type="presParOf" srcId="{DB67B4FD-E45D-7D46-8220-BAD6617AE001}" destId="{A370DAE4-9F8E-5E45-8F31-FC6ACD270894}" srcOrd="3" destOrd="0" presId="urn:microsoft.com/office/officeart/2005/8/layout/cycle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17C091-899D-EA4C-98F1-D9D42B855A03}">
      <dsp:nvSpPr>
        <dsp:cNvPr id="0" name=""/>
        <dsp:cNvSpPr/>
      </dsp:nvSpPr>
      <dsp:spPr>
        <a:xfrm rot="16200000">
          <a:off x="781984" y="-781984"/>
          <a:ext cx="1508146" cy="3072115"/>
        </a:xfrm>
        <a:prstGeom prst="round1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Strengths: </a:t>
          </a:r>
        </a:p>
      </dsp:txBody>
      <dsp:txXfrm rot="5400000">
        <a:off x="0" y="0"/>
        <a:ext cx="3072115" cy="1131110"/>
      </dsp:txXfrm>
    </dsp:sp>
    <dsp:sp modelId="{5390774A-99C0-204E-A583-1C5500759C14}">
      <dsp:nvSpPr>
        <dsp:cNvPr id="0" name=""/>
        <dsp:cNvSpPr/>
      </dsp:nvSpPr>
      <dsp:spPr>
        <a:xfrm>
          <a:off x="3072115" y="0"/>
          <a:ext cx="3072115" cy="1508146"/>
        </a:xfrm>
        <a:prstGeom prst="round1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Weaknesses:</a:t>
          </a:r>
        </a:p>
      </dsp:txBody>
      <dsp:txXfrm>
        <a:off x="3072115" y="0"/>
        <a:ext cx="3072115" cy="1131110"/>
      </dsp:txXfrm>
    </dsp:sp>
    <dsp:sp modelId="{0AD65617-BAC5-994F-8752-7AF5192B6E34}">
      <dsp:nvSpPr>
        <dsp:cNvPr id="0" name=""/>
        <dsp:cNvSpPr/>
      </dsp:nvSpPr>
      <dsp:spPr>
        <a:xfrm rot="10800000">
          <a:off x="0" y="1508146"/>
          <a:ext cx="3072115" cy="1508146"/>
        </a:xfrm>
        <a:prstGeom prst="round1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Opportunities: </a:t>
          </a:r>
        </a:p>
      </dsp:txBody>
      <dsp:txXfrm rot="10800000">
        <a:off x="0" y="1885183"/>
        <a:ext cx="3072115" cy="1131110"/>
      </dsp:txXfrm>
    </dsp:sp>
    <dsp:sp modelId="{265B56A3-C5F2-F64B-9CFF-372DB7B5678B}">
      <dsp:nvSpPr>
        <dsp:cNvPr id="0" name=""/>
        <dsp:cNvSpPr/>
      </dsp:nvSpPr>
      <dsp:spPr>
        <a:xfrm rot="5400000">
          <a:off x="3854099" y="726162"/>
          <a:ext cx="1508146" cy="3072115"/>
        </a:xfrm>
        <a:prstGeom prst="round1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Threats: </a:t>
          </a:r>
        </a:p>
      </dsp:txBody>
      <dsp:txXfrm rot="-5400000">
        <a:off x="3072115" y="1885183"/>
        <a:ext cx="3072115" cy="1131110"/>
      </dsp:txXfrm>
    </dsp:sp>
    <dsp:sp modelId="{288AB21D-6921-E444-8C3B-457E4464FF47}">
      <dsp:nvSpPr>
        <dsp:cNvPr id="0" name=""/>
        <dsp:cNvSpPr/>
      </dsp:nvSpPr>
      <dsp:spPr>
        <a:xfrm>
          <a:off x="2150480" y="1131110"/>
          <a:ext cx="1843269" cy="754073"/>
        </a:xfrm>
        <a:prstGeom prst="roundRect">
          <a:avLst/>
        </a:prstGeom>
        <a:gradFill rotWithShape="0">
          <a:gsLst>
            <a:gs pos="0">
              <a:schemeClr val="accent6">
                <a:tint val="60000"/>
                <a:hueOff val="0"/>
                <a:satOff val="0"/>
                <a:lumOff val="0"/>
                <a:alphaOff val="0"/>
                <a:satMod val="103000"/>
                <a:lumMod val="102000"/>
                <a:tint val="94000"/>
              </a:schemeClr>
            </a:gs>
            <a:gs pos="50000">
              <a:schemeClr val="accent6">
                <a:tint val="60000"/>
                <a:hueOff val="0"/>
                <a:satOff val="0"/>
                <a:lumOff val="0"/>
                <a:alphaOff val="0"/>
                <a:satMod val="110000"/>
                <a:lumMod val="100000"/>
                <a:shade val="100000"/>
              </a:schemeClr>
            </a:gs>
            <a:gs pos="100000">
              <a:schemeClr val="accent6">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SWOT Analysis:</a:t>
          </a:r>
        </a:p>
      </dsp:txBody>
      <dsp:txXfrm>
        <a:off x="2187291" y="1167921"/>
        <a:ext cx="1769647" cy="6804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98EB8-957E-7846-BF51-485D070FE99A}">
      <dsp:nvSpPr>
        <dsp:cNvPr id="0" name=""/>
        <dsp:cNvSpPr/>
      </dsp:nvSpPr>
      <dsp:spPr>
        <a:xfrm>
          <a:off x="576" y="1352"/>
          <a:ext cx="5020109" cy="1562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1460" tIns="251460" rIns="251460" bIns="251460" numCol="1" spcCol="1270" anchor="ctr" anchorCtr="0">
          <a:noAutofit/>
        </a:bodyPr>
        <a:lstStyle/>
        <a:p>
          <a:pPr marL="0" lvl="0" indent="0" algn="ctr" defTabSz="2933700">
            <a:lnSpc>
              <a:spcPct val="90000"/>
            </a:lnSpc>
            <a:spcBef>
              <a:spcPct val="0"/>
            </a:spcBef>
            <a:spcAft>
              <a:spcPct val="35000"/>
            </a:spcAft>
            <a:buNone/>
          </a:pPr>
          <a:r>
            <a:rPr lang="en-GB" sz="6600" kern="1200" dirty="0"/>
            <a:t>Political:</a:t>
          </a:r>
        </a:p>
      </dsp:txBody>
      <dsp:txXfrm>
        <a:off x="46338" y="47114"/>
        <a:ext cx="4928585" cy="1470920"/>
      </dsp:txXfrm>
    </dsp:sp>
    <dsp:sp modelId="{0332CA46-6F57-224E-AC72-2FBB387863C7}">
      <dsp:nvSpPr>
        <dsp:cNvPr id="0" name=""/>
        <dsp:cNvSpPr/>
      </dsp:nvSpPr>
      <dsp:spPr>
        <a:xfrm>
          <a:off x="52323" y="1677812"/>
          <a:ext cx="3279291" cy="1562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kern="1200" dirty="0"/>
            <a:t>Economic:</a:t>
          </a:r>
        </a:p>
      </dsp:txBody>
      <dsp:txXfrm>
        <a:off x="98085" y="1723574"/>
        <a:ext cx="3187767" cy="1470920"/>
      </dsp:txXfrm>
    </dsp:sp>
    <dsp:sp modelId="{542BBD2D-C131-1049-9B8E-76CFC57EF014}">
      <dsp:nvSpPr>
        <dsp:cNvPr id="0" name=""/>
        <dsp:cNvSpPr/>
      </dsp:nvSpPr>
      <dsp:spPr>
        <a:xfrm>
          <a:off x="576" y="3306653"/>
          <a:ext cx="1605921" cy="1562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Technological: </a:t>
          </a:r>
        </a:p>
      </dsp:txBody>
      <dsp:txXfrm>
        <a:off x="46338" y="3352415"/>
        <a:ext cx="1514397" cy="1470920"/>
      </dsp:txXfrm>
    </dsp:sp>
    <dsp:sp modelId="{3A125566-9A93-5848-BF3C-CB06DD54DCF3}">
      <dsp:nvSpPr>
        <dsp:cNvPr id="0" name=""/>
        <dsp:cNvSpPr/>
      </dsp:nvSpPr>
      <dsp:spPr>
        <a:xfrm>
          <a:off x="1673946" y="3306653"/>
          <a:ext cx="1605921" cy="1562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Legal:</a:t>
          </a:r>
        </a:p>
      </dsp:txBody>
      <dsp:txXfrm>
        <a:off x="1719708" y="3352415"/>
        <a:ext cx="1514397" cy="1470920"/>
      </dsp:txXfrm>
    </dsp:sp>
    <dsp:sp modelId="{787F7A84-3F47-9A47-B33A-0647AE317659}">
      <dsp:nvSpPr>
        <dsp:cNvPr id="0" name=""/>
        <dsp:cNvSpPr/>
      </dsp:nvSpPr>
      <dsp:spPr>
        <a:xfrm>
          <a:off x="3414764" y="1654002"/>
          <a:ext cx="1605921" cy="1562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Social:</a:t>
          </a:r>
        </a:p>
      </dsp:txBody>
      <dsp:txXfrm>
        <a:off x="3460526" y="1699764"/>
        <a:ext cx="1514397" cy="1470920"/>
      </dsp:txXfrm>
    </dsp:sp>
    <dsp:sp modelId="{0978EC53-2533-684B-B759-4529DCC71BC6}">
      <dsp:nvSpPr>
        <dsp:cNvPr id="0" name=""/>
        <dsp:cNvSpPr/>
      </dsp:nvSpPr>
      <dsp:spPr>
        <a:xfrm>
          <a:off x="3414764" y="3306653"/>
          <a:ext cx="1605921" cy="15624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Environmental:</a:t>
          </a:r>
        </a:p>
      </dsp:txBody>
      <dsp:txXfrm>
        <a:off x="3460526" y="3352415"/>
        <a:ext cx="1514397" cy="14709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0087D-44D6-3B44-A567-321E085C0E35}">
      <dsp:nvSpPr>
        <dsp:cNvPr id="0" name=""/>
        <dsp:cNvSpPr/>
      </dsp:nvSpPr>
      <dsp:spPr>
        <a:xfrm>
          <a:off x="3375884" y="3357769"/>
          <a:ext cx="2069090" cy="1340301"/>
        </a:xfrm>
        <a:prstGeom prst="roundRect">
          <a:avLst>
            <a:gd name="adj" fmla="val 100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endParaRPr lang="en-GB" sz="1400" kern="1200" dirty="0"/>
        </a:p>
        <a:p>
          <a:pPr marL="114300" lvl="1" indent="-114300" algn="l" defTabSz="622300">
            <a:lnSpc>
              <a:spcPct val="90000"/>
            </a:lnSpc>
            <a:spcBef>
              <a:spcPct val="0"/>
            </a:spcBef>
            <a:spcAft>
              <a:spcPct val="15000"/>
            </a:spcAft>
            <a:buChar char="•"/>
          </a:pPr>
          <a:r>
            <a:rPr lang="en-GB" sz="1400" kern="1200" dirty="0"/>
            <a:t>Shareholders</a:t>
          </a:r>
        </a:p>
        <a:p>
          <a:pPr marL="114300" lvl="1" indent="-114300" algn="l" defTabSz="622300">
            <a:lnSpc>
              <a:spcPct val="90000"/>
            </a:lnSpc>
            <a:spcBef>
              <a:spcPct val="0"/>
            </a:spcBef>
            <a:spcAft>
              <a:spcPct val="15000"/>
            </a:spcAft>
            <a:buChar char="•"/>
          </a:pPr>
          <a:r>
            <a:rPr lang="en-GB" sz="1400" kern="1200" dirty="0"/>
            <a:t>investors</a:t>
          </a:r>
        </a:p>
      </dsp:txBody>
      <dsp:txXfrm>
        <a:off x="4026053" y="3722286"/>
        <a:ext cx="1389479" cy="946342"/>
      </dsp:txXfrm>
    </dsp:sp>
    <dsp:sp modelId="{AFABE0EF-AF43-8A46-A5EE-A8178B26978F}">
      <dsp:nvSpPr>
        <dsp:cNvPr id="0" name=""/>
        <dsp:cNvSpPr/>
      </dsp:nvSpPr>
      <dsp:spPr>
        <a:xfrm>
          <a:off x="0" y="3357769"/>
          <a:ext cx="2069090" cy="1340301"/>
        </a:xfrm>
        <a:prstGeom prst="roundRect">
          <a:avLst>
            <a:gd name="adj" fmla="val 100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Consumers</a:t>
          </a:r>
        </a:p>
        <a:p>
          <a:pPr marL="114300" lvl="1" indent="-114300" algn="l" defTabSz="622300">
            <a:lnSpc>
              <a:spcPct val="90000"/>
            </a:lnSpc>
            <a:spcBef>
              <a:spcPct val="0"/>
            </a:spcBef>
            <a:spcAft>
              <a:spcPct val="15000"/>
            </a:spcAft>
            <a:buChar char="•"/>
          </a:pPr>
          <a:r>
            <a:rPr lang="en-GB" sz="1400" kern="1200" dirty="0"/>
            <a:t>Local communities </a:t>
          </a:r>
        </a:p>
      </dsp:txBody>
      <dsp:txXfrm>
        <a:off x="29442" y="3722286"/>
        <a:ext cx="1389479" cy="946342"/>
      </dsp:txXfrm>
    </dsp:sp>
    <dsp:sp modelId="{333D5A23-0938-2A4A-8691-4D9FB93B6DD2}">
      <dsp:nvSpPr>
        <dsp:cNvPr id="0" name=""/>
        <dsp:cNvSpPr/>
      </dsp:nvSpPr>
      <dsp:spPr>
        <a:xfrm>
          <a:off x="3361587" y="481053"/>
          <a:ext cx="2069090" cy="1340301"/>
        </a:xfrm>
        <a:prstGeom prst="roundRect">
          <a:avLst>
            <a:gd name="adj" fmla="val 100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Employees</a:t>
          </a:r>
        </a:p>
        <a:p>
          <a:pPr marL="114300" lvl="1" indent="-114300" algn="l" defTabSz="622300">
            <a:lnSpc>
              <a:spcPct val="90000"/>
            </a:lnSpc>
            <a:spcBef>
              <a:spcPct val="0"/>
            </a:spcBef>
            <a:spcAft>
              <a:spcPct val="15000"/>
            </a:spcAft>
            <a:buChar char="•"/>
          </a:pPr>
          <a:r>
            <a:rPr lang="en-GB" sz="1400" kern="1200" dirty="0"/>
            <a:t>Suppliers</a:t>
          </a:r>
        </a:p>
      </dsp:txBody>
      <dsp:txXfrm>
        <a:off x="4011756" y="510495"/>
        <a:ext cx="1389479" cy="946342"/>
      </dsp:txXfrm>
    </dsp:sp>
    <dsp:sp modelId="{CE3C3FF6-E1EC-F64B-8C65-98736CAB0F70}">
      <dsp:nvSpPr>
        <dsp:cNvPr id="0" name=""/>
        <dsp:cNvSpPr/>
      </dsp:nvSpPr>
      <dsp:spPr>
        <a:xfrm>
          <a:off x="14297" y="509628"/>
          <a:ext cx="2069090" cy="1340301"/>
        </a:xfrm>
        <a:prstGeom prst="roundRect">
          <a:avLst>
            <a:gd name="adj" fmla="val 10000"/>
          </a:avLst>
        </a:prstGeom>
        <a:solidFill>
          <a:schemeClr val="dk1">
            <a:alpha val="90000"/>
            <a:tint val="40000"/>
            <a:hueOff val="0"/>
            <a:satOff val="0"/>
            <a:lumOff val="0"/>
            <a:alphaOff val="0"/>
          </a:schemeClr>
        </a:solidFill>
        <a:ln w="12700" cap="flat" cmpd="sng" algn="ctr">
          <a:solidFill>
            <a:schemeClr val="dk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Customers </a:t>
          </a:r>
        </a:p>
        <a:p>
          <a:pPr marL="114300" lvl="1" indent="-114300" algn="l" defTabSz="622300">
            <a:lnSpc>
              <a:spcPct val="90000"/>
            </a:lnSpc>
            <a:spcBef>
              <a:spcPct val="0"/>
            </a:spcBef>
            <a:spcAft>
              <a:spcPct val="15000"/>
            </a:spcAft>
            <a:buChar char="•"/>
          </a:pPr>
          <a:r>
            <a:rPr lang="en-GB" sz="1400" kern="1200" dirty="0"/>
            <a:t>Local and National Government</a:t>
          </a:r>
        </a:p>
      </dsp:txBody>
      <dsp:txXfrm>
        <a:off x="43739" y="539070"/>
        <a:ext cx="1389479" cy="946342"/>
      </dsp:txXfrm>
    </dsp:sp>
    <dsp:sp modelId="{8313206F-3063-AB4E-B48E-DAD6956ED9BE}">
      <dsp:nvSpPr>
        <dsp:cNvPr id="0" name=""/>
        <dsp:cNvSpPr/>
      </dsp:nvSpPr>
      <dsp:spPr>
        <a:xfrm>
          <a:off x="867007" y="748369"/>
          <a:ext cx="1813595" cy="1813595"/>
        </a:xfrm>
        <a:prstGeom prst="pieWedg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Keep Satisfied:</a:t>
          </a:r>
        </a:p>
      </dsp:txBody>
      <dsp:txXfrm>
        <a:off x="1398197" y="1279559"/>
        <a:ext cx="1282405" cy="1282405"/>
      </dsp:txXfrm>
    </dsp:sp>
    <dsp:sp modelId="{C744D5B8-1DEA-FD43-812F-482341FF8901}">
      <dsp:nvSpPr>
        <dsp:cNvPr id="0" name=""/>
        <dsp:cNvSpPr/>
      </dsp:nvSpPr>
      <dsp:spPr>
        <a:xfrm rot="5400000">
          <a:off x="2764371" y="748369"/>
          <a:ext cx="1813595" cy="1813595"/>
        </a:xfrm>
        <a:prstGeom prst="pieWedg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Manage Closely:</a:t>
          </a:r>
        </a:p>
      </dsp:txBody>
      <dsp:txXfrm rot="-5400000">
        <a:off x="2764371" y="1279559"/>
        <a:ext cx="1282405" cy="1282405"/>
      </dsp:txXfrm>
    </dsp:sp>
    <dsp:sp modelId="{76713410-DF96-2940-AB93-13ABEC2151E9}">
      <dsp:nvSpPr>
        <dsp:cNvPr id="0" name=""/>
        <dsp:cNvSpPr/>
      </dsp:nvSpPr>
      <dsp:spPr>
        <a:xfrm rot="10800000">
          <a:off x="2764371" y="2645733"/>
          <a:ext cx="1813595" cy="1813595"/>
        </a:xfrm>
        <a:prstGeom prst="pieWedg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Keep Informed: </a:t>
          </a:r>
        </a:p>
      </dsp:txBody>
      <dsp:txXfrm rot="10800000">
        <a:off x="2764371" y="2645733"/>
        <a:ext cx="1282405" cy="1282405"/>
      </dsp:txXfrm>
    </dsp:sp>
    <dsp:sp modelId="{0EF3C127-9B1B-934C-91D9-0D05F2AFCC60}">
      <dsp:nvSpPr>
        <dsp:cNvPr id="0" name=""/>
        <dsp:cNvSpPr/>
      </dsp:nvSpPr>
      <dsp:spPr>
        <a:xfrm rot="16200000">
          <a:off x="867007" y="2645733"/>
          <a:ext cx="1813595" cy="1813595"/>
        </a:xfrm>
        <a:prstGeom prst="pieWedge">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Monitor:</a:t>
          </a:r>
        </a:p>
      </dsp:txBody>
      <dsp:txXfrm rot="5400000">
        <a:off x="1398197" y="2645733"/>
        <a:ext cx="1282405" cy="1282405"/>
      </dsp:txXfrm>
    </dsp:sp>
    <dsp:sp modelId="{02C88BF7-719E-F245-BCC5-07D1084FFDDA}">
      <dsp:nvSpPr>
        <dsp:cNvPr id="0" name=""/>
        <dsp:cNvSpPr/>
      </dsp:nvSpPr>
      <dsp:spPr>
        <a:xfrm>
          <a:off x="2409401" y="2226889"/>
          <a:ext cx="626172" cy="544497"/>
        </a:xfrm>
        <a:prstGeom prst="circularArrow">
          <a:avLst/>
        </a:prstGeom>
        <a:solidFill>
          <a:schemeClr val="dk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70DAE4-9F8E-5E45-8F31-FC6ACD270894}">
      <dsp:nvSpPr>
        <dsp:cNvPr id="0" name=""/>
        <dsp:cNvSpPr/>
      </dsp:nvSpPr>
      <dsp:spPr>
        <a:xfrm rot="10800000">
          <a:off x="2409401" y="2436311"/>
          <a:ext cx="626172" cy="544497"/>
        </a:xfrm>
        <a:prstGeom prst="circularArrow">
          <a:avLst/>
        </a:prstGeom>
        <a:solidFill>
          <a:schemeClr val="dk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E5B565-21AB-5644-8E42-EC1B09A2C976}" type="datetimeFigureOut">
              <a:rPr lang="en-US" smtClean="0"/>
              <a:t>1/10/22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9F6984-6CB6-6B43-8DBD-F92EEE9636F7}" type="slidenum">
              <a:rPr lang="en-US" smtClean="0"/>
              <a:t>‹#›</a:t>
            </a:fld>
            <a:endParaRPr lang="en-US"/>
          </a:p>
        </p:txBody>
      </p:sp>
    </p:spTree>
    <p:extLst>
      <p:ext uri="{BB962C8B-B14F-4D97-AF65-F5344CB8AC3E}">
        <p14:creationId xmlns:p14="http://schemas.microsoft.com/office/powerpoint/2010/main" val="144696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Samuel Rossiter and welcome to my presentation on strategies for resilience and prosperity. </a:t>
            </a:r>
          </a:p>
          <a:p>
            <a:endParaRPr lang="en-US" dirty="0"/>
          </a:p>
          <a:p>
            <a:r>
              <a:rPr lang="en-US" dirty="0"/>
              <a:t>This presentation will provide an insight to strategy and strategic management at M&amp;S. This will include the Analysis of theories such as Bowmans strategic clock and Ansoff Matrix whilst also providing a SWOT and PESTLE analysis of M&amp;S Strategies. </a:t>
            </a:r>
          </a:p>
          <a:p>
            <a:endParaRPr lang="en-US" dirty="0"/>
          </a:p>
          <a:p>
            <a:r>
              <a:rPr lang="en-US" dirty="0"/>
              <a:t>This presentation will conclude with a strategy recommendation for M&amp;S alongside the conclusion to the presentation.</a:t>
            </a:r>
          </a:p>
        </p:txBody>
      </p:sp>
      <p:sp>
        <p:nvSpPr>
          <p:cNvPr id="4" name="Slide Number Placeholder 3"/>
          <p:cNvSpPr>
            <a:spLocks noGrp="1"/>
          </p:cNvSpPr>
          <p:nvPr>
            <p:ph type="sldNum" sz="quarter" idx="5"/>
          </p:nvPr>
        </p:nvSpPr>
        <p:spPr/>
        <p:txBody>
          <a:bodyPr/>
          <a:lstStyle/>
          <a:p>
            <a:fld id="{239F6984-6CB6-6B43-8DBD-F92EEE9636F7}" type="slidenum">
              <a:rPr lang="en-US" smtClean="0"/>
              <a:t>1</a:t>
            </a:fld>
            <a:endParaRPr lang="en-US"/>
          </a:p>
        </p:txBody>
      </p:sp>
    </p:spTree>
    <p:extLst>
      <p:ext uri="{BB962C8B-B14F-4D97-AF65-F5344CB8AC3E}">
        <p14:creationId xmlns:p14="http://schemas.microsoft.com/office/powerpoint/2010/main" val="3019921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strategy is all about integrating business activities, utilizing and allocating resources within the organisational environment so a company can successfully reach its set targets (</a:t>
            </a:r>
            <a:r>
              <a:rPr lang="en-GB" sz="1200" kern="1200" dirty="0" err="1">
                <a:solidFill>
                  <a:schemeClr val="tx1"/>
                </a:solidFill>
                <a:effectLst/>
                <a:latin typeface="+mn-lt"/>
                <a:ea typeface="+mn-ea"/>
                <a:cs typeface="+mn-cs"/>
              </a:rPr>
              <a:t>Juneja</a:t>
            </a:r>
            <a:r>
              <a:rPr lang="en-GB" sz="1200" kern="1200" dirty="0">
                <a:solidFill>
                  <a:schemeClr val="tx1"/>
                </a:solidFill>
                <a:effectLst/>
                <a:latin typeface="+mn-lt"/>
                <a:ea typeface="+mn-ea"/>
                <a:cs typeface="+mn-cs"/>
              </a:rPr>
              <a:t>, 2015). For example, M&amp;S recently established a strategy to “heavy investment in technology and e-commence” as a result this saw shares jump 12% which of course benefits the company (Holton, 2021).</a:t>
            </a:r>
          </a:p>
          <a:p>
            <a:r>
              <a:rPr lang="en-GB" sz="1200" kern="1200" dirty="0">
                <a:solidFill>
                  <a:schemeClr val="tx1"/>
                </a:solidFill>
                <a:effectLst/>
                <a:latin typeface="+mn-lt"/>
                <a:ea typeface="+mn-ea"/>
                <a:cs typeface="+mn-cs"/>
              </a:rPr>
              <a:t>This highlights that with a strategy in place allows M&amp;S to plan which can increase confidence in a company so investors to invest shares into companies.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Strategic management is about the identification of different strategies that managers can use to achieve better performance and a competitive advantage for their organisation. It can also be defined as a multitude of decisions where the manager has to sit down and go through each section of an organisation such as its financial department or human resources department and come up with a strategy that best fits with that organisation.</a:t>
            </a:r>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2</a:t>
            </a:fld>
            <a:endParaRPr lang="en-US"/>
          </a:p>
        </p:txBody>
      </p:sp>
    </p:spTree>
    <p:extLst>
      <p:ext uri="{BB962C8B-B14F-4D97-AF65-F5344CB8AC3E}">
        <p14:creationId xmlns:p14="http://schemas.microsoft.com/office/powerpoint/2010/main" val="3958496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Marks and Spencer PLC or M&amp;S for short is a clothing and food department store since its establishment in 1884 (Britannica, 2014).</a:t>
            </a:r>
          </a:p>
          <a:p>
            <a:r>
              <a:rPr lang="en-GB" sz="1200" u="sng" kern="1200" dirty="0">
                <a:solidFill>
                  <a:schemeClr val="tx1"/>
                </a:solidFill>
                <a:effectLst/>
                <a:latin typeface="+mn-lt"/>
                <a:ea typeface="+mn-ea"/>
                <a:cs typeface="+mn-cs"/>
              </a:rPr>
              <a:t>M&amp;S currently has 1,519 stores across the UK with an additional 62 international market. A key point to factor into this report is that 50.5% of the company’s UK clothing and home sales occur from online, this could be very influential to the company’s strategy which will be appraised later in this report </a:t>
            </a:r>
            <a:r>
              <a:rPr lang="en-GB" sz="1200" u="none" strike="noStrike" kern="1200" dirty="0">
                <a:solidFill>
                  <a:schemeClr val="tx1"/>
                </a:solidFill>
                <a:effectLst/>
                <a:latin typeface="+mn-lt"/>
                <a:ea typeface="+mn-ea"/>
                <a:cs typeface="+mn-cs"/>
              </a:rPr>
              <a:t>(M&amp;S, 2021)</a:t>
            </a:r>
            <a:r>
              <a:rPr lang="en-GB" sz="1200" u="sng"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3</a:t>
            </a:fld>
            <a:endParaRPr lang="en-US"/>
          </a:p>
        </p:txBody>
      </p:sp>
    </p:spTree>
    <p:extLst>
      <p:ext uri="{BB962C8B-B14F-4D97-AF65-F5344CB8AC3E}">
        <p14:creationId xmlns:p14="http://schemas.microsoft.com/office/powerpoint/2010/main" val="3039492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Bowman’s strategic clock can be compared to M&amp;S since the food hall sells high cost but also high-quality goods and M&amp;S had managed to retain a lot of customers based on product quality. For example, M&amp;S sells high-end quality goods such as Colin the caterpillar, which is a party favourite chocolate cake with 15 million Colins being manufactured since its launch in 1990.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could be considered that M&amp;S strategy is to fit within two positions of the Bowmans clock, these are between differentiation and focus differentiation since differentiation means that M&amp;S aim is to focus on quality but also making the brand reliable in order to retain a loyal set of customers, this has been proven by Colin the caterpillar since they have extended their brand to have Colin come in forms of sweets and recipe books. </a:t>
            </a:r>
          </a:p>
          <a:p>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4</a:t>
            </a:fld>
            <a:endParaRPr lang="en-US"/>
          </a:p>
        </p:txBody>
      </p:sp>
    </p:spTree>
    <p:extLst>
      <p:ext uri="{BB962C8B-B14F-4D97-AF65-F5344CB8AC3E}">
        <p14:creationId xmlns:p14="http://schemas.microsoft.com/office/powerpoint/2010/main" val="3560025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Strength </a:t>
            </a:r>
          </a:p>
          <a:p>
            <a:r>
              <a:rPr lang="en-GB" sz="1200" kern="1200" dirty="0">
                <a:solidFill>
                  <a:schemeClr val="tx1"/>
                </a:solidFill>
                <a:effectLst/>
                <a:latin typeface="+mn-lt"/>
                <a:ea typeface="+mn-ea"/>
                <a:cs typeface="+mn-cs"/>
              </a:rPr>
              <a:t>Strength can be M&amp;S investing in its technological infrastructure to boost online clothing sales. Another strength can be effective corporate social responsibility, enhancing customer experience and attempting to stay in line with the latest industry trends. It all incorporated into the strategic plan and shows that plan and can be effective (SWOT &amp; </a:t>
            </a:r>
            <a:r>
              <a:rPr lang="en-GB" sz="1200" kern="1200" dirty="0" err="1">
                <a:solidFill>
                  <a:schemeClr val="tx1"/>
                </a:solidFill>
                <a:effectLst/>
                <a:latin typeface="+mn-lt"/>
                <a:ea typeface="+mn-ea"/>
                <a:cs typeface="+mn-cs"/>
              </a:rPr>
              <a:t>PESTLE.com</a:t>
            </a:r>
            <a:r>
              <a:rPr lang="en-GB" sz="1200" kern="1200" dirty="0">
                <a:solidFill>
                  <a:schemeClr val="tx1"/>
                </a:solidFill>
                <a:effectLst/>
                <a:latin typeface="+mn-lt"/>
                <a:ea typeface="+mn-ea"/>
                <a:cs typeface="+mn-cs"/>
              </a:rPr>
              <a:t>, 2020).</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Weaknesses </a:t>
            </a:r>
          </a:p>
          <a:p>
            <a:r>
              <a:rPr lang="en-GB" sz="1200" kern="1200" dirty="0">
                <a:solidFill>
                  <a:schemeClr val="tx1"/>
                </a:solidFill>
                <a:effectLst/>
                <a:latin typeface="+mn-lt"/>
                <a:ea typeface="+mn-ea"/>
                <a:cs typeface="+mn-cs"/>
              </a:rPr>
              <a:t>A big weakness for M&amp;S is its financial performance, due to its many losses within the company. For example, it has closed stores as a result of Brexit and has also seen a 90% decline in full year profits after the pandemic (Davey, 2021). </a:t>
            </a:r>
          </a:p>
          <a:p>
            <a:r>
              <a:rPr lang="en-GB" sz="1200" kern="1200" dirty="0">
                <a:solidFill>
                  <a:schemeClr val="tx1"/>
                </a:solidFill>
                <a:effectLst/>
                <a:latin typeface="+mn-lt"/>
                <a:ea typeface="+mn-ea"/>
                <a:cs typeface="+mn-cs"/>
              </a:rPr>
              <a:t> Looking ahead it is now important for M&amp;S to incorporate mitigation to the losses in its future strategic report and it could be considered they are already doing that by investing in online sales.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Opportunities:</a:t>
            </a:r>
          </a:p>
          <a:p>
            <a:r>
              <a:rPr lang="en-GB" sz="1200" kern="1200" dirty="0">
                <a:solidFill>
                  <a:schemeClr val="tx1"/>
                </a:solidFill>
                <a:effectLst/>
                <a:latin typeface="+mn-lt"/>
                <a:ea typeface="+mn-ea"/>
                <a:cs typeface="+mn-cs"/>
              </a:rPr>
              <a:t>The main opportunity for M&amp;S is to expand internationally, they recently opened stores in Brazil, Russia, Poland, India and Indonesia. The countries are considerably bigger than the UK therefore is a bigger market, meaning there are more opportunities for the business to grow internationally. There is also a company plan to open over 100 new stores by the end of 2022 (Saw, 2021).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Threats:</a:t>
            </a:r>
          </a:p>
          <a:p>
            <a:r>
              <a:rPr lang="en-GB" sz="1200" kern="1200" dirty="0">
                <a:solidFill>
                  <a:schemeClr val="tx1"/>
                </a:solidFill>
                <a:effectLst/>
                <a:latin typeface="+mn-lt"/>
                <a:ea typeface="+mn-ea"/>
                <a:cs typeface="+mn-cs"/>
              </a:rPr>
              <a:t>The biggest threat to M&amp;S is it competitors as the retail industry is very competitive and has been hit heavily in closures on the High Street, for example, Debenhams have now closed its entire high street presence and now solely operates online. This is a threat to M&amp;S as it is vital for them to now incorporate into its strategic planning based off the learning of why Debenhams ended up the way it has. </a:t>
            </a:r>
          </a:p>
          <a:p>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5</a:t>
            </a:fld>
            <a:endParaRPr lang="en-US"/>
          </a:p>
        </p:txBody>
      </p:sp>
    </p:spTree>
    <p:extLst>
      <p:ext uri="{BB962C8B-B14F-4D97-AF65-F5344CB8AC3E}">
        <p14:creationId xmlns:p14="http://schemas.microsoft.com/office/powerpoint/2010/main" val="16036504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a:t>
            </a:r>
          </a:p>
          <a:p>
            <a:r>
              <a:rPr lang="en-GB" sz="1200" kern="1200" dirty="0">
                <a:solidFill>
                  <a:schemeClr val="tx1"/>
                </a:solidFill>
                <a:effectLst/>
                <a:latin typeface="+mn-lt"/>
                <a:ea typeface="+mn-ea"/>
                <a:cs typeface="+mn-cs"/>
              </a:rPr>
              <a:t>A political implication that M&amp;S must incorporate into its strategy is BREXIT. Which has caused supply chain issues where M&amp;S struggle to get goods into Ireland and France because of the additional paperwork. This has led to M&amp;S deciding to close 11 stores mainly located on the High Street of Paris missing out on profits and more. (Reuters, 2021).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Economical: </a:t>
            </a:r>
          </a:p>
          <a:p>
            <a:r>
              <a:rPr lang="en-GB" sz="1200" kern="1200" dirty="0">
                <a:solidFill>
                  <a:schemeClr val="tx1"/>
                </a:solidFill>
                <a:effectLst/>
                <a:latin typeface="+mn-lt"/>
                <a:ea typeface="+mn-ea"/>
                <a:cs typeface="+mn-cs"/>
              </a:rPr>
              <a:t>The external economic affect for M&amp;S strategy depends on the current market. For example, how will they plan to tackle external economic environments such as a recession whilst also seizing the opportunities of economic booms. M&amp;S could agree plans to tackle each economic environment which could encourage investment and increase company confidence for stakeholders to invest into M&amp;S.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Social: </a:t>
            </a:r>
          </a:p>
          <a:p>
            <a:r>
              <a:rPr lang="en-GB" sz="1200" kern="1200" dirty="0">
                <a:solidFill>
                  <a:schemeClr val="tx1"/>
                </a:solidFill>
                <a:effectLst/>
                <a:latin typeface="+mn-lt"/>
                <a:ea typeface="+mn-ea"/>
                <a:cs typeface="+mn-cs"/>
              </a:rPr>
              <a:t>For social, M&amp;S has successfully started a neighbourly community fund which aims to support those impacted by COVID-19, it will help mobilise more than 1000 local charities. This is a fantastic initiative and will help raise awareness to charity that their consumers can support. M&amp;S could consider keeping this initiative going post pandemic within its strategic report. (The Prince's Responsible Business Network, 2020).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Technological:</a:t>
            </a:r>
          </a:p>
          <a:p>
            <a:r>
              <a:rPr lang="en-GB" sz="1200" kern="1200" dirty="0">
                <a:solidFill>
                  <a:schemeClr val="tx1"/>
                </a:solidFill>
                <a:effectLst/>
                <a:latin typeface="+mn-lt"/>
                <a:ea typeface="+mn-ea"/>
                <a:cs typeface="+mn-cs"/>
              </a:rPr>
              <a:t>Since the pandemic, M&amp;S has seen a rise in online clothing sales. However  it could be considered that M&amp;S has not factored in cyber security into its strategy. With the risk of hacking and cyber hoax it is essential that M&amp;S keeps on top of it so be security.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Legal: </a:t>
            </a:r>
          </a:p>
          <a:p>
            <a:r>
              <a:rPr lang="en-GB" sz="1200" kern="1200" dirty="0">
                <a:solidFill>
                  <a:schemeClr val="tx1"/>
                </a:solidFill>
                <a:effectLst/>
                <a:latin typeface="+mn-lt"/>
                <a:ea typeface="+mn-ea"/>
                <a:cs typeface="+mn-cs"/>
              </a:rPr>
              <a:t>Legal influences include its lawsuit with Aldi. This can have a negative effect on how the company is portrayed but to strike a balance it is also important to protect your branding. The main disadvantage of a legal dispute is it uses up too many resources, takes time and can become very costly.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Environmental:</a:t>
            </a:r>
          </a:p>
          <a:p>
            <a:r>
              <a:rPr lang="en-GB" sz="1200" kern="1200" dirty="0">
                <a:solidFill>
                  <a:schemeClr val="tx1"/>
                </a:solidFill>
                <a:effectLst/>
                <a:latin typeface="+mn-lt"/>
                <a:ea typeface="+mn-ea"/>
                <a:cs typeface="+mn-cs"/>
              </a:rPr>
              <a:t>M&amp;S must be seen as being ethical and have made a commitment to send zero waste to landfills from the operations this means there will be no waste from food, used clothing, packaging and carrier bags (M&amp;S, 2021).</a:t>
            </a:r>
          </a:p>
          <a:p>
            <a:r>
              <a:rPr lang="en-GB" sz="1200" kern="1200" dirty="0">
                <a:solidFill>
                  <a:schemeClr val="tx1"/>
                </a:solidFill>
                <a:effectLst/>
                <a:latin typeface="+mn-lt"/>
                <a:ea typeface="+mn-ea"/>
                <a:cs typeface="+mn-cs"/>
              </a:rPr>
              <a:t>This is an advantage to M&amp;S strategy as it is contributing towards the circular economy. There is no target for when the company reach zero landfill waste which is something that need to be addressed.  </a:t>
            </a:r>
          </a:p>
          <a:p>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6</a:t>
            </a:fld>
            <a:endParaRPr lang="en-US"/>
          </a:p>
        </p:txBody>
      </p:sp>
    </p:spTree>
    <p:extLst>
      <p:ext uri="{BB962C8B-B14F-4D97-AF65-F5344CB8AC3E}">
        <p14:creationId xmlns:p14="http://schemas.microsoft.com/office/powerpoint/2010/main" val="10166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Ansoff Matrix: </a:t>
            </a:r>
          </a:p>
          <a:p>
            <a:r>
              <a:rPr lang="en-GB" sz="1200" kern="1200" dirty="0">
                <a:solidFill>
                  <a:schemeClr val="tx1"/>
                </a:solidFill>
                <a:effectLst/>
                <a:latin typeface="+mn-lt"/>
                <a:ea typeface="+mn-ea"/>
                <a:cs typeface="+mn-cs"/>
              </a:rPr>
              <a:t>The Ansoff matrix developed by Igor Ansoff is a tool used by firms to plan growth strategies. Ansoff matrix consist of four groups market penetration, market development, product development, diversification (CFI, n.d.). The groups are designed to illustrate both new and existing products and markets. Definition of the strategies are as followed: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Market Penetration: </a:t>
            </a:r>
          </a:p>
          <a:p>
            <a:r>
              <a:rPr lang="en-GB" sz="1200" kern="1200" dirty="0">
                <a:solidFill>
                  <a:schemeClr val="tx1"/>
                </a:solidFill>
                <a:effectLst/>
                <a:latin typeface="+mn-lt"/>
                <a:ea typeface="+mn-ea"/>
                <a:cs typeface="+mn-cs"/>
              </a:rPr>
              <a:t>Market penetration involves existing markets to increase share of each market. This can be done by decreasing prices to attract new customers, increasing promotion and by acquiring a competitor in the same marketplace (CFI, n.d.).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Product Development: </a:t>
            </a:r>
          </a:p>
          <a:p>
            <a:r>
              <a:rPr lang="en-GB" sz="1200" kern="1200" dirty="0">
                <a:solidFill>
                  <a:schemeClr val="tx1"/>
                </a:solidFill>
                <a:effectLst/>
                <a:latin typeface="+mn-lt"/>
                <a:ea typeface="+mn-ea"/>
                <a:cs typeface="+mn-cs"/>
              </a:rPr>
              <a:t>Product development means to design, manufacture and sell a brand-new product to an existing market. This can be done by looking at competitor product, improving it to make it more desirable and launch it in an existing market. For M&amp;S this could be an M&amp;S brand of coffee which could be more desirable than Nescafe coffee since it has a flavour such as chocolate. This flavour of coffee would then be launched in an existing market targeting consumers who purchase Nescafe coffee (CFI, n.d.).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Market development:</a:t>
            </a:r>
          </a:p>
          <a:p>
            <a:r>
              <a:rPr lang="en-GB" sz="1200" kern="1200" dirty="0">
                <a:solidFill>
                  <a:schemeClr val="tx1"/>
                </a:solidFill>
                <a:effectLst/>
                <a:latin typeface="+mn-lt"/>
                <a:ea typeface="+mn-ea"/>
                <a:cs typeface="+mn-cs"/>
              </a:rPr>
              <a:t>Market development is where existing products are entered into a new market such as when a firm expands its stores regionally or even enters an international market. This can be directly compared to M&amp;S since it has expanded its stores internationally to 64 locations, this mean M&amp;S has in the past used Ansoff matrix strategy to expand the business and grow profits (CFI, n.d.).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Diversification:</a:t>
            </a:r>
          </a:p>
          <a:p>
            <a:r>
              <a:rPr lang="en-GB" sz="1200" kern="1200" dirty="0">
                <a:solidFill>
                  <a:schemeClr val="tx1"/>
                </a:solidFill>
                <a:effectLst/>
                <a:latin typeface="+mn-lt"/>
                <a:ea typeface="+mn-ea"/>
                <a:cs typeface="+mn-cs"/>
              </a:rPr>
              <a:t>Diversification is where a firm enters a new market with a new product, this is the riskiest strategy since a company will have to research what market and product would be the most successful for the organisation. It is unlikely that M&amp;S would explore a diversification strategy since product development and market penetration has already been successful for the organisation (CFI, n.d.).</a:t>
            </a:r>
          </a:p>
          <a:p>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7</a:t>
            </a:fld>
            <a:endParaRPr lang="en-US"/>
          </a:p>
        </p:txBody>
      </p:sp>
    </p:spTree>
    <p:extLst>
      <p:ext uri="{BB962C8B-B14F-4D97-AF65-F5344CB8AC3E}">
        <p14:creationId xmlns:p14="http://schemas.microsoft.com/office/powerpoint/2010/main" val="3718985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is a stakeholder analysis? </a:t>
            </a:r>
          </a:p>
          <a:p>
            <a:r>
              <a:rPr lang="en-GB" sz="1200" kern="1200" dirty="0">
                <a:solidFill>
                  <a:schemeClr val="tx1"/>
                </a:solidFill>
                <a:effectLst/>
                <a:latin typeface="+mn-lt"/>
                <a:ea typeface="+mn-ea"/>
                <a:cs typeface="+mn-cs"/>
              </a:rPr>
              <a:t>In relation to M&amp;S a stakeholder analysis allowed the company to establish and analyse its stakeholders and the influence they have on the business (</a:t>
            </a:r>
            <a:r>
              <a:rPr lang="en-GB" sz="1200" kern="1200" dirty="0" err="1">
                <a:solidFill>
                  <a:schemeClr val="tx1"/>
                </a:solidFill>
                <a:effectLst/>
                <a:latin typeface="+mn-lt"/>
                <a:ea typeface="+mn-ea"/>
                <a:cs typeface="+mn-cs"/>
              </a:rPr>
              <a:t>gocardless</a:t>
            </a:r>
            <a:r>
              <a:rPr lang="en-GB" sz="1200" kern="1200" dirty="0">
                <a:solidFill>
                  <a:schemeClr val="tx1"/>
                </a:solidFill>
                <a:effectLst/>
                <a:latin typeface="+mn-lt"/>
                <a:ea typeface="+mn-ea"/>
                <a:cs typeface="+mn-cs"/>
              </a:rPr>
              <a:t>, 2021). </a:t>
            </a:r>
          </a:p>
          <a:p>
            <a:r>
              <a:rPr lang="en-GB" sz="1200" kern="1200" dirty="0">
                <a:solidFill>
                  <a:schemeClr val="tx1"/>
                </a:solidFill>
                <a:effectLst/>
                <a:latin typeface="+mn-lt"/>
                <a:ea typeface="+mn-ea"/>
                <a:cs typeface="+mn-cs"/>
              </a:rPr>
              <a:t>For example, it is important to establish who has the most influence over your business and who needs to be impressed because they have higher power which could be the difference between a successful and a failed business.</a:t>
            </a:r>
          </a:p>
          <a:p>
            <a:r>
              <a:rPr lang="en-GB" sz="1200" kern="1200" dirty="0">
                <a:solidFill>
                  <a:schemeClr val="tx1"/>
                </a:solidFill>
                <a:effectLst/>
                <a:latin typeface="+mn-lt"/>
                <a:ea typeface="+mn-ea"/>
                <a:cs typeface="+mn-cs"/>
              </a:rPr>
              <a:t>To carry out a stakeholder analysis on M&amp;S, consideration will be given to the power interest grid which categorises stakeholders into low to high power and low to high interest and placing them into a: keep satisfied, manage closely, monitor, and keep informed categories. To summarise this, you must keep  customers, and Government satisfied; Employees and suppliers you must manage closely; you must monitor consumers and local communities keep shareholders and investors at M&amp;S informed. </a:t>
            </a:r>
          </a:p>
          <a:p>
            <a:endParaRPr lang="en-US" dirty="0"/>
          </a:p>
        </p:txBody>
      </p:sp>
      <p:sp>
        <p:nvSpPr>
          <p:cNvPr id="4" name="Slide Number Placeholder 3"/>
          <p:cNvSpPr>
            <a:spLocks noGrp="1"/>
          </p:cNvSpPr>
          <p:nvPr>
            <p:ph type="sldNum" sz="quarter" idx="5"/>
          </p:nvPr>
        </p:nvSpPr>
        <p:spPr/>
        <p:txBody>
          <a:bodyPr/>
          <a:lstStyle/>
          <a:p>
            <a:fld id="{239F6984-6CB6-6B43-8DBD-F92EEE9636F7}" type="slidenum">
              <a:rPr lang="en-US" smtClean="0"/>
              <a:t>8</a:t>
            </a:fld>
            <a:endParaRPr lang="en-US"/>
          </a:p>
        </p:txBody>
      </p:sp>
    </p:spTree>
    <p:extLst>
      <p:ext uri="{BB962C8B-B14F-4D97-AF65-F5344CB8AC3E}">
        <p14:creationId xmlns:p14="http://schemas.microsoft.com/office/powerpoint/2010/main" val="3669321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this presentation has considered the strategic management analysis of M&amp;S, Bowman strategy clock, SWOT analysis, PESTLE analysis and a stakeholder analysis. The recommendations that M&amp;S could consider adopting in future strategic report is to achieve a mitigation of loss plan to mitigate the loss caused by the pandemic, investing in online sales and cyber security to ensure that customers can browse safely on the website, continue charity initiative to support local charities and finally agree a date and work towards achieving a zero-waste target.</a:t>
            </a:r>
          </a:p>
        </p:txBody>
      </p:sp>
      <p:sp>
        <p:nvSpPr>
          <p:cNvPr id="4" name="Slide Number Placeholder 3"/>
          <p:cNvSpPr>
            <a:spLocks noGrp="1"/>
          </p:cNvSpPr>
          <p:nvPr>
            <p:ph type="sldNum" sz="quarter" idx="5"/>
          </p:nvPr>
        </p:nvSpPr>
        <p:spPr/>
        <p:txBody>
          <a:bodyPr/>
          <a:lstStyle/>
          <a:p>
            <a:fld id="{239F6984-6CB6-6B43-8DBD-F92EEE9636F7}" type="slidenum">
              <a:rPr lang="en-US" smtClean="0"/>
              <a:t>9</a:t>
            </a:fld>
            <a:endParaRPr lang="en-US"/>
          </a:p>
        </p:txBody>
      </p:sp>
    </p:spTree>
    <p:extLst>
      <p:ext uri="{BB962C8B-B14F-4D97-AF65-F5344CB8AC3E}">
        <p14:creationId xmlns:p14="http://schemas.microsoft.com/office/powerpoint/2010/main" val="784213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to my presentation! </a:t>
            </a:r>
          </a:p>
        </p:txBody>
      </p:sp>
      <p:sp>
        <p:nvSpPr>
          <p:cNvPr id="4" name="Slide Number Placeholder 3"/>
          <p:cNvSpPr>
            <a:spLocks noGrp="1"/>
          </p:cNvSpPr>
          <p:nvPr>
            <p:ph type="sldNum" sz="quarter" idx="5"/>
          </p:nvPr>
        </p:nvSpPr>
        <p:spPr/>
        <p:txBody>
          <a:bodyPr/>
          <a:lstStyle/>
          <a:p>
            <a:fld id="{239F6984-6CB6-6B43-8DBD-F92EEE9636F7}" type="slidenum">
              <a:rPr lang="en-US" smtClean="0"/>
              <a:t>10</a:t>
            </a:fld>
            <a:endParaRPr lang="en-US"/>
          </a:p>
        </p:txBody>
      </p:sp>
    </p:spTree>
    <p:extLst>
      <p:ext uri="{BB962C8B-B14F-4D97-AF65-F5344CB8AC3E}">
        <p14:creationId xmlns:p14="http://schemas.microsoft.com/office/powerpoint/2010/main" val="1001744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1/10/22</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3742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1/10/22</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801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1/10/22</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08334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1/10/22</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14327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1/10/22</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400160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1/10/22</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02194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1/10/22</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571469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1/10/22</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36715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1/10/22</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30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1/10/22</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2997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1/10/22</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3054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1/10/22</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5736924"/>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51" r:id="rId6"/>
    <p:sldLayoutId id="2147483846" r:id="rId7"/>
    <p:sldLayoutId id="2147483847" r:id="rId8"/>
    <p:sldLayoutId id="2147483848" r:id="rId9"/>
    <p:sldLayoutId id="2147483850" r:id="rId10"/>
    <p:sldLayoutId id="2147483849"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6.sv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4.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11" Type="http://schemas.openxmlformats.org/officeDocument/2006/relationships/image" Target="../media/image2.png"/><Relationship Id="rId5" Type="http://schemas.openxmlformats.org/officeDocument/2006/relationships/diagramData" Target="../diagrams/data3.xml"/><Relationship Id="rId10" Type="http://schemas.openxmlformats.org/officeDocument/2006/relationships/image" Target="../media/image8.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AA4C3261-E83D-49C6-8D5B-92EAB81BD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B5E741-23F7-1748-8318-19D7C28C211F}"/>
              </a:ext>
            </a:extLst>
          </p:cNvPr>
          <p:cNvSpPr>
            <a:spLocks noGrp="1"/>
          </p:cNvSpPr>
          <p:nvPr>
            <p:ph type="ctrTitle"/>
          </p:nvPr>
        </p:nvSpPr>
        <p:spPr>
          <a:xfrm>
            <a:off x="6662169" y="978408"/>
            <a:ext cx="5021182" cy="2334248"/>
          </a:xfrm>
        </p:spPr>
        <p:txBody>
          <a:bodyPr anchor="t">
            <a:normAutofit/>
          </a:bodyPr>
          <a:lstStyle/>
          <a:p>
            <a:pPr>
              <a:lnSpc>
                <a:spcPct val="90000"/>
              </a:lnSpc>
            </a:pPr>
            <a:r>
              <a:rPr lang="en-US"/>
              <a:t>Strategies for resilience and prosperity:</a:t>
            </a:r>
          </a:p>
        </p:txBody>
      </p:sp>
      <p:sp>
        <p:nvSpPr>
          <p:cNvPr id="3" name="Subtitle 2">
            <a:extLst>
              <a:ext uri="{FF2B5EF4-FFF2-40B4-BE49-F238E27FC236}">
                <a16:creationId xmlns:a16="http://schemas.microsoft.com/office/drawing/2014/main" id="{CEFD6BA4-23A3-4A45-93EE-61E2E214932E}"/>
              </a:ext>
            </a:extLst>
          </p:cNvPr>
          <p:cNvSpPr>
            <a:spLocks noGrp="1"/>
          </p:cNvSpPr>
          <p:nvPr>
            <p:ph type="subTitle" idx="1"/>
          </p:nvPr>
        </p:nvSpPr>
        <p:spPr>
          <a:xfrm>
            <a:off x="6642566" y="4482450"/>
            <a:ext cx="5040785" cy="1724029"/>
          </a:xfrm>
        </p:spPr>
        <p:txBody>
          <a:bodyPr anchor="t">
            <a:normAutofit/>
          </a:bodyPr>
          <a:lstStyle/>
          <a:p>
            <a:r>
              <a:rPr lang="en-US"/>
              <a:t>By Samuel Rossiter </a:t>
            </a:r>
          </a:p>
          <a:p>
            <a:r>
              <a:rPr lang="en-US"/>
              <a:t>1910129</a:t>
            </a:r>
            <a:br>
              <a:rPr lang="en-US"/>
            </a:br>
            <a:r>
              <a:rPr lang="en-US"/>
              <a:t>BMSP6007</a:t>
            </a:r>
          </a:p>
        </p:txBody>
      </p:sp>
      <p:sp>
        <p:nvSpPr>
          <p:cNvPr id="22" name="Rectangle 21">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bokeh light background">
            <a:extLst>
              <a:ext uri="{FF2B5EF4-FFF2-40B4-BE49-F238E27FC236}">
                <a16:creationId xmlns:a16="http://schemas.microsoft.com/office/drawing/2014/main" id="{A6A62244-889A-4D29-8025-05C44A2F40AE}"/>
              </a:ext>
            </a:extLst>
          </p:cNvPr>
          <p:cNvPicPr>
            <a:picLocks noChangeAspect="1"/>
          </p:cNvPicPr>
          <p:nvPr/>
        </p:nvPicPr>
        <p:blipFill rotWithShape="1">
          <a:blip r:embed="rId5"/>
          <a:srcRect l="17737" r="21858" b="-1"/>
          <a:stretch/>
        </p:blipFill>
        <p:spPr>
          <a:xfrm>
            <a:off x="525665" y="657369"/>
            <a:ext cx="5005592" cy="5531495"/>
          </a:xfrm>
          <a:prstGeom prst="rect">
            <a:avLst/>
          </a:prstGeom>
        </p:spPr>
      </p:pic>
      <p:pic>
        <p:nvPicPr>
          <p:cNvPr id="6" name="Audio 5">
            <a:hlinkClick r:id="" action="ppaction://media"/>
            <a:extLst>
              <a:ext uri="{FF2B5EF4-FFF2-40B4-BE49-F238E27FC236}">
                <a16:creationId xmlns:a16="http://schemas.microsoft.com/office/drawing/2014/main" id="{22DD9AF7-4E98-1B44-B727-2CB2C8927B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87234646"/>
      </p:ext>
    </p:extLst>
  </p:cSld>
  <p:clrMapOvr>
    <a:masterClrMapping/>
  </p:clrMapOvr>
  <mc:AlternateContent xmlns:mc="http://schemas.openxmlformats.org/markup-compatibility/2006">
    <mc:Choice xmlns:p14="http://schemas.microsoft.com/office/powerpoint/2010/main" Requires="p14">
      <p:transition spd="slow" p14:dur="2000" advTm="36318"/>
    </mc:Choice>
    <mc:Fallback>
      <p:transition spd="slow" advTm="36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5520-A04B-2A44-B93B-E708FD16518D}"/>
              </a:ext>
            </a:extLst>
          </p:cNvPr>
          <p:cNvSpPr>
            <a:spLocks noGrp="1"/>
          </p:cNvSpPr>
          <p:nvPr>
            <p:ph type="title"/>
          </p:nvPr>
        </p:nvSpPr>
        <p:spPr/>
        <p:txBody>
          <a:bodyPr/>
          <a:lstStyle/>
          <a:p>
            <a:r>
              <a:rPr lang="en-US" dirty="0"/>
              <a:t>What is Strategy and Strategic Management? </a:t>
            </a:r>
          </a:p>
        </p:txBody>
      </p:sp>
      <p:sp>
        <p:nvSpPr>
          <p:cNvPr id="3" name="Content Placeholder 2">
            <a:extLst>
              <a:ext uri="{FF2B5EF4-FFF2-40B4-BE49-F238E27FC236}">
                <a16:creationId xmlns:a16="http://schemas.microsoft.com/office/drawing/2014/main" id="{EE778272-3FB9-8740-AE0E-353127F97C6B}"/>
              </a:ext>
            </a:extLst>
          </p:cNvPr>
          <p:cNvSpPr>
            <a:spLocks noGrp="1"/>
          </p:cNvSpPr>
          <p:nvPr>
            <p:ph idx="1"/>
          </p:nvPr>
        </p:nvSpPr>
        <p:spPr/>
        <p:txBody>
          <a:bodyPr/>
          <a:lstStyle/>
          <a:p>
            <a:pPr marL="342900" indent="-342900">
              <a:buFont typeface="Arial" panose="020B0604020202020204" pitchFamily="34" charset="0"/>
              <a:buChar char="•"/>
            </a:pPr>
            <a:r>
              <a:rPr lang="en-GB" dirty="0"/>
              <a:t>A strategy is planning ahead and allocating resources within an organisation environment.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Strategic management is the identification of different strategies that managers can use to achieve better performance and a competitive advantage for their organisation. </a:t>
            </a:r>
          </a:p>
        </p:txBody>
      </p:sp>
      <p:pic>
        <p:nvPicPr>
          <p:cNvPr id="7" name="Audio 6">
            <a:hlinkClick r:id="" action="ppaction://media"/>
            <a:extLst>
              <a:ext uri="{FF2B5EF4-FFF2-40B4-BE49-F238E27FC236}">
                <a16:creationId xmlns:a16="http://schemas.microsoft.com/office/drawing/2014/main" id="{422595DD-75BB-384F-8221-1A0DCC1DDE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00147458"/>
      </p:ext>
    </p:extLst>
  </p:cSld>
  <p:clrMapOvr>
    <a:masterClrMapping/>
  </p:clrMapOvr>
  <mc:AlternateContent xmlns:mc="http://schemas.openxmlformats.org/markup-compatibility/2006">
    <mc:Choice xmlns:p14="http://schemas.microsoft.com/office/powerpoint/2010/main" Requires="p14">
      <p:transition spd="slow" p14:dur="2000" advTm="65071"/>
    </mc:Choice>
    <mc:Fallback>
      <p:transition spd="slow" advTm="65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4BDB5F-7D5B-B344-A140-7C7F03952923}"/>
              </a:ext>
            </a:extLst>
          </p:cNvPr>
          <p:cNvSpPr>
            <a:spLocks noGrp="1"/>
          </p:cNvSpPr>
          <p:nvPr>
            <p:ph type="title"/>
          </p:nvPr>
        </p:nvSpPr>
        <p:spPr>
          <a:xfrm>
            <a:off x="517870" y="976160"/>
            <a:ext cx="5021183" cy="1848734"/>
          </a:xfrm>
        </p:spPr>
        <p:txBody>
          <a:bodyPr>
            <a:normAutofit/>
          </a:bodyPr>
          <a:lstStyle/>
          <a:p>
            <a:r>
              <a:rPr lang="en-US"/>
              <a:t>Marks &amp; Spencer: </a:t>
            </a:r>
            <a:endParaRPr lang="en-US" dirty="0"/>
          </a:p>
        </p:txBody>
      </p:sp>
      <p:sp>
        <p:nvSpPr>
          <p:cNvPr id="24" name="Rectangle 23">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Content Placeholder 2">
            <a:extLst>
              <a:ext uri="{FF2B5EF4-FFF2-40B4-BE49-F238E27FC236}">
                <a16:creationId xmlns:a16="http://schemas.microsoft.com/office/drawing/2014/main" id="{779FBA6E-568E-B54C-976A-E3BCF58D4F11}"/>
              </a:ext>
            </a:extLst>
          </p:cNvPr>
          <p:cNvSpPr>
            <a:spLocks noGrp="1"/>
          </p:cNvSpPr>
          <p:nvPr>
            <p:ph idx="1"/>
          </p:nvPr>
        </p:nvSpPr>
        <p:spPr>
          <a:xfrm>
            <a:off x="382524" y="3328580"/>
            <a:ext cx="5021183" cy="3025729"/>
          </a:xfrm>
        </p:spPr>
        <p:txBody>
          <a:bodyPr>
            <a:normAutofit/>
          </a:bodyPr>
          <a:lstStyle/>
          <a:p>
            <a:pPr marL="342900" indent="-342900">
              <a:buFont typeface="Arial" panose="020B0604020202020204" pitchFamily="34" charset="0"/>
              <a:buChar char="•"/>
            </a:pPr>
            <a:r>
              <a:rPr lang="en-US" dirty="0"/>
              <a:t>Food and Clothing department store.</a:t>
            </a:r>
          </a:p>
          <a:p>
            <a:pPr marL="342900" indent="-342900">
              <a:buFont typeface="Arial" panose="020B0604020202020204" pitchFamily="34" charset="0"/>
              <a:buChar char="•"/>
            </a:pPr>
            <a:r>
              <a:rPr lang="en-US" dirty="0"/>
              <a:t>Established in 1884.</a:t>
            </a:r>
          </a:p>
          <a:p>
            <a:pPr marL="342900" indent="-342900">
              <a:buFont typeface="Arial" panose="020B0604020202020204" pitchFamily="34" charset="0"/>
              <a:buChar char="•"/>
            </a:pPr>
            <a:r>
              <a:rPr lang="en-US" dirty="0"/>
              <a:t>1,519 stores</a:t>
            </a:r>
          </a:p>
          <a:p>
            <a:pPr marL="342900" indent="-342900">
              <a:buFont typeface="Arial" panose="020B0604020202020204" pitchFamily="34" charset="0"/>
              <a:buChar char="•"/>
            </a:pPr>
            <a:r>
              <a:rPr lang="en-US" dirty="0"/>
              <a:t>62 International markets.</a:t>
            </a:r>
          </a:p>
          <a:p>
            <a:pPr marL="342900" indent="-342900">
              <a:buFont typeface="Arial" panose="020B0604020202020204" pitchFamily="34" charset="0"/>
              <a:buChar char="•"/>
            </a:pPr>
            <a:endParaRPr lang="en-US" dirty="0"/>
          </a:p>
          <a:p>
            <a:pPr marL="342900" indent="-342900">
              <a:buFont typeface="Arial" panose="020B0604020202020204" pitchFamily="34" charset="0"/>
              <a:buChar char="•"/>
            </a:pPr>
            <a:endParaRPr lang="en-US" dirty="0"/>
          </a:p>
        </p:txBody>
      </p:sp>
      <p:pic>
        <p:nvPicPr>
          <p:cNvPr id="1026" name="Picture 2">
            <a:extLst>
              <a:ext uri="{FF2B5EF4-FFF2-40B4-BE49-F238E27FC236}">
                <a16:creationId xmlns:a16="http://schemas.microsoft.com/office/drawing/2014/main" id="{17D775FD-E1A6-FF4E-921A-82AB841BA92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4476" y="1900527"/>
            <a:ext cx="5715000" cy="3428999"/>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E0B5B346-EB80-1A41-86F4-B29BB681B2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75554012"/>
      </p:ext>
    </p:extLst>
  </p:cSld>
  <p:clrMapOvr>
    <a:masterClrMapping/>
  </p:clrMapOvr>
  <mc:AlternateContent xmlns:mc="http://schemas.openxmlformats.org/markup-compatibility/2006">
    <mc:Choice xmlns:p14="http://schemas.microsoft.com/office/powerpoint/2010/main" Requires="p14">
      <p:transition spd="slow" p14:dur="2000" advTm="32484"/>
    </mc:Choice>
    <mc:Fallback>
      <p:transition spd="slow" advTm="32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descr="Analogue clock">
            <a:extLst>
              <a:ext uri="{FF2B5EF4-FFF2-40B4-BE49-F238E27FC236}">
                <a16:creationId xmlns:a16="http://schemas.microsoft.com/office/drawing/2014/main" id="{23032E4C-25A3-42BB-B93A-2CD88AF7F7A5}"/>
              </a:ext>
            </a:extLst>
          </p:cNvPr>
          <p:cNvPicPr>
            <a:picLocks noChangeAspect="1"/>
          </p:cNvPicPr>
          <p:nvPr/>
        </p:nvPicPr>
        <p:blipFill rotWithShape="1">
          <a:blip r:embed="rId5"/>
          <a:srcRect t="15709" r="-1" b="-1"/>
          <a:stretch/>
        </p:blipFill>
        <p:spPr>
          <a:xfrm>
            <a:off x="20" y="10"/>
            <a:ext cx="12188932" cy="6857990"/>
          </a:xfrm>
          <a:prstGeom prst="rect">
            <a:avLst/>
          </a:prstGeom>
        </p:spPr>
      </p:pic>
      <p:sp>
        <p:nvSpPr>
          <p:cNvPr id="24" name="Rectangle 23">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0626A-6030-1641-A4B5-12EE2A4989C0}"/>
              </a:ext>
            </a:extLst>
          </p:cNvPr>
          <p:cNvSpPr>
            <a:spLocks noGrp="1"/>
          </p:cNvSpPr>
          <p:nvPr>
            <p:ph type="title"/>
          </p:nvPr>
        </p:nvSpPr>
        <p:spPr>
          <a:xfrm>
            <a:off x="517870" y="978408"/>
            <a:ext cx="5021182" cy="2334248"/>
          </a:xfrm>
        </p:spPr>
        <p:txBody>
          <a:bodyPr vert="horz" lIns="91440" tIns="45720" rIns="91440" bIns="45720" rtlCol="0" anchor="t">
            <a:normAutofit/>
          </a:bodyPr>
          <a:lstStyle/>
          <a:p>
            <a:r>
              <a:rPr lang="en-US" dirty="0">
                <a:solidFill>
                  <a:srgbClr val="FFFFFF"/>
                </a:solidFill>
              </a:rPr>
              <a:t>Bowman’s Strategic Clock </a:t>
            </a:r>
          </a:p>
        </p:txBody>
      </p:sp>
      <p:sp>
        <p:nvSpPr>
          <p:cNvPr id="26" name="Rectangle 2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4B60C88A-9C59-294A-A638-3636742FE6B0}"/>
              </a:ext>
            </a:extLst>
          </p:cNvPr>
          <p:cNvSpPr/>
          <p:nvPr/>
        </p:nvSpPr>
        <p:spPr>
          <a:xfrm>
            <a:off x="0" y="3487172"/>
            <a:ext cx="12192000" cy="3429000"/>
          </a:xfrm>
          <a:prstGeom prst="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The eight positions of Bowman’s Strategic Clock</a:t>
            </a:r>
            <a:r>
              <a:rPr lang="en-US" dirty="0"/>
              <a:t>:</a:t>
            </a:r>
          </a:p>
          <a:p>
            <a:pPr algn="ctr"/>
            <a:r>
              <a:rPr lang="en-US" dirty="0"/>
              <a:t> </a:t>
            </a:r>
          </a:p>
          <a:p>
            <a:pPr marL="342900" indent="-342900">
              <a:buFont typeface="+mj-lt"/>
              <a:buAutoNum type="arabicParenR"/>
            </a:pPr>
            <a:r>
              <a:rPr lang="en-US" dirty="0"/>
              <a:t>Low price and low added value.</a:t>
            </a:r>
          </a:p>
          <a:p>
            <a:pPr marL="342900" indent="-342900">
              <a:buFont typeface="+mj-lt"/>
              <a:buAutoNum type="arabicParenR"/>
            </a:pPr>
            <a:r>
              <a:rPr lang="en-US" dirty="0"/>
              <a:t>Low price</a:t>
            </a:r>
          </a:p>
          <a:p>
            <a:pPr marL="342900" indent="-342900">
              <a:buFont typeface="+mj-lt"/>
              <a:buAutoNum type="arabicParenR"/>
            </a:pPr>
            <a:r>
              <a:rPr lang="en-US" dirty="0"/>
              <a:t>Hybrid</a:t>
            </a:r>
          </a:p>
          <a:p>
            <a:pPr marL="342900" indent="-342900">
              <a:buFont typeface="+mj-lt"/>
              <a:buAutoNum type="arabicParenR"/>
            </a:pPr>
            <a:r>
              <a:rPr lang="en-US" dirty="0"/>
              <a:t>Differentiation</a:t>
            </a:r>
          </a:p>
          <a:p>
            <a:pPr marL="342900" indent="-342900">
              <a:buFont typeface="+mj-lt"/>
              <a:buAutoNum type="arabicParenR"/>
            </a:pPr>
            <a:r>
              <a:rPr lang="en-US" dirty="0"/>
              <a:t>Focus differentiation</a:t>
            </a:r>
          </a:p>
          <a:p>
            <a:pPr marL="342900" indent="-342900">
              <a:buFont typeface="+mj-lt"/>
              <a:buAutoNum type="arabicParenR"/>
            </a:pPr>
            <a:r>
              <a:rPr lang="en-US" dirty="0"/>
              <a:t>Risky high margins</a:t>
            </a:r>
          </a:p>
          <a:p>
            <a:pPr marL="342900" indent="-342900">
              <a:buFont typeface="+mj-lt"/>
              <a:buAutoNum type="arabicParenR"/>
            </a:pPr>
            <a:r>
              <a:rPr lang="en-US" dirty="0"/>
              <a:t>Monopoly Pricing</a:t>
            </a:r>
          </a:p>
          <a:p>
            <a:pPr marL="342900" indent="-342900">
              <a:buFont typeface="+mj-lt"/>
              <a:buAutoNum type="arabicParenR"/>
            </a:pPr>
            <a:r>
              <a:rPr lang="en-US" dirty="0"/>
              <a:t>Loss of market share</a:t>
            </a:r>
          </a:p>
        </p:txBody>
      </p:sp>
      <p:pic>
        <p:nvPicPr>
          <p:cNvPr id="9" name="Graphic 8" descr="Alarm clock outline">
            <a:extLst>
              <a:ext uri="{FF2B5EF4-FFF2-40B4-BE49-F238E27FC236}">
                <a16:creationId xmlns:a16="http://schemas.microsoft.com/office/drawing/2014/main" id="{3C194458-E791-A143-B0D0-DBC9DA6ED20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004134" y="4158671"/>
            <a:ext cx="2932017" cy="2932017"/>
          </a:xfrm>
          <a:prstGeom prst="rect">
            <a:avLst/>
          </a:prstGeom>
        </p:spPr>
      </p:pic>
      <p:pic>
        <p:nvPicPr>
          <p:cNvPr id="5" name="Audio 4">
            <a:hlinkClick r:id="" action="ppaction://media"/>
            <a:extLst>
              <a:ext uri="{FF2B5EF4-FFF2-40B4-BE49-F238E27FC236}">
                <a16:creationId xmlns:a16="http://schemas.microsoft.com/office/drawing/2014/main" id="{A15E8BA4-73DC-4F4B-A126-8BFE832397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57302299"/>
      </p:ext>
    </p:extLst>
  </p:cSld>
  <p:clrMapOvr>
    <a:masterClrMapping/>
  </p:clrMapOvr>
  <mc:AlternateContent xmlns:mc="http://schemas.openxmlformats.org/markup-compatibility/2006">
    <mc:Choice xmlns:p14="http://schemas.microsoft.com/office/powerpoint/2010/main" Requires="p14">
      <p:transition spd="slow" p14:dur="2000" advTm="58260"/>
    </mc:Choice>
    <mc:Fallback>
      <p:transition spd="slow" advTm="58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F8DCD2-6BA7-6942-B43F-6B10E060809A}"/>
              </a:ext>
            </a:extLst>
          </p:cNvPr>
          <p:cNvSpPr>
            <a:spLocks noGrp="1"/>
          </p:cNvSpPr>
          <p:nvPr>
            <p:ph type="title"/>
          </p:nvPr>
        </p:nvSpPr>
        <p:spPr>
          <a:xfrm>
            <a:off x="517870" y="976160"/>
            <a:ext cx="6144230" cy="1934172"/>
          </a:xfrm>
        </p:spPr>
        <p:txBody>
          <a:bodyPr>
            <a:normAutofit/>
          </a:bodyPr>
          <a:lstStyle/>
          <a:p>
            <a:r>
              <a:rPr lang="en-US" dirty="0"/>
              <a:t>SWOT Analysis:</a:t>
            </a: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AF664E-956D-40D1-9B64-72A785708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8869" y="6209925"/>
            <a:ext cx="40233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96A739B3-29D4-054C-973F-147DB0E8131B}"/>
              </a:ext>
            </a:extLst>
          </p:cNvPr>
          <p:cNvGraphicFramePr>
            <a:graphicFrameLocks noGrp="1"/>
          </p:cNvGraphicFramePr>
          <p:nvPr>
            <p:ph idx="1"/>
            <p:extLst>
              <p:ext uri="{D42A27DB-BD31-4B8C-83A1-F6EECF244321}">
                <p14:modId xmlns:p14="http://schemas.microsoft.com/office/powerpoint/2010/main" val="331324613"/>
              </p:ext>
            </p:extLst>
          </p:nvPr>
        </p:nvGraphicFramePr>
        <p:xfrm>
          <a:off x="517869" y="3172570"/>
          <a:ext cx="6144230" cy="30162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4FD13805-B0E1-8D41-8489-BFFBDCD2128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37303460"/>
      </p:ext>
    </p:extLst>
  </p:cSld>
  <p:clrMapOvr>
    <a:masterClrMapping/>
  </p:clrMapOvr>
  <mc:AlternateContent xmlns:mc="http://schemas.openxmlformats.org/markup-compatibility/2006">
    <mc:Choice xmlns:p14="http://schemas.microsoft.com/office/powerpoint/2010/main" Requires="p14">
      <p:transition spd="slow" p14:dur="2000" advTm="121364"/>
    </mc:Choice>
    <mc:Fallback>
      <p:transition spd="slow" advTm="121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A3B297-9683-4E38-89FA-062C53E1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5BF7BA-C7B2-D142-AE10-2C79118DD14E}"/>
              </a:ext>
            </a:extLst>
          </p:cNvPr>
          <p:cNvSpPr>
            <a:spLocks noGrp="1"/>
          </p:cNvSpPr>
          <p:nvPr>
            <p:ph type="title"/>
          </p:nvPr>
        </p:nvSpPr>
        <p:spPr>
          <a:xfrm>
            <a:off x="517869" y="976160"/>
            <a:ext cx="8686800" cy="1934172"/>
          </a:xfrm>
        </p:spPr>
        <p:txBody>
          <a:bodyPr>
            <a:normAutofit/>
          </a:bodyPr>
          <a:lstStyle/>
          <a:p>
            <a:r>
              <a:rPr lang="en-US" dirty="0"/>
              <a:t>PESTLE Analysis: </a:t>
            </a:r>
          </a:p>
        </p:txBody>
      </p:sp>
      <p:sp>
        <p:nvSpPr>
          <p:cNvPr id="10" name="Rectangle 9">
            <a:extLst>
              <a:ext uri="{FF2B5EF4-FFF2-40B4-BE49-F238E27FC236}">
                <a16:creationId xmlns:a16="http://schemas.microsoft.com/office/drawing/2014/main" id="{5B8D7907-8AB9-4E98-A576-1A13AECED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1DBEFABE-A8CE-0D47-A2A8-5B4FC0627E52}"/>
              </a:ext>
            </a:extLst>
          </p:cNvPr>
          <p:cNvGraphicFramePr>
            <a:graphicFrameLocks noGrp="1"/>
          </p:cNvGraphicFramePr>
          <p:nvPr>
            <p:ph idx="1"/>
            <p:extLst>
              <p:ext uri="{D42A27DB-BD31-4B8C-83A1-F6EECF244321}">
                <p14:modId xmlns:p14="http://schemas.microsoft.com/office/powerpoint/2010/main" val="3329286442"/>
              </p:ext>
            </p:extLst>
          </p:nvPr>
        </p:nvGraphicFramePr>
        <p:xfrm>
          <a:off x="6652869" y="1322457"/>
          <a:ext cx="5021262" cy="48704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hlinkClick r:id="" action="ppaction://media"/>
            <a:extLst>
              <a:ext uri="{FF2B5EF4-FFF2-40B4-BE49-F238E27FC236}">
                <a16:creationId xmlns:a16="http://schemas.microsoft.com/office/drawing/2014/main" id="{E3DF1EC2-342B-9E4E-A48F-1A57574FB24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50128027"/>
      </p:ext>
    </p:extLst>
  </p:cSld>
  <p:clrMapOvr>
    <a:masterClrMapping/>
  </p:clrMapOvr>
  <mc:AlternateContent xmlns:mc="http://schemas.openxmlformats.org/markup-compatibility/2006">
    <mc:Choice xmlns:p14="http://schemas.microsoft.com/office/powerpoint/2010/main" Requires="p14">
      <p:transition spd="slow" p14:dur="2000" advTm="135665"/>
    </mc:Choice>
    <mc:Fallback>
      <p:transition spd="slow" advTm="135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B25D02-403E-A64C-9FDE-879253D49DF2}"/>
              </a:ext>
            </a:extLst>
          </p:cNvPr>
          <p:cNvSpPr>
            <a:spLocks noGrp="1"/>
          </p:cNvSpPr>
          <p:nvPr>
            <p:ph type="title"/>
          </p:nvPr>
        </p:nvSpPr>
        <p:spPr>
          <a:xfrm>
            <a:off x="6652947" y="976160"/>
            <a:ext cx="5021183" cy="1934172"/>
          </a:xfrm>
        </p:spPr>
        <p:txBody>
          <a:bodyPr>
            <a:normAutofit/>
          </a:bodyPr>
          <a:lstStyle/>
          <a:p>
            <a:r>
              <a:rPr lang="en-US" dirty="0"/>
              <a:t>Ansoff Matrix:</a:t>
            </a:r>
          </a:p>
        </p:txBody>
      </p:sp>
      <p:sp>
        <p:nvSpPr>
          <p:cNvPr id="73" name="Rectangle 72">
            <a:extLst>
              <a:ext uri="{FF2B5EF4-FFF2-40B4-BE49-F238E27FC236}">
                <a16:creationId xmlns:a16="http://schemas.microsoft.com/office/drawing/2014/main" id="{C1F1676C-F2A4-4F2A-95E0-0AAB69957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2947"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Ansoff Matrix">
            <a:extLst>
              <a:ext uri="{FF2B5EF4-FFF2-40B4-BE49-F238E27FC236}">
                <a16:creationId xmlns:a16="http://schemas.microsoft.com/office/drawing/2014/main" id="{36364E49-5DBB-F549-BA87-EBDF5E829B1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11011" y="1918477"/>
            <a:ext cx="5022653" cy="41688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E2D2702-BD48-1544-BD1F-C9621434CB51}"/>
              </a:ext>
            </a:extLst>
          </p:cNvPr>
          <p:cNvSpPr>
            <a:spLocks noGrp="1"/>
          </p:cNvSpPr>
          <p:nvPr>
            <p:ph idx="1"/>
          </p:nvPr>
        </p:nvSpPr>
        <p:spPr>
          <a:xfrm>
            <a:off x="6652947" y="3172570"/>
            <a:ext cx="4945183" cy="3016294"/>
          </a:xfrm>
        </p:spPr>
        <p:txBody>
          <a:bodyPr>
            <a:normAutofit/>
          </a:bodyPr>
          <a:lstStyle/>
          <a:p>
            <a:r>
              <a:rPr lang="en-GB">
                <a:latin typeface="Times New Roman" panose="02020603050405020304" pitchFamily="18" charset="0"/>
                <a:ea typeface="Times New Roman" panose="02020603050405020304" pitchFamily="18" charset="0"/>
              </a:rPr>
              <a:t>The Ansoff matrix developed by Igor Ansoff is a tool used by firms to plan growth strategies. Ansoff matrix consist of four groups market penetration, market development, product development, diversification (CFI, n.d.). </a:t>
            </a:r>
          </a:p>
          <a:p>
            <a:endParaRPr lang="en-US" dirty="0"/>
          </a:p>
        </p:txBody>
      </p:sp>
      <p:sp>
        <p:nvSpPr>
          <p:cNvPr id="75" name="Rectangle 74">
            <a:extLst>
              <a:ext uri="{FF2B5EF4-FFF2-40B4-BE49-F238E27FC236}">
                <a16:creationId xmlns:a16="http://schemas.microsoft.com/office/drawing/2014/main" id="{9322A652-16AB-4D19-AA9B-F65C11236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514C22A1-E4EF-2148-A470-96385EDFCF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84248127"/>
      </p:ext>
    </p:extLst>
  </p:cSld>
  <p:clrMapOvr>
    <a:masterClrMapping/>
  </p:clrMapOvr>
  <mc:AlternateContent xmlns:mc="http://schemas.openxmlformats.org/markup-compatibility/2006">
    <mc:Choice xmlns:p14="http://schemas.microsoft.com/office/powerpoint/2010/main" Requires="p14">
      <p:transition spd="slow" p14:dur="2000" advTm="74623"/>
    </mc:Choice>
    <mc:Fallback>
      <p:transition spd="slow" advTm="74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53984-B1A1-D04C-BBFF-4C5540F8640B}"/>
              </a:ext>
            </a:extLst>
          </p:cNvPr>
          <p:cNvSpPr>
            <a:spLocks noGrp="1"/>
          </p:cNvSpPr>
          <p:nvPr>
            <p:ph type="title"/>
          </p:nvPr>
        </p:nvSpPr>
        <p:spPr/>
        <p:txBody>
          <a:bodyPr/>
          <a:lstStyle/>
          <a:p>
            <a:r>
              <a:rPr lang="en-US" dirty="0"/>
              <a:t>M&amp;S Stakeholder Analysis: </a:t>
            </a:r>
          </a:p>
        </p:txBody>
      </p:sp>
      <p:sp>
        <p:nvSpPr>
          <p:cNvPr id="3" name="Content Placeholder 2">
            <a:extLst>
              <a:ext uri="{FF2B5EF4-FFF2-40B4-BE49-F238E27FC236}">
                <a16:creationId xmlns:a16="http://schemas.microsoft.com/office/drawing/2014/main" id="{09B61E1A-B869-514F-9C57-54A3B4F3EF0E}"/>
              </a:ext>
            </a:extLst>
          </p:cNvPr>
          <p:cNvSpPr>
            <a:spLocks noGrp="1"/>
          </p:cNvSpPr>
          <p:nvPr>
            <p:ph sz="half" idx="1"/>
          </p:nvPr>
        </p:nvSpPr>
        <p:spPr>
          <a:xfrm>
            <a:off x="510299" y="3660495"/>
            <a:ext cx="5290751" cy="2555114"/>
          </a:xfrm>
        </p:spPr>
        <p:txBody>
          <a:bodyPr/>
          <a:lstStyle/>
          <a:p>
            <a:r>
              <a:rPr lang="en-US" dirty="0"/>
              <a:t>What is a stakeholder analysis?</a:t>
            </a:r>
          </a:p>
        </p:txBody>
      </p:sp>
      <p:graphicFrame>
        <p:nvGraphicFramePr>
          <p:cNvPr id="6" name="Content Placeholder 5">
            <a:extLst>
              <a:ext uri="{FF2B5EF4-FFF2-40B4-BE49-F238E27FC236}">
                <a16:creationId xmlns:a16="http://schemas.microsoft.com/office/drawing/2014/main" id="{1B9A5AAD-DEC7-1C40-AF7F-000928428733}"/>
              </a:ext>
            </a:extLst>
          </p:cNvPr>
          <p:cNvGraphicFramePr>
            <a:graphicFrameLocks noGrp="1"/>
          </p:cNvGraphicFramePr>
          <p:nvPr>
            <p:ph sz="half" idx="2"/>
            <p:extLst>
              <p:ext uri="{D42A27DB-BD31-4B8C-83A1-F6EECF244321}">
                <p14:modId xmlns:p14="http://schemas.microsoft.com/office/powerpoint/2010/main" val="4187283553"/>
              </p:ext>
            </p:extLst>
          </p:nvPr>
        </p:nvGraphicFramePr>
        <p:xfrm>
          <a:off x="6062663" y="969264"/>
          <a:ext cx="5444975" cy="52076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593E2316-4D91-F14E-BEE5-1A4A117F9E76}"/>
              </a:ext>
            </a:extLst>
          </p:cNvPr>
          <p:cNvPicPr>
            <a:picLocks noChangeAspect="1"/>
          </p:cNvPicPr>
          <p:nvPr/>
        </p:nvPicPr>
        <p:blipFill>
          <a:blip r:embed="rId10"/>
          <a:stretch>
            <a:fillRect/>
          </a:stretch>
        </p:blipFill>
        <p:spPr>
          <a:xfrm>
            <a:off x="905862" y="4249738"/>
            <a:ext cx="3175998" cy="2115264"/>
          </a:xfrm>
          <a:prstGeom prst="rect">
            <a:avLst/>
          </a:prstGeom>
        </p:spPr>
      </p:pic>
      <p:pic>
        <p:nvPicPr>
          <p:cNvPr id="7" name="Audio 6">
            <a:hlinkClick r:id="" action="ppaction://media"/>
            <a:extLst>
              <a:ext uri="{FF2B5EF4-FFF2-40B4-BE49-F238E27FC236}">
                <a16:creationId xmlns:a16="http://schemas.microsoft.com/office/drawing/2014/main" id="{6AD3DC33-CD60-3842-BB0D-99DE2C50F1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05994550"/>
      </p:ext>
    </p:extLst>
  </p:cSld>
  <p:clrMapOvr>
    <a:masterClrMapping/>
  </p:clrMapOvr>
  <mc:AlternateContent xmlns:mc="http://schemas.openxmlformats.org/markup-compatibility/2006">
    <mc:Choice xmlns:p14="http://schemas.microsoft.com/office/powerpoint/2010/main" Requires="p14">
      <p:transition spd="slow" p14:dur="2000" advTm="45544"/>
    </mc:Choice>
    <mc:Fallback>
      <p:transition spd="slow" advTm="45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AF3923-277A-114C-A3BD-9EFEBA10B029}"/>
              </a:ext>
            </a:extLst>
          </p:cNvPr>
          <p:cNvSpPr>
            <a:spLocks noGrp="1"/>
          </p:cNvSpPr>
          <p:nvPr>
            <p:ph type="title"/>
          </p:nvPr>
        </p:nvSpPr>
        <p:spPr>
          <a:xfrm>
            <a:off x="517870" y="978408"/>
            <a:ext cx="5021182" cy="1709890"/>
          </a:xfrm>
        </p:spPr>
        <p:txBody>
          <a:bodyPr vert="horz" lIns="91440" tIns="45720" rIns="91440" bIns="45720" rtlCol="0" anchor="t">
            <a:normAutofit/>
          </a:bodyPr>
          <a:lstStyle/>
          <a:p>
            <a:r>
              <a:rPr lang="en-US" dirty="0">
                <a:solidFill>
                  <a:schemeClr val="tx2"/>
                </a:solidFill>
              </a:rPr>
              <a:t>Conclusion </a:t>
            </a:r>
          </a:p>
        </p:txBody>
      </p:sp>
      <p:sp>
        <p:nvSpPr>
          <p:cNvPr id="16" name="Rectangle 15">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avel">
            <a:extLst>
              <a:ext uri="{FF2B5EF4-FFF2-40B4-BE49-F238E27FC236}">
                <a16:creationId xmlns:a16="http://schemas.microsoft.com/office/drawing/2014/main" id="{904DCF3F-77B1-4E79-AD64-454C50C3EDD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53322" y="2041028"/>
            <a:ext cx="3433308" cy="3433308"/>
          </a:xfrm>
          <a:prstGeom prst="rect">
            <a:avLst/>
          </a:prstGeom>
        </p:spPr>
      </p:pic>
      <p:sp>
        <p:nvSpPr>
          <p:cNvPr id="3" name="TextBox 2">
            <a:extLst>
              <a:ext uri="{FF2B5EF4-FFF2-40B4-BE49-F238E27FC236}">
                <a16:creationId xmlns:a16="http://schemas.microsoft.com/office/drawing/2014/main" id="{BB5C37D2-77ED-1A4E-8E3F-68D88D87240B}"/>
              </a:ext>
            </a:extLst>
          </p:cNvPr>
          <p:cNvSpPr txBox="1"/>
          <p:nvPr/>
        </p:nvSpPr>
        <p:spPr>
          <a:xfrm>
            <a:off x="6652950" y="1634023"/>
            <a:ext cx="5212506" cy="4247317"/>
          </a:xfrm>
          <a:prstGeom prst="rect">
            <a:avLst/>
          </a:prstGeom>
          <a:noFill/>
        </p:spPr>
        <p:txBody>
          <a:bodyPr wrap="square" rtlCol="0">
            <a:spAutoFit/>
          </a:bodyPr>
          <a:lstStyle/>
          <a:p>
            <a:pPr marL="285750" indent="-285750">
              <a:buFont typeface="Arial" panose="020B0604020202020204" pitchFamily="34" charset="0"/>
              <a:buChar char="•"/>
            </a:pPr>
            <a:r>
              <a:rPr lang="en-US" dirty="0"/>
              <a:t>Strategic Management analysis of M&amp;S.</a:t>
            </a:r>
          </a:p>
          <a:p>
            <a:pPr marL="285750" indent="-285750">
              <a:buFont typeface="Arial" panose="020B0604020202020204" pitchFamily="34" charset="0"/>
              <a:buChar char="•"/>
            </a:pPr>
            <a:r>
              <a:rPr lang="en-US" dirty="0"/>
              <a:t>Bowmans's Strategic Clock </a:t>
            </a:r>
          </a:p>
          <a:p>
            <a:pPr marL="285750" indent="-285750">
              <a:buFont typeface="Arial" panose="020B0604020202020204" pitchFamily="34" charset="0"/>
              <a:buChar char="•"/>
            </a:pPr>
            <a:r>
              <a:rPr lang="en-US" dirty="0"/>
              <a:t>SWOT Analysis </a:t>
            </a:r>
          </a:p>
          <a:p>
            <a:pPr marL="285750" indent="-285750">
              <a:buFont typeface="Arial" panose="020B0604020202020204" pitchFamily="34" charset="0"/>
              <a:buChar char="•"/>
            </a:pPr>
            <a:r>
              <a:rPr lang="en-US" dirty="0"/>
              <a:t>PESLE Analysis </a:t>
            </a:r>
          </a:p>
          <a:p>
            <a:pPr marL="285750" indent="-285750">
              <a:buFont typeface="Arial" panose="020B0604020202020204" pitchFamily="34" charset="0"/>
              <a:buChar char="•"/>
            </a:pPr>
            <a:r>
              <a:rPr lang="en-US" dirty="0"/>
              <a:t>Stakeholder Analysis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Mitigation of Loss post pandemic </a:t>
            </a:r>
          </a:p>
          <a:p>
            <a:pPr marL="285750" indent="-285750">
              <a:buFont typeface="Arial" panose="020B0604020202020204" pitchFamily="34" charset="0"/>
              <a:buChar char="•"/>
            </a:pPr>
            <a:r>
              <a:rPr lang="en-US" dirty="0"/>
              <a:t>Investing in online sales and cyber security </a:t>
            </a:r>
          </a:p>
          <a:p>
            <a:pPr marL="285750" indent="-285750">
              <a:buFont typeface="Arial" panose="020B0604020202020204" pitchFamily="34" charset="0"/>
              <a:buChar char="•"/>
            </a:pPr>
            <a:r>
              <a:rPr lang="en-US" dirty="0"/>
              <a:t>Continue charity initiative </a:t>
            </a:r>
          </a:p>
          <a:p>
            <a:pPr marL="285750" indent="-285750">
              <a:buFont typeface="Arial" panose="020B0604020202020204" pitchFamily="34" charset="0"/>
              <a:buChar char="•"/>
            </a:pPr>
            <a:r>
              <a:rPr lang="en-US" dirty="0"/>
              <a:t>Agree and achieve a date for the zero-waste target.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8" name="Audio 7">
            <a:hlinkClick r:id="" action="ppaction://media"/>
            <a:extLst>
              <a:ext uri="{FF2B5EF4-FFF2-40B4-BE49-F238E27FC236}">
                <a16:creationId xmlns:a16="http://schemas.microsoft.com/office/drawing/2014/main" id="{FE09CF17-EEE7-F848-BEC7-10C44CC565D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47267627"/>
      </p:ext>
    </p:extLst>
  </p:cSld>
  <p:clrMapOvr>
    <a:masterClrMapping/>
  </p:clrMapOvr>
  <mc:AlternateContent xmlns:mc="http://schemas.openxmlformats.org/markup-compatibility/2006">
    <mc:Choice xmlns:p14="http://schemas.microsoft.com/office/powerpoint/2010/main" Requires="p14">
      <p:transition spd="slow" p14:dur="2000" advTm="46066"/>
    </mc:Choice>
    <mc:Fallback>
      <p:transition spd="slow" advTm="46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3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2">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34">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B94F4A-9A25-884E-94F7-E712B0C465C2}"/>
              </a:ext>
            </a:extLst>
          </p:cNvPr>
          <p:cNvSpPr>
            <a:spLocks noGrp="1"/>
          </p:cNvSpPr>
          <p:nvPr>
            <p:ph type="title"/>
          </p:nvPr>
        </p:nvSpPr>
        <p:spPr>
          <a:xfrm>
            <a:off x="517870" y="978408"/>
            <a:ext cx="5021182" cy="1709890"/>
          </a:xfrm>
        </p:spPr>
        <p:txBody>
          <a:bodyPr vert="horz" lIns="91440" tIns="45720" rIns="91440" bIns="45720" rtlCol="0" anchor="t">
            <a:normAutofit/>
          </a:bodyPr>
          <a:lstStyle/>
          <a:p>
            <a:r>
              <a:rPr lang="en-US">
                <a:solidFill>
                  <a:schemeClr val="tx2"/>
                </a:solidFill>
              </a:rPr>
              <a:t>Thank you!</a:t>
            </a:r>
          </a:p>
        </p:txBody>
      </p:sp>
      <p:sp>
        <p:nvSpPr>
          <p:cNvPr id="46" name="Rectangle 3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38">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1650"/>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4" descr="Spinning turntable and bokeh">
            <a:extLst>
              <a:ext uri="{FF2B5EF4-FFF2-40B4-BE49-F238E27FC236}">
                <a16:creationId xmlns:a16="http://schemas.microsoft.com/office/drawing/2014/main" id="{5515CF80-18BE-4184-8B40-E8DD6F5FF4BD}"/>
              </a:ext>
            </a:extLst>
          </p:cNvPr>
          <p:cNvPicPr>
            <a:picLocks noChangeAspect="1"/>
          </p:cNvPicPr>
          <p:nvPr/>
        </p:nvPicPr>
        <p:blipFill rotWithShape="1">
          <a:blip r:embed="rId5"/>
          <a:srcRect t="6300" r="-1" b="9408"/>
          <a:stretch/>
        </p:blipFill>
        <p:spPr>
          <a:xfrm>
            <a:off x="3044949" y="2914651"/>
            <a:ext cx="6102102" cy="3433308"/>
          </a:xfrm>
          <a:prstGeom prst="rect">
            <a:avLst/>
          </a:prstGeom>
        </p:spPr>
      </p:pic>
      <p:pic>
        <p:nvPicPr>
          <p:cNvPr id="3" name="Audio 2">
            <a:hlinkClick r:id="" action="ppaction://media"/>
            <a:extLst>
              <a:ext uri="{FF2B5EF4-FFF2-40B4-BE49-F238E27FC236}">
                <a16:creationId xmlns:a16="http://schemas.microsoft.com/office/drawing/2014/main" id="{EC747D4D-BBF1-F046-B3AB-0C41155B61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114817"/>
      </p:ext>
    </p:extLst>
  </p:cSld>
  <p:clrMapOvr>
    <a:masterClrMapping/>
  </p:clrMapOvr>
  <mc:AlternateContent xmlns:mc="http://schemas.openxmlformats.org/markup-compatibility/2006">
    <mc:Choice xmlns:p14="http://schemas.microsoft.com/office/powerpoint/2010/main" Requires="p14">
      <p:transition spd="slow" p14:dur="2000" advTm="3439"/>
    </mc:Choice>
    <mc:Fallback>
      <p:transition spd="slow" advTm="3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AB98F0-4BBA-1041-A73A-BDFFA7FED7A3}"/>
              </a:ext>
            </a:extLst>
          </p:cNvPr>
          <p:cNvSpPr txBox="1"/>
          <p:nvPr/>
        </p:nvSpPr>
        <p:spPr>
          <a:xfrm>
            <a:off x="1" y="789140"/>
            <a:ext cx="12192000" cy="5632311"/>
          </a:xfrm>
          <a:prstGeom prst="rect">
            <a:avLst/>
          </a:prstGeom>
          <a:noFill/>
        </p:spPr>
        <p:txBody>
          <a:bodyPr wrap="square" rtlCol="0">
            <a:spAutoFit/>
          </a:bodyPr>
          <a:lstStyle/>
          <a:p>
            <a:r>
              <a:rPr lang="en-US" dirty="0"/>
              <a:t>Reference Page: </a:t>
            </a:r>
          </a:p>
          <a:p>
            <a:endParaRPr lang="en-US" dirty="0"/>
          </a:p>
          <a:p>
            <a:r>
              <a:rPr lang="en-GB" dirty="0"/>
              <a:t>Britannica. (2014, January 8). </a:t>
            </a:r>
            <a:r>
              <a:rPr lang="en-GB" i="1" dirty="0"/>
              <a:t>Marks and Spencer PLC</a:t>
            </a:r>
            <a:r>
              <a:rPr lang="en-GB" dirty="0"/>
              <a:t>. Retrieved from Britannica: https://</a:t>
            </a:r>
            <a:r>
              <a:rPr lang="en-GB" dirty="0" err="1"/>
              <a:t>www.britannica.com</a:t>
            </a:r>
            <a:r>
              <a:rPr lang="en-GB" dirty="0"/>
              <a:t>/topic/Marks-and-Spencer-PLC</a:t>
            </a:r>
          </a:p>
          <a:p>
            <a:r>
              <a:rPr lang="en-GB" dirty="0"/>
              <a:t>CFI. (n.d.). </a:t>
            </a:r>
            <a:r>
              <a:rPr lang="en-GB" i="1" dirty="0"/>
              <a:t>What is the Ansoff Matrix?</a:t>
            </a:r>
            <a:r>
              <a:rPr lang="en-GB" dirty="0"/>
              <a:t> Retrieved from Corporate Finance </a:t>
            </a:r>
            <a:r>
              <a:rPr lang="en-GB" dirty="0" err="1"/>
              <a:t>Insitute</a:t>
            </a:r>
            <a:r>
              <a:rPr lang="en-GB" dirty="0"/>
              <a:t>: https://</a:t>
            </a:r>
            <a:r>
              <a:rPr lang="en-GB" dirty="0" err="1"/>
              <a:t>corporatefinanceinstitute.com</a:t>
            </a:r>
            <a:r>
              <a:rPr lang="en-GB" dirty="0"/>
              <a:t>/resources/knowledge/strategy/</a:t>
            </a:r>
            <a:r>
              <a:rPr lang="en-GB" dirty="0" err="1"/>
              <a:t>ansoff</a:t>
            </a:r>
            <a:r>
              <a:rPr lang="en-GB" dirty="0"/>
              <a:t>-matrix/</a:t>
            </a:r>
          </a:p>
          <a:p>
            <a:r>
              <a:rPr lang="en-GB" dirty="0"/>
              <a:t>Davey, J. (2021, May 21). </a:t>
            </a:r>
            <a:r>
              <a:rPr lang="en-GB" i="1" dirty="0"/>
              <a:t>M&amp;S profit seen crashing 90% in "lost year" of pandemic </a:t>
            </a:r>
            <a:r>
              <a:rPr lang="en-GB" dirty="0"/>
              <a:t>. Retrieved from Reuters: https://</a:t>
            </a:r>
            <a:r>
              <a:rPr lang="en-GB" dirty="0" err="1"/>
              <a:t>www.reuters.com</a:t>
            </a:r>
            <a:r>
              <a:rPr lang="en-GB" dirty="0"/>
              <a:t>/business/retail-consumer/ms-profit-seen-crashing-90-lost-year-pandemic-2021-05-21/</a:t>
            </a:r>
          </a:p>
          <a:p>
            <a:r>
              <a:rPr lang="en-GB" dirty="0"/>
              <a:t>Goodwin, C. (2021, April). </a:t>
            </a:r>
            <a:r>
              <a:rPr lang="en-GB" i="1" dirty="0"/>
              <a:t>Colin v Cuthbert: the battle of the caterpillar cakes </a:t>
            </a:r>
            <a:r>
              <a:rPr lang="en-GB" dirty="0"/>
              <a:t>. Retrieved from </a:t>
            </a:r>
            <a:r>
              <a:rPr lang="en-GB" dirty="0" err="1"/>
              <a:t>Leathersprior</a:t>
            </a:r>
            <a:r>
              <a:rPr lang="en-GB" dirty="0"/>
              <a:t>: https://</a:t>
            </a:r>
            <a:r>
              <a:rPr lang="en-GB" dirty="0" err="1"/>
              <a:t>www.leathesprior.co.uk</a:t>
            </a:r>
            <a:r>
              <a:rPr lang="en-GB" dirty="0"/>
              <a:t>/news/colin-v-</a:t>
            </a:r>
            <a:r>
              <a:rPr lang="en-GB" dirty="0" err="1"/>
              <a:t>cuthbert</a:t>
            </a:r>
            <a:r>
              <a:rPr lang="en-GB" dirty="0"/>
              <a:t>-the-battle-of-the-caterpillar-cakes</a:t>
            </a:r>
          </a:p>
          <a:p>
            <a:r>
              <a:rPr lang="en-GB" dirty="0" err="1"/>
              <a:t>Juneja</a:t>
            </a:r>
            <a:r>
              <a:rPr lang="en-GB" dirty="0"/>
              <a:t>, P. (2015). </a:t>
            </a:r>
            <a:r>
              <a:rPr lang="en-GB" i="1" dirty="0"/>
              <a:t>Strategy - definition and features</a:t>
            </a:r>
            <a:r>
              <a:rPr lang="en-GB" dirty="0"/>
              <a:t>. Retrieved from Management Study Guide: https://</a:t>
            </a:r>
            <a:r>
              <a:rPr lang="en-GB" dirty="0" err="1"/>
              <a:t>www.managementstudyguide.com</a:t>
            </a:r>
            <a:r>
              <a:rPr lang="en-GB" dirty="0"/>
              <a:t>/strategy-</a:t>
            </a:r>
            <a:r>
              <a:rPr lang="en-GB" dirty="0" err="1"/>
              <a:t>definition.htm</a:t>
            </a:r>
            <a:endParaRPr lang="en-GB" dirty="0"/>
          </a:p>
          <a:p>
            <a:r>
              <a:rPr lang="en-GB" dirty="0"/>
              <a:t>M&amp;S. (2021). </a:t>
            </a:r>
            <a:r>
              <a:rPr lang="en-GB" i="1" dirty="0"/>
              <a:t>Key Facts</a:t>
            </a:r>
            <a:r>
              <a:rPr lang="en-GB" dirty="0"/>
              <a:t>. Retrieved from M&amp;S: https://</a:t>
            </a:r>
            <a:r>
              <a:rPr lang="en-GB" dirty="0" err="1"/>
              <a:t>corporate.marksandspencer.com</a:t>
            </a:r>
            <a:r>
              <a:rPr lang="en-GB" dirty="0"/>
              <a:t>/investors/key-facts</a:t>
            </a:r>
          </a:p>
          <a:p>
            <a:r>
              <a:rPr lang="en-GB" dirty="0"/>
              <a:t>M&amp;S. (2021). </a:t>
            </a:r>
            <a:r>
              <a:rPr lang="en-GB" i="1" dirty="0"/>
              <a:t>Waste and Circular Economy</a:t>
            </a:r>
            <a:r>
              <a:rPr lang="en-GB" dirty="0"/>
              <a:t>. Retrieved from Corporate M&amp;S: https://</a:t>
            </a:r>
            <a:r>
              <a:rPr lang="en-GB" dirty="0" err="1"/>
              <a:t>corporate.marksandspencer.com</a:t>
            </a:r>
            <a:r>
              <a:rPr lang="en-GB" dirty="0"/>
              <a:t>/sustainability/plan-a-our-planet/waste-and-circular-economy#a93a521adaba4e24b5d40425ca47cb1f</a:t>
            </a:r>
          </a:p>
          <a:p>
            <a:r>
              <a:rPr lang="en-GB" dirty="0"/>
              <a:t>Management Study Guide. (2021). </a:t>
            </a:r>
            <a:r>
              <a:rPr lang="en-GB" i="1" dirty="0"/>
              <a:t>Strategic Management - Meaning and Important Concepts</a:t>
            </a:r>
            <a:r>
              <a:rPr lang="en-GB" dirty="0"/>
              <a:t>. Retrieved from </a:t>
            </a:r>
          </a:p>
          <a:p>
            <a:r>
              <a:rPr lang="en-GB" dirty="0"/>
              <a:t>Reuters. (2021, September 16). </a:t>
            </a:r>
            <a:r>
              <a:rPr lang="en-GB" i="1" dirty="0"/>
              <a:t>Britain's M&amp;S blames Brexit for closing French food stores</a:t>
            </a:r>
            <a:r>
              <a:rPr lang="en-GB" dirty="0"/>
              <a:t>. Retrieved from Reuters: https://</a:t>
            </a:r>
            <a:r>
              <a:rPr lang="en-GB" dirty="0" err="1"/>
              <a:t>www.reuters.com</a:t>
            </a:r>
            <a:r>
              <a:rPr lang="en-GB" dirty="0"/>
              <a:t>/business/retail-consumer/uks-ms-close-11-franchise-stores-france-after-brexit-2021-09-16/</a:t>
            </a:r>
          </a:p>
          <a:p>
            <a:r>
              <a:rPr lang="en-GB" dirty="0"/>
              <a:t>SWOT &amp; </a:t>
            </a:r>
            <a:r>
              <a:rPr lang="en-GB" dirty="0" err="1"/>
              <a:t>PESTLE.com</a:t>
            </a:r>
            <a:r>
              <a:rPr lang="en-GB" dirty="0"/>
              <a:t>. (2020, September). </a:t>
            </a:r>
            <a:r>
              <a:rPr lang="en-GB" i="1" dirty="0"/>
              <a:t>Mars and Spencer SWOT &amp; Pestle Analysis</a:t>
            </a:r>
            <a:r>
              <a:rPr lang="en-GB" dirty="0"/>
              <a:t>. Retrieved from SWOT &amp;</a:t>
            </a:r>
            <a:endParaRPr lang="en-US" dirty="0"/>
          </a:p>
        </p:txBody>
      </p:sp>
    </p:spTree>
    <p:extLst>
      <p:ext uri="{BB962C8B-B14F-4D97-AF65-F5344CB8AC3E}">
        <p14:creationId xmlns:p14="http://schemas.microsoft.com/office/powerpoint/2010/main" val="3204694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673FAA-718C-7F49-93DA-AF60659B2FA2}"/>
              </a:ext>
            </a:extLst>
          </p:cNvPr>
          <p:cNvSpPr txBox="1"/>
          <p:nvPr/>
        </p:nvSpPr>
        <p:spPr>
          <a:xfrm>
            <a:off x="269630" y="1101969"/>
            <a:ext cx="11652739" cy="5078313"/>
          </a:xfrm>
          <a:prstGeom prst="rect">
            <a:avLst/>
          </a:prstGeom>
          <a:noFill/>
        </p:spPr>
        <p:txBody>
          <a:bodyPr wrap="square" rtlCol="0">
            <a:spAutoFit/>
          </a:bodyPr>
          <a:lstStyle/>
          <a:p>
            <a:r>
              <a:rPr lang="en-US" dirty="0"/>
              <a:t>References Continued: </a:t>
            </a:r>
          </a:p>
          <a:p>
            <a:endParaRPr lang="en-US" dirty="0"/>
          </a:p>
          <a:p>
            <a:r>
              <a:rPr lang="en-GB" dirty="0"/>
              <a:t>PESTLE.com: https://</a:t>
            </a:r>
            <a:r>
              <a:rPr lang="en-GB" dirty="0" err="1"/>
              <a:t>www.swotandpestle.com</a:t>
            </a:r>
            <a:r>
              <a:rPr lang="en-GB" dirty="0"/>
              <a:t>/marks-and-spencer/</a:t>
            </a:r>
          </a:p>
          <a:p>
            <a:r>
              <a:rPr lang="en-GB" dirty="0"/>
              <a:t>The Prince's Responsible Business Network. (2020, March 23). </a:t>
            </a:r>
            <a:r>
              <a:rPr lang="en-GB" i="1" dirty="0"/>
              <a:t>COVID-19: Our members taking responsible business action</a:t>
            </a:r>
            <a:r>
              <a:rPr lang="en-GB" dirty="0"/>
              <a:t>. Retrieved from The Prince's Responsible Business Network: https://</a:t>
            </a:r>
            <a:r>
              <a:rPr lang="en-GB" dirty="0" err="1"/>
              <a:t>www.bitc.org.uk</a:t>
            </a:r>
            <a:r>
              <a:rPr lang="en-GB" dirty="0"/>
              <a:t>/case-study/</a:t>
            </a:r>
            <a:r>
              <a:rPr lang="en-GB" dirty="0" err="1"/>
              <a:t>ms</a:t>
            </a:r>
            <a:r>
              <a:rPr lang="en-GB" dirty="0"/>
              <a:t>-we-are-all-in-this-together/</a:t>
            </a:r>
          </a:p>
          <a:p>
            <a:r>
              <a:rPr lang="en-GB" dirty="0"/>
              <a:t>U. </a:t>
            </a:r>
            <a:r>
              <a:rPr lang="en-GB" dirty="0" err="1"/>
              <a:t>Bertelè</a:t>
            </a:r>
            <a:r>
              <a:rPr lang="en-GB" dirty="0"/>
              <a:t>, V. C. (2001). </a:t>
            </a:r>
            <a:r>
              <a:rPr lang="en-GB" i="1" dirty="0"/>
              <a:t>Competitive Strategies:</a:t>
            </a:r>
            <a:r>
              <a:rPr lang="en-GB" dirty="0"/>
              <a:t>. Retrieved from Science Direct: https://</a:t>
            </a:r>
            <a:r>
              <a:rPr lang="en-GB" dirty="0" err="1"/>
              <a:t>www.sciencedirect.com</a:t>
            </a:r>
            <a:r>
              <a:rPr lang="en-GB" dirty="0"/>
              <a:t>/topics/computer-science/competitive-strategy</a:t>
            </a:r>
          </a:p>
          <a:p>
            <a:r>
              <a:rPr lang="en-GB" dirty="0"/>
              <a:t>U. </a:t>
            </a:r>
            <a:r>
              <a:rPr lang="en-GB" dirty="0" err="1"/>
              <a:t>Bertelè</a:t>
            </a:r>
            <a:r>
              <a:rPr lang="en-GB" dirty="0"/>
              <a:t>, V. C. (2002, November 2). </a:t>
            </a:r>
            <a:r>
              <a:rPr lang="en-GB" i="1" dirty="0"/>
              <a:t>Competitive Strategies: Organizational</a:t>
            </a:r>
            <a:r>
              <a:rPr lang="en-GB" dirty="0"/>
              <a:t>. Retrieved from Science Direct: https://</a:t>
            </a:r>
            <a:r>
              <a:rPr lang="en-GB" dirty="0" err="1"/>
              <a:t>www.sciencedirect.com</a:t>
            </a:r>
            <a:r>
              <a:rPr lang="en-GB" dirty="0"/>
              <a:t>/science/article/</a:t>
            </a:r>
            <a:r>
              <a:rPr lang="en-GB" dirty="0" err="1"/>
              <a:t>pii</a:t>
            </a:r>
            <a:r>
              <a:rPr lang="en-GB" dirty="0"/>
              <a:t>/B0080430767042674</a:t>
            </a:r>
          </a:p>
          <a:p>
            <a:r>
              <a:rPr lang="en-GB" dirty="0"/>
              <a:t>Winchester, L. (2021, May 17). </a:t>
            </a:r>
            <a:r>
              <a:rPr lang="en-GB" i="1" dirty="0"/>
              <a:t>Aldi bringing back Cuthbert the Caterpillar today amid legal row with M&amp;S over Colin</a:t>
            </a:r>
            <a:r>
              <a:rPr lang="en-GB" dirty="0"/>
              <a:t>. Retrieved from Mirror: https://</a:t>
            </a:r>
            <a:r>
              <a:rPr lang="en-GB" dirty="0" err="1"/>
              <a:t>www.mirror.co.uk</a:t>
            </a:r>
            <a:r>
              <a:rPr lang="en-GB" dirty="0"/>
              <a:t>/money/aldi-bringing-back-cuthbert-caterpillar-24124452</a:t>
            </a:r>
          </a:p>
          <a:p>
            <a:r>
              <a:rPr lang="en-US" altLang="en-US" dirty="0">
                <a:latin typeface="Calibri" panose="020F0502020204030204" pitchFamily="34" charset="0"/>
                <a:ea typeface="Calibri" panose="020F0502020204030204" pitchFamily="34" charset="0"/>
                <a:cs typeface="Times New Roman" panose="02020603050405020304" pitchFamily="18" charset="0"/>
              </a:rPr>
              <a:t>gocardless. (2021). </a:t>
            </a:r>
            <a:r>
              <a:rPr lang="en-US" altLang="en-US" i="1" dirty="0">
                <a:latin typeface="Calibri" panose="020F0502020204030204" pitchFamily="34" charset="0"/>
                <a:ea typeface="Calibri" panose="020F0502020204030204" pitchFamily="34" charset="0"/>
                <a:cs typeface="Times New Roman" panose="02020603050405020304" pitchFamily="18" charset="0"/>
              </a:rPr>
              <a:t>Stakeholder analysis: definition, tools, and examples</a:t>
            </a:r>
            <a:r>
              <a:rPr lang="en-US" altLang="en-US" dirty="0">
                <a:latin typeface="Calibri" panose="020F0502020204030204" pitchFamily="34" charset="0"/>
                <a:ea typeface="Calibri" panose="020F0502020204030204" pitchFamily="34" charset="0"/>
                <a:cs typeface="Times New Roman" panose="02020603050405020304" pitchFamily="18" charset="0"/>
              </a:rPr>
              <a:t>. Retrieved from gocardless: https://</a:t>
            </a:r>
            <a:r>
              <a:rPr lang="en-US" altLang="en-US" dirty="0" err="1">
                <a:latin typeface="Calibri" panose="020F0502020204030204" pitchFamily="34" charset="0"/>
                <a:ea typeface="Calibri" panose="020F0502020204030204" pitchFamily="34" charset="0"/>
                <a:cs typeface="Times New Roman" panose="02020603050405020304" pitchFamily="18" charset="0"/>
              </a:rPr>
              <a:t>gocardless.com</a:t>
            </a:r>
            <a:r>
              <a:rPr lang="en-US" altLang="en-US" dirty="0">
                <a:latin typeface="Calibri" panose="020F0502020204030204" pitchFamily="34" charset="0"/>
                <a:ea typeface="Calibri" panose="020F0502020204030204" pitchFamily="34" charset="0"/>
                <a:cs typeface="Times New Roman" panose="02020603050405020304" pitchFamily="18" charset="0"/>
              </a:rPr>
              <a:t>/guides/posts/stakeholder-analysis-definition-and-tools/</a:t>
            </a:r>
            <a:endParaRPr lang="en-US" altLang="en-US" dirty="0"/>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2144656061"/>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{99FC8ABB-D004-4642-AF02-CCB6C67AEA0F}tf10001062</Template>
  <TotalTime>33838</TotalTime>
  <Words>2694</Words>
  <Application>Microsoft Macintosh PowerPoint</Application>
  <PresentationFormat>Widescreen</PresentationFormat>
  <Paragraphs>167</Paragraphs>
  <Slides>12</Slides>
  <Notes>10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Bierstadt</vt:lpstr>
      <vt:lpstr>Calibri</vt:lpstr>
      <vt:lpstr>Times New Roman</vt:lpstr>
      <vt:lpstr>GestaltVTI</vt:lpstr>
      <vt:lpstr>Strategies for resilience and prosperity:</vt:lpstr>
      <vt:lpstr>What is Strategy and Strategic Management? </vt:lpstr>
      <vt:lpstr>Marks &amp; Spencer: </vt:lpstr>
      <vt:lpstr>Bowman’s Strategic Clock </vt:lpstr>
      <vt:lpstr>SWOT Analysis:</vt:lpstr>
      <vt:lpstr>PESTLE Analysis: </vt:lpstr>
      <vt:lpstr>Ansoff Matrix:</vt:lpstr>
      <vt:lpstr>M&amp;S Stakeholder Analysis: </vt:lpstr>
      <vt:lpstr>Conclusion </vt:lpstr>
      <vt:lpstr>Thank you!</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dc:title>
  <dc:creator>Samuel James Rossiter (1910129)</dc:creator>
  <cp:lastModifiedBy>Samuel James Rossiter (1910129)</cp:lastModifiedBy>
  <cp:revision>5</cp:revision>
  <dcterms:created xsi:type="dcterms:W3CDTF">2021-11-01T22:45:21Z</dcterms:created>
  <dcterms:modified xsi:type="dcterms:W3CDTF">2022-01-10T21:23:23Z</dcterms:modified>
</cp:coreProperties>
</file>