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E7FD"/>
    <a:srgbClr val="F3A9F9"/>
    <a:srgbClr val="D7A61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8" d="100"/>
          <a:sy n="78" d="100"/>
        </p:scale>
        <p:origin x="878" y="52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60DDCDF4-95BA-4E19-BDAA-930DC940AA7D}" type="datetimeFigureOut">
              <a:rPr lang="en-GB" smtClean="0"/>
              <a:t>10/08/2020</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28DF84C5-BDAF-4C79-87D7-72CCCE777929}" type="slidenum">
              <a:rPr lang="en-GB" smtClean="0"/>
              <a:t>‹#›</a:t>
            </a:fld>
            <a:endParaRPr lang="en-GB"/>
          </a:p>
        </p:txBody>
      </p:sp>
    </p:spTree>
    <p:extLst>
      <p:ext uri="{BB962C8B-B14F-4D97-AF65-F5344CB8AC3E}">
        <p14:creationId xmlns:p14="http://schemas.microsoft.com/office/powerpoint/2010/main" val="2543857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DDCDF4-95BA-4E19-BDAA-930DC940AA7D}"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DF84C5-BDAF-4C79-87D7-72CCCE777929}" type="slidenum">
              <a:rPr lang="en-GB" smtClean="0"/>
              <a:t>‹#›</a:t>
            </a:fld>
            <a:endParaRPr lang="en-GB"/>
          </a:p>
        </p:txBody>
      </p:sp>
    </p:spTree>
    <p:extLst>
      <p:ext uri="{BB962C8B-B14F-4D97-AF65-F5344CB8AC3E}">
        <p14:creationId xmlns:p14="http://schemas.microsoft.com/office/powerpoint/2010/main" val="1214533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DDCDF4-95BA-4E19-BDAA-930DC940AA7D}"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DF84C5-BDAF-4C79-87D7-72CCCE777929}" type="slidenum">
              <a:rPr lang="en-GB" smtClean="0"/>
              <a:t>‹#›</a:t>
            </a:fld>
            <a:endParaRPr lang="en-GB"/>
          </a:p>
        </p:txBody>
      </p:sp>
    </p:spTree>
    <p:extLst>
      <p:ext uri="{BB962C8B-B14F-4D97-AF65-F5344CB8AC3E}">
        <p14:creationId xmlns:p14="http://schemas.microsoft.com/office/powerpoint/2010/main" val="3619832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DDCDF4-95BA-4E19-BDAA-930DC940AA7D}" type="datetimeFigureOut">
              <a:rPr lang="en-GB" smtClean="0"/>
              <a:t>10/08/2020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DF84C5-BDAF-4C79-87D7-72CCCE777929}" type="slidenum">
              <a:rPr lang="en-GB" smtClean="0"/>
              <a:t>‹#›</a:t>
            </a:fld>
            <a:endParaRPr lang="en-GB"/>
          </a:p>
        </p:txBody>
      </p:sp>
    </p:spTree>
    <p:extLst>
      <p:ext uri="{BB962C8B-B14F-4D97-AF65-F5344CB8AC3E}">
        <p14:creationId xmlns:p14="http://schemas.microsoft.com/office/powerpoint/2010/main" val="1555191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DDCDF4-95BA-4E19-BDAA-930DC940AA7D}" type="datetimeFigureOut">
              <a:rPr lang="en-GB" smtClean="0"/>
              <a:t>10/08/2020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DF84C5-BDAF-4C79-87D7-72CCCE777929}" type="slidenum">
              <a:rPr lang="en-GB" smtClean="0"/>
              <a:t>‹#›</a:t>
            </a:fld>
            <a:endParaRPr lang="en-GB"/>
          </a:p>
        </p:txBody>
      </p:sp>
    </p:spTree>
    <p:extLst>
      <p:ext uri="{BB962C8B-B14F-4D97-AF65-F5344CB8AC3E}">
        <p14:creationId xmlns:p14="http://schemas.microsoft.com/office/powerpoint/2010/main" val="4138069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DDCDF4-95BA-4E19-BDAA-930DC940AA7D}" type="datetimeFigureOut">
              <a:rPr lang="en-GB" smtClean="0"/>
              <a:t>10/08/2020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DF84C5-BDAF-4C79-87D7-72CCCE777929}" type="slidenum">
              <a:rPr lang="en-GB" smtClean="0"/>
              <a:t>‹#›</a:t>
            </a:fld>
            <a:endParaRPr lang="en-GB"/>
          </a:p>
        </p:txBody>
      </p:sp>
    </p:spTree>
    <p:extLst>
      <p:ext uri="{BB962C8B-B14F-4D97-AF65-F5344CB8AC3E}">
        <p14:creationId xmlns:p14="http://schemas.microsoft.com/office/powerpoint/2010/main" val="2923208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DDCDF4-95BA-4E19-BDAA-930DC940AA7D}" type="datetimeFigureOut">
              <a:rPr lang="en-GB" smtClean="0"/>
              <a:t>10/08/2020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8DF84C5-BDAF-4C79-87D7-72CCCE777929}" type="slidenum">
              <a:rPr lang="en-GB" smtClean="0"/>
              <a:t>‹#›</a:t>
            </a:fld>
            <a:endParaRPr lang="en-GB"/>
          </a:p>
        </p:txBody>
      </p:sp>
    </p:spTree>
    <p:extLst>
      <p:ext uri="{BB962C8B-B14F-4D97-AF65-F5344CB8AC3E}">
        <p14:creationId xmlns:p14="http://schemas.microsoft.com/office/powerpoint/2010/main" val="1153338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60DDCDF4-95BA-4E19-BDAA-930DC940AA7D}" type="datetimeFigureOut">
              <a:rPr lang="en-GB" smtClean="0"/>
              <a:t>10/08/2020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28DF84C5-BDAF-4C79-87D7-72CCCE777929}" type="slidenum">
              <a:rPr lang="en-GB" smtClean="0"/>
              <a:t>‹#›</a:t>
            </a:fld>
            <a:endParaRPr lang="en-GB"/>
          </a:p>
        </p:txBody>
      </p:sp>
    </p:spTree>
    <p:extLst>
      <p:ext uri="{BB962C8B-B14F-4D97-AF65-F5344CB8AC3E}">
        <p14:creationId xmlns:p14="http://schemas.microsoft.com/office/powerpoint/2010/main" val="2197177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60DDCDF4-95BA-4E19-BDAA-930DC940AA7D}" type="datetimeFigureOut">
              <a:rPr lang="en-GB" smtClean="0"/>
              <a:t>10/08/2020</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28DF84C5-BDAF-4C79-87D7-72CCCE777929}" type="slidenum">
              <a:rPr lang="en-GB" smtClean="0"/>
              <a:t>‹#›</a:t>
            </a:fld>
            <a:endParaRPr lang="en-GB"/>
          </a:p>
        </p:txBody>
      </p:sp>
    </p:spTree>
    <p:extLst>
      <p:ext uri="{BB962C8B-B14F-4D97-AF65-F5344CB8AC3E}">
        <p14:creationId xmlns:p14="http://schemas.microsoft.com/office/powerpoint/2010/main" val="208807411"/>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DDCDF4-95BA-4E19-BDAA-930DC940AA7D}"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DF84C5-BDAF-4C79-87D7-72CCCE777929}" type="slidenum">
              <a:rPr lang="en-GB" smtClean="0"/>
              <a:t>‹#›</a:t>
            </a:fld>
            <a:endParaRPr lang="en-GB"/>
          </a:p>
        </p:txBody>
      </p:sp>
    </p:spTree>
    <p:extLst>
      <p:ext uri="{BB962C8B-B14F-4D97-AF65-F5344CB8AC3E}">
        <p14:creationId xmlns:p14="http://schemas.microsoft.com/office/powerpoint/2010/main" val="520626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DDCDF4-95BA-4E19-BDAA-930DC940AA7D}"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DF84C5-BDAF-4C79-87D7-72CCCE777929}" type="slidenum">
              <a:rPr lang="en-GB" smtClean="0"/>
              <a:t>‹#›</a:t>
            </a:fld>
            <a:endParaRPr lang="en-GB"/>
          </a:p>
        </p:txBody>
      </p:sp>
    </p:spTree>
    <p:extLst>
      <p:ext uri="{BB962C8B-B14F-4D97-AF65-F5344CB8AC3E}">
        <p14:creationId xmlns:p14="http://schemas.microsoft.com/office/powerpoint/2010/main" val="417996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60DDCDF4-95BA-4E19-BDAA-930DC940AA7D}" type="datetimeFigureOut">
              <a:rPr lang="en-GB" smtClean="0"/>
              <a:t>10/08/2020</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28DF84C5-BDAF-4C79-87D7-72CCCE777929}" type="slidenum">
              <a:rPr lang="en-GB" smtClean="0"/>
              <a:t>‹#›</a:t>
            </a:fld>
            <a:endParaRPr lang="en-GB"/>
          </a:p>
        </p:txBody>
      </p:sp>
    </p:spTree>
    <p:extLst>
      <p:ext uri="{BB962C8B-B14F-4D97-AF65-F5344CB8AC3E}">
        <p14:creationId xmlns:p14="http://schemas.microsoft.com/office/powerpoint/2010/main" val="16911348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21stcentech.com/wp-content/uploads/2011/10/maslow.jpg" TargetMode="External"/><Relationship Id="rId7"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http://sprints.ise.ac.uk/?66099?" TargetMode="External"/><Relationship Id="rId13" Type="http://schemas.openxmlformats.org/officeDocument/2006/relationships/hyperlink" Target="https://www.21stcentech.com/wp-content/uploads/2011/10/maslow.jpg" TargetMode="External"/><Relationship Id="rId3" Type="http://schemas.openxmlformats.org/officeDocument/2006/relationships/hyperlink" Target="https://record.assembly.wales/search" TargetMode="External"/><Relationship Id="rId7" Type="http://schemas.openxmlformats.org/officeDocument/2006/relationships/hyperlink" Target="http://www.creativecommons.org/licences/by/3.0/" TargetMode="External"/><Relationship Id="rId12" Type="http://schemas.openxmlformats.org/officeDocument/2006/relationships/hyperlink" Target="https://www.thriveapproach.com/about-thrive/about-us" TargetMode="External"/><Relationship Id="rId2" Type="http://schemas.openxmlformats.org/officeDocument/2006/relationships/hyperlink" Target="http://www.eajournals.org/wp-content/uploads/Abraham-Maslow%E2%80%99s-Hierarchy-Of-Needs-And-Assessment-Of-Needs-In-Community-Development.pdf" TargetMode="External"/><Relationship Id="rId1" Type="http://schemas.openxmlformats.org/officeDocument/2006/relationships/slideLayout" Target="../slideLayouts/slideLayout7.xml"/><Relationship Id="rId6" Type="http://schemas.openxmlformats.org/officeDocument/2006/relationships/hyperlink" Target="https://www.walesonline.co.uk/news/education/breaking-link-between-poverty-low-9649208" TargetMode="External"/><Relationship Id="rId11" Type="http://schemas.openxmlformats.org/officeDocument/2006/relationships/hyperlink" Target="https://www.bbc.co.uk/news/UK-Wales-48259327" TargetMode="External"/><Relationship Id="rId5" Type="http://schemas.openxmlformats.org/officeDocument/2006/relationships/hyperlink" Target="http://home.[online]seneddhome.com.available/" TargetMode="External"/><Relationship Id="rId10" Type="http://schemas.openxmlformats.org/officeDocument/2006/relationships/hyperlink" Target="https://www.bbc.com/news/wales" TargetMode="External"/><Relationship Id="rId4" Type="http://schemas.openxmlformats.org/officeDocument/2006/relationships/hyperlink" Target="https://estyn.gov.wales/thematic-reports/pupil-deprivation-may.2014" TargetMode="External"/><Relationship Id="rId9" Type="http://schemas.openxmlformats.org/officeDocument/2006/relationships/hyperlink" Target="https://www.thoughtco.com/Maslow-hierarchy-of-needs-4582571" TargetMode="External"/><Relationship Id="rId14" Type="http://schemas.openxmlformats.org/officeDocument/2006/relationships/hyperlink" Target="https://cypcs.org.uk/rights/uncrc/practice/article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5" name="Flowchart: Alternate Process 4">
            <a:extLst>
              <a:ext uri="{FF2B5EF4-FFF2-40B4-BE49-F238E27FC236}">
                <a16:creationId xmlns:a16="http://schemas.microsoft.com/office/drawing/2014/main" id="{96F4EC20-51C1-46FE-B04A-4B3672030C32}"/>
              </a:ext>
            </a:extLst>
          </p:cNvPr>
          <p:cNvSpPr/>
          <p:nvPr/>
        </p:nvSpPr>
        <p:spPr>
          <a:xfrm>
            <a:off x="157871" y="217597"/>
            <a:ext cx="3153632" cy="6486860"/>
          </a:xfrm>
          <a:prstGeom prst="flowChartAlternateProcess">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lowchart: Alternate Process 5">
            <a:extLst>
              <a:ext uri="{FF2B5EF4-FFF2-40B4-BE49-F238E27FC236}">
                <a16:creationId xmlns:a16="http://schemas.microsoft.com/office/drawing/2014/main" id="{6F72D169-A1F5-4B2A-8751-079A89331D22}"/>
              </a:ext>
            </a:extLst>
          </p:cNvPr>
          <p:cNvSpPr/>
          <p:nvPr/>
        </p:nvSpPr>
        <p:spPr>
          <a:xfrm>
            <a:off x="3525939" y="1010992"/>
            <a:ext cx="4765686" cy="5728643"/>
          </a:xfrm>
          <a:prstGeom prst="flowChartAlternateProcess">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967F4857-1879-489A-87FE-48A3FC284DEB}"/>
              </a:ext>
            </a:extLst>
          </p:cNvPr>
          <p:cNvSpPr txBox="1"/>
          <p:nvPr/>
        </p:nvSpPr>
        <p:spPr>
          <a:xfrm>
            <a:off x="387431" y="1749561"/>
            <a:ext cx="2691080" cy="4770537"/>
          </a:xfrm>
          <a:prstGeom prst="rect">
            <a:avLst/>
          </a:prstGeom>
          <a:solidFill>
            <a:schemeClr val="bg1"/>
          </a:solidFill>
          <a:ln>
            <a:solidFill>
              <a:schemeClr val="tx1"/>
            </a:solidFill>
          </a:ln>
        </p:spPr>
        <p:txBody>
          <a:bodyPr wrap="square" rtlCol="0">
            <a:spAutoFit/>
          </a:bodyPr>
          <a:lstStyle/>
          <a:p>
            <a:r>
              <a:rPr lang="en-GB" sz="800" dirty="0">
                <a:latin typeface="Times New Roman" panose="02020603050405020304" pitchFamily="18" charset="0"/>
                <a:cs typeface="Times New Roman" panose="02020603050405020304" pitchFamily="18" charset="0"/>
              </a:rPr>
              <a:t>The school deprivation grant (PDG) is funding from the Welsh Government, it was introduced in 2012 to support children living in relative poverty.</a:t>
            </a:r>
          </a:p>
          <a:p>
            <a:r>
              <a:rPr lang="en-GB" sz="800" dirty="0">
                <a:latin typeface="Times New Roman" panose="02020603050405020304" pitchFamily="18" charset="0"/>
                <a:cs typeface="Times New Roman" panose="02020603050405020304" pitchFamily="18" charset="0"/>
              </a:rPr>
              <a:t>The PDG provides extra money to schools based on the number of pupils eligible for free school meals (FSM) </a:t>
            </a:r>
          </a:p>
          <a:p>
            <a:pPr marL="17145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£1,150 is paid per eligible pupil.</a:t>
            </a:r>
          </a:p>
          <a:p>
            <a:pPr marL="17145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Families incurring relative poverty qualify for the grant and looked after children (LAC).</a:t>
            </a:r>
          </a:p>
          <a:p>
            <a:pPr marL="17145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1:3 children in wales live in poverty according to welsh statistics</a:t>
            </a:r>
          </a:p>
          <a:p>
            <a:pPr marL="17145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The Welsh Government’s budget for the PDG in 2018-19 is stated as 94 million (Dauncey,2018,p5).</a:t>
            </a:r>
          </a:p>
          <a:p>
            <a:pPr marL="17145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The grant is to support children on FSM with interventions and extra support.</a:t>
            </a:r>
          </a:p>
          <a:p>
            <a:pPr marL="171450" indent="-171450">
              <a:buFont typeface="Arial" panose="020B0604020202020204" pitchFamily="34" charset="0"/>
              <a:buChar char="•"/>
            </a:pPr>
            <a:endParaRPr lang="en-GB" sz="800"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The education secretary Kirsty Williams states “I want to be clear the PDG supports all eligible learners including our most able learners” (Donavon,2020,p2).</a:t>
            </a:r>
          </a:p>
          <a:p>
            <a:endParaRPr lang="en-GB" sz="800"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School A, 40 %of the pupils qualify for Free school meals (FSM)</a:t>
            </a:r>
          </a:p>
          <a:p>
            <a:pPr marL="17145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The deprivation grant is used for;</a:t>
            </a:r>
          </a:p>
          <a:p>
            <a:pPr marL="17145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Staff training </a:t>
            </a:r>
          </a:p>
          <a:p>
            <a:pPr marL="17145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Communication training including, ABA, </a:t>
            </a:r>
            <a:r>
              <a:rPr lang="en-GB" sz="800" dirty="0" err="1">
                <a:latin typeface="Times New Roman" panose="02020603050405020304" pitchFamily="18" charset="0"/>
                <a:cs typeface="Times New Roman" panose="02020603050405020304" pitchFamily="18" charset="0"/>
              </a:rPr>
              <a:t>Scerts</a:t>
            </a:r>
            <a:r>
              <a:rPr lang="en-GB" sz="800" dirty="0">
                <a:latin typeface="Times New Roman" panose="02020603050405020304" pitchFamily="18" charset="0"/>
                <a:cs typeface="Times New Roman" panose="02020603050405020304" pitchFamily="18" charset="0"/>
              </a:rPr>
              <a:t>, </a:t>
            </a:r>
            <a:r>
              <a:rPr lang="en-GB" sz="800" dirty="0" err="1">
                <a:latin typeface="Times New Roman" panose="02020603050405020304" pitchFamily="18" charset="0"/>
                <a:cs typeface="Times New Roman" panose="02020603050405020304" pitchFamily="18" charset="0"/>
              </a:rPr>
              <a:t>Uffculme</a:t>
            </a:r>
            <a:r>
              <a:rPr lang="en-GB" sz="800" dirty="0">
                <a:latin typeface="Times New Roman" panose="02020603050405020304" pitchFamily="18" charset="0"/>
                <a:cs typeface="Times New Roman" panose="02020603050405020304" pitchFamily="18" charset="0"/>
              </a:rPr>
              <a:t>, PECS, ELKLAN</a:t>
            </a:r>
          </a:p>
          <a:p>
            <a:pPr marL="17145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Family liaison officer</a:t>
            </a:r>
          </a:p>
          <a:p>
            <a:pPr marL="17145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Thrive training</a:t>
            </a:r>
          </a:p>
          <a:p>
            <a:pPr marL="17145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Thrive breakfast for all pupils and staff</a:t>
            </a:r>
          </a:p>
          <a:p>
            <a:pPr marL="17145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Interventions</a:t>
            </a:r>
          </a:p>
          <a:p>
            <a:pPr marL="17145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Parental training</a:t>
            </a:r>
          </a:p>
          <a:p>
            <a:pPr marL="17145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School signage</a:t>
            </a:r>
          </a:p>
          <a:p>
            <a:pPr marL="17145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Parent </a:t>
            </a:r>
            <a:r>
              <a:rPr lang="en-GB" sz="800" dirty="0" err="1">
                <a:latin typeface="Times New Roman" panose="02020603050405020304" pitchFamily="18" charset="0"/>
                <a:cs typeface="Times New Roman" panose="02020603050405020304" pitchFamily="18" charset="0"/>
              </a:rPr>
              <a:t>schoop</a:t>
            </a:r>
            <a:r>
              <a:rPr lang="en-GB" sz="800" dirty="0">
                <a:latin typeface="Times New Roman" panose="02020603050405020304" pitchFamily="18" charset="0"/>
                <a:cs typeface="Times New Roman" panose="02020603050405020304" pitchFamily="18" charset="0"/>
              </a:rPr>
              <a:t> communication app</a:t>
            </a:r>
          </a:p>
          <a:p>
            <a:pPr marL="17145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2014-15 the PDG school budget spend plan came to £37,950</a:t>
            </a:r>
          </a:p>
          <a:p>
            <a:pPr marL="17145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The School policy states “many of our pupil will only make significant achievements if they receive considerable adult support” (school policy,2020).      </a:t>
            </a:r>
          </a:p>
        </p:txBody>
      </p:sp>
      <p:pic>
        <p:nvPicPr>
          <p:cNvPr id="10" name="Picture 9" descr="A close up of text on a white background&#10;&#10;Description automatically generated">
            <a:extLst>
              <a:ext uri="{FF2B5EF4-FFF2-40B4-BE49-F238E27FC236}">
                <a16:creationId xmlns:a16="http://schemas.microsoft.com/office/drawing/2014/main" id="{DF5F5A33-DB1B-4E0A-B728-E835C7A3D5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1178" y="348286"/>
            <a:ext cx="2805466" cy="1325412"/>
          </a:xfrm>
          <a:prstGeom prst="rect">
            <a:avLst/>
          </a:prstGeom>
          <a:effectLst>
            <a:softEdge rad="25400"/>
          </a:effectLst>
        </p:spPr>
      </p:pic>
      <p:sp>
        <p:nvSpPr>
          <p:cNvPr id="13" name="TextBox 12">
            <a:extLst>
              <a:ext uri="{FF2B5EF4-FFF2-40B4-BE49-F238E27FC236}">
                <a16:creationId xmlns:a16="http://schemas.microsoft.com/office/drawing/2014/main" id="{5124246D-D975-4652-B031-BAF36CCB4B31}"/>
              </a:ext>
            </a:extLst>
          </p:cNvPr>
          <p:cNvSpPr txBox="1"/>
          <p:nvPr/>
        </p:nvSpPr>
        <p:spPr>
          <a:xfrm>
            <a:off x="380993" y="1605429"/>
            <a:ext cx="3300687" cy="200055"/>
          </a:xfrm>
          <a:prstGeom prst="rect">
            <a:avLst/>
          </a:prstGeom>
          <a:noFill/>
        </p:spPr>
        <p:txBody>
          <a:bodyPr wrap="square" rtlCol="0">
            <a:spAutoFit/>
          </a:bodyPr>
          <a:lstStyle/>
          <a:p>
            <a:r>
              <a:rPr lang="en-GB" sz="700" dirty="0">
                <a:latin typeface="Times New Roman" panose="02020603050405020304" pitchFamily="18" charset="0"/>
                <a:cs typeface="Times New Roman" panose="02020603050405020304" pitchFamily="18" charset="0"/>
                <a:hlinkClick r:id="rId3"/>
              </a:rPr>
              <a:t>: https://www.21stcentech.com/wp-content/uploads/2011/10/maslow.</a:t>
            </a:r>
            <a:endParaRPr lang="en-GB" sz="700" dirty="0">
              <a:latin typeface="Times New Roman" panose="02020603050405020304" pitchFamily="18" charset="0"/>
              <a:cs typeface="Times New Roman" panose="02020603050405020304" pitchFamily="18" charset="0"/>
            </a:endParaRPr>
          </a:p>
        </p:txBody>
      </p:sp>
      <p:pic>
        <p:nvPicPr>
          <p:cNvPr id="17" name="Picture 16">
            <a:extLst>
              <a:ext uri="{FF2B5EF4-FFF2-40B4-BE49-F238E27FC236}">
                <a16:creationId xmlns:a16="http://schemas.microsoft.com/office/drawing/2014/main" id="{9E315DDB-453A-4186-9B16-BD335B0F6220}"/>
              </a:ext>
            </a:extLst>
          </p:cNvPr>
          <p:cNvPicPr/>
          <p:nvPr/>
        </p:nvPicPr>
        <p:blipFill rotWithShape="1">
          <a:blip r:embed="rId4">
            <a:extLst>
              <a:ext uri="{28A0092B-C50C-407E-A947-70E740481C1C}">
                <a14:useLocalDpi xmlns:a14="http://schemas.microsoft.com/office/drawing/2010/main" val="0"/>
              </a:ext>
            </a:extLst>
          </a:blip>
          <a:srcRect l="16299" t="13472" r="37930" b="6298"/>
          <a:stretch/>
        </p:blipFill>
        <p:spPr bwMode="auto">
          <a:xfrm>
            <a:off x="3688224" y="3547306"/>
            <a:ext cx="2082038" cy="2184300"/>
          </a:xfrm>
          <a:prstGeom prst="rect">
            <a:avLst/>
          </a:prstGeom>
          <a:noFill/>
          <a:ln>
            <a:solidFill>
              <a:schemeClr val="tx1"/>
            </a:solidFill>
          </a:ln>
          <a:extLst>
            <a:ext uri="{53640926-AAD7-44D8-BBD7-CCE9431645EC}">
              <a14:shadowObscured xmlns:a14="http://schemas.microsoft.com/office/drawing/2010/main"/>
            </a:ext>
          </a:extLst>
        </p:spPr>
      </p:pic>
      <p:pic>
        <p:nvPicPr>
          <p:cNvPr id="18" name="Picture 17">
            <a:extLst>
              <a:ext uri="{FF2B5EF4-FFF2-40B4-BE49-F238E27FC236}">
                <a16:creationId xmlns:a16="http://schemas.microsoft.com/office/drawing/2014/main" id="{2585F868-016D-483F-965E-5C7A4CCC4290}"/>
              </a:ext>
            </a:extLst>
          </p:cNvPr>
          <p:cNvPicPr>
            <a:picLocks noChangeAspect="1"/>
          </p:cNvPicPr>
          <p:nvPr/>
        </p:nvPicPr>
        <p:blipFill rotWithShape="1">
          <a:blip r:embed="rId5"/>
          <a:srcRect l="6068"/>
          <a:stretch/>
        </p:blipFill>
        <p:spPr>
          <a:xfrm>
            <a:off x="6156032" y="3547306"/>
            <a:ext cx="1979157" cy="2081266"/>
          </a:xfrm>
          <a:prstGeom prst="rect">
            <a:avLst/>
          </a:prstGeom>
          <a:ln>
            <a:solidFill>
              <a:schemeClr val="tx1"/>
            </a:solidFill>
          </a:ln>
        </p:spPr>
      </p:pic>
      <p:pic>
        <p:nvPicPr>
          <p:cNvPr id="27" name="Picture 26">
            <a:extLst>
              <a:ext uri="{FF2B5EF4-FFF2-40B4-BE49-F238E27FC236}">
                <a16:creationId xmlns:a16="http://schemas.microsoft.com/office/drawing/2014/main" id="{5340D914-F9C9-4C97-805F-279FECE691EC}"/>
              </a:ext>
            </a:extLst>
          </p:cNvPr>
          <p:cNvPicPr>
            <a:picLocks noChangeAspect="1"/>
          </p:cNvPicPr>
          <p:nvPr/>
        </p:nvPicPr>
        <p:blipFill rotWithShape="1">
          <a:blip r:embed="rId6"/>
          <a:srcRect l="983" t="5419" r="8962"/>
          <a:stretch/>
        </p:blipFill>
        <p:spPr>
          <a:xfrm>
            <a:off x="3688224" y="1632503"/>
            <a:ext cx="1971036" cy="1855642"/>
          </a:xfrm>
          <a:prstGeom prst="rect">
            <a:avLst/>
          </a:prstGeom>
        </p:spPr>
      </p:pic>
      <p:sp>
        <p:nvSpPr>
          <p:cNvPr id="31" name="TextBox 30">
            <a:extLst>
              <a:ext uri="{FF2B5EF4-FFF2-40B4-BE49-F238E27FC236}">
                <a16:creationId xmlns:a16="http://schemas.microsoft.com/office/drawing/2014/main" id="{6087DF98-ADF0-437E-88A7-29F52BF41014}"/>
              </a:ext>
            </a:extLst>
          </p:cNvPr>
          <p:cNvSpPr txBox="1"/>
          <p:nvPr/>
        </p:nvSpPr>
        <p:spPr>
          <a:xfrm>
            <a:off x="4114799" y="1111677"/>
            <a:ext cx="3678025" cy="461665"/>
          </a:xfrm>
          <a:prstGeom prst="rect">
            <a:avLst/>
          </a:prstGeom>
          <a:solidFill>
            <a:schemeClr val="bg1"/>
          </a:solidFill>
          <a:ln>
            <a:solidFill>
              <a:schemeClr val="tx1"/>
            </a:solidFill>
          </a:ln>
        </p:spPr>
        <p:txBody>
          <a:bodyPr wrap="square" rtlCol="0">
            <a:spAutoFit/>
          </a:bodyPr>
          <a:lstStyle/>
          <a:p>
            <a:r>
              <a:rPr lang="en-GB" sz="800" dirty="0">
                <a:latin typeface="Times New Roman" panose="02020603050405020304" pitchFamily="18" charset="0"/>
                <a:cs typeface="Times New Roman" panose="02020603050405020304" pitchFamily="18" charset="0"/>
              </a:rPr>
              <a:t>UNCRC article 27: Every child has the right to standard of living that is good enough to meet their physical, social and mental needs. The Government must help families who cannot afford to provide this. (UNCRC, no date)</a:t>
            </a:r>
          </a:p>
        </p:txBody>
      </p:sp>
      <p:sp>
        <p:nvSpPr>
          <p:cNvPr id="35" name="Flowchart: Alternate Process 34">
            <a:extLst>
              <a:ext uri="{FF2B5EF4-FFF2-40B4-BE49-F238E27FC236}">
                <a16:creationId xmlns:a16="http://schemas.microsoft.com/office/drawing/2014/main" id="{CC85BA95-A39E-4A76-BB18-2FC46407E87D}"/>
              </a:ext>
            </a:extLst>
          </p:cNvPr>
          <p:cNvSpPr/>
          <p:nvPr/>
        </p:nvSpPr>
        <p:spPr>
          <a:xfrm>
            <a:off x="9700181" y="550750"/>
            <a:ext cx="141403" cy="7141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Flowchart: Alternate Process 36">
            <a:extLst>
              <a:ext uri="{FF2B5EF4-FFF2-40B4-BE49-F238E27FC236}">
                <a16:creationId xmlns:a16="http://schemas.microsoft.com/office/drawing/2014/main" id="{0E068AE6-6538-4D82-A8E8-9E7739DCF7FF}"/>
              </a:ext>
            </a:extLst>
          </p:cNvPr>
          <p:cNvSpPr/>
          <p:nvPr/>
        </p:nvSpPr>
        <p:spPr>
          <a:xfrm>
            <a:off x="8488343" y="217598"/>
            <a:ext cx="3571572" cy="6486860"/>
          </a:xfrm>
          <a:prstGeom prst="flowChartAlternateProcess">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270EB647-F458-45A1-9F99-2162CCA1CD61}"/>
              </a:ext>
            </a:extLst>
          </p:cNvPr>
          <p:cNvSpPr/>
          <p:nvPr/>
        </p:nvSpPr>
        <p:spPr>
          <a:xfrm>
            <a:off x="8687033" y="440781"/>
            <a:ext cx="3163774" cy="5861077"/>
          </a:xfrm>
          <a:prstGeom prst="rect">
            <a:avLst/>
          </a:prstGeom>
        </p:spPr>
        <p:style>
          <a:lnRef idx="2">
            <a:schemeClr val="dk1"/>
          </a:lnRef>
          <a:fillRef idx="1">
            <a:schemeClr val="lt1"/>
          </a:fillRef>
          <a:effectRef idx="0">
            <a:schemeClr val="dk1"/>
          </a:effectRef>
          <a:fontRef idx="minor">
            <a:schemeClr val="dk1"/>
          </a:fontRef>
        </p:style>
        <p:txBody>
          <a:bodyPr rtlCol="0" anchor="t"/>
          <a:lstStyle/>
          <a:p>
            <a:pPr algn="ctr"/>
            <a:endParaRPr lang="en-GB" sz="800" u="sng" dirty="0">
              <a:latin typeface="Times New Roman" panose="02020603050405020304" pitchFamily="18" charset="0"/>
              <a:cs typeface="Times New Roman" panose="02020603050405020304" pitchFamily="18" charset="0"/>
            </a:endParaRPr>
          </a:p>
          <a:p>
            <a:r>
              <a:rPr lang="en-GB" sz="800" dirty="0">
                <a:solidFill>
                  <a:schemeClr val="tx1"/>
                </a:solidFill>
                <a:latin typeface="Times New Roman" panose="02020603050405020304" pitchFamily="18" charset="0"/>
                <a:cs typeface="Times New Roman" panose="02020603050405020304" pitchFamily="18" charset="0"/>
              </a:rPr>
              <a:t>“The PDG is masking the inadequacy of the school budget. The PDG is no longer an extra resource, it is rebranded core budget” (senedd,wales,2020,p120).</a:t>
            </a:r>
          </a:p>
          <a:p>
            <a:pPr marL="171450" indent="-171450">
              <a:buFont typeface="Arial" panose="020B0604020202020204" pitchFamily="34" charset="0"/>
              <a:buChar char="•"/>
            </a:pPr>
            <a:endParaRPr lang="en-GB" sz="800" dirty="0">
              <a:solidFill>
                <a:schemeClr val="tx1"/>
              </a:solidFill>
              <a:latin typeface="Times New Roman" panose="02020603050405020304" pitchFamily="18" charset="0"/>
              <a:cs typeface="Times New Roman" panose="02020603050405020304" pitchFamily="18" charset="0"/>
            </a:endParaRPr>
          </a:p>
          <a:p>
            <a:r>
              <a:rPr lang="en-GB" sz="800" dirty="0">
                <a:solidFill>
                  <a:schemeClr val="tx1"/>
                </a:solidFill>
                <a:latin typeface="Times New Roman" panose="02020603050405020304" pitchFamily="18" charset="0"/>
                <a:cs typeface="Times New Roman" panose="02020603050405020304" pitchFamily="18" charset="0"/>
              </a:rPr>
              <a:t>Teaching unions suggest the PDG is “merely filling the gaps at the moment, rather than being used for extension work and further provision as schools financial position does not offer them a great deal of choice” (Senedd,wales,2020,p121).</a:t>
            </a:r>
          </a:p>
          <a:p>
            <a:endParaRPr lang="en-GB" sz="800" dirty="0">
              <a:solidFill>
                <a:schemeClr val="tx1"/>
              </a:solidFill>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According to figures from the national assembly of wales “schools see the PDG funding as invaluable. It is suggesting that the money is spent on teaching assistants instead of qualified teachers due to the uncertainty of the grant (Dauncey,2018,p6).</a:t>
            </a:r>
          </a:p>
          <a:p>
            <a:pPr marL="171450" indent="-171450">
              <a:buFont typeface="Arial" panose="020B0604020202020204" pitchFamily="34" charset="0"/>
              <a:buChar char="•"/>
            </a:pPr>
            <a:endParaRPr lang="en-GB" sz="800"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Research also states “There is still ambiguity and inconsistency about whether the PDG is to be used for all EFSM pupils including more able and talented </a:t>
            </a:r>
            <a:r>
              <a:rPr lang="en-GB" sz="800" dirty="0" err="1">
                <a:latin typeface="Times New Roman" panose="02020603050405020304" pitchFamily="18" charset="0"/>
                <a:cs typeface="Times New Roman" panose="02020603050405020304" pitchFamily="18" charset="0"/>
              </a:rPr>
              <a:t>eFSM</a:t>
            </a:r>
            <a:r>
              <a:rPr lang="en-GB" sz="800" dirty="0">
                <a:latin typeface="Times New Roman" panose="02020603050405020304" pitchFamily="18" charset="0"/>
                <a:cs typeface="Times New Roman" panose="02020603050405020304" pitchFamily="18" charset="0"/>
              </a:rPr>
              <a:t> pupils or for only low attaining EFSM” (Research,2020).</a:t>
            </a:r>
          </a:p>
          <a:p>
            <a:pPr marL="171450" indent="-171450">
              <a:buFont typeface="Arial" panose="020B0604020202020204" pitchFamily="34" charset="0"/>
              <a:buChar char="•"/>
            </a:pPr>
            <a:endParaRPr lang="en-GB" sz="800" dirty="0">
              <a:solidFill>
                <a:schemeClr val="tx1"/>
              </a:solidFill>
              <a:latin typeface="Times New Roman" panose="02020603050405020304" pitchFamily="18" charset="0"/>
              <a:cs typeface="Times New Roman" panose="02020603050405020304" pitchFamily="18" charset="0"/>
            </a:endParaRPr>
          </a:p>
          <a:p>
            <a:endParaRPr lang="en-GB" sz="800" b="1" u="sng" dirty="0">
              <a:solidFill>
                <a:schemeClr val="tx1"/>
              </a:solidFill>
              <a:latin typeface="Times New Roman" panose="02020603050405020304" pitchFamily="18" charset="0"/>
              <a:cs typeface="Times New Roman" panose="02020603050405020304" pitchFamily="18" charset="0"/>
            </a:endParaRPr>
          </a:p>
          <a:p>
            <a:r>
              <a:rPr lang="en-GB" sz="800" b="1" u="sng" dirty="0">
                <a:solidFill>
                  <a:schemeClr val="tx1"/>
                </a:solidFill>
                <a:latin typeface="Times New Roman" panose="02020603050405020304" pitchFamily="18" charset="0"/>
                <a:cs typeface="Times New Roman" panose="02020603050405020304" pitchFamily="18" charset="0"/>
              </a:rPr>
              <a:t>Positive outcomes</a:t>
            </a:r>
          </a:p>
          <a:p>
            <a:r>
              <a:rPr lang="en-GB" sz="800" dirty="0">
                <a:latin typeface="Times New Roman" panose="02020603050405020304" pitchFamily="18" charset="0"/>
                <a:cs typeface="Times New Roman" panose="02020603050405020304" pitchFamily="18" charset="0"/>
              </a:rPr>
              <a:t>A school in south Wales has been praised by Estyn for effectively reducing the impact of deprivation on their learners, by introducing different, strategies to support parents and careers. The support has significantly improved attendance figures for parents evenings by 40%-85% (Evans,2015,p4).  </a:t>
            </a:r>
          </a:p>
          <a:p>
            <a:r>
              <a:rPr lang="en-GB" sz="800" dirty="0">
                <a:latin typeface="Times New Roman" panose="02020603050405020304" pitchFamily="18" charset="0"/>
                <a:cs typeface="Times New Roman" panose="02020603050405020304" pitchFamily="18" charset="0"/>
              </a:rPr>
              <a:t>Evans continues, “There are very effective systems to promote and encourage pupils academic progress, attendance and wellbeing. As a result, pupils achieve excellent outcomes regardless of their ability or particular needs”(Evans, 2015,p3).</a:t>
            </a:r>
          </a:p>
          <a:p>
            <a:r>
              <a:rPr lang="en-GB" sz="800" dirty="0">
                <a:latin typeface="Times New Roman" panose="02020603050405020304" pitchFamily="18" charset="0"/>
                <a:cs typeface="Times New Roman" panose="02020603050405020304" pitchFamily="18" charset="0"/>
              </a:rPr>
              <a:t>The thrive approach has been extremely successful in school A.</a:t>
            </a:r>
          </a:p>
          <a:p>
            <a:endParaRPr lang="en-GB" sz="800" dirty="0">
              <a:latin typeface="Times New Roman" panose="02020603050405020304" pitchFamily="18" charset="0"/>
              <a:cs typeface="Times New Roman" panose="02020603050405020304" pitchFamily="18" charset="0"/>
            </a:endParaRPr>
          </a:p>
          <a:p>
            <a:endParaRPr lang="en-GB" sz="800" dirty="0">
              <a:latin typeface="Times New Roman" panose="02020603050405020304" pitchFamily="18" charset="0"/>
              <a:cs typeface="Times New Roman" panose="02020603050405020304" pitchFamily="18" charset="0"/>
            </a:endParaRPr>
          </a:p>
        </p:txBody>
      </p:sp>
      <p:sp>
        <p:nvSpPr>
          <p:cNvPr id="49" name="Flowchart: Alternate Process 48">
            <a:extLst>
              <a:ext uri="{FF2B5EF4-FFF2-40B4-BE49-F238E27FC236}">
                <a16:creationId xmlns:a16="http://schemas.microsoft.com/office/drawing/2014/main" id="{55C05B46-64B8-44AD-841A-EDC85C8717C6}"/>
              </a:ext>
            </a:extLst>
          </p:cNvPr>
          <p:cNvSpPr/>
          <p:nvPr/>
        </p:nvSpPr>
        <p:spPr>
          <a:xfrm>
            <a:off x="3345287" y="70546"/>
            <a:ext cx="5064487" cy="881285"/>
          </a:xfrm>
          <a:prstGeom prst="flowChartAlternateProcess">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Black" panose="020B0A04020102020204" pitchFamily="34" charset="0"/>
            </a:endParaRPr>
          </a:p>
        </p:txBody>
      </p:sp>
      <p:sp>
        <p:nvSpPr>
          <p:cNvPr id="51" name="Rectangle 50">
            <a:extLst>
              <a:ext uri="{FF2B5EF4-FFF2-40B4-BE49-F238E27FC236}">
                <a16:creationId xmlns:a16="http://schemas.microsoft.com/office/drawing/2014/main" id="{43BB03B3-7537-44BC-BDAF-B1E5F2CBBC6A}"/>
              </a:ext>
            </a:extLst>
          </p:cNvPr>
          <p:cNvSpPr/>
          <p:nvPr/>
        </p:nvSpPr>
        <p:spPr>
          <a:xfrm>
            <a:off x="3774773" y="217598"/>
            <a:ext cx="4278537" cy="646342"/>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latin typeface="Arial Black" panose="020B0A04020102020204" pitchFamily="34" charset="0"/>
              </a:rPr>
              <a:t>The pupil deprivation grant (PDG) in Wales</a:t>
            </a:r>
          </a:p>
        </p:txBody>
      </p:sp>
      <p:sp>
        <p:nvSpPr>
          <p:cNvPr id="53" name="TextBox 52">
            <a:extLst>
              <a:ext uri="{FF2B5EF4-FFF2-40B4-BE49-F238E27FC236}">
                <a16:creationId xmlns:a16="http://schemas.microsoft.com/office/drawing/2014/main" id="{F61BBDE5-72E0-4883-8B68-9004AAE0A135}"/>
              </a:ext>
            </a:extLst>
          </p:cNvPr>
          <p:cNvSpPr txBox="1"/>
          <p:nvPr/>
        </p:nvSpPr>
        <p:spPr>
          <a:xfrm>
            <a:off x="3921347" y="5860162"/>
            <a:ext cx="3985387" cy="584775"/>
          </a:xfrm>
          <a:prstGeom prst="rect">
            <a:avLst/>
          </a:prstGeom>
          <a:solidFill>
            <a:schemeClr val="bg1"/>
          </a:solidFill>
          <a:ln>
            <a:solidFill>
              <a:schemeClr val="tx1"/>
            </a:solidFill>
          </a:ln>
        </p:spPr>
        <p:txBody>
          <a:bodyPr wrap="square" rtlCol="0">
            <a:spAutoFit/>
          </a:bodyPr>
          <a:lstStyle/>
          <a:p>
            <a:r>
              <a:rPr lang="en-GB" sz="800" dirty="0">
                <a:latin typeface="Times New Roman" panose="02020603050405020304" pitchFamily="18" charset="0"/>
                <a:cs typeface="Times New Roman" panose="02020603050405020304" pitchFamily="18" charset="0"/>
              </a:rPr>
              <a:t>One of the welsh assembly recommendation states “There needs to be greater emphasis on the use of PDG to improve </a:t>
            </a:r>
            <a:r>
              <a:rPr lang="en-GB" sz="800" dirty="0" err="1">
                <a:latin typeface="Times New Roman" panose="02020603050405020304" pitchFamily="18" charset="0"/>
                <a:cs typeface="Times New Roman" panose="02020603050405020304" pitchFamily="18" charset="0"/>
              </a:rPr>
              <a:t>eFSM</a:t>
            </a:r>
            <a:r>
              <a:rPr lang="en-GB" sz="800" dirty="0">
                <a:latin typeface="Times New Roman" panose="02020603050405020304" pitchFamily="18" charset="0"/>
                <a:cs typeface="Times New Roman" panose="02020603050405020304" pitchFamily="18" charset="0"/>
              </a:rPr>
              <a:t> pupils attendance. The welsh Government should urgently improve, through its PDG guidance and consortia, how the PDG is used to improve </a:t>
            </a:r>
            <a:r>
              <a:rPr lang="en-GB" sz="800" dirty="0" err="1">
                <a:latin typeface="Times New Roman" panose="02020603050405020304" pitchFamily="18" charset="0"/>
                <a:cs typeface="Times New Roman" panose="02020603050405020304" pitchFamily="18" charset="0"/>
              </a:rPr>
              <a:t>eFSM</a:t>
            </a:r>
            <a:r>
              <a:rPr lang="en-GB" sz="800" dirty="0">
                <a:latin typeface="Times New Roman" panose="02020603050405020304" pitchFamily="18" charset="0"/>
                <a:cs typeface="Times New Roman" panose="02020603050405020304" pitchFamily="18" charset="0"/>
              </a:rPr>
              <a:t> pupils attendance and engagement with their education” (Senedd.wales,2018,p8).</a:t>
            </a:r>
          </a:p>
        </p:txBody>
      </p:sp>
      <p:sp>
        <p:nvSpPr>
          <p:cNvPr id="55" name="TextBox 54">
            <a:extLst>
              <a:ext uri="{FF2B5EF4-FFF2-40B4-BE49-F238E27FC236}">
                <a16:creationId xmlns:a16="http://schemas.microsoft.com/office/drawing/2014/main" id="{2699C270-08A6-4DC0-A8D0-97E835E9E019}"/>
              </a:ext>
            </a:extLst>
          </p:cNvPr>
          <p:cNvSpPr txBox="1"/>
          <p:nvPr/>
        </p:nvSpPr>
        <p:spPr>
          <a:xfrm>
            <a:off x="4500046" y="5440359"/>
            <a:ext cx="1013460" cy="215444"/>
          </a:xfrm>
          <a:prstGeom prst="rect">
            <a:avLst/>
          </a:prstGeom>
          <a:solidFill>
            <a:schemeClr val="bg1"/>
          </a:solidFill>
        </p:spPr>
        <p:txBody>
          <a:bodyPr wrap="square" rtlCol="0">
            <a:spAutoFit/>
          </a:bodyPr>
          <a:lstStyle/>
          <a:p>
            <a:r>
              <a:rPr lang="en-GB" sz="800" dirty="0">
                <a:latin typeface="Times New Roman" panose="02020603050405020304" pitchFamily="18" charset="0"/>
                <a:cs typeface="Times New Roman" panose="02020603050405020304" pitchFamily="18" charset="0"/>
              </a:rPr>
              <a:t>(Lewis, 2020, p3)</a:t>
            </a:r>
          </a:p>
        </p:txBody>
      </p:sp>
      <p:pic>
        <p:nvPicPr>
          <p:cNvPr id="59" name="Picture 58">
            <a:extLst>
              <a:ext uri="{FF2B5EF4-FFF2-40B4-BE49-F238E27FC236}">
                <a16:creationId xmlns:a16="http://schemas.microsoft.com/office/drawing/2014/main" id="{43841285-8779-4407-AE66-319E99562AB0}"/>
              </a:ext>
            </a:extLst>
          </p:cNvPr>
          <p:cNvPicPr>
            <a:picLocks noChangeAspect="1"/>
          </p:cNvPicPr>
          <p:nvPr/>
        </p:nvPicPr>
        <p:blipFill>
          <a:blip r:embed="rId7"/>
          <a:stretch>
            <a:fillRect/>
          </a:stretch>
        </p:blipFill>
        <p:spPr>
          <a:xfrm>
            <a:off x="8722522" y="4391617"/>
            <a:ext cx="1160071" cy="1574649"/>
          </a:xfrm>
          <a:prstGeom prst="rect">
            <a:avLst/>
          </a:prstGeom>
        </p:spPr>
      </p:pic>
      <p:sp>
        <p:nvSpPr>
          <p:cNvPr id="63" name="TextBox 62">
            <a:extLst>
              <a:ext uri="{FF2B5EF4-FFF2-40B4-BE49-F238E27FC236}">
                <a16:creationId xmlns:a16="http://schemas.microsoft.com/office/drawing/2014/main" id="{1AD6F734-F25C-4A4B-A4AC-39E1F0AFFBDE}"/>
              </a:ext>
            </a:extLst>
          </p:cNvPr>
          <p:cNvSpPr txBox="1"/>
          <p:nvPr/>
        </p:nvSpPr>
        <p:spPr>
          <a:xfrm>
            <a:off x="9985734" y="4543933"/>
            <a:ext cx="1761932" cy="1569660"/>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The PDG success rates “Estyn believed two thirds of primary and secondary schools were using PDG effectively” (Donavon,2020,p5) </a:t>
            </a:r>
          </a:p>
          <a:p>
            <a:endParaRPr lang="en-GB" sz="800"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Lewis findings suggest policy changes were raising standards.</a:t>
            </a:r>
          </a:p>
          <a:p>
            <a:r>
              <a:rPr lang="en-GB" sz="800" dirty="0">
                <a:latin typeface="Times New Roman" panose="02020603050405020304" pitchFamily="18" charset="0"/>
                <a:cs typeface="Times New Roman" panose="02020603050405020304" pitchFamily="18" charset="0"/>
              </a:rPr>
              <a:t>Stating last year 80% of pupils eligible for FSM achieved at least one GCSE in Science, compared to 45%in 2015 (Lewis,2020,p7).</a:t>
            </a:r>
          </a:p>
          <a:p>
            <a:endParaRPr lang="en-GB" sz="800" dirty="0">
              <a:latin typeface="Times New Roman" panose="02020603050405020304" pitchFamily="18" charset="0"/>
              <a:cs typeface="Times New Roman" panose="02020603050405020304" pitchFamily="18" charset="0"/>
            </a:endParaRPr>
          </a:p>
        </p:txBody>
      </p:sp>
      <p:sp>
        <p:nvSpPr>
          <p:cNvPr id="69" name="TextBox 68">
            <a:extLst>
              <a:ext uri="{FF2B5EF4-FFF2-40B4-BE49-F238E27FC236}">
                <a16:creationId xmlns:a16="http://schemas.microsoft.com/office/drawing/2014/main" id="{3A9F3CA8-D871-4CE5-B95F-9DD081E6EBE0}"/>
              </a:ext>
            </a:extLst>
          </p:cNvPr>
          <p:cNvSpPr txBox="1"/>
          <p:nvPr/>
        </p:nvSpPr>
        <p:spPr>
          <a:xfrm>
            <a:off x="5879636" y="1985659"/>
            <a:ext cx="2321278" cy="954107"/>
          </a:xfrm>
          <a:prstGeom prst="rect">
            <a:avLst/>
          </a:prstGeom>
          <a:solidFill>
            <a:schemeClr val="bg1"/>
          </a:solidFill>
          <a:ln>
            <a:solidFill>
              <a:schemeClr val="tx1"/>
            </a:solidFill>
          </a:ln>
        </p:spPr>
        <p:txBody>
          <a:bodyPr wrap="square" rtlCol="0">
            <a:spAutoFit/>
          </a:bodyPr>
          <a:lstStyle/>
          <a:p>
            <a:r>
              <a:rPr lang="en-GB" sz="800" dirty="0">
                <a:latin typeface="Times New Roman" panose="02020603050405020304" pitchFamily="18" charset="0"/>
                <a:cs typeface="Times New Roman" panose="02020603050405020304" pitchFamily="18" charset="0"/>
              </a:rPr>
              <a:t>Godwin’s findings suggest “children in families with limited financial resources compared with their more affluent peers are more likely to experience a variety of Socioemotional difficulties, behavioural problems, internalizing and externalizing symptoms, problematic peer relationships, and disruptive classroom behaviours” (Godwin,2020,P.3).</a:t>
            </a:r>
          </a:p>
        </p:txBody>
      </p:sp>
      <p:sp>
        <p:nvSpPr>
          <p:cNvPr id="82" name="TextBox 81">
            <a:extLst>
              <a:ext uri="{FF2B5EF4-FFF2-40B4-BE49-F238E27FC236}">
                <a16:creationId xmlns:a16="http://schemas.microsoft.com/office/drawing/2014/main" id="{72250A87-B3B1-411B-BF6C-91C735D4B346}"/>
              </a:ext>
            </a:extLst>
          </p:cNvPr>
          <p:cNvSpPr txBox="1"/>
          <p:nvPr/>
        </p:nvSpPr>
        <p:spPr>
          <a:xfrm>
            <a:off x="8673946" y="5903883"/>
            <a:ext cx="1235289"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(school assessment,2020)</a:t>
            </a:r>
          </a:p>
        </p:txBody>
      </p:sp>
      <p:sp>
        <p:nvSpPr>
          <p:cNvPr id="83" name="TextBox 82">
            <a:extLst>
              <a:ext uri="{FF2B5EF4-FFF2-40B4-BE49-F238E27FC236}">
                <a16:creationId xmlns:a16="http://schemas.microsoft.com/office/drawing/2014/main" id="{0534885C-A775-49E6-B7EC-8C774D9C7FDE}"/>
              </a:ext>
            </a:extLst>
          </p:cNvPr>
          <p:cNvSpPr txBox="1"/>
          <p:nvPr/>
        </p:nvSpPr>
        <p:spPr>
          <a:xfrm>
            <a:off x="7393972" y="5403228"/>
            <a:ext cx="1482434"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(Author, 2020)</a:t>
            </a:r>
          </a:p>
        </p:txBody>
      </p:sp>
      <p:sp>
        <p:nvSpPr>
          <p:cNvPr id="85" name="TextBox 84">
            <a:extLst>
              <a:ext uri="{FF2B5EF4-FFF2-40B4-BE49-F238E27FC236}">
                <a16:creationId xmlns:a16="http://schemas.microsoft.com/office/drawing/2014/main" id="{04F741D0-AF2D-4B2F-A3CA-3EB6EAD74DC9}"/>
              </a:ext>
            </a:extLst>
          </p:cNvPr>
          <p:cNvSpPr txBox="1"/>
          <p:nvPr/>
        </p:nvSpPr>
        <p:spPr>
          <a:xfrm>
            <a:off x="4583081" y="3302282"/>
            <a:ext cx="1545493"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(Pollock,2020)</a:t>
            </a:r>
          </a:p>
        </p:txBody>
      </p:sp>
      <p:sp>
        <p:nvSpPr>
          <p:cNvPr id="8" name="TextBox 7">
            <a:extLst>
              <a:ext uri="{FF2B5EF4-FFF2-40B4-BE49-F238E27FC236}">
                <a16:creationId xmlns:a16="http://schemas.microsoft.com/office/drawing/2014/main" id="{E5650E2E-2D30-479A-973C-945DF07DEC27}"/>
              </a:ext>
            </a:extLst>
          </p:cNvPr>
          <p:cNvSpPr txBox="1"/>
          <p:nvPr/>
        </p:nvSpPr>
        <p:spPr>
          <a:xfrm>
            <a:off x="445682" y="511188"/>
            <a:ext cx="742186" cy="584775"/>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Maslow’s Hierarchy of needs</a:t>
            </a:r>
          </a:p>
          <a:p>
            <a:endParaRPr lang="en-GB" sz="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8906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E5DB51A-4984-42DF-AF2C-9FA6CF85F240}"/>
              </a:ext>
            </a:extLst>
          </p:cNvPr>
          <p:cNvSpPr txBox="1"/>
          <p:nvPr/>
        </p:nvSpPr>
        <p:spPr>
          <a:xfrm>
            <a:off x="336222" y="386499"/>
            <a:ext cx="11519555" cy="3985706"/>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References</a:t>
            </a:r>
          </a:p>
          <a:p>
            <a:r>
              <a:rPr lang="en-GB" sz="1100" dirty="0" err="1">
                <a:latin typeface="Times New Roman" panose="02020603050405020304" pitchFamily="18" charset="0"/>
                <a:cs typeface="Times New Roman" panose="02020603050405020304" pitchFamily="18" charset="0"/>
              </a:rPr>
              <a:t>Aruma,E</a:t>
            </a:r>
            <a:r>
              <a:rPr lang="en-GB" sz="1100" dirty="0">
                <a:latin typeface="Times New Roman" panose="02020603050405020304" pitchFamily="18" charset="0"/>
                <a:cs typeface="Times New Roman" panose="02020603050405020304" pitchFamily="18" charset="0"/>
              </a:rPr>
              <a:t>., 2020. Abraham Maslow’s Hierarchy Of Needs And Assessment Of Needs In Community Development. [online] Eajournals.org. Available </a:t>
            </a:r>
            <a:r>
              <a:rPr lang="en-GB" sz="1100" dirty="0" err="1">
                <a:latin typeface="Times New Roman" panose="02020603050405020304" pitchFamily="18" charset="0"/>
                <a:cs typeface="Times New Roman" panose="02020603050405020304" pitchFamily="18" charset="0"/>
              </a:rPr>
              <a:t>at:</a:t>
            </a:r>
            <a:r>
              <a:rPr lang="en-GB" sz="1100" dirty="0" err="1">
                <a:latin typeface="Times New Roman" panose="02020603050405020304" pitchFamily="18" charset="0"/>
                <a:cs typeface="Times New Roman" panose="02020603050405020304" pitchFamily="18" charset="0"/>
                <a:hlinkClick r:id="rId2"/>
              </a:rPr>
              <a:t>http</a:t>
            </a:r>
            <a:r>
              <a:rPr lang="en-GB" sz="1100" dirty="0">
                <a:latin typeface="Times New Roman" panose="02020603050405020304" pitchFamily="18" charset="0"/>
                <a:cs typeface="Times New Roman" panose="02020603050405020304" pitchFamily="18" charset="0"/>
                <a:hlinkClick r:id="rId2"/>
              </a:rPr>
              <a:t>://www.eajournals.org/wp-content/uploads/Abraham-Maslow%E2%80%99s-Hierarchy-Of-Needs-And-Assessment-Of-Needs-In-Community-Development.pdf</a:t>
            </a:r>
            <a:endParaRPr lang="en-GB"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Dauncey,M</a:t>
            </a:r>
            <a:r>
              <a:rPr lang="en-GB" sz="1100" dirty="0">
                <a:latin typeface="Times New Roman" panose="02020603050405020304" pitchFamily="18" charset="0"/>
                <a:cs typeface="Times New Roman" panose="02020603050405020304" pitchFamily="18" charset="0"/>
              </a:rPr>
              <a:t>., 2020. The National Assembly For Wales Is The Democratically Elected Body That Represents The Interests Of Wales And Its People Makes Laws For Wales Agrees Welsh Taxes And Holds The Welsh Government To Account. [online] National Assembly for Wales. Available at: </a:t>
            </a:r>
            <a:r>
              <a:rPr lang="en-GB" sz="1100" dirty="0">
                <a:latin typeface="Times New Roman" panose="02020603050405020304" pitchFamily="18" charset="0"/>
                <a:cs typeface="Times New Roman" panose="02020603050405020304" pitchFamily="18" charset="0"/>
                <a:hlinkClick r:id="rId3"/>
              </a:rPr>
              <a:t>https://record.assembly.wales/search</a:t>
            </a:r>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Estyn, 2020. Tackling Deprivation And Raising Standards. [online] Available </a:t>
            </a:r>
            <a:r>
              <a:rPr lang="en-GB" sz="1100" dirty="0" err="1">
                <a:latin typeface="Times New Roman" panose="02020603050405020304" pitchFamily="18" charset="0"/>
                <a:cs typeface="Times New Roman" panose="02020603050405020304" pitchFamily="18" charset="0"/>
              </a:rPr>
              <a:t>at:</a:t>
            </a:r>
            <a:r>
              <a:rPr lang="en-GB" sz="1100" dirty="0" err="1">
                <a:latin typeface="Times New Roman" panose="02020603050405020304" pitchFamily="18" charset="0"/>
                <a:cs typeface="Times New Roman" panose="02020603050405020304" pitchFamily="18" charset="0"/>
                <a:hlinkClick r:id="rId4"/>
              </a:rPr>
              <a:t>https</a:t>
            </a:r>
            <a:r>
              <a:rPr lang="en-GB" sz="1100" dirty="0">
                <a:latin typeface="Times New Roman" panose="02020603050405020304" pitchFamily="18" charset="0"/>
                <a:cs typeface="Times New Roman" panose="02020603050405020304" pitchFamily="18" charset="0"/>
                <a:hlinkClick r:id="rId4"/>
              </a:rPr>
              <a:t>://</a:t>
            </a:r>
            <a:r>
              <a:rPr lang="en-GB" sz="1100" dirty="0" err="1">
                <a:latin typeface="Times New Roman" panose="02020603050405020304" pitchFamily="18" charset="0"/>
                <a:cs typeface="Times New Roman" panose="02020603050405020304" pitchFamily="18" charset="0"/>
                <a:hlinkClick r:id="rId4"/>
              </a:rPr>
              <a:t>Estyn.gov.wales</a:t>
            </a:r>
            <a:r>
              <a:rPr lang="en-GB" sz="1100" dirty="0">
                <a:latin typeface="Times New Roman" panose="02020603050405020304" pitchFamily="18" charset="0"/>
                <a:cs typeface="Times New Roman" panose="02020603050405020304" pitchFamily="18" charset="0"/>
                <a:hlinkClick r:id="rId4"/>
              </a:rPr>
              <a:t>/thematic-reports/pupil-deprivation-may.2014</a:t>
            </a:r>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Donovan,o.,2020.Pupil Deprivation Grant: Hitting The Target?-Senedd </a:t>
            </a:r>
            <a:r>
              <a:rPr lang="en-GB" sz="1100" dirty="0">
                <a:latin typeface="Times New Roman" panose="02020603050405020304" pitchFamily="18" charset="0"/>
                <a:cs typeface="Times New Roman" panose="02020603050405020304" pitchFamily="18" charset="0"/>
                <a:hlinkClick r:id="rId5"/>
              </a:rPr>
              <a:t>Home.[online] </a:t>
            </a:r>
            <a:r>
              <a:rPr lang="en-GB" sz="1100" dirty="0" err="1">
                <a:latin typeface="Times New Roman" panose="02020603050405020304" pitchFamily="18" charset="0"/>
                <a:cs typeface="Times New Roman" panose="02020603050405020304" pitchFamily="18" charset="0"/>
                <a:hlinkClick r:id="rId5"/>
              </a:rPr>
              <a:t>Seneddhome.com.Available</a:t>
            </a:r>
            <a:r>
              <a:rPr lang="en-GB" sz="1100" dirty="0">
                <a:latin typeface="Times New Roman" panose="02020603050405020304" pitchFamily="18" charset="0"/>
                <a:cs typeface="Times New Roman" panose="02020603050405020304" pitchFamily="18" charset="0"/>
              </a:rPr>
              <a:t> at:&lt;Https://seneddhome.com/2018/06/pupil-deprivation-grant-hitting-the-targetEvans, G.,2020. Breaking The Link Between Poverty And Low Attainment Earns School Top Marks.[online] </a:t>
            </a:r>
            <a:r>
              <a:rPr lang="en-GB" sz="1100" dirty="0" err="1">
                <a:latin typeface="Times New Roman" panose="02020603050405020304" pitchFamily="18" charset="0"/>
                <a:cs typeface="Times New Roman" panose="02020603050405020304" pitchFamily="18" charset="0"/>
              </a:rPr>
              <a:t>walesonline</a:t>
            </a:r>
            <a:r>
              <a:rPr lang="en-GB" sz="1100" dirty="0">
                <a:latin typeface="Times New Roman" panose="02020603050405020304" pitchFamily="18" charset="0"/>
                <a:cs typeface="Times New Roman" panose="02020603050405020304" pitchFamily="18" charset="0"/>
              </a:rPr>
              <a:t>. Available </a:t>
            </a:r>
            <a:r>
              <a:rPr lang="en-GB" sz="1100" dirty="0" err="1">
                <a:latin typeface="Times New Roman" panose="02020603050405020304" pitchFamily="18" charset="0"/>
                <a:cs typeface="Times New Roman" panose="02020603050405020304" pitchFamily="18" charset="0"/>
              </a:rPr>
              <a:t>at:</a:t>
            </a:r>
            <a:r>
              <a:rPr lang="en-GB" sz="1100" dirty="0" err="1">
                <a:latin typeface="Times New Roman" panose="02020603050405020304" pitchFamily="18" charset="0"/>
                <a:cs typeface="Times New Roman" panose="02020603050405020304" pitchFamily="18" charset="0"/>
                <a:hlinkClick r:id="rId6"/>
              </a:rPr>
              <a:t>https</a:t>
            </a:r>
            <a:r>
              <a:rPr lang="en-GB" sz="1100" dirty="0">
                <a:latin typeface="Times New Roman" panose="02020603050405020304" pitchFamily="18" charset="0"/>
                <a:cs typeface="Times New Roman" panose="02020603050405020304" pitchFamily="18" charset="0"/>
                <a:hlinkClick r:id="rId6"/>
              </a:rPr>
              <a:t>://www.walesonline.co.uk/news/education/breaking-link-between-poverty-low-9649208</a:t>
            </a:r>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Godwin,S.,2020.Child Social Development In Context: An Examination of some proportions in Bronfenbrenner’s Bio Ecological Theory. [online] Creativecommons.org. Available at: </a:t>
            </a:r>
            <a:r>
              <a:rPr lang="en-GB" sz="1100" dirty="0">
                <a:latin typeface="Times New Roman" panose="02020603050405020304" pitchFamily="18" charset="0"/>
                <a:cs typeface="Times New Roman" panose="02020603050405020304" pitchFamily="18" charset="0"/>
                <a:hlinkClick r:id="rId7"/>
              </a:rPr>
              <a:t>http://www.creativecommons.org/licences/by/3.0/</a:t>
            </a:r>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Hartley, D.,2020.Poverty And Social Exclusion. [online] Available </a:t>
            </a:r>
            <a:r>
              <a:rPr lang="en-GB" sz="1100" dirty="0" err="1">
                <a:latin typeface="Times New Roman" panose="02020603050405020304" pitchFamily="18" charset="0"/>
                <a:cs typeface="Times New Roman" panose="02020603050405020304" pitchFamily="18" charset="0"/>
              </a:rPr>
              <a:t>at:</a:t>
            </a:r>
            <a:r>
              <a:rPr lang="en-GB" sz="1100" dirty="0" err="1">
                <a:latin typeface="Times New Roman" panose="02020603050405020304" pitchFamily="18" charset="0"/>
                <a:cs typeface="Times New Roman" panose="02020603050405020304" pitchFamily="18" charset="0"/>
                <a:hlinkClick r:id="rId8"/>
              </a:rPr>
              <a:t>http</a:t>
            </a:r>
            <a:r>
              <a:rPr lang="en-GB" sz="1100" dirty="0">
                <a:latin typeface="Times New Roman" panose="02020603050405020304" pitchFamily="18" charset="0"/>
                <a:cs typeface="Times New Roman" panose="02020603050405020304" pitchFamily="18" charset="0"/>
                <a:hlinkClick r:id="rId8"/>
              </a:rPr>
              <a:t>://sprints.ise.ac.uk?66099?</a:t>
            </a:r>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Hopper,E.,2020.Maslow’s Hierarchy Of Needs Explained. [online] ThoughtCo. Available </a:t>
            </a:r>
            <a:r>
              <a:rPr lang="en-GB" sz="1100" dirty="0" err="1">
                <a:latin typeface="Times New Roman" panose="02020603050405020304" pitchFamily="18" charset="0"/>
                <a:cs typeface="Times New Roman" panose="02020603050405020304" pitchFamily="18" charset="0"/>
              </a:rPr>
              <a:t>at:</a:t>
            </a:r>
            <a:r>
              <a:rPr lang="en-GB" sz="1100" dirty="0" err="1">
                <a:latin typeface="Times New Roman" panose="02020603050405020304" pitchFamily="18" charset="0"/>
                <a:cs typeface="Times New Roman" panose="02020603050405020304" pitchFamily="18" charset="0"/>
                <a:hlinkClick r:id="rId9"/>
              </a:rPr>
              <a:t>Https</a:t>
            </a:r>
            <a:r>
              <a:rPr lang="en-GB" sz="1100" dirty="0">
                <a:latin typeface="Times New Roman" panose="02020603050405020304" pitchFamily="18" charset="0"/>
                <a:cs typeface="Times New Roman" panose="02020603050405020304" pitchFamily="18" charset="0"/>
                <a:hlinkClick r:id="rId9"/>
              </a:rPr>
              <a:t>://www.thoughtco.com/Maslow-hierarchy-of-needs-4582571</a:t>
            </a:r>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Lewis,B.,2020. Schools Poverty Gap A Major Challenge Estyn.[online] BBC News. Available at: </a:t>
            </a:r>
            <a:r>
              <a:rPr lang="en-GB" sz="1100" dirty="0">
                <a:latin typeface="Times New Roman" panose="02020603050405020304" pitchFamily="18" charset="0"/>
                <a:cs typeface="Times New Roman" panose="02020603050405020304" pitchFamily="18" charset="0"/>
                <a:hlinkClick r:id="rId10"/>
              </a:rPr>
              <a:t>https://www.bbc.com/news/wales</a:t>
            </a:r>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Pollock, I.,2020 [Image] Available at: </a:t>
            </a:r>
            <a:r>
              <a:rPr lang="en-GB" sz="1100" dirty="0">
                <a:latin typeface="Times New Roman" panose="02020603050405020304" pitchFamily="18" charset="0"/>
                <a:cs typeface="Times New Roman" panose="02020603050405020304" pitchFamily="18" charset="0"/>
                <a:hlinkClick r:id="rId11"/>
              </a:rPr>
              <a:t>https://www.BBC.co.uk/news/UK-Wales-48259327</a:t>
            </a:r>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School Policy, 2020</a:t>
            </a:r>
          </a:p>
          <a:p>
            <a:r>
              <a:rPr lang="en-GB" sz="1100" dirty="0">
                <a:latin typeface="Times New Roman" panose="02020603050405020304" pitchFamily="18" charset="0"/>
                <a:cs typeface="Times New Roman" panose="02020603050405020304" pitchFamily="18" charset="0"/>
              </a:rPr>
              <a:t>Thrive, no date, [online] Available at: </a:t>
            </a:r>
            <a:r>
              <a:rPr lang="en-GB" sz="1100" dirty="0">
                <a:latin typeface="Times New Roman" panose="02020603050405020304" pitchFamily="18" charset="0"/>
                <a:cs typeface="Times New Roman" panose="02020603050405020304" pitchFamily="18" charset="0"/>
                <a:hlinkClick r:id="rId12"/>
              </a:rPr>
              <a:t>https://www.thriveapproach.com/about-thrive/about-us</a:t>
            </a:r>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hlinkClick r:id="rId13"/>
              </a:rPr>
              <a:t>No date [online]Available at: https://www.21stcentech.com/wp-content/uploads/2011/10/maslow.</a:t>
            </a:r>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UNCRC, no date.[online]Available at: </a:t>
            </a:r>
            <a:r>
              <a:rPr lang="en-GB" sz="1100" dirty="0">
                <a:latin typeface="Times New Roman" panose="02020603050405020304" pitchFamily="18" charset="0"/>
                <a:cs typeface="Times New Roman" panose="02020603050405020304" pitchFamily="18" charset="0"/>
                <a:hlinkClick r:id="rId14"/>
              </a:rPr>
              <a:t>https://cypcs.org.uk/rights/uncrc/practice/article27</a:t>
            </a:r>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22302097"/>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TM03457491[[fn=Metropolitan]]</Template>
  <TotalTime>737</TotalTime>
  <Words>1257</Words>
  <Application>Microsoft Office PowerPoint</Application>
  <PresentationFormat>Widescreen</PresentationFormat>
  <Paragraphs>67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Arial Black</vt:lpstr>
      <vt:lpstr>Calibri Light</vt:lpstr>
      <vt:lpstr>Times New Roman</vt:lpstr>
      <vt:lpstr>Metropolitan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lloyd-davies</dc:creator>
  <cp:lastModifiedBy>catherine lloyd-davies</cp:lastModifiedBy>
  <cp:revision>61</cp:revision>
  <dcterms:created xsi:type="dcterms:W3CDTF">2020-08-09T17:04:18Z</dcterms:created>
  <dcterms:modified xsi:type="dcterms:W3CDTF">2020-08-10T21:03:38Z</dcterms:modified>
</cp:coreProperties>
</file>