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theme/theme5.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2" r:id="rId5"/>
    <p:sldMasterId id="2147483666" r:id="rId6"/>
    <p:sldMasterId id="2147483678" r:id="rId7"/>
    <p:sldMasterId id="2147483680" r:id="rId8"/>
    <p:sldMasterId id="2147483682" r:id="rId9"/>
  </p:sldMasterIdLst>
  <p:notesMasterIdLst>
    <p:notesMasterId r:id="rId40"/>
  </p:notesMasterIdLst>
  <p:sldIdLst>
    <p:sldId id="257" r:id="rId10"/>
    <p:sldId id="471" r:id="rId11"/>
    <p:sldId id="351" r:id="rId12"/>
    <p:sldId id="259" r:id="rId13"/>
    <p:sldId id="366" r:id="rId14"/>
    <p:sldId id="352" r:id="rId15"/>
    <p:sldId id="340" r:id="rId16"/>
    <p:sldId id="269" r:id="rId17"/>
    <p:sldId id="344" r:id="rId18"/>
    <p:sldId id="271" r:id="rId19"/>
    <p:sldId id="347" r:id="rId20"/>
    <p:sldId id="367" r:id="rId21"/>
    <p:sldId id="348" r:id="rId22"/>
    <p:sldId id="374" r:id="rId23"/>
    <p:sldId id="353" r:id="rId24"/>
    <p:sldId id="379" r:id="rId25"/>
    <p:sldId id="372" r:id="rId26"/>
    <p:sldId id="371" r:id="rId27"/>
    <p:sldId id="272" r:id="rId28"/>
    <p:sldId id="277" r:id="rId29"/>
    <p:sldId id="473" r:id="rId30"/>
    <p:sldId id="273" r:id="rId31"/>
    <p:sldId id="276" r:id="rId32"/>
    <p:sldId id="376" r:id="rId33"/>
    <p:sldId id="368" r:id="rId34"/>
    <p:sldId id="378" r:id="rId35"/>
    <p:sldId id="617" r:id="rId36"/>
    <p:sldId id="469" r:id="rId37"/>
    <p:sldId id="324" r:id="rId38"/>
    <p:sldId id="32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839" autoAdjust="0"/>
  </p:normalViewPr>
  <p:slideViewPr>
    <p:cSldViewPr snapToGrid="0">
      <p:cViewPr varScale="1">
        <p:scale>
          <a:sx n="43" d="100"/>
          <a:sy n="43" d="100"/>
        </p:scale>
        <p:origin x="42" y="14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20" Type="http://schemas.openxmlformats.org/officeDocument/2006/relationships/slide" Target="slides/slide11.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ce Blake" userId="e2d5f261-a8fe-45b5-b846-e1d5206c8160" providerId="ADAL" clId="{574961C7-48CA-4934-86CE-A6F5CCC523FD}"/>
    <pc:docChg chg="custSel delSld modSld">
      <pc:chgData name="Laurence Blake" userId="e2d5f261-a8fe-45b5-b846-e1d5206c8160" providerId="ADAL" clId="{574961C7-48CA-4934-86CE-A6F5CCC523FD}" dt="2023-05-23T17:50:35.489" v="182" actId="47"/>
      <pc:docMkLst>
        <pc:docMk/>
      </pc:docMkLst>
      <pc:sldChg chg="modSp mod">
        <pc:chgData name="Laurence Blake" userId="e2d5f261-a8fe-45b5-b846-e1d5206c8160" providerId="ADAL" clId="{574961C7-48CA-4934-86CE-A6F5CCC523FD}" dt="2023-05-19T13:53:23.974" v="24" actId="1076"/>
        <pc:sldMkLst>
          <pc:docMk/>
          <pc:sldMk cId="2269767971" sldId="277"/>
        </pc:sldMkLst>
        <pc:picChg chg="mod">
          <ac:chgData name="Laurence Blake" userId="e2d5f261-a8fe-45b5-b846-e1d5206c8160" providerId="ADAL" clId="{574961C7-48CA-4934-86CE-A6F5CCC523FD}" dt="2023-05-19T13:53:23.974" v="24" actId="1076"/>
          <ac:picMkLst>
            <pc:docMk/>
            <pc:sldMk cId="2269767971" sldId="277"/>
            <ac:picMk id="5" creationId="{C6410C25-ABDD-438E-8512-94E987CBADD2}"/>
          </ac:picMkLst>
        </pc:picChg>
      </pc:sldChg>
      <pc:sldChg chg="addSp delSp modSp del mod">
        <pc:chgData name="Laurence Blake" userId="e2d5f261-a8fe-45b5-b846-e1d5206c8160" providerId="ADAL" clId="{574961C7-48CA-4934-86CE-A6F5CCC523FD}" dt="2023-05-23T17:50:35.489" v="182" actId="47"/>
        <pc:sldMkLst>
          <pc:docMk/>
          <pc:sldMk cId="0" sldId="315"/>
        </pc:sldMkLst>
        <pc:spChg chg="add mod">
          <ac:chgData name="Laurence Blake" userId="e2d5f261-a8fe-45b5-b846-e1d5206c8160" providerId="ADAL" clId="{574961C7-48CA-4934-86CE-A6F5CCC523FD}" dt="2023-05-23T16:43:06.317" v="176" actId="1076"/>
          <ac:spMkLst>
            <pc:docMk/>
            <pc:sldMk cId="0" sldId="315"/>
            <ac:spMk id="3" creationId="{E65E3DC3-E9BA-BD12-A301-9F085667B45C}"/>
          </ac:spMkLst>
        </pc:spChg>
        <pc:spChg chg="del mod">
          <ac:chgData name="Laurence Blake" userId="e2d5f261-a8fe-45b5-b846-e1d5206c8160" providerId="ADAL" clId="{574961C7-48CA-4934-86CE-A6F5CCC523FD}" dt="2023-05-23T13:03:03.766" v="27" actId="478"/>
          <ac:spMkLst>
            <pc:docMk/>
            <pc:sldMk cId="0" sldId="315"/>
            <ac:spMk id="10" creationId="{069EE967-29D9-6A3B-2EE1-AA8578D886FE}"/>
          </ac:spMkLst>
        </pc:spChg>
        <pc:spChg chg="del">
          <ac:chgData name="Laurence Blake" userId="e2d5f261-a8fe-45b5-b846-e1d5206c8160" providerId="ADAL" clId="{574961C7-48CA-4934-86CE-A6F5CCC523FD}" dt="2023-05-23T13:02:59.728" v="25" actId="478"/>
          <ac:spMkLst>
            <pc:docMk/>
            <pc:sldMk cId="0" sldId="315"/>
            <ac:spMk id="12" creationId="{2F71828F-4171-09FE-533B-F509E35A3FCF}"/>
          </ac:spMkLst>
        </pc:spChg>
        <pc:spChg chg="mod">
          <ac:chgData name="Laurence Blake" userId="e2d5f261-a8fe-45b5-b846-e1d5206c8160" providerId="ADAL" clId="{574961C7-48CA-4934-86CE-A6F5CCC523FD}" dt="2023-05-23T17:28:35.320" v="181" actId="20577"/>
          <ac:spMkLst>
            <pc:docMk/>
            <pc:sldMk cId="0" sldId="315"/>
            <ac:spMk id="11266" creationId="{AD641C6F-9E90-5273-1D0D-C5646A52090E}"/>
          </ac:spMkLst>
        </pc:spChg>
        <pc:spChg chg="del mod">
          <ac:chgData name="Laurence Blake" userId="e2d5f261-a8fe-45b5-b846-e1d5206c8160" providerId="ADAL" clId="{574961C7-48CA-4934-86CE-A6F5CCC523FD}" dt="2023-05-23T13:03:43.069" v="34" actId="478"/>
          <ac:spMkLst>
            <pc:docMk/>
            <pc:sldMk cId="0" sldId="315"/>
            <ac:spMk id="11273" creationId="{6F459408-7760-02B0-4CDC-E8685775AE49}"/>
          </ac:spMkLst>
        </pc:spChg>
        <pc:picChg chg="del">
          <ac:chgData name="Laurence Blake" userId="e2d5f261-a8fe-45b5-b846-e1d5206c8160" providerId="ADAL" clId="{574961C7-48CA-4934-86CE-A6F5CCC523FD}" dt="2023-05-23T16:42:32.303" v="161" actId="478"/>
          <ac:picMkLst>
            <pc:docMk/>
            <pc:sldMk cId="0" sldId="315"/>
            <ac:picMk id="2" creationId="{C3604A0B-1FC6-FD62-DA6D-92161F276CF3}"/>
          </ac:picMkLst>
        </pc:picChg>
        <pc:picChg chg="del">
          <ac:chgData name="Laurence Blake" userId="e2d5f261-a8fe-45b5-b846-e1d5206c8160" providerId="ADAL" clId="{574961C7-48CA-4934-86CE-A6F5CCC523FD}" dt="2023-05-23T16:42:52.499" v="174" actId="478"/>
          <ac:picMkLst>
            <pc:docMk/>
            <pc:sldMk cId="0" sldId="315"/>
            <ac:picMk id="4" creationId="{03B755A0-B7DF-93FE-680B-AEF3E265D1FA}"/>
          </ac:picMkLst>
        </pc:picChg>
        <pc:picChg chg="del">
          <ac:chgData name="Laurence Blake" userId="e2d5f261-a8fe-45b5-b846-e1d5206c8160" providerId="ADAL" clId="{574961C7-48CA-4934-86CE-A6F5CCC523FD}" dt="2023-05-23T16:42:34.444" v="162" actId="478"/>
          <ac:picMkLst>
            <pc:docMk/>
            <pc:sldMk cId="0" sldId="315"/>
            <ac:picMk id="5" creationId="{8A1EC23A-E0FD-A176-6335-A11F812A03AB}"/>
          </ac:picMkLst>
        </pc:picChg>
      </pc:sldChg>
      <pc:sldChg chg="modSp mod">
        <pc:chgData name="Laurence Blake" userId="e2d5f261-a8fe-45b5-b846-e1d5206c8160" providerId="ADAL" clId="{574961C7-48CA-4934-86CE-A6F5CCC523FD}" dt="2023-05-19T13:52:38.245" v="21" actId="404"/>
        <pc:sldMkLst>
          <pc:docMk/>
          <pc:sldMk cId="1555249484" sldId="324"/>
        </pc:sldMkLst>
        <pc:spChg chg="mod">
          <ac:chgData name="Laurence Blake" userId="e2d5f261-a8fe-45b5-b846-e1d5206c8160" providerId="ADAL" clId="{574961C7-48CA-4934-86CE-A6F5CCC523FD}" dt="2023-05-19T13:52:38.245" v="21" actId="404"/>
          <ac:spMkLst>
            <pc:docMk/>
            <pc:sldMk cId="1555249484" sldId="324"/>
            <ac:spMk id="2" creationId="{A6E9004F-BFD6-4ADC-A0B5-89A9E2C7C48E}"/>
          </ac:spMkLst>
        </pc:spChg>
      </pc:sldChg>
      <pc:sldChg chg="modSp mod">
        <pc:chgData name="Laurence Blake" userId="e2d5f261-a8fe-45b5-b846-e1d5206c8160" providerId="ADAL" clId="{574961C7-48CA-4934-86CE-A6F5CCC523FD}" dt="2023-05-23T13:24:42.634" v="78" actId="20577"/>
        <pc:sldMkLst>
          <pc:docMk/>
          <pc:sldMk cId="4259857442" sldId="378"/>
        </pc:sldMkLst>
        <pc:spChg chg="mod">
          <ac:chgData name="Laurence Blake" userId="e2d5f261-a8fe-45b5-b846-e1d5206c8160" providerId="ADAL" clId="{574961C7-48CA-4934-86CE-A6F5CCC523FD}" dt="2023-05-23T13:24:06.895" v="38" actId="1076"/>
          <ac:spMkLst>
            <pc:docMk/>
            <pc:sldMk cId="4259857442" sldId="378"/>
            <ac:spMk id="2" creationId="{5A2DA68D-C345-4927-9D8F-7335247655D0}"/>
          </ac:spMkLst>
        </pc:spChg>
        <pc:spChg chg="mod">
          <ac:chgData name="Laurence Blake" userId="e2d5f261-a8fe-45b5-b846-e1d5206c8160" providerId="ADAL" clId="{574961C7-48CA-4934-86CE-A6F5CCC523FD}" dt="2023-05-23T13:24:42.634" v="78" actId="20577"/>
          <ac:spMkLst>
            <pc:docMk/>
            <pc:sldMk cId="4259857442" sldId="378"/>
            <ac:spMk id="3" creationId="{536A66FD-4BA1-43A2-BD77-3B65E5A6FFEE}"/>
          </ac:spMkLst>
        </pc:spChg>
        <pc:picChg chg="mod">
          <ac:chgData name="Laurence Blake" userId="e2d5f261-a8fe-45b5-b846-e1d5206c8160" providerId="ADAL" clId="{574961C7-48CA-4934-86CE-A6F5CCC523FD}" dt="2023-05-23T13:24:02.261" v="37" actId="14100"/>
          <ac:picMkLst>
            <pc:docMk/>
            <pc:sldMk cId="4259857442" sldId="378"/>
            <ac:picMk id="4" creationId="{33244A7F-D1A0-F78C-1F84-A9601DC1284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ABEB6-B1CF-4349-8B67-923CA9F014A4}" type="datetimeFigureOut">
              <a:rPr lang="en-GB" smtClean="0"/>
              <a:t>23/05/2023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661F1-DB81-44E4-BB5E-8CFA2BC56AE0}" type="slidenum">
              <a:rPr lang="en-GB" smtClean="0"/>
              <a:t>‹#›</a:t>
            </a:fld>
            <a:endParaRPr lang="en-GB"/>
          </a:p>
        </p:txBody>
      </p:sp>
    </p:spTree>
    <p:extLst>
      <p:ext uri="{BB962C8B-B14F-4D97-AF65-F5344CB8AC3E}">
        <p14:creationId xmlns:p14="http://schemas.microsoft.com/office/powerpoint/2010/main" val="4117431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prosci.com/change-management"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prosci.com/resources/articles/what-is-change-management-and-how-does-it-work"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S9r6h6Cda7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S9r6h6Cda7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hbr.org/2012/09/ten-reasons-people-resist-chang"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online.hbs.edu/blog/post/organizational-change-management"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online.hbs.edu/blog/post/change-management-process" TargetMode="External"/><Relationship Id="rId5" Type="http://schemas.openxmlformats.org/officeDocument/2006/relationships/hyperlink" Target="https://online.hbs.edu/courses/management-essentials/" TargetMode="External"/><Relationship Id="rId4" Type="http://schemas.openxmlformats.org/officeDocument/2006/relationships/hyperlink" Target="https://www.gartner.com/en/human-resources/insights/organizational-change-management"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online.hbs.edu/blog/post/how-to-empower-employee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youtube.com/watch?v=S9r6h6Cda7M"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mindtools.com/pages/article/newPPM_94.htm"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file:///C:\Users\Laure\OneDrive\Desktop\Lecturing%20File%20UWTSD\Organisational%20Consultancy\Additional%20Reading\Organisational%20Resources\Kotters8StepsChangeModel.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themindsjournal.com/kubler-ross-change-curve/"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mindtools.com/pages/article/newPPM_96.htm" TargetMode="External"/><Relationship Id="rId4" Type="http://schemas.openxmlformats.org/officeDocument/2006/relationships/hyperlink" Target="http://changemanagementinsight.com/kubler-ross-change-curve-model/" TargetMode="Externa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online.hbs.edu/blog/post/managing-change-in-the-workplace"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online.hbs.edu/blog/post/how-to-communicate-organizational-change"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headforpoints.com/2022/08/22/uk-marriott-hotels-rebranding-as-delta/" TargetMode="External"/><Relationship Id="rId2" Type="http://schemas.openxmlformats.org/officeDocument/2006/relationships/slide" Target="../slides/slide25.xml"/><Relationship Id="rId1" Type="http://schemas.openxmlformats.org/officeDocument/2006/relationships/notesMaster" Target="../notesMasters/notesMaster1.xml"/><Relationship Id="rId4" Type="http://schemas.openxmlformats.org/officeDocument/2006/relationships/hyperlink" Target="https://www.businesstraveller.com/business-travel/2022/08/22/marriott-to-reflag-23-uk-regional-properties-under-delta-brand/"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1</a:t>
            </a:fld>
            <a:endParaRPr lang="en-GB"/>
          </a:p>
        </p:txBody>
      </p:sp>
    </p:spTree>
    <p:extLst>
      <p:ext uri="{BB962C8B-B14F-4D97-AF65-F5344CB8AC3E}">
        <p14:creationId xmlns:p14="http://schemas.microsoft.com/office/powerpoint/2010/main" val="2244478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week onwards there will be no excuse accepted……………………….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826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a:t>
            </a:fld>
            <a:endParaRPr lang="en-US"/>
          </a:p>
        </p:txBody>
      </p:sp>
    </p:spTree>
    <p:extLst>
      <p:ext uri="{BB962C8B-B14F-4D97-AF65-F5344CB8AC3E}">
        <p14:creationId xmlns:p14="http://schemas.microsoft.com/office/powerpoint/2010/main" val="704628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u="sng" dirty="0">
                <a:solidFill>
                  <a:srgbClr val="836434"/>
                </a:solidFill>
                <a:effectLst/>
                <a:latin typeface="Open Sans" panose="020B0606030504020204" pitchFamily="34" charset="0"/>
                <a:hlinkClick r:id="rId3"/>
              </a:rPr>
              <a:t>Change management</a:t>
            </a:r>
            <a:r>
              <a:rPr lang="en-US" b="0" i="0" dirty="0">
                <a:solidFill>
                  <a:srgbClr val="5C6369"/>
                </a:solidFill>
                <a:effectLst/>
                <a:latin typeface="Open Sans" panose="020B0606030504020204" pitchFamily="34" charset="0"/>
              </a:rPr>
              <a:t> addresses the people side of change. Creating a new organization, designing new work processes, and implementing new technologies may never see their full potential if you don't bring your people along. That's because financial success depends on how thoroughly individuals in the organization embrace the change.</a:t>
            </a:r>
            <a:endParaRPr lang="en-US" dirty="0">
              <a:hlinkClick r:id="" action="ppaction://noaction"/>
            </a:endParaRPr>
          </a:p>
          <a:p>
            <a:r>
              <a:rPr lang="en-US" dirty="0">
                <a:hlinkClick r:id="" action="ppaction://noaction"/>
              </a:rPr>
              <a:t>Change Management vs. Change Leadership -- What's the Difference? (forbes.com)</a:t>
            </a:r>
            <a:r>
              <a:rPr lang="en-US" dirty="0"/>
              <a:t> </a:t>
            </a:r>
          </a:p>
          <a:p>
            <a:endParaRPr lang="en-US" dirty="0"/>
          </a:p>
          <a:p>
            <a:r>
              <a:rPr lang="en-US" dirty="0">
                <a:hlinkClick r:id="rId4"/>
              </a:rPr>
              <a:t>What is Change Management and How Does it Work? (prosci.com)</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3203174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hlinkClick r:id="" action="ppaction://noaction"/>
            </a:endParaRPr>
          </a:p>
          <a:p>
            <a:r>
              <a:rPr lang="en-GB" dirty="0">
                <a:hlinkClick r:id="" action="ppaction://noaction"/>
              </a:rPr>
              <a:t>How changing your mindset can help you embrace change | Manu Shahi | </a:t>
            </a:r>
            <a:r>
              <a:rPr lang="en-GB" dirty="0" err="1">
                <a:hlinkClick r:id="rId3"/>
              </a:rPr>
              <a:t>TEDxFlowerMound</a:t>
            </a:r>
            <a:r>
              <a:rPr lang="en-GB" dirty="0">
                <a:hlinkClick r:id="rId3"/>
              </a:rPr>
              <a:t> – YouTube</a:t>
            </a:r>
            <a:endParaRPr lang="en-GB" dirty="0"/>
          </a:p>
          <a:p>
            <a:endParaRPr lang="en-GB" dirty="0"/>
          </a:p>
          <a:p>
            <a:r>
              <a:rPr lang="en-GB" dirty="0"/>
              <a:t>Group discussion</a:t>
            </a:r>
          </a:p>
        </p:txBody>
      </p:sp>
      <p:sp>
        <p:nvSpPr>
          <p:cNvPr id="4" name="Slide Number Placeholder 3"/>
          <p:cNvSpPr>
            <a:spLocks noGrp="1"/>
          </p:cNvSpPr>
          <p:nvPr>
            <p:ph type="sldNum" sz="quarter" idx="5"/>
          </p:nvPr>
        </p:nvSpPr>
        <p:spPr/>
        <p:txBody>
          <a:bodyPr/>
          <a:lstStyle/>
          <a:p>
            <a:fld id="{15829D03-4EFF-4A4A-B663-173065EF01C9}" type="slidenum">
              <a:rPr lang="en-GB" smtClean="0"/>
              <a:t>8</a:t>
            </a:fld>
            <a:endParaRPr lang="en-GB"/>
          </a:p>
        </p:txBody>
      </p:sp>
    </p:spTree>
    <p:extLst>
      <p:ext uri="{BB962C8B-B14F-4D97-AF65-F5344CB8AC3E}">
        <p14:creationId xmlns:p14="http://schemas.microsoft.com/office/powerpoint/2010/main" val="2105135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Johnston, S (1998) </a:t>
            </a:r>
            <a:r>
              <a:rPr lang="en-US" i="1" dirty="0"/>
              <a:t>Who Moved My Cheese?</a:t>
            </a:r>
            <a:r>
              <a:rPr lang="en-US" i="0" dirty="0"/>
              <a:t> London: Penguin Random House</a:t>
            </a:r>
          </a:p>
          <a:p>
            <a:endParaRPr lang="en-US" i="0" dirty="0"/>
          </a:p>
          <a:p>
            <a:r>
              <a:rPr lang="en-US" i="0" dirty="0"/>
              <a:t>This can be used in versatile environments from business to life in general.  (3:26)</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9</a:t>
            </a:fld>
            <a:endParaRPr lang="en-US"/>
          </a:p>
        </p:txBody>
      </p:sp>
    </p:spTree>
    <p:extLst>
      <p:ext uri="{BB962C8B-B14F-4D97-AF65-F5344CB8AC3E}">
        <p14:creationId xmlns:p14="http://schemas.microsoft.com/office/powerpoint/2010/main" val="19443839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58595B"/>
                </a:solidFill>
                <a:effectLst/>
                <a:latin typeface="Open Sans"/>
              </a:rPr>
              <a:t>In this context, organisations need to introduce and manage change to achieve organisational objectives, maintaining the commitment of their people, both during and after implementation. Often, at the same time, they must also ensure that business continues as usual.</a:t>
            </a:r>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10</a:t>
            </a:fld>
            <a:endParaRPr lang="en-GB"/>
          </a:p>
        </p:txBody>
      </p:sp>
    </p:spTree>
    <p:extLst>
      <p:ext uri="{BB962C8B-B14F-4D97-AF65-F5344CB8AC3E}">
        <p14:creationId xmlns:p14="http://schemas.microsoft.com/office/powerpoint/2010/main" val="3433597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Play from 3:00</a:t>
            </a:r>
          </a:p>
          <a:p>
            <a:endParaRPr lang="en-GB" dirty="0"/>
          </a:p>
          <a:p>
            <a:pPr>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Warning some foul language.</a:t>
            </a:r>
          </a:p>
          <a:p>
            <a:pPr>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Questions to consider:</a:t>
            </a:r>
          </a:p>
          <a:p>
            <a:pPr>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Why would the client resist change? </a:t>
            </a:r>
          </a:p>
          <a:p>
            <a:pPr>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What could the consultant have done differently?</a:t>
            </a:r>
          </a:p>
          <a:p>
            <a:pPr>
              <a:lnSpc>
                <a:spcPct val="107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1638192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How changing your mindset can help you embrace change | Manu Shahi | </a:t>
            </a:r>
            <a:r>
              <a:rPr lang="en-GB" dirty="0" err="1">
                <a:hlinkClick r:id="rId3"/>
              </a:rPr>
              <a:t>TEDxFlowerMound</a:t>
            </a:r>
            <a:r>
              <a:rPr lang="en-GB" dirty="0">
                <a:hlinkClick r:id="rId3"/>
              </a:rPr>
              <a:t> – YouTube</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Group discussion</a:t>
            </a:r>
          </a:p>
          <a:p>
            <a:endParaRPr lang="en-GB" dirty="0"/>
          </a:p>
          <a:p>
            <a:r>
              <a:rPr lang="en-GB" dirty="0"/>
              <a:t>Do you agree or disagree with the consultants approach?</a:t>
            </a:r>
          </a:p>
        </p:txBody>
      </p:sp>
      <p:sp>
        <p:nvSpPr>
          <p:cNvPr id="4" name="Slide Number Placeholder 3"/>
          <p:cNvSpPr>
            <a:spLocks noGrp="1"/>
          </p:cNvSpPr>
          <p:nvPr>
            <p:ph type="sldNum" sz="quarter" idx="5"/>
          </p:nvPr>
        </p:nvSpPr>
        <p:spPr/>
        <p:txBody>
          <a:bodyPr/>
          <a:lstStyle/>
          <a:p>
            <a:fld id="{15829D03-4EFF-4A4A-B663-173065EF01C9}" type="slidenum">
              <a:rPr lang="en-GB" smtClean="0"/>
              <a:t>12</a:t>
            </a:fld>
            <a:endParaRPr lang="en-GB"/>
          </a:p>
        </p:txBody>
      </p:sp>
    </p:spTree>
    <p:extLst>
      <p:ext uri="{BB962C8B-B14F-4D97-AF65-F5344CB8AC3E}">
        <p14:creationId xmlns:p14="http://schemas.microsoft.com/office/powerpoint/2010/main" val="13416683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Ten Reasons People Resist Change (hbr.org)</a:t>
            </a:r>
            <a:r>
              <a:rPr lang="en-US" dirty="0"/>
              <a:t> </a:t>
            </a:r>
            <a:r>
              <a:rPr lang="en-US" b="1" i="0" dirty="0">
                <a:solidFill>
                  <a:srgbClr val="282828"/>
                </a:solidFill>
                <a:effectLst/>
                <a:latin typeface="Tiempos Text"/>
              </a:rPr>
              <a:t>(Kanter, 2012)</a:t>
            </a:r>
            <a:endParaRPr lang="en-US" dirty="0"/>
          </a:p>
          <a:p>
            <a:endParaRPr lang="en-US" dirty="0"/>
          </a:p>
          <a:p>
            <a:endParaRPr lang="en-US" b="0" i="0" dirty="0">
              <a:solidFill>
                <a:srgbClr val="282828"/>
              </a:solidFill>
              <a:effectLst/>
              <a:latin typeface="Tiempos Tex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82828"/>
                </a:solidFill>
                <a:effectLst/>
                <a:latin typeface="Tiempos Text"/>
              </a:rPr>
              <a:t>Although leaders can’t always make people feel comfortable with change, they can minimize discomfort. Diagnosing the sources of resistance is the first step toward good solutions. Feedback from resistors can even be helpful in improving the process of gaining acceptance for change.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282828"/>
              </a:solidFill>
              <a:effectLst/>
              <a:latin typeface="Tiempos Tex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82828"/>
                </a:solidFill>
                <a:effectLst/>
                <a:latin typeface="Tiempos Text"/>
              </a:rPr>
              <a:t>You should consider the rewards to retain talented staff. This helps staff become more effective and makes far more significant contributions to the organisation.</a:t>
            </a:r>
            <a:endParaRPr lang="en-US"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1734108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u="none" strike="noStrike" dirty="0">
                <a:solidFill>
                  <a:srgbClr val="A41034"/>
                </a:solidFill>
                <a:effectLst/>
                <a:latin typeface="Trade Gothic W01 Bold 2"/>
                <a:hlinkClick r:id="rId3"/>
              </a:rPr>
              <a:t>Organizational change</a:t>
            </a:r>
            <a:r>
              <a:rPr lang="en-US" b="0" i="0" dirty="0">
                <a:solidFill>
                  <a:srgbClr val="181818"/>
                </a:solidFill>
                <a:effectLst/>
                <a:latin typeface="Trade Gothic W01 Roman"/>
              </a:rPr>
              <a:t> refers broadly to the actions a business takes to change or adjust a significant component of its organization. This may include company culture, internal processes, underlying technology or infrastructure, corporate hierarchy, or another critical aspect.</a:t>
            </a:r>
          </a:p>
          <a:p>
            <a:pPr algn="l"/>
            <a:r>
              <a:rPr lang="en-US" b="0" i="0" dirty="0">
                <a:solidFill>
                  <a:srgbClr val="181818"/>
                </a:solidFill>
                <a:effectLst/>
                <a:latin typeface="Trade Gothic W01 Roman"/>
              </a:rPr>
              <a:t>Organizational change can be either adaptive or transformational:</a:t>
            </a:r>
          </a:p>
          <a:p>
            <a:pPr algn="l"/>
            <a:endParaRPr lang="en-US" b="0" i="0" dirty="0">
              <a:solidFill>
                <a:srgbClr val="181818"/>
              </a:solidFill>
              <a:effectLst/>
              <a:latin typeface="Trade Gothic W01 Roman"/>
            </a:endParaRPr>
          </a:p>
          <a:p>
            <a:pPr algn="l"/>
            <a:r>
              <a:rPr lang="en-US" b="0" i="0" dirty="0">
                <a:solidFill>
                  <a:srgbClr val="181818"/>
                </a:solidFill>
                <a:effectLst/>
                <a:latin typeface="Trade Gothic W01 Roman"/>
              </a:rPr>
              <a:t>Businesses must constantly evolve and adapt to meet a variety of challenges—from changes in technology, to the rise of new competitors, to a shift in laws, regulations, or underlying economic trends. Failure to do so could lead to stagnation or, worse, failure.</a:t>
            </a:r>
          </a:p>
          <a:p>
            <a:pPr algn="l"/>
            <a:r>
              <a:rPr lang="en-US" b="0" i="0" dirty="0">
                <a:solidFill>
                  <a:srgbClr val="181818"/>
                </a:solidFill>
                <a:effectLst/>
                <a:latin typeface="Trade Gothic W01 Roman"/>
              </a:rPr>
              <a:t>Approximately </a:t>
            </a:r>
            <a:r>
              <a:rPr lang="en-US" b="0" i="0" u="sng" dirty="0">
                <a:solidFill>
                  <a:srgbClr val="A41034"/>
                </a:solidFill>
                <a:effectLst/>
                <a:latin typeface="Trade Gothic W01 Roman"/>
                <a:hlinkClick r:id="rId4"/>
              </a:rPr>
              <a:t>50 percent</a:t>
            </a:r>
            <a:r>
              <a:rPr lang="en-US" b="0" i="0" dirty="0">
                <a:solidFill>
                  <a:srgbClr val="181818"/>
                </a:solidFill>
                <a:effectLst/>
                <a:latin typeface="Trade Gothic W01 Roman"/>
              </a:rPr>
              <a:t> of all organizational change initiatives are unsuccessful, highlighting why knowing how to plan for, coordinate, and carry out change is a valuable </a:t>
            </a:r>
            <a:r>
              <a:rPr lang="en-US" b="0" i="0" u="sng" dirty="0">
                <a:solidFill>
                  <a:srgbClr val="A41034"/>
                </a:solidFill>
                <a:effectLst/>
                <a:latin typeface="Trade Gothic W01 Roman"/>
                <a:hlinkClick r:id="rId5"/>
              </a:rPr>
              <a:t>skill for managers</a:t>
            </a:r>
            <a:r>
              <a:rPr lang="en-US" b="0" i="0" dirty="0">
                <a:solidFill>
                  <a:srgbClr val="181818"/>
                </a:solidFill>
                <a:effectLst/>
                <a:latin typeface="Trade Gothic W01 Roman"/>
              </a:rPr>
              <a:t> and business leaders alike.</a:t>
            </a:r>
          </a:p>
          <a:p>
            <a:pPr algn="l">
              <a:buFont typeface="Arial" panose="020B0604020202020204" pitchFamily="34" charset="0"/>
              <a:buNone/>
            </a:pPr>
            <a:endParaRPr lang="en-US" b="0" i="0" dirty="0">
              <a:solidFill>
                <a:srgbClr val="181818"/>
              </a:solidFill>
              <a:effectLst/>
              <a:latin typeface="Trade Gothic W01 Bold 2"/>
            </a:endParaRPr>
          </a:p>
          <a:p>
            <a:pPr algn="l">
              <a:buFont typeface="Arial" panose="020B0604020202020204" pitchFamily="34" charset="0"/>
              <a:buChar char="•"/>
            </a:pPr>
            <a:r>
              <a:rPr lang="en-US" b="0" i="0" dirty="0">
                <a:solidFill>
                  <a:srgbClr val="181818"/>
                </a:solidFill>
                <a:effectLst/>
                <a:latin typeface="Trade Gothic W01 Bold 2"/>
              </a:rPr>
              <a:t>Adaptive changes</a:t>
            </a:r>
            <a:r>
              <a:rPr lang="en-US" b="0" i="0" dirty="0">
                <a:solidFill>
                  <a:srgbClr val="181818"/>
                </a:solidFill>
                <a:effectLst/>
                <a:latin typeface="Trade Gothic W01 Roman"/>
              </a:rPr>
              <a:t> are small, gradual, iterative changes that an organization undertakes to evolve its products, processes, workflows, and strategies over time. Hiring a new team member to address increased demand or implementing a new work-from-home policy to attract more qualified job applicants are both examples of adaptive changes.</a:t>
            </a:r>
          </a:p>
          <a:p>
            <a:pPr algn="l">
              <a:buFont typeface="Arial" panose="020B0604020202020204" pitchFamily="34" charset="0"/>
              <a:buNone/>
            </a:pPr>
            <a:endParaRPr lang="en-US" b="0" i="0" dirty="0">
              <a:solidFill>
                <a:srgbClr val="181818"/>
              </a:solidFill>
              <a:effectLst/>
              <a:latin typeface="Trade Gothic W01 Roman"/>
            </a:endParaRPr>
          </a:p>
          <a:p>
            <a:pPr algn="l">
              <a:buFont typeface="Arial" panose="020B0604020202020204" pitchFamily="34" charset="0"/>
              <a:buChar char="•"/>
            </a:pPr>
            <a:r>
              <a:rPr lang="en-US" b="0" i="0" dirty="0">
                <a:solidFill>
                  <a:srgbClr val="181818"/>
                </a:solidFill>
                <a:effectLst/>
                <a:latin typeface="Trade Gothic W01 Bold 2"/>
              </a:rPr>
              <a:t>Transformational changes</a:t>
            </a:r>
            <a:r>
              <a:rPr lang="en-US" b="0" i="0" dirty="0">
                <a:solidFill>
                  <a:srgbClr val="181818"/>
                </a:solidFill>
                <a:effectLst/>
                <a:latin typeface="Trade Gothic W01 Roman"/>
              </a:rPr>
              <a:t> are larger in scale and scope and often signify a dramatic and, occasionally sudden, departure from the status quo. Launching a new product or business division, or deciding to expand internationally, are examples of transformational change.</a:t>
            </a:r>
          </a:p>
          <a:p>
            <a:endParaRPr lang="en-GB" dirty="0"/>
          </a:p>
          <a:p>
            <a:r>
              <a:rPr lang="en-US" dirty="0">
                <a:hlinkClick r:id="rId6"/>
              </a:rPr>
              <a:t>5 Critical Steps in the Change Management Process | HBS Online</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14</a:t>
            </a:fld>
            <a:endParaRPr lang="en-US"/>
          </a:p>
        </p:txBody>
      </p:sp>
    </p:spTree>
    <p:extLst>
      <p:ext uri="{BB962C8B-B14F-4D97-AF65-F5344CB8AC3E}">
        <p14:creationId xmlns:p14="http://schemas.microsoft.com/office/powerpoint/2010/main" val="64609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cap="all" dirty="0">
                <a:solidFill>
                  <a:srgbClr val="181818"/>
                </a:solidFill>
                <a:effectLst/>
                <a:latin typeface="Trade Gothic W01 Bold 2"/>
              </a:rPr>
              <a:t>5 STEPS IN THE CHANGE MANAGEMENT PROCESS</a:t>
            </a:r>
          </a:p>
          <a:p>
            <a:pPr algn="l"/>
            <a:r>
              <a:rPr lang="en-US" b="0" i="0" dirty="0">
                <a:solidFill>
                  <a:srgbClr val="181818"/>
                </a:solidFill>
                <a:effectLst/>
                <a:latin typeface="Trade Gothic W01 Bold 2"/>
              </a:rPr>
              <a:t>1. Prepare the Organization for Change</a:t>
            </a:r>
          </a:p>
          <a:p>
            <a:pPr algn="l"/>
            <a:r>
              <a:rPr lang="en-US" b="0" i="0" dirty="0">
                <a:solidFill>
                  <a:srgbClr val="181818"/>
                </a:solidFill>
                <a:effectLst/>
                <a:latin typeface="Trade Gothic W01 Roman"/>
              </a:rPr>
              <a:t>For an organization to successfully pursue and implement change, it must be prepared both logistically and culturally. Before delving into logistics, cultural preparation must first take place to achieve the best business outcome.</a:t>
            </a:r>
          </a:p>
          <a:p>
            <a:pPr algn="l"/>
            <a:r>
              <a:rPr lang="en-US" b="0" i="0" dirty="0">
                <a:solidFill>
                  <a:srgbClr val="181818"/>
                </a:solidFill>
                <a:effectLst/>
                <a:latin typeface="Trade Gothic W01 Roman"/>
              </a:rPr>
              <a:t>In the preparation phase, the manager is focused on helping employees recognize and understand the need for change. They raise awareness of the various challenges or problems facing the organization that are acting as forces of change and generating dissatisfaction with the status quo. Gaining this initial buy-in from employees who will help implement the change can remove friction and resistance later on.</a:t>
            </a:r>
          </a:p>
          <a:p>
            <a:pPr algn="l"/>
            <a:r>
              <a:rPr lang="en-US" b="0" i="0" dirty="0">
                <a:solidFill>
                  <a:srgbClr val="181818"/>
                </a:solidFill>
                <a:effectLst/>
                <a:latin typeface="Trade Gothic W01 Bold 2"/>
              </a:rPr>
              <a:t>2. Craft a Vision and Plan for Change</a:t>
            </a:r>
          </a:p>
          <a:p>
            <a:pPr algn="l"/>
            <a:r>
              <a:rPr lang="en-US" b="0" i="0" dirty="0">
                <a:solidFill>
                  <a:srgbClr val="181818"/>
                </a:solidFill>
                <a:effectLst/>
                <a:latin typeface="Trade Gothic W01 Roman"/>
              </a:rPr>
              <a:t>Once the organization is ready to embrace change, managers must develop a thorough and realistic plan for bringing it about. The plan should detail:</a:t>
            </a:r>
          </a:p>
          <a:p>
            <a:pPr algn="l">
              <a:buFont typeface="Arial" panose="020B0604020202020204" pitchFamily="34" charset="0"/>
              <a:buChar char="•"/>
            </a:pPr>
            <a:r>
              <a:rPr lang="en-US" b="0" i="0" dirty="0">
                <a:solidFill>
                  <a:srgbClr val="181818"/>
                </a:solidFill>
                <a:effectLst/>
                <a:latin typeface="Trade Gothic W01 Bold 2"/>
              </a:rPr>
              <a:t>Strategic goals:</a:t>
            </a:r>
            <a:r>
              <a:rPr lang="en-US" b="0" i="0" dirty="0">
                <a:solidFill>
                  <a:srgbClr val="181818"/>
                </a:solidFill>
                <a:effectLst/>
                <a:latin typeface="Trade Gothic W01 Roman"/>
              </a:rPr>
              <a:t> What goals does this change help the organization work toward?</a:t>
            </a:r>
          </a:p>
          <a:p>
            <a:pPr algn="l">
              <a:buFont typeface="Arial" panose="020B0604020202020204" pitchFamily="34" charset="0"/>
              <a:buChar char="•"/>
            </a:pPr>
            <a:r>
              <a:rPr lang="en-US" b="0" i="0" dirty="0">
                <a:solidFill>
                  <a:srgbClr val="181818"/>
                </a:solidFill>
                <a:effectLst/>
                <a:latin typeface="Trade Gothic W01 Bold 2"/>
              </a:rPr>
              <a:t>Key performance indicators:</a:t>
            </a:r>
            <a:r>
              <a:rPr lang="en-US" b="0" i="0" dirty="0">
                <a:solidFill>
                  <a:srgbClr val="181818"/>
                </a:solidFill>
                <a:effectLst/>
                <a:latin typeface="Trade Gothic W01 Roman"/>
              </a:rPr>
              <a:t> How will success be measured? What metrics need to be moved? What’s the baseline for how things currently stand?</a:t>
            </a:r>
          </a:p>
          <a:p>
            <a:pPr algn="l">
              <a:buFont typeface="Arial" panose="020B0604020202020204" pitchFamily="34" charset="0"/>
              <a:buChar char="•"/>
            </a:pPr>
            <a:r>
              <a:rPr lang="en-US" b="0" i="0" dirty="0">
                <a:solidFill>
                  <a:srgbClr val="181818"/>
                </a:solidFill>
                <a:effectLst/>
                <a:latin typeface="Trade Gothic W01 Bold 2"/>
              </a:rPr>
              <a:t>Project stakeholders and team:</a:t>
            </a:r>
            <a:r>
              <a:rPr lang="en-US" b="0" i="0" dirty="0">
                <a:solidFill>
                  <a:srgbClr val="181818"/>
                </a:solidFill>
                <a:effectLst/>
                <a:latin typeface="Trade Gothic W01 Roman"/>
              </a:rPr>
              <a:t> Who will oversee the task of implementing change? Who needs to sign off at each critical stage? Who will be responsible for implementation?</a:t>
            </a:r>
          </a:p>
          <a:p>
            <a:pPr algn="l">
              <a:buFont typeface="Arial" panose="020B0604020202020204" pitchFamily="34" charset="0"/>
              <a:buChar char="•"/>
            </a:pPr>
            <a:r>
              <a:rPr lang="en-US" b="0" i="0" dirty="0">
                <a:solidFill>
                  <a:srgbClr val="181818"/>
                </a:solidFill>
                <a:effectLst/>
                <a:latin typeface="Trade Gothic W01 Bold 2"/>
              </a:rPr>
              <a:t>Project scope:</a:t>
            </a:r>
            <a:r>
              <a:rPr lang="en-US" b="0" i="0" dirty="0">
                <a:solidFill>
                  <a:srgbClr val="181818"/>
                </a:solidFill>
                <a:effectLst/>
                <a:latin typeface="Trade Gothic W01 Roman"/>
              </a:rPr>
              <a:t> What discrete steps and actions will the project include? What falls outside of the project scope?</a:t>
            </a:r>
          </a:p>
          <a:p>
            <a:pPr algn="l"/>
            <a:r>
              <a:rPr lang="en-US" b="0" i="0" dirty="0">
                <a:solidFill>
                  <a:srgbClr val="181818"/>
                </a:solidFill>
                <a:effectLst/>
                <a:latin typeface="Trade Gothic W01 Roman"/>
              </a:rPr>
              <a:t>While it’s important to have a structured approach, the plan should also account for any unknowns or roadblocks that could arise during the implementation process and would require agility and flexibility to overcome.</a:t>
            </a:r>
          </a:p>
          <a:p>
            <a:pPr algn="l"/>
            <a:r>
              <a:rPr lang="en-US" b="0" i="0" dirty="0">
                <a:solidFill>
                  <a:srgbClr val="181818"/>
                </a:solidFill>
                <a:effectLst/>
                <a:latin typeface="Trade Gothic W01 Bold 2"/>
              </a:rPr>
              <a:t>3. Implement the Changes</a:t>
            </a:r>
          </a:p>
          <a:p>
            <a:pPr algn="l"/>
            <a:r>
              <a:rPr lang="en-US" b="0" i="0" dirty="0">
                <a:solidFill>
                  <a:srgbClr val="181818"/>
                </a:solidFill>
                <a:effectLst/>
                <a:latin typeface="Trade Gothic W01 Roman"/>
              </a:rPr>
              <a:t>After the plan has been created, all that remains is to follow the steps outlined within it to implement the required change. Whether that involves changes to the company’s structure, strategy, systems, processes, employee behaviors, or other aspects will depend on the specifics of the initiative.</a:t>
            </a:r>
          </a:p>
          <a:p>
            <a:pPr algn="l"/>
            <a:r>
              <a:rPr lang="en-US" b="0" i="0" dirty="0">
                <a:solidFill>
                  <a:srgbClr val="181818"/>
                </a:solidFill>
                <a:effectLst/>
                <a:latin typeface="Trade Gothic W01 Roman"/>
              </a:rPr>
              <a:t>During the implementation process, change managers must be focused on </a:t>
            </a:r>
            <a:r>
              <a:rPr lang="en-US" b="0" i="0" u="sng" dirty="0">
                <a:solidFill>
                  <a:srgbClr val="A41034"/>
                </a:solidFill>
                <a:effectLst/>
                <a:latin typeface="Trade Gothic W01 Roman"/>
                <a:hlinkClick r:id="rId3"/>
              </a:rPr>
              <a:t>empowering their employees</a:t>
            </a:r>
            <a:r>
              <a:rPr lang="en-US" b="0" i="0" dirty="0">
                <a:solidFill>
                  <a:srgbClr val="181818"/>
                </a:solidFill>
                <a:effectLst/>
                <a:latin typeface="Trade Gothic W01 Roman"/>
              </a:rPr>
              <a:t> to take the necessary steps to achieve the goals of the initiative and celebrate any short-term wins. They should also do their best to anticipate roadblocks and prevent, remove, or mitigate them once identified. Repeated communication of the organization’s vision is critical throughout the implementation process to remind team members why change is being pursued.</a:t>
            </a:r>
          </a:p>
          <a:p>
            <a:pPr algn="l"/>
            <a:r>
              <a:rPr lang="en-US" b="0" i="0" dirty="0">
                <a:solidFill>
                  <a:srgbClr val="181818"/>
                </a:solidFill>
                <a:effectLst/>
                <a:latin typeface="Trade Gothic W01 Bold 2"/>
              </a:rPr>
              <a:t>4. Embed Changes Within Company Culture and Practices</a:t>
            </a:r>
          </a:p>
          <a:p>
            <a:pPr algn="l"/>
            <a:r>
              <a:rPr lang="en-US" b="0" i="0" dirty="0">
                <a:solidFill>
                  <a:srgbClr val="181818"/>
                </a:solidFill>
                <a:effectLst/>
                <a:latin typeface="Trade Gothic W01 Roman"/>
              </a:rPr>
              <a:t>Once the change initiative has been completed, change managers must prevent a reversion to the prior state or status quo. This is particularly important for organizational change related to business processes such as workflows, culture, and strategy formulation. Without an adequate plan, employees may backslide into the “old way” of doing things, particularly during the transitory period.</a:t>
            </a:r>
          </a:p>
          <a:p>
            <a:pPr algn="l"/>
            <a:r>
              <a:rPr lang="en-US" b="0" i="0" dirty="0">
                <a:solidFill>
                  <a:srgbClr val="181818"/>
                </a:solidFill>
                <a:effectLst/>
                <a:latin typeface="Trade Gothic W01 Roman"/>
              </a:rPr>
              <a:t>By embedding changes within the company’s culture and practices, it becomes more difficult for backsliding to occur. New organizational structures, controls, and reward systems should all be considered as tools to help change stick.</a:t>
            </a:r>
          </a:p>
          <a:p>
            <a:pPr algn="l"/>
            <a:r>
              <a:rPr lang="en-US" b="0" i="0" dirty="0">
                <a:solidFill>
                  <a:srgbClr val="181818"/>
                </a:solidFill>
                <a:effectLst/>
                <a:latin typeface="Trade Gothic W01 Bold 2"/>
              </a:rPr>
              <a:t>5. Review Progress and Analyze Results</a:t>
            </a:r>
          </a:p>
          <a:p>
            <a:pPr algn="l"/>
            <a:r>
              <a:rPr lang="en-US" b="0" i="0" dirty="0">
                <a:solidFill>
                  <a:srgbClr val="181818"/>
                </a:solidFill>
                <a:effectLst/>
                <a:latin typeface="Trade Gothic W01 Roman"/>
              </a:rPr>
              <a:t>Just because a change initiative is complete doesn’t mean it was successful. Conducting analysis and review, or a “project post mortem,” can help business leaders understand whether a change initiative was a success, failure, or mixed result. It can also offer valuable insights and lessons that can be leveraged in future change efforts.</a:t>
            </a:r>
          </a:p>
          <a:p>
            <a:pPr algn="l"/>
            <a:r>
              <a:rPr lang="en-US" b="0" i="0" dirty="0">
                <a:solidFill>
                  <a:srgbClr val="181818"/>
                </a:solidFill>
                <a:effectLst/>
                <a:latin typeface="Trade Gothic W01 Roman"/>
              </a:rPr>
              <a:t>Ask yourself questions like: </a:t>
            </a:r>
            <a:r>
              <a:rPr lang="en-US" b="0" i="0" dirty="0">
                <a:solidFill>
                  <a:srgbClr val="181818"/>
                </a:solidFill>
                <a:effectLst/>
                <a:latin typeface="Trade Gothic W01 Obl"/>
              </a:rPr>
              <a:t>Were project goals met? If yes, can this success be replicated elsewhere? If not, what went wrong?</a:t>
            </a:r>
            <a:endParaRPr lang="en-US" b="0" i="0" dirty="0">
              <a:solidFill>
                <a:srgbClr val="181818"/>
              </a:solidFill>
              <a:effectLst/>
              <a:latin typeface="Trade Gothic W01 Roman"/>
            </a:endParaRPr>
          </a:p>
          <a:p>
            <a:endParaRPr lang="en-US" dirty="0"/>
          </a:p>
          <a:p>
            <a:r>
              <a:rPr lang="en-US" dirty="0"/>
              <a:t>Always remember to regularly evaluate any changes made. By reviewing and gaining feedback from changes. People need to clarify to team members to see what is working and openly share experiences of what went well. Effective communication is crucial to execute effective feedback. </a:t>
            </a:r>
          </a:p>
          <a:p>
            <a:endParaRPr lang="en-US" dirty="0"/>
          </a:p>
          <a:p>
            <a:r>
              <a:rPr lang="en-US" dirty="0"/>
              <a:t>An appropriate way to examine change management is through models which we will analyze. </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15</a:t>
            </a:fld>
            <a:endParaRPr lang="en-US"/>
          </a:p>
        </p:txBody>
      </p:sp>
    </p:spTree>
    <p:extLst>
      <p:ext uri="{BB962C8B-B14F-4D97-AF65-F5344CB8AC3E}">
        <p14:creationId xmlns:p14="http://schemas.microsoft.com/office/powerpoint/2010/main" val="4328119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10 minutes</a:t>
            </a:r>
          </a:p>
          <a:p>
            <a:endParaRPr lang="en-GB" dirty="0"/>
          </a:p>
          <a:p>
            <a:r>
              <a:rPr lang="en-GB" dirty="0"/>
              <a:t>Group discussion</a:t>
            </a:r>
          </a:p>
        </p:txBody>
      </p:sp>
      <p:sp>
        <p:nvSpPr>
          <p:cNvPr id="4" name="Slide Number Placeholder 3"/>
          <p:cNvSpPr>
            <a:spLocks noGrp="1"/>
          </p:cNvSpPr>
          <p:nvPr>
            <p:ph type="sldNum" sz="quarter" idx="5"/>
          </p:nvPr>
        </p:nvSpPr>
        <p:spPr/>
        <p:txBody>
          <a:bodyPr/>
          <a:lstStyle/>
          <a:p>
            <a:fld id="{15829D03-4EFF-4A4A-B663-173065EF01C9}" type="slidenum">
              <a:rPr lang="en-GB" smtClean="0"/>
              <a:t>18</a:t>
            </a:fld>
            <a:endParaRPr lang="en-GB"/>
          </a:p>
        </p:txBody>
      </p:sp>
    </p:spTree>
    <p:extLst>
      <p:ext uri="{BB962C8B-B14F-4D97-AF65-F5344CB8AC3E}">
        <p14:creationId xmlns:p14="http://schemas.microsoft.com/office/powerpoint/2010/main" val="3733991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Unfreezing existing attitudes </a:t>
            </a:r>
          </a:p>
          <a:p>
            <a:r>
              <a:rPr lang="en-US" dirty="0"/>
              <a:t>Question new rules to be able to move and identify where you want to be Refreeze stabilize new </a:t>
            </a:r>
            <a:r>
              <a:rPr lang="en-US" dirty="0" err="1"/>
              <a:t>behaviour</a:t>
            </a:r>
            <a:r>
              <a:rPr lang="en-US" dirty="0"/>
              <a:t> in organisation</a:t>
            </a:r>
          </a:p>
          <a:p>
            <a:endParaRPr lang="en-US" dirty="0"/>
          </a:p>
          <a:p>
            <a:r>
              <a:rPr lang="en-US" b="0" i="0" dirty="0">
                <a:solidFill>
                  <a:srgbClr val="000000"/>
                </a:solidFill>
                <a:effectLst/>
                <a:latin typeface="Open Sans" panose="020B0606030504020204" pitchFamily="34" charset="0"/>
              </a:rPr>
              <a:t>This is the first stage of transition and one of the most critical stages in the entire process of change management. It involves improving the readiness as well as the willingness of people to change by fostering a realization for moving from the existing comfort zone to a transformed situation. </a:t>
            </a:r>
          </a:p>
          <a:p>
            <a:endParaRPr lang="en-US" b="0" i="0" dirty="0">
              <a:solidFill>
                <a:srgbClr val="000000"/>
              </a:solidFill>
              <a:effectLst/>
              <a:latin typeface="Open Sans" panose="020B0606030504020204" pitchFamily="34" charset="0"/>
            </a:endParaRPr>
          </a:p>
          <a:p>
            <a:r>
              <a:rPr lang="en-US" b="0" i="0" dirty="0">
                <a:solidFill>
                  <a:srgbClr val="000000"/>
                </a:solidFill>
                <a:effectLst/>
                <a:latin typeface="Open Sans" panose="020B0606030504020204" pitchFamily="34" charset="0"/>
              </a:rPr>
              <a:t>The second stage can also be regarded as the stage of Transition or the stage of actual implementation of change. It involves the acceptance of the new ways of doing things. This is the stage in which the people are unfrozen, and the actual change is implemented. </a:t>
            </a:r>
          </a:p>
          <a:p>
            <a:endParaRPr lang="en-US" b="0" i="0" dirty="0">
              <a:solidFill>
                <a:srgbClr val="000000"/>
              </a:solidFill>
              <a:effectLst/>
              <a:latin typeface="Open Sans" panose="020B0606030504020204" pitchFamily="34" charset="0"/>
            </a:endParaRPr>
          </a:p>
          <a:p>
            <a:r>
              <a:rPr lang="en-US" b="0" i="0" dirty="0">
                <a:solidFill>
                  <a:srgbClr val="000000"/>
                </a:solidFill>
                <a:effectLst/>
                <a:latin typeface="Open Sans" panose="020B0606030504020204" pitchFamily="34" charset="0"/>
              </a:rPr>
              <a:t>The third and final stage, the people move from the stage of transition (change) to a much more stable state which we can regard as the state of equilibrium. The stage of Refreezing is the ultimate stage in which people accept or internalize the new ways of working or change, accept it as a part of their life and establish new relationships. </a:t>
            </a:r>
          </a:p>
          <a:p>
            <a:endParaRPr lang="en-US" b="0" i="0" dirty="0">
              <a:solidFill>
                <a:srgbClr val="000000"/>
              </a:solidFill>
              <a:effectLst/>
              <a:latin typeface="Open Sans" panose="020B0606030504020204" pitchFamily="34" charset="0"/>
            </a:endParaRPr>
          </a:p>
          <a:p>
            <a:r>
              <a:rPr lang="en-US" b="0" i="0" dirty="0">
                <a:solidFill>
                  <a:srgbClr val="000000"/>
                </a:solidFill>
                <a:effectLst/>
                <a:latin typeface="Open Sans" panose="020B0606030504020204" pitchFamily="34" charset="0"/>
              </a:rPr>
              <a:t>For strengthening and reinforcing the new </a:t>
            </a:r>
            <a:r>
              <a:rPr lang="en-US" b="0" i="0" dirty="0" err="1">
                <a:solidFill>
                  <a:srgbClr val="000000"/>
                </a:solidFill>
                <a:effectLst/>
                <a:latin typeface="Open Sans" panose="020B0606030504020204" pitchFamily="34" charset="0"/>
              </a:rPr>
              <a:t>behaviour</a:t>
            </a:r>
            <a:r>
              <a:rPr lang="en-US" b="0" i="0" dirty="0">
                <a:solidFill>
                  <a:srgbClr val="000000"/>
                </a:solidFill>
                <a:effectLst/>
                <a:latin typeface="Open Sans" panose="020B0606030504020204" pitchFamily="34" charset="0"/>
              </a:rPr>
              <a:t> or changes in the way of working, the employees should be rewarded, recognized and provided positive reinforcements, supporting policies or structures can help in reinforcing the transformed ways of working.</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19</a:t>
            </a:fld>
            <a:endParaRPr lang="en-US"/>
          </a:p>
        </p:txBody>
      </p:sp>
    </p:spTree>
    <p:extLst>
      <p:ext uri="{BB962C8B-B14F-4D97-AF65-F5344CB8AC3E}">
        <p14:creationId xmlns:p14="http://schemas.microsoft.com/office/powerpoint/2010/main" val="3249339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Lewin's Change Management Model - from MindTools.com</a:t>
            </a:r>
            <a:endParaRPr lang="en-GB" dirty="0"/>
          </a:p>
          <a:p>
            <a:endParaRPr lang="en-GB" dirty="0"/>
          </a:p>
          <a:p>
            <a:pPr marL="342900" lvl="1" indent="0">
              <a:buNone/>
            </a:pPr>
            <a:r>
              <a:rPr lang="en-GB" altLang="en-US" sz="2600" dirty="0"/>
              <a:t>Model of Organisational Change </a:t>
            </a:r>
            <a:br>
              <a:rPr lang="en-GB" altLang="en-US" sz="2600" dirty="0"/>
            </a:br>
            <a:r>
              <a:rPr lang="en-GB" altLang="en-US" sz="2600" dirty="0"/>
              <a:t>Lewin (1951): Three Stage Model</a:t>
            </a:r>
          </a:p>
          <a:p>
            <a:pPr marL="342900" lvl="1" indent="0">
              <a:buNone/>
            </a:pPr>
            <a:endParaRPr lang="en-GB" altLang="en-US" dirty="0"/>
          </a:p>
          <a:p>
            <a:pPr lvl="1" eaLnBrk="1" hangingPunct="1">
              <a:buFont typeface="Wingdings" panose="05000000000000000000" pitchFamily="2" charset="2"/>
              <a:buChar char="Ø"/>
            </a:pPr>
            <a:r>
              <a:rPr lang="en-GB" altLang="en-US" dirty="0"/>
              <a:t>Unfreezing</a:t>
            </a:r>
          </a:p>
          <a:p>
            <a:pPr lvl="2" eaLnBrk="1" hangingPunct="1">
              <a:buFont typeface="Wingdings" panose="05000000000000000000" pitchFamily="2" charset="2"/>
              <a:buChar char="Ø"/>
            </a:pPr>
            <a:r>
              <a:rPr lang="en-GB" altLang="en-US" sz="2400" dirty="0"/>
              <a:t>Question status quo</a:t>
            </a:r>
          </a:p>
          <a:p>
            <a:pPr lvl="2" eaLnBrk="1" hangingPunct="1">
              <a:buFont typeface="Wingdings" panose="05000000000000000000" pitchFamily="2" charset="2"/>
              <a:buChar char="Ø"/>
            </a:pPr>
            <a:r>
              <a:rPr lang="en-GB" altLang="en-US" sz="2400" dirty="0"/>
              <a:t>Articulate desired state</a:t>
            </a:r>
          </a:p>
          <a:p>
            <a:pPr lvl="1" eaLnBrk="1" hangingPunct="1">
              <a:buFont typeface="Wingdings" panose="05000000000000000000" pitchFamily="2" charset="2"/>
              <a:buChar char="Ø"/>
            </a:pPr>
            <a:r>
              <a:rPr lang="en-GB" altLang="en-US" dirty="0"/>
              <a:t>Moving</a:t>
            </a:r>
          </a:p>
          <a:p>
            <a:pPr lvl="2" eaLnBrk="1" hangingPunct="1">
              <a:buFont typeface="Wingdings" panose="05000000000000000000" pitchFamily="2" charset="2"/>
              <a:buChar char="Ø"/>
            </a:pPr>
            <a:r>
              <a:rPr lang="en-GB" altLang="en-US" sz="2400" dirty="0"/>
              <a:t>Introduce new behaviours and attitudes</a:t>
            </a:r>
          </a:p>
          <a:p>
            <a:pPr lvl="2" eaLnBrk="1" hangingPunct="1">
              <a:buFont typeface="Wingdings" panose="05000000000000000000" pitchFamily="2" charset="2"/>
              <a:buChar char="Ø"/>
            </a:pPr>
            <a:r>
              <a:rPr lang="en-GB" altLang="en-US" sz="2400" dirty="0"/>
              <a:t>Change systems and processes</a:t>
            </a:r>
          </a:p>
          <a:p>
            <a:pPr lvl="1" eaLnBrk="1" hangingPunct="1">
              <a:buFont typeface="Wingdings" panose="05000000000000000000" pitchFamily="2" charset="2"/>
              <a:buChar char="Ø"/>
            </a:pPr>
            <a:r>
              <a:rPr lang="en-GB" altLang="en-US" dirty="0"/>
              <a:t>Refreezing</a:t>
            </a:r>
          </a:p>
          <a:p>
            <a:pPr lvl="2" eaLnBrk="1" hangingPunct="1">
              <a:buFont typeface="Wingdings" panose="05000000000000000000" pitchFamily="2" charset="2"/>
              <a:buChar char="Ø"/>
            </a:pPr>
            <a:r>
              <a:rPr lang="en-GB" altLang="en-US" sz="2400" dirty="0"/>
              <a:t>Promote ‘new status quo’</a:t>
            </a:r>
          </a:p>
          <a:p>
            <a:pPr lvl="2" eaLnBrk="1" hangingPunct="1">
              <a:buFont typeface="Wingdings" panose="05000000000000000000" pitchFamily="2" charset="2"/>
              <a:buChar char="Ø"/>
            </a:pPr>
            <a:r>
              <a:rPr lang="en-GB" altLang="en-US" sz="2400" dirty="0"/>
              <a:t>Stabilize behaviour</a:t>
            </a: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20</a:t>
            </a:fld>
            <a:endParaRPr lang="en-GB"/>
          </a:p>
        </p:txBody>
      </p:sp>
    </p:spTree>
    <p:extLst>
      <p:ext uri="{BB962C8B-B14F-4D97-AF65-F5344CB8AC3E}">
        <p14:creationId xmlns:p14="http://schemas.microsoft.com/office/powerpoint/2010/main" val="21992630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Kotters8StepsChangeModel</a:t>
            </a:r>
            <a:r>
              <a:rPr lang="en-GB" dirty="0"/>
              <a:t>.</a:t>
            </a:r>
            <a:endParaRPr lang="en-US" dirty="0"/>
          </a:p>
          <a:p>
            <a:r>
              <a:rPr lang="en-US" dirty="0"/>
              <a:t>Kotter’s eight step change model consists of three main components:</a:t>
            </a:r>
          </a:p>
          <a:p>
            <a:r>
              <a:rPr lang="en-US" dirty="0"/>
              <a:t> </a:t>
            </a:r>
          </a:p>
          <a:p>
            <a:r>
              <a:rPr lang="en-US" dirty="0"/>
              <a:t>The </a:t>
            </a:r>
            <a:r>
              <a:rPr lang="en-US" b="1" dirty="0"/>
              <a:t>first four </a:t>
            </a:r>
            <a:r>
              <a:rPr lang="en-US" dirty="0"/>
              <a:t>stages focus on the practices associated with “generating/unfreezing” the organization: </a:t>
            </a:r>
          </a:p>
          <a:p>
            <a:pPr marL="0" indent="0">
              <a:buNone/>
            </a:pPr>
            <a:r>
              <a:rPr lang="en-US" dirty="0"/>
              <a:t>1. Establishing a sense of urgency:</a:t>
            </a:r>
          </a:p>
          <a:p>
            <a:pPr marL="0" indent="0">
              <a:buNone/>
            </a:pPr>
            <a:r>
              <a:rPr lang="en-US" dirty="0"/>
              <a:t>2. Forming a powerful guiding coalition </a:t>
            </a:r>
          </a:p>
          <a:p>
            <a:pPr marL="0" indent="0">
              <a:buNone/>
            </a:pPr>
            <a:r>
              <a:rPr lang="en-US" dirty="0"/>
              <a:t>3. Creating a vision</a:t>
            </a:r>
          </a:p>
          <a:p>
            <a:pPr marL="0" indent="0">
              <a:buNone/>
            </a:pPr>
            <a:r>
              <a:rPr lang="en-US" dirty="0"/>
              <a:t>4. Communicating the vision</a:t>
            </a:r>
          </a:p>
          <a:p>
            <a:pPr marL="228600" indent="-228600">
              <a:buAutoNum type="arabicPeriod"/>
            </a:pPr>
            <a:endParaRPr lang="en-US" dirty="0"/>
          </a:p>
          <a:p>
            <a:pPr marL="0" indent="0">
              <a:buNone/>
            </a:pPr>
            <a:r>
              <a:rPr lang="en-US" dirty="0"/>
              <a:t>The next </a:t>
            </a:r>
            <a:r>
              <a:rPr lang="en-US" b="1" dirty="0"/>
              <a:t>three stages </a:t>
            </a:r>
            <a:r>
              <a:rPr lang="en-US" dirty="0"/>
              <a:t>introduce many new practices, “consolidating/changing”: </a:t>
            </a:r>
          </a:p>
          <a:p>
            <a:pPr marL="0" indent="0">
              <a:buNone/>
            </a:pPr>
            <a:r>
              <a:rPr lang="en-US" dirty="0"/>
              <a:t>5. Empowering others to act on the vision </a:t>
            </a:r>
          </a:p>
          <a:p>
            <a:pPr marL="0" indent="0">
              <a:buNone/>
            </a:pPr>
            <a:r>
              <a:rPr lang="en-US" dirty="0"/>
              <a:t>6. Planning for and creating short-term wins</a:t>
            </a:r>
          </a:p>
          <a:p>
            <a:pPr marL="0" indent="0">
              <a:buNone/>
            </a:pPr>
            <a:r>
              <a:rPr lang="en-US" dirty="0"/>
              <a:t>7. Consolidating improvements and producing still more change </a:t>
            </a:r>
          </a:p>
          <a:p>
            <a:pPr marL="0" indent="0">
              <a:buNone/>
            </a:pPr>
            <a:endParaRPr lang="en-US" dirty="0"/>
          </a:p>
          <a:p>
            <a:pPr marL="0" indent="0">
              <a:buNone/>
            </a:pPr>
            <a:r>
              <a:rPr lang="en-US" b="1" dirty="0"/>
              <a:t>Finally, </a:t>
            </a:r>
            <a:r>
              <a:rPr lang="en-US" dirty="0"/>
              <a:t>the last stage is required to ground the changes in the corporate culture, “anchoring/refreezing”, and make them stick: 8. Institutionalizing new approaches</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21</a:t>
            </a:fld>
            <a:endParaRPr lang="en-US"/>
          </a:p>
        </p:txBody>
      </p:sp>
    </p:spTree>
    <p:extLst>
      <p:ext uri="{BB962C8B-B14F-4D97-AF65-F5344CB8AC3E}">
        <p14:creationId xmlns:p14="http://schemas.microsoft.com/office/powerpoint/2010/main" val="3730175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22</a:t>
            </a:fld>
            <a:endParaRPr lang="en-US"/>
          </a:p>
        </p:txBody>
      </p:sp>
    </p:spTree>
    <p:extLst>
      <p:ext uri="{BB962C8B-B14F-4D97-AF65-F5344CB8AC3E}">
        <p14:creationId xmlns:p14="http://schemas.microsoft.com/office/powerpoint/2010/main" val="1130177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The Kubler Ross Change Curve: Understanding The 5 Stages Of Change (themindsjournal.com)</a:t>
            </a:r>
            <a:endParaRPr lang="en-GB" dirty="0"/>
          </a:p>
          <a:p>
            <a:r>
              <a:rPr lang="en-GB" dirty="0">
                <a:hlinkClick r:id="rId4"/>
              </a:rPr>
              <a:t>What is Kubler Ross Change Curve? | Stages &amp; Advantages CMI (changemanagementinsight.com)</a:t>
            </a:r>
            <a:endParaRPr lang="en-GB" dirty="0"/>
          </a:p>
          <a:p>
            <a:r>
              <a:rPr lang="en-GB" dirty="0">
                <a:hlinkClick r:id="rId5"/>
              </a:rPr>
              <a:t>The Change Curve - Change Management Training from MindTools.com</a:t>
            </a:r>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23</a:t>
            </a:fld>
            <a:endParaRPr lang="en-GB"/>
          </a:p>
        </p:txBody>
      </p:sp>
    </p:spTree>
    <p:extLst>
      <p:ext uri="{BB962C8B-B14F-4D97-AF65-F5344CB8AC3E}">
        <p14:creationId xmlns:p14="http://schemas.microsoft.com/office/powerpoint/2010/main" val="27836566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81818"/>
                </a:solidFill>
                <a:effectLst/>
                <a:latin typeface="Trade Gothic W01 Roman"/>
              </a:rPr>
              <a:t>While no two change initiatives are the same, they typically follow a similar process. To effectively manage change, managers and business leaders must thoroughly understand the steps involved.</a:t>
            </a:r>
          </a:p>
          <a:p>
            <a:pPr algn="l"/>
            <a:r>
              <a:rPr lang="en-US" b="0" i="0" dirty="0">
                <a:solidFill>
                  <a:srgbClr val="181818"/>
                </a:solidFill>
                <a:effectLst/>
                <a:latin typeface="Trade Gothic W01 Roman"/>
              </a:rPr>
              <a:t>Some other </a:t>
            </a:r>
            <a:r>
              <a:rPr lang="en-US" b="0" i="0" u="sng" dirty="0">
                <a:solidFill>
                  <a:srgbClr val="A41034"/>
                </a:solidFill>
                <a:effectLst/>
                <a:latin typeface="Trade Gothic W01 Roman"/>
                <a:hlinkClick r:id="rId3"/>
              </a:rPr>
              <a:t>tips for managing organizational change</a:t>
            </a:r>
            <a:r>
              <a:rPr lang="en-US" b="0" i="0" dirty="0">
                <a:solidFill>
                  <a:srgbClr val="181818"/>
                </a:solidFill>
                <a:effectLst/>
                <a:latin typeface="Trade Gothic W01 Roman"/>
              </a:rPr>
              <a:t> include asking yourself questions like:</a:t>
            </a:r>
          </a:p>
          <a:p>
            <a:pPr algn="l"/>
            <a:endParaRPr lang="en-US" b="0" i="0" dirty="0">
              <a:solidFill>
                <a:srgbClr val="181818"/>
              </a:solidFill>
              <a:effectLst/>
              <a:latin typeface="Trade Gothic W01 Roman"/>
            </a:endParaRPr>
          </a:p>
          <a:p>
            <a:pPr algn="l">
              <a:buFont typeface="Arial" panose="020B0604020202020204" pitchFamily="34" charset="0"/>
              <a:buChar char="•"/>
            </a:pPr>
            <a:r>
              <a:rPr lang="en-US" b="0" i="0" dirty="0">
                <a:solidFill>
                  <a:srgbClr val="181818"/>
                </a:solidFill>
                <a:effectLst/>
                <a:latin typeface="Trade Gothic W01 Bold 2"/>
              </a:rPr>
              <a:t>Do you understand the forces making change necessary?</a:t>
            </a:r>
            <a:r>
              <a:rPr lang="en-US" b="0" i="0" dirty="0">
                <a:solidFill>
                  <a:srgbClr val="181818"/>
                </a:solidFill>
                <a:effectLst/>
                <a:latin typeface="Trade Gothic W01 Roman"/>
              </a:rPr>
              <a:t> Without this understanding, it can be difficult to effectively address the underlying causes that have necessitated change, hampering your ability to succeed.</a:t>
            </a:r>
          </a:p>
          <a:p>
            <a:pPr algn="l">
              <a:buFont typeface="Arial" panose="020B0604020202020204" pitchFamily="34" charset="0"/>
              <a:buChar char="•"/>
            </a:pPr>
            <a:r>
              <a:rPr lang="en-US" b="0" i="0" dirty="0">
                <a:solidFill>
                  <a:srgbClr val="181818"/>
                </a:solidFill>
                <a:effectLst/>
                <a:latin typeface="Trade Gothic W01 Bold 2"/>
              </a:rPr>
              <a:t>Do you have a plan?</a:t>
            </a:r>
            <a:r>
              <a:rPr lang="en-US" b="0" i="0" dirty="0">
                <a:solidFill>
                  <a:srgbClr val="181818"/>
                </a:solidFill>
                <a:effectLst/>
                <a:latin typeface="Trade Gothic W01 Roman"/>
              </a:rPr>
              <a:t> Without a detailed plan and defined strategy, it can be difficult to usher a change initiative through to completion.</a:t>
            </a:r>
          </a:p>
          <a:p>
            <a:pPr algn="l">
              <a:buFont typeface="Arial" panose="020B0604020202020204" pitchFamily="34" charset="0"/>
              <a:buChar char="•"/>
            </a:pPr>
            <a:r>
              <a:rPr lang="en-US" b="0" i="0" dirty="0">
                <a:solidFill>
                  <a:srgbClr val="181818"/>
                </a:solidFill>
                <a:effectLst/>
                <a:latin typeface="Trade Gothic W01 Bold 2"/>
              </a:rPr>
              <a:t>How will you communicate?</a:t>
            </a:r>
            <a:r>
              <a:rPr lang="en-US" b="0" i="0" dirty="0">
                <a:solidFill>
                  <a:srgbClr val="181818"/>
                </a:solidFill>
                <a:effectLst/>
                <a:latin typeface="Trade Gothic W01 Roman"/>
              </a:rPr>
              <a:t> Successful change management requires </a:t>
            </a:r>
            <a:r>
              <a:rPr lang="en-US" b="0" i="0" u="none" strike="noStrike" dirty="0">
                <a:solidFill>
                  <a:srgbClr val="A41034"/>
                </a:solidFill>
                <a:effectLst/>
                <a:latin typeface="Trade Gothic W01 Roman"/>
                <a:hlinkClick r:id="rId4"/>
              </a:rPr>
              <a:t>effective communication</a:t>
            </a:r>
            <a:r>
              <a:rPr lang="en-US" b="0" i="0" dirty="0">
                <a:solidFill>
                  <a:srgbClr val="181818"/>
                </a:solidFill>
                <a:effectLst/>
                <a:latin typeface="Trade Gothic W01 Roman"/>
              </a:rPr>
              <a:t> with both your team members and key stakeholders. Designing a communication strategy that acknowledges this reality is critical.</a:t>
            </a:r>
          </a:p>
          <a:p>
            <a:pPr algn="l">
              <a:buFont typeface="Arial" panose="020B0604020202020204" pitchFamily="34" charset="0"/>
              <a:buChar char="•"/>
            </a:pPr>
            <a:r>
              <a:rPr lang="en-US" b="0" i="0" dirty="0">
                <a:solidFill>
                  <a:srgbClr val="181818"/>
                </a:solidFill>
                <a:effectLst/>
                <a:latin typeface="Trade Gothic W01 Bold 2"/>
              </a:rPr>
              <a:t>Have you identified potential roadblocks? </a:t>
            </a:r>
            <a:r>
              <a:rPr lang="en-US" b="0" i="0" dirty="0">
                <a:solidFill>
                  <a:srgbClr val="181818"/>
                </a:solidFill>
                <a:effectLst/>
                <a:latin typeface="Trade Gothic W01 Roman"/>
              </a:rPr>
              <a:t>While it’s impossible to predict everything that might potentially go wrong with a project, taking the time to anticipate potential barriers and devise mitigation strategies before you get started is generally a good idea.</a:t>
            </a:r>
          </a:p>
          <a:p>
            <a:br>
              <a:rPr lang="en-US" b="0" i="0" dirty="0">
                <a:solidFill>
                  <a:srgbClr val="181818"/>
                </a:solidFill>
                <a:effectLst/>
                <a:latin typeface="Trade Gothic W01 Roman"/>
              </a:rPr>
            </a:b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24</a:t>
            </a:fld>
            <a:endParaRPr lang="en-US"/>
          </a:p>
        </p:txBody>
      </p:sp>
    </p:spTree>
    <p:extLst>
      <p:ext uri="{BB962C8B-B14F-4D97-AF65-F5344CB8AC3E}">
        <p14:creationId xmlns:p14="http://schemas.microsoft.com/office/powerpoint/2010/main" val="29214260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Most regional UK Marriott hotels to rebrand as Delta Hotels (headforpoints.com)</a:t>
            </a:r>
            <a:endParaRPr lang="en-US" dirty="0"/>
          </a:p>
          <a:p>
            <a:endParaRPr lang="en-US" dirty="0"/>
          </a:p>
          <a:p>
            <a:r>
              <a:rPr lang="en-GB" dirty="0">
                <a:hlinkClick r:id="rId4"/>
              </a:rPr>
              <a:t>Marriott to reflag 23 UK regional properties under Delta brand – Business Traveller</a:t>
            </a:r>
            <a:endParaRPr lang="en-US" dirty="0"/>
          </a:p>
          <a:p>
            <a:endParaRPr lang="en-US" dirty="0"/>
          </a:p>
          <a:p>
            <a:r>
              <a:rPr lang="en-US" b="0" i="0" dirty="0">
                <a:effectLst/>
                <a:latin typeface="Source Serif Pro" panose="02040603050405020204" pitchFamily="18" charset="0"/>
              </a:rPr>
              <a:t>Re-branding a property without change management is like upgrading your laptop to the latest hardware model, but continue running it on 1990s MS-DOS. Similarly, hotel hardware renovation and re-branding are cosmetic, but do nothing to “upgrade” the software.</a:t>
            </a:r>
          </a:p>
          <a:p>
            <a:endParaRPr lang="en-US" b="0" i="0" dirty="0">
              <a:effectLst/>
              <a:latin typeface="Source Serif Pro" panose="02040603050405020204" pitchFamily="18" charset="0"/>
            </a:endParaRPr>
          </a:p>
          <a:p>
            <a:pPr algn="l" fontAlgn="auto"/>
            <a:r>
              <a:rPr lang="en-US" b="0" i="0" dirty="0">
                <a:effectLst/>
                <a:latin typeface="Source Serif Pro" panose="02040603050405020204" pitchFamily="18" charset="0"/>
              </a:rPr>
              <a:t>However, the importance, complexities and difficulty of executing change management successfully during hotel re-branding projects are often underestimated and not well understood by hotel owners and operators.</a:t>
            </a:r>
          </a:p>
          <a:p>
            <a:pPr algn="l" fontAlgn="auto"/>
            <a:r>
              <a:rPr lang="en-US" b="0" i="0" dirty="0">
                <a:effectLst/>
                <a:latin typeface="Source Serif Pro" panose="02040603050405020204" pitchFamily="18" charset="0"/>
              </a:rPr>
              <a:t>It is interesting to note that change management, like hotel opening or re-branding, is a sub-project. It is part of a re-branding project, integrated and synchronized with it, and must be managed as such, using proper change management techniques. Before these can be applied successfully at property level, senior management must make commitments and fundamental changes at corporate level to build a foundation for success. </a:t>
            </a:r>
          </a:p>
          <a:p>
            <a:pPr algn="l" fontAlgn="auto"/>
            <a:r>
              <a:rPr lang="en-US" b="0" i="0" dirty="0">
                <a:effectLst/>
                <a:latin typeface="Source Serif Pro" panose="02040603050405020204" pitchFamily="18" charset="0"/>
              </a:rPr>
              <a:t>Remember stakeholder mapping</a:t>
            </a:r>
          </a:p>
          <a:p>
            <a:endParaRPr lang="en-US" dirty="0"/>
          </a:p>
          <a:p>
            <a:endParaRPr lang="en-US" dirty="0"/>
          </a:p>
          <a:p>
            <a:r>
              <a:rPr lang="en-US" dirty="0"/>
              <a:t>Organisational Change </a:t>
            </a:r>
            <a:r>
              <a:rPr lang="en-GB" noProof="0" dirty="0"/>
              <a:t>examples</a:t>
            </a:r>
          </a:p>
          <a:p>
            <a:r>
              <a:rPr lang="en-GB" noProof="0" dirty="0"/>
              <a:t>In the case of Marriott with their Delta brand, the</a:t>
            </a:r>
            <a:r>
              <a:rPr lang="en-US" b="0" i="0" dirty="0">
                <a:solidFill>
                  <a:srgbClr val="333333"/>
                </a:solidFill>
                <a:effectLst/>
                <a:latin typeface="Roboto" panose="02000000000000000000" pitchFamily="2" charset="0"/>
              </a:rPr>
              <a:t> Marriott brand is wanting to sharpen up its positioning in the UK, which explains the loss of the country clubs and some of the second tier properties</a:t>
            </a:r>
          </a:p>
          <a:p>
            <a:pPr algn="l">
              <a:buFont typeface="Arial" panose="020B0604020202020204" pitchFamily="34" charset="0"/>
              <a:buChar char="•"/>
            </a:pPr>
            <a:r>
              <a:rPr lang="en-US" b="0" i="0" dirty="0">
                <a:solidFill>
                  <a:srgbClr val="333333"/>
                </a:solidFill>
                <a:effectLst/>
                <a:latin typeface="Roboto" panose="02000000000000000000" pitchFamily="2" charset="0"/>
              </a:rPr>
              <a:t>The Marriott brand downgrading some hotels which no longer meet its standards in terms of room quality, facilities </a:t>
            </a:r>
            <a:r>
              <a:rPr lang="en-US" b="0" i="0" dirty="0" err="1">
                <a:solidFill>
                  <a:srgbClr val="333333"/>
                </a:solidFill>
                <a:effectLst/>
                <a:latin typeface="Roboto" panose="02000000000000000000" pitchFamily="2" charset="0"/>
              </a:rPr>
              <a:t>etc</a:t>
            </a: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Marriott International potentially laying the groundwork for future UK expansion by clearing the way for new, better Marriott-branded hotels in some cities</a:t>
            </a:r>
          </a:p>
          <a:p>
            <a:pPr algn="l">
              <a:buFont typeface="Arial" panose="020B0604020202020204" pitchFamily="34" charset="0"/>
              <a:buChar char="•"/>
            </a:pPr>
            <a:r>
              <a:rPr lang="en-US" b="0" i="0" dirty="0">
                <a:solidFill>
                  <a:srgbClr val="333333"/>
                </a:solidFill>
                <a:effectLst/>
                <a:latin typeface="Roboto" panose="02000000000000000000" pitchFamily="2" charset="0"/>
              </a:rPr>
              <a:t>Marriott International wanting to get some momentum behind the Delta brand, which is well behind target in terms of the number of UK openings – it is now seven years since the chain was acquired and conversion brands are meant to grow quickly</a:t>
            </a: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a:p>
            <a:pPr algn="l">
              <a:buFont typeface="Arial" panose="020B0604020202020204" pitchFamily="34" charset="0"/>
              <a:buChar char="•"/>
            </a:pPr>
            <a:r>
              <a:rPr lang="en-US" b="0" i="0" dirty="0">
                <a:solidFill>
                  <a:srgbClr val="333333"/>
                </a:solidFill>
                <a:effectLst/>
                <a:latin typeface="Roboto" panose="02000000000000000000" pitchFamily="2" charset="0"/>
              </a:rPr>
              <a:t>What challenges would Marriott face?</a:t>
            </a: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25</a:t>
            </a:fld>
            <a:endParaRPr lang="en-US"/>
          </a:p>
        </p:txBody>
      </p:sp>
    </p:spTree>
    <p:extLst>
      <p:ext uri="{BB962C8B-B14F-4D97-AF65-F5344CB8AC3E}">
        <p14:creationId xmlns:p14="http://schemas.microsoft.com/office/powerpoint/2010/main" val="40609782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presentation</a:t>
            </a:r>
          </a:p>
        </p:txBody>
      </p:sp>
      <p:sp>
        <p:nvSpPr>
          <p:cNvPr id="4" name="Slide Number Placeholder 3"/>
          <p:cNvSpPr>
            <a:spLocks noGrp="1"/>
          </p:cNvSpPr>
          <p:nvPr>
            <p:ph type="sldNum" sz="quarter" idx="5"/>
          </p:nvPr>
        </p:nvSpPr>
        <p:spPr/>
        <p:txBody>
          <a:bodyPr/>
          <a:lstStyle/>
          <a:p>
            <a:fld id="{15829D03-4EFF-4A4A-B663-173065EF01C9}" type="slidenum">
              <a:rPr lang="en-GB" smtClean="0"/>
              <a:t>26</a:t>
            </a:fld>
            <a:endParaRPr lang="en-GB"/>
          </a:p>
        </p:txBody>
      </p:sp>
    </p:spTree>
    <p:extLst>
      <p:ext uri="{BB962C8B-B14F-4D97-AF65-F5344CB8AC3E}">
        <p14:creationId xmlns:p14="http://schemas.microsoft.com/office/powerpoint/2010/main" val="3689198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728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10327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2032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5/23/2023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5294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3366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1529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30972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70122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87847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92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77012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7092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1615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57036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5/23/2023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74506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57281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2910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59077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168078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07305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0181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2868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38317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653677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30884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978405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67753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5/23/2023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10146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5.xml"/><Relationship Id="rId1" Type="http://schemas.openxmlformats.org/officeDocument/2006/relationships/slideLayout" Target="../slideLayouts/slideLayout1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5.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6.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2765955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35070455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6936502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943047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47917215"/>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9577598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video" Target="https://www.youtube.com/embed/hlBD4vJsPzo?feature=oembed" TargetMode="Externa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9.xml"/><Relationship Id="rId1" Type="http://schemas.openxmlformats.org/officeDocument/2006/relationships/video" Target="https://www.youtube.com/embed/V4gyraWEwKo?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microsoft.com/office/2007/relationships/media" Target="../media/media4.mp4"/><Relationship Id="rId7" Type="http://schemas.openxmlformats.org/officeDocument/2006/relationships/image" Target="../media/image12.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notesSlide" Target="../notesSlides/notesSlide11.xml"/><Relationship Id="rId5" Type="http://schemas.openxmlformats.org/officeDocument/2006/relationships/slideLayout" Target="../slideLayouts/slideLayout19.xml"/><Relationship Id="rId4" Type="http://schemas.openxmlformats.org/officeDocument/2006/relationships/video" Target="../media/media4.mp4"/></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9.xml"/><Relationship Id="rId1" Type="http://schemas.openxmlformats.org/officeDocument/2006/relationships/video" Target="https://www.youtube.com/embed/kerDFvln7hU?feature=oembed" TargetMode="Externa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video" Target="https://www.youtube.com/embed/hzb944sJkfg?feature=oembed" TargetMode="Externa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20.png"/><Relationship Id="rId4" Type="http://schemas.openxmlformats.org/officeDocument/2006/relationships/notesSlide" Target="../notesSlides/notesSlide19.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21.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p:txBody>
          <a:bodyPr/>
          <a:lstStyle/>
          <a:p>
            <a:r>
              <a:rPr lang="en-GB" i="1" dirty="0">
                <a:solidFill>
                  <a:schemeClr val="bg1"/>
                </a:solidFill>
              </a:rPr>
              <a:t>BA International Hotel Management</a:t>
            </a:r>
            <a:br>
              <a:rPr lang="en-GB" i="1" dirty="0">
                <a:solidFill>
                  <a:schemeClr val="bg1"/>
                </a:solidFill>
              </a:rPr>
            </a:br>
            <a:br>
              <a:rPr lang="en-GB" i="1" dirty="0">
                <a:solidFill>
                  <a:schemeClr val="bg1"/>
                </a:solidFill>
              </a:rPr>
            </a:br>
            <a:r>
              <a:rPr lang="en-GB" b="1" i="1" dirty="0">
                <a:solidFill>
                  <a:schemeClr val="bg1"/>
                </a:solidFill>
              </a:rPr>
              <a:t>Organisational Consultancy</a:t>
            </a:r>
            <a:br>
              <a:rPr lang="en-GB" i="1" dirty="0">
                <a:solidFill>
                  <a:schemeClr val="bg1"/>
                </a:solidFill>
              </a:rPr>
            </a:br>
            <a:br>
              <a:rPr lang="en-GB" i="1" dirty="0">
                <a:solidFill>
                  <a:schemeClr val="bg1"/>
                </a:solidFill>
              </a:rPr>
            </a:br>
            <a:br>
              <a:rPr lang="en-GB" i="1" dirty="0">
                <a:solidFill>
                  <a:schemeClr val="bg1"/>
                </a:solidFill>
              </a:rPr>
            </a:br>
            <a:r>
              <a:rPr lang="en-GB" i="1" dirty="0">
                <a:solidFill>
                  <a:schemeClr val="bg1"/>
                </a:solidFill>
              </a:rPr>
              <a:t>BMIH6005</a:t>
            </a:r>
            <a:br>
              <a:rPr lang="en-GB" i="1" dirty="0">
                <a:solidFill>
                  <a:schemeClr val="bg1"/>
                </a:solidFill>
              </a:rPr>
            </a:br>
            <a:br>
              <a:rPr lang="en-GB" i="1" dirty="0">
                <a:solidFill>
                  <a:schemeClr val="bg1"/>
                </a:solidFill>
              </a:rPr>
            </a:br>
            <a:r>
              <a:rPr lang="en-GB" i="1" dirty="0">
                <a:solidFill>
                  <a:schemeClr val="bg1"/>
                </a:solidFill>
              </a:rPr>
              <a:t>Week </a:t>
            </a:r>
            <a:r>
              <a:rPr lang="en-GB" i="1" dirty="0"/>
              <a:t>Six</a:t>
            </a:r>
            <a:endParaRPr lang="en-GB"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436974" y="1237375"/>
            <a:ext cx="11590903" cy="4896544"/>
          </a:xfrm>
        </p:spPr>
        <p:txBody>
          <a:bodyPr/>
          <a:lstStyle/>
          <a:p>
            <a:br>
              <a:rPr lang="en-GB" sz="1500" dirty="0"/>
            </a:br>
            <a:br>
              <a:rPr lang="en-GB" sz="1500" dirty="0"/>
            </a:br>
            <a:br>
              <a:rPr lang="en-GB" sz="1500" dirty="0"/>
            </a:br>
            <a:r>
              <a:rPr lang="en-GB" sz="1500" dirty="0"/>
              <a:t>As there are quite a few of us here, please ensure that your microphone is </a:t>
            </a:r>
            <a:r>
              <a:rPr lang="en-GB" sz="1500" u="sng" dirty="0"/>
              <a:t>muted</a:t>
            </a:r>
            <a:r>
              <a:rPr lang="en-GB" sz="1500" dirty="0"/>
              <a:t> during all teaching until you are asked a question or there is a group discussion to prevent background noise.</a:t>
            </a:r>
            <a:br>
              <a:rPr lang="en-GB" sz="1500" dirty="0"/>
            </a:br>
            <a:br>
              <a:rPr lang="en-GB" sz="1500" dirty="0"/>
            </a:br>
            <a:br>
              <a:rPr lang="en-GB" sz="1500" dirty="0"/>
            </a:br>
            <a:r>
              <a:rPr lang="en-GB" sz="1600" dirty="0"/>
              <a:t>You should attend every class and have a private space to work so that you can concentrate fully on the lesson. </a:t>
            </a:r>
            <a:br>
              <a:rPr lang="en-GB" sz="1600" dirty="0"/>
            </a:br>
            <a:br>
              <a:rPr lang="en-GB" sz="1600" dirty="0"/>
            </a:br>
            <a:r>
              <a:rPr lang="en-GB" sz="1600" dirty="0">
                <a:solidFill>
                  <a:srgbClr val="FF0000"/>
                </a:solidFill>
                <a:highlight>
                  <a:srgbClr val="FFFF00"/>
                </a:highlight>
              </a:rPr>
              <a:t>You should not be at work, shopping, driving or caring for children.</a:t>
            </a:r>
            <a:r>
              <a:rPr lang="en-GB" sz="1600" dirty="0">
                <a:solidFill>
                  <a:srgbClr val="FF0000"/>
                </a:solidFill>
              </a:rPr>
              <a:t> </a:t>
            </a:r>
            <a:br>
              <a:rPr lang="en-GB" sz="1500" dirty="0"/>
            </a:br>
            <a:br>
              <a:rPr lang="en-GB" sz="1500" dirty="0"/>
            </a:br>
            <a:r>
              <a:rPr lang="en-GB" sz="1500" dirty="0">
                <a:solidFill>
                  <a:srgbClr val="FF0000"/>
                </a:solidFill>
                <a:highlight>
                  <a:srgbClr val="FFFF00"/>
                </a:highlight>
              </a:rPr>
              <a:t>Your camera must be always on during lectures please. </a:t>
            </a:r>
            <a:r>
              <a:rPr lang="en-GB" sz="1500" dirty="0">
                <a:solidFill>
                  <a:srgbClr val="FF0000"/>
                </a:solidFill>
              </a:rPr>
              <a:t> </a:t>
            </a:r>
            <a:r>
              <a:rPr lang="en-GB" sz="1500" dirty="0"/>
              <a:t>-Use the Teams university background to protect your privacy.</a:t>
            </a:r>
            <a:br>
              <a:rPr lang="en-GB" sz="1500" dirty="0">
                <a:solidFill>
                  <a:srgbClr val="FF0000"/>
                </a:solidFill>
                <a:highlight>
                  <a:srgbClr val="FFFF00"/>
                </a:highlight>
              </a:rPr>
            </a:br>
            <a:br>
              <a:rPr lang="en-GB" sz="1500" dirty="0">
                <a:solidFill>
                  <a:srgbClr val="FF0000"/>
                </a:solidFill>
                <a:highlight>
                  <a:srgbClr val="FFFF00"/>
                </a:highlight>
              </a:rPr>
            </a:br>
            <a:r>
              <a:rPr lang="en-GB" sz="1500" dirty="0">
                <a:solidFill>
                  <a:srgbClr val="FF0000"/>
                </a:solidFill>
                <a:highlight>
                  <a:srgbClr val="FFFF00"/>
                </a:highlight>
              </a:rPr>
              <a:t>YOU must join via a laptop or PC/MAC </a:t>
            </a:r>
            <a:r>
              <a:rPr lang="en-GB" sz="1600" dirty="0"/>
              <a:t>–No attendance permitted on phones or tablets</a:t>
            </a:r>
            <a:br>
              <a:rPr lang="en-GB" sz="1500" dirty="0">
                <a:solidFill>
                  <a:srgbClr val="FF0000"/>
                </a:solidFill>
                <a:highlight>
                  <a:srgbClr val="FFFF00"/>
                </a:highlight>
              </a:rPr>
            </a:br>
            <a:br>
              <a:rPr lang="en-GB" sz="1500" dirty="0">
                <a:solidFill>
                  <a:srgbClr val="FF0000"/>
                </a:solidFill>
                <a:highlight>
                  <a:srgbClr val="FFFF00"/>
                </a:highlight>
              </a:rPr>
            </a:br>
            <a:r>
              <a:rPr lang="en-GB" sz="1500" dirty="0">
                <a:solidFill>
                  <a:srgbClr val="FF0000"/>
                </a:solidFill>
                <a:highlight>
                  <a:srgbClr val="FFFF00"/>
                </a:highlight>
              </a:rPr>
              <a:t>You will be removed from the session and logged as absent if you fail to adhere to these criteria.</a:t>
            </a:r>
            <a:br>
              <a:rPr lang="en-GB" sz="1500" dirty="0">
                <a:solidFill>
                  <a:srgbClr val="FF0000"/>
                </a:solidFill>
                <a:highlight>
                  <a:srgbClr val="FFFF00"/>
                </a:highlight>
              </a:rPr>
            </a:br>
            <a:br>
              <a:rPr lang="en-GB" sz="1500" dirty="0"/>
            </a:br>
            <a:br>
              <a:rPr lang="en-GB" sz="1400" u="sng" dirty="0"/>
            </a:br>
            <a:r>
              <a:rPr lang="en-GB" sz="1500" dirty="0"/>
              <a:t>This and all sessions will be recorded so that you can watch it again</a:t>
            </a:r>
            <a:br>
              <a:rPr lang="en-GB" sz="1500" dirty="0"/>
            </a:br>
            <a:endParaRPr lang="en-GB" sz="1500" dirty="0"/>
          </a:p>
        </p:txBody>
      </p:sp>
      <p:sp>
        <p:nvSpPr>
          <p:cNvPr id="6" name="TextBox 5">
            <a:extLst>
              <a:ext uri="{FF2B5EF4-FFF2-40B4-BE49-F238E27FC236}">
                <a16:creationId xmlns:a16="http://schemas.microsoft.com/office/drawing/2014/main" id="{12276771-168B-ED18-63F8-A8DFBC833043}"/>
              </a:ext>
            </a:extLst>
          </p:cNvPr>
          <p:cNvSpPr txBox="1"/>
          <p:nvPr/>
        </p:nvSpPr>
        <p:spPr>
          <a:xfrm>
            <a:off x="4143152" y="1152662"/>
            <a:ext cx="4178545" cy="584775"/>
          </a:xfrm>
          <a:prstGeom prst="rect">
            <a:avLst/>
          </a:prstGeom>
          <a:noFill/>
        </p:spPr>
        <p:txBody>
          <a:bodyPr wrap="square">
            <a:spAutoFit/>
          </a:bodyPr>
          <a:lstStyle/>
          <a:p>
            <a:r>
              <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Before we start</a:t>
            </a:r>
            <a:endParaRPr lang="en-GB" sz="3200" dirty="0"/>
          </a:p>
        </p:txBody>
      </p:sp>
    </p:spTree>
    <p:extLst>
      <p:ext uri="{BB962C8B-B14F-4D97-AF65-F5344CB8AC3E}">
        <p14:creationId xmlns:p14="http://schemas.microsoft.com/office/powerpoint/2010/main" val="1724581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xfrm>
            <a:off x="3961666" y="1119134"/>
            <a:ext cx="5915025" cy="468434"/>
          </a:xfrm>
        </p:spPr>
        <p:txBody>
          <a:bodyPr/>
          <a:lstStyle/>
          <a:p>
            <a:r>
              <a:rPr lang="en-GB" sz="3200" b="1" dirty="0">
                <a:solidFill>
                  <a:schemeClr val="bg1"/>
                </a:solidFill>
              </a:rPr>
              <a:t>Why is this important?</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1"/>
          </p:nvPr>
        </p:nvSpPr>
        <p:spPr>
          <a:xfrm>
            <a:off x="319454" y="1659826"/>
            <a:ext cx="11743592" cy="3538348"/>
          </a:xfrm>
        </p:spPr>
        <p:txBody>
          <a:bodyPr/>
          <a:lstStyle/>
          <a:p>
            <a:pPr marL="0" indent="0">
              <a:buNone/>
            </a:pPr>
            <a:r>
              <a:rPr lang="en-GB" sz="1800" dirty="0">
                <a:solidFill>
                  <a:schemeClr val="bg1"/>
                </a:solidFill>
              </a:rPr>
              <a:t>-This is a Full Time University course and as such the University definitions of engagement and decorum apply as they would in a physical classroom.</a:t>
            </a:r>
          </a:p>
          <a:p>
            <a:pPr marL="0" indent="0">
              <a:buNone/>
            </a:pPr>
            <a:endParaRPr lang="en-GB" sz="1800" dirty="0">
              <a:solidFill>
                <a:schemeClr val="bg1"/>
              </a:solidFill>
            </a:endParaRPr>
          </a:p>
          <a:p>
            <a:pPr marL="0" indent="0">
              <a:buNone/>
            </a:pPr>
            <a:r>
              <a:rPr lang="en-GB" sz="1800" dirty="0">
                <a:solidFill>
                  <a:schemeClr val="bg1"/>
                </a:solidFill>
              </a:rPr>
              <a:t>-Your Cameras must remain ‘On’ for the duration of the session in order to ensure equal engagement and for your lecturers to observe your full attendance of the session which is a condition for student loans/maintenance to be authorised. </a:t>
            </a:r>
          </a:p>
          <a:p>
            <a:pPr marL="0" indent="0">
              <a:buNone/>
            </a:pPr>
            <a:endParaRPr lang="en-GB" sz="1800" dirty="0">
              <a:solidFill>
                <a:schemeClr val="bg1"/>
              </a:solidFill>
            </a:endParaRPr>
          </a:p>
          <a:p>
            <a:pPr marL="0" indent="0">
              <a:buNone/>
            </a:pPr>
            <a:r>
              <a:rPr lang="en-GB" sz="1800" dirty="0">
                <a:solidFill>
                  <a:schemeClr val="bg1"/>
                </a:solidFill>
              </a:rPr>
              <a:t>-You should be using a </a:t>
            </a:r>
            <a:r>
              <a:rPr lang="en-GB" sz="1800" b="1" dirty="0">
                <a:solidFill>
                  <a:schemeClr val="bg1"/>
                </a:solidFill>
              </a:rPr>
              <a:t>desktop or laptop device </a:t>
            </a:r>
            <a:r>
              <a:rPr lang="en-GB" sz="1800" dirty="0">
                <a:solidFill>
                  <a:schemeClr val="bg1"/>
                </a:solidFill>
              </a:rPr>
              <a:t>with a camera, speakers and a microphone so that you will be able to engage in the session on equal footing with your classmates. </a:t>
            </a:r>
          </a:p>
          <a:p>
            <a:pPr marL="0" indent="0">
              <a:buNone/>
            </a:pPr>
            <a:endParaRPr lang="en-GB" sz="1800" dirty="0">
              <a:solidFill>
                <a:schemeClr val="bg1"/>
              </a:solidFill>
            </a:endParaRPr>
          </a:p>
          <a:p>
            <a:pPr marL="0" indent="0">
              <a:buNone/>
            </a:pPr>
            <a:r>
              <a:rPr lang="en-GB" sz="1800" dirty="0">
                <a:solidFill>
                  <a:schemeClr val="bg1"/>
                </a:solidFill>
              </a:rPr>
              <a:t>-You will be asked to share your screen and “present” your work, access documents, engage in writing activities use websites and create presentations which are either difficult or impossible on a phone. </a:t>
            </a:r>
            <a:br>
              <a:rPr lang="en-GB" sz="1800" dirty="0">
                <a:solidFill>
                  <a:schemeClr val="bg1"/>
                </a:solidFill>
              </a:rPr>
            </a:br>
            <a:endParaRPr lang="en-GB" sz="1800" dirty="0">
              <a:solidFill>
                <a:schemeClr val="bg1"/>
              </a:solidFill>
            </a:endParaRPr>
          </a:p>
          <a:p>
            <a:pPr marL="0" indent="0">
              <a:buNone/>
            </a:pPr>
            <a:br>
              <a:rPr lang="en-GB" sz="1800" b="1" dirty="0"/>
            </a:br>
            <a:endParaRPr lang="en-GB" sz="1800" b="1" dirty="0"/>
          </a:p>
        </p:txBody>
      </p:sp>
    </p:spTree>
    <p:extLst>
      <p:ext uri="{BB962C8B-B14F-4D97-AF65-F5344CB8AC3E}">
        <p14:creationId xmlns:p14="http://schemas.microsoft.com/office/powerpoint/2010/main" val="3973563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CF8AEC00-AA70-4B44-A393-88C0CE27BFC2}"/>
              </a:ext>
            </a:extLst>
          </p:cNvPr>
          <p:cNvPicPr>
            <a:picLocks noChangeAspect="1"/>
          </p:cNvPicPr>
          <p:nvPr/>
        </p:nvPicPr>
        <p:blipFill rotWithShape="1">
          <a:blip r:embed="rId3"/>
          <a:srcRect r="2" b="2"/>
          <a:stretch/>
        </p:blipFill>
        <p:spPr>
          <a:xfrm>
            <a:off x="2124320" y="175364"/>
            <a:ext cx="7943361" cy="5699342"/>
          </a:xfrm>
          <a:prstGeom prst="rect">
            <a:avLst/>
          </a:prstGeom>
          <a:noFill/>
        </p:spPr>
      </p:pic>
    </p:spTree>
    <p:extLst>
      <p:ext uri="{BB962C8B-B14F-4D97-AF65-F5344CB8AC3E}">
        <p14:creationId xmlns:p14="http://schemas.microsoft.com/office/powerpoint/2010/main" val="2537598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p:nvPr>
        </p:nvSpPr>
        <p:spPr>
          <a:xfrm>
            <a:off x="2031766" y="243588"/>
            <a:ext cx="6483581" cy="899177"/>
          </a:xfrm>
        </p:spPr>
        <p:txBody>
          <a:bodyPr anchor="b">
            <a:normAutofit/>
          </a:bodyPr>
          <a:lstStyle/>
          <a:p>
            <a:r>
              <a:rPr lang="en-GB" sz="4800" u="sng" dirty="0"/>
              <a:t>Outcomes of the session</a:t>
            </a:r>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031766" y="1608101"/>
            <a:ext cx="5550606" cy="3122215"/>
          </a:xfrm>
          <a:prstGeom prst="rect">
            <a:avLst/>
          </a:prstGeom>
        </p:spPr>
      </p:pic>
      <p:sp>
        <p:nvSpPr>
          <p:cNvPr id="3" name="Content Placeholder 2">
            <a:extLst>
              <a:ext uri="{FF2B5EF4-FFF2-40B4-BE49-F238E27FC236}">
                <a16:creationId xmlns:a16="http://schemas.microsoft.com/office/drawing/2014/main" id="{2DBA2360-C592-BF71-A885-AB7E0C090E72}"/>
              </a:ext>
            </a:extLst>
          </p:cNvPr>
          <p:cNvSpPr>
            <a:spLocks noGrp="1"/>
          </p:cNvSpPr>
          <p:nvPr>
            <p:ph idx="1"/>
          </p:nvPr>
        </p:nvSpPr>
        <p:spPr>
          <a:xfrm>
            <a:off x="7643689" y="1599077"/>
            <a:ext cx="2403657" cy="3363930"/>
          </a:xfrm>
        </p:spPr>
        <p:txBody>
          <a:bodyPr anchor="t">
            <a:normAutofit fontScale="85000" lnSpcReduction="10000"/>
          </a:bodyPr>
          <a:lstStyle/>
          <a:p>
            <a:pPr marL="57150" indent="0">
              <a:buNone/>
            </a:pPr>
            <a:r>
              <a:rPr lang="en-US" sz="2400" dirty="0">
                <a:solidFill>
                  <a:srgbClr val="000000"/>
                </a:solidFill>
              </a:rPr>
              <a:t>What is Change Management?</a:t>
            </a:r>
          </a:p>
          <a:p>
            <a:pPr indent="-171450"/>
            <a:endParaRPr lang="en-US" sz="2400" dirty="0">
              <a:solidFill>
                <a:srgbClr val="000000"/>
              </a:solidFill>
            </a:endParaRPr>
          </a:p>
          <a:p>
            <a:pPr marL="57150" indent="0">
              <a:buNone/>
            </a:pPr>
            <a:r>
              <a:rPr lang="en-US" sz="2400" dirty="0">
                <a:solidFill>
                  <a:srgbClr val="000000"/>
                </a:solidFill>
              </a:rPr>
              <a:t>Why do we need it?</a:t>
            </a:r>
          </a:p>
          <a:p>
            <a:pPr indent="-171450"/>
            <a:endParaRPr lang="en-US" sz="2400" dirty="0">
              <a:solidFill>
                <a:srgbClr val="000000"/>
              </a:solidFill>
            </a:endParaRPr>
          </a:p>
          <a:p>
            <a:pPr marL="57150" indent="0">
              <a:buNone/>
            </a:pPr>
            <a:r>
              <a:rPr lang="en-US" sz="2400" dirty="0">
                <a:solidFill>
                  <a:srgbClr val="000000"/>
                </a:solidFill>
              </a:rPr>
              <a:t>Apply various change management models and techniques in different scenarios? </a:t>
            </a:r>
          </a:p>
          <a:p>
            <a:endParaRPr lang="en-GB" sz="1600" dirty="0"/>
          </a:p>
        </p:txBody>
      </p:sp>
    </p:spTree>
    <p:extLst>
      <p:ext uri="{BB962C8B-B14F-4D97-AF65-F5344CB8AC3E}">
        <p14:creationId xmlns:p14="http://schemas.microsoft.com/office/powerpoint/2010/main" val="2808516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2" repeatCount="indefinite" fill="hold" display="0">
                  <p:stCondLst>
                    <p:cond delay="indefinite"/>
                  </p:stCondLst>
                </p:cTn>
                <p:tgtEl>
                  <p:spTgt spid="9"/>
                </p:tgtEl>
              </p:cMediaNode>
            </p:video>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A713E-8468-415B-A49E-32E348887E3F}"/>
              </a:ext>
            </a:extLst>
          </p:cNvPr>
          <p:cNvSpPr>
            <a:spLocks noGrp="1"/>
          </p:cNvSpPr>
          <p:nvPr>
            <p:ph type="title"/>
          </p:nvPr>
        </p:nvSpPr>
        <p:spPr>
          <a:xfrm>
            <a:off x="2152650" y="365126"/>
            <a:ext cx="7886700" cy="732155"/>
          </a:xfrm>
        </p:spPr>
        <p:txBody>
          <a:bodyPr/>
          <a:lstStyle/>
          <a:p>
            <a:pPr algn="ctr"/>
            <a:r>
              <a:rPr lang="en-US" dirty="0"/>
              <a:t>Change Management Definitions </a:t>
            </a:r>
            <a:endParaRPr lang="en-GB" dirty="0"/>
          </a:p>
        </p:txBody>
      </p:sp>
      <p:sp>
        <p:nvSpPr>
          <p:cNvPr id="3" name="Content Placeholder 2">
            <a:extLst>
              <a:ext uri="{FF2B5EF4-FFF2-40B4-BE49-F238E27FC236}">
                <a16:creationId xmlns:a16="http://schemas.microsoft.com/office/drawing/2014/main" id="{C9D8E152-D4E3-4865-9FFC-AD35B0C3A5D4}"/>
              </a:ext>
            </a:extLst>
          </p:cNvPr>
          <p:cNvSpPr>
            <a:spLocks noGrp="1"/>
          </p:cNvSpPr>
          <p:nvPr>
            <p:ph idx="1"/>
          </p:nvPr>
        </p:nvSpPr>
        <p:spPr>
          <a:xfrm>
            <a:off x="2152650" y="1114425"/>
            <a:ext cx="7886700" cy="4351338"/>
          </a:xfrm>
        </p:spPr>
        <p:txBody>
          <a:bodyPr/>
          <a:lstStyle/>
          <a:p>
            <a:pPr marL="0" indent="0">
              <a:lnSpc>
                <a:spcPct val="100000"/>
              </a:lnSpc>
              <a:buNone/>
            </a:pPr>
            <a:r>
              <a:rPr lang="en-US" sz="2400" dirty="0"/>
              <a:t>“Change management, which is the term most everyone uses, refers to a set of basic tools or structures intended to keep any change effort under control. The goal is often to minimize the distractions and impacts of the change.” </a:t>
            </a:r>
            <a:r>
              <a:rPr lang="en-US" sz="2400" b="1" dirty="0"/>
              <a:t>(Kotter, 2011)</a:t>
            </a:r>
          </a:p>
          <a:p>
            <a:pPr marL="0" indent="0">
              <a:buNone/>
            </a:pPr>
            <a:endParaRPr lang="en-GB" sz="2400" dirty="0"/>
          </a:p>
          <a:p>
            <a:pPr marL="0" indent="0">
              <a:buNone/>
            </a:pPr>
            <a:r>
              <a:rPr lang="en-US" sz="2400" dirty="0"/>
              <a:t>The change management process is the sequence of steps or activities that a change management team or project leader would follow to apply change management to a project or change. </a:t>
            </a:r>
            <a:r>
              <a:rPr lang="en-US" sz="2400" b="1" dirty="0"/>
              <a:t>(</a:t>
            </a:r>
            <a:r>
              <a:rPr lang="en-US" sz="2400" b="1" dirty="0" err="1"/>
              <a:t>Prosci</a:t>
            </a:r>
            <a:r>
              <a:rPr lang="en-US" sz="2400" b="1" dirty="0"/>
              <a:t>, 2022)</a:t>
            </a:r>
          </a:p>
          <a:p>
            <a:pPr marL="0" indent="0">
              <a:buNone/>
            </a:pPr>
            <a:endParaRPr lang="en-US" sz="2400" b="1" dirty="0"/>
          </a:p>
          <a:p>
            <a:pPr marL="0" indent="0">
              <a:buNone/>
            </a:pPr>
            <a:endParaRPr lang="en-US" sz="2400" b="1" dirty="0"/>
          </a:p>
          <a:p>
            <a:pPr marL="0" indent="0">
              <a:buNone/>
            </a:pPr>
            <a:endParaRPr lang="en-GB" sz="2400" b="1" dirty="0"/>
          </a:p>
        </p:txBody>
      </p:sp>
    </p:spTree>
    <p:extLst>
      <p:ext uri="{BB962C8B-B14F-4D97-AF65-F5344CB8AC3E}">
        <p14:creationId xmlns:p14="http://schemas.microsoft.com/office/powerpoint/2010/main" val="86888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op 200 Charles Darwin Quotes (2022 Update) - Quotefancy">
            <a:extLst>
              <a:ext uri="{FF2B5EF4-FFF2-40B4-BE49-F238E27FC236}">
                <a16:creationId xmlns:a16="http://schemas.microsoft.com/office/drawing/2014/main" id="{2AF71324-837D-4B2A-A338-2158909F124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0" y="458144"/>
            <a:ext cx="9155868" cy="5150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716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1256212" y="457862"/>
            <a:ext cx="8094616" cy="1090538"/>
          </a:xfrm>
        </p:spPr>
        <p:txBody>
          <a:bodyPr vert="horz" lIns="68580" tIns="34290" rIns="68580" bIns="34290" rtlCol="0" anchor="ctr">
            <a:noAutofit/>
          </a:bodyPr>
          <a:lstStyle/>
          <a:p>
            <a:pPr algn="l">
              <a:lnSpc>
                <a:spcPct val="90000"/>
              </a:lnSpc>
            </a:pPr>
            <a:r>
              <a:rPr lang="en-US" sz="5400" dirty="0">
                <a:solidFill>
                  <a:srgbClr val="000000"/>
                </a:solidFill>
              </a:rPr>
              <a:t>Change Management…</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7514013" y="1944885"/>
            <a:ext cx="3619499" cy="2968228"/>
          </a:xfrm>
        </p:spPr>
        <p:txBody>
          <a:bodyPr vert="horz" lIns="68580" tIns="34290" rIns="68580" bIns="34290" rtlCol="0" anchor="ctr">
            <a:normAutofit/>
          </a:bodyPr>
          <a:lstStyle/>
          <a:p>
            <a:pPr marL="57150" indent="0" algn="ctr">
              <a:buNone/>
            </a:pPr>
            <a:r>
              <a:rPr lang="en-US" dirty="0">
                <a:solidFill>
                  <a:srgbClr val="000000"/>
                </a:solidFill>
              </a:rPr>
              <a:t>How would you define  Change Management?</a:t>
            </a:r>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58488" y="1543730"/>
            <a:ext cx="5990014" cy="3369383"/>
          </a:xfrm>
          <a:prstGeom prst="ellipse">
            <a:avLst/>
          </a:prstGeom>
          <a:ln>
            <a:noFill/>
          </a:ln>
          <a:effectLst>
            <a:softEdge rad="112500"/>
          </a:effectLst>
        </p:spPr>
      </p:pic>
    </p:spTree>
    <p:extLst>
      <p:ext uri="{BB962C8B-B14F-4D97-AF65-F5344CB8AC3E}">
        <p14:creationId xmlns:p14="http://schemas.microsoft.com/office/powerpoint/2010/main" val="250513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1" presetClass="mediacall" presetSubtype="0" fill="hold" nodeType="withEffect">
                                  <p:stCondLst>
                                    <p:cond delay="0"/>
                                  </p:stCondLst>
                                  <p:childTnLst>
                                    <p:cmd type="call" cmd="playFrom(0.0)">
                                      <p:cBhvr>
                                        <p:cTn id="10"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4"/>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4"/>
                                        </p:tgtEl>
                                      </p:cBhvr>
                                    </p:cmd>
                                  </p:childTnLst>
                                </p:cTn>
                              </p:par>
                            </p:childTnLst>
                          </p:cTn>
                        </p:par>
                      </p:childTnLst>
                    </p:cTn>
                  </p:par>
                </p:childTnLst>
              </p:cTn>
              <p:nextCondLst>
                <p:cond evt="onClick" delay="0">
                  <p:tgtEl>
                    <p:spTgt spid="4"/>
                  </p:tgtEl>
                </p:cond>
              </p:nextCondLst>
            </p:seq>
            <p:video>
              <p:cMediaNode vol="80000" mute="1">
                <p:cTn id="16" repeatCount="indefinite"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0B49B-1ECA-4A1F-BD55-9CC1EEC28EB0}"/>
              </a:ext>
            </a:extLst>
          </p:cNvPr>
          <p:cNvSpPr>
            <a:spLocks noGrp="1"/>
          </p:cNvSpPr>
          <p:nvPr>
            <p:ph type="title"/>
          </p:nvPr>
        </p:nvSpPr>
        <p:spPr>
          <a:xfrm>
            <a:off x="1727200" y="182246"/>
            <a:ext cx="8717280" cy="1325563"/>
          </a:xfrm>
        </p:spPr>
        <p:txBody>
          <a:bodyPr/>
          <a:lstStyle/>
          <a:p>
            <a:pPr algn="ctr"/>
            <a:r>
              <a:rPr lang="en-US" sz="3200" b="1" dirty="0"/>
              <a:t>Further understanding of change management </a:t>
            </a:r>
            <a:br>
              <a:rPr lang="en-US" sz="3200" b="1" dirty="0"/>
            </a:br>
            <a:r>
              <a:rPr lang="en-US" sz="3200" b="1" dirty="0"/>
              <a:t>Who moved my cheese? Dr Spencer Johnston </a:t>
            </a:r>
            <a:endParaRPr lang="en-GB" sz="3200" b="1" dirty="0"/>
          </a:p>
        </p:txBody>
      </p:sp>
      <p:pic>
        <p:nvPicPr>
          <p:cNvPr id="7" name="Online Media 6" title="HOW TO DEAL WITH CHANGE - WHO MOVED MY CHEESE BY SPENCER JOHNSON | Animated Video Audio Book Summary">
            <a:hlinkClick r:id="" action="ppaction://media"/>
            <a:extLst>
              <a:ext uri="{FF2B5EF4-FFF2-40B4-BE49-F238E27FC236}">
                <a16:creationId xmlns:a16="http://schemas.microsoft.com/office/drawing/2014/main" id="{13B02630-4504-4965-B034-328B9730B1C4}"/>
              </a:ext>
            </a:extLst>
          </p:cNvPr>
          <p:cNvPicPr>
            <a:picLocks noGrp="1" noRot="1" noChangeAspect="1"/>
          </p:cNvPicPr>
          <p:nvPr>
            <p:ph idx="1"/>
            <a:videoFile r:link="rId1"/>
          </p:nvPr>
        </p:nvPicPr>
        <p:blipFill>
          <a:blip r:embed="rId4"/>
          <a:stretch>
            <a:fillRect/>
          </a:stretch>
        </p:blipFill>
        <p:spPr>
          <a:xfrm>
            <a:off x="2246313" y="1507808"/>
            <a:ext cx="7700962" cy="4351338"/>
          </a:xfrm>
          <a:prstGeom prst="rect">
            <a:avLst/>
          </a:prstGeom>
        </p:spPr>
      </p:pic>
    </p:spTree>
    <p:extLst>
      <p:ext uri="{BB962C8B-B14F-4D97-AF65-F5344CB8AC3E}">
        <p14:creationId xmlns:p14="http://schemas.microsoft.com/office/powerpoint/2010/main" val="379401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B5CBE-058C-430D-995F-CD3724ABFA7F}"/>
              </a:ext>
            </a:extLst>
          </p:cNvPr>
          <p:cNvSpPr>
            <a:spLocks noGrp="1"/>
          </p:cNvSpPr>
          <p:nvPr>
            <p:ph type="title"/>
          </p:nvPr>
        </p:nvSpPr>
        <p:spPr>
          <a:xfrm>
            <a:off x="2006600" y="640080"/>
            <a:ext cx="2322320" cy="5613236"/>
          </a:xfrm>
        </p:spPr>
        <p:txBody>
          <a:bodyPr anchor="ctr">
            <a:normAutofit/>
          </a:bodyPr>
          <a:lstStyle/>
          <a:p>
            <a:r>
              <a:rPr lang="en-GB" sz="3700" dirty="0"/>
              <a:t>What are the drivers of Change?</a:t>
            </a:r>
          </a:p>
        </p:txBody>
      </p:sp>
      <p:sp>
        <p:nvSpPr>
          <p:cNvPr id="3" name="Content Placeholder 2">
            <a:extLst>
              <a:ext uri="{FF2B5EF4-FFF2-40B4-BE49-F238E27FC236}">
                <a16:creationId xmlns:a16="http://schemas.microsoft.com/office/drawing/2014/main" id="{D0789D59-4670-4E92-BB38-3698277631C6}"/>
              </a:ext>
            </a:extLst>
          </p:cNvPr>
          <p:cNvSpPr>
            <a:spLocks noGrp="1"/>
          </p:cNvSpPr>
          <p:nvPr>
            <p:ph idx="1"/>
          </p:nvPr>
        </p:nvSpPr>
        <p:spPr>
          <a:xfrm>
            <a:off x="5048863" y="640082"/>
            <a:ext cx="5136536" cy="5227318"/>
          </a:xfrm>
        </p:spPr>
        <p:txBody>
          <a:bodyPr anchor="ctr">
            <a:normAutofit/>
          </a:bodyPr>
          <a:lstStyle/>
          <a:p>
            <a:pPr>
              <a:buFont typeface="Arial" panose="020B0604020202020204" pitchFamily="34" charset="0"/>
              <a:buChar char="•"/>
            </a:pPr>
            <a:r>
              <a:rPr lang="en-GB" sz="2000" b="1" dirty="0">
                <a:latin typeface="Open Sans"/>
              </a:rPr>
              <a:t>Growth opportunities, especially new markets.</a:t>
            </a:r>
          </a:p>
          <a:p>
            <a:pPr>
              <a:buFont typeface="Arial" panose="020B0604020202020204" pitchFamily="34" charset="0"/>
              <a:buChar char="•"/>
            </a:pPr>
            <a:r>
              <a:rPr lang="en-GB" sz="2000" b="1" dirty="0">
                <a:latin typeface="Open Sans"/>
              </a:rPr>
              <a:t>Economic downturns and challenging trading conditions.</a:t>
            </a:r>
          </a:p>
          <a:p>
            <a:pPr>
              <a:buFont typeface="Arial" panose="020B0604020202020204" pitchFamily="34" charset="0"/>
              <a:buChar char="•"/>
            </a:pPr>
            <a:r>
              <a:rPr lang="en-GB" sz="2000" b="1" dirty="0">
                <a:latin typeface="Open Sans"/>
              </a:rPr>
              <a:t>Shifts in strategic objectives.</a:t>
            </a:r>
          </a:p>
          <a:p>
            <a:pPr>
              <a:buFont typeface="Arial" panose="020B0604020202020204" pitchFamily="34" charset="0"/>
              <a:buChar char="•"/>
            </a:pPr>
            <a:r>
              <a:rPr lang="en-GB" sz="2000" b="1" dirty="0">
                <a:latin typeface="Open Sans"/>
              </a:rPr>
              <a:t>Technological developments.</a:t>
            </a:r>
          </a:p>
          <a:p>
            <a:pPr>
              <a:buFont typeface="Arial" panose="020B0604020202020204" pitchFamily="34" charset="0"/>
              <a:buChar char="•"/>
            </a:pPr>
            <a:r>
              <a:rPr lang="en-GB" sz="2000" b="1" dirty="0">
                <a:latin typeface="Open Sans"/>
              </a:rPr>
              <a:t>Competitive pressures, including new entrants, mergers and acquisitions.</a:t>
            </a:r>
          </a:p>
          <a:p>
            <a:pPr>
              <a:buFont typeface="Arial" panose="020B0604020202020204" pitchFamily="34" charset="0"/>
              <a:buChar char="•"/>
            </a:pPr>
            <a:r>
              <a:rPr lang="en-GB" sz="2000" b="1" dirty="0">
                <a:latin typeface="Open Sans"/>
              </a:rPr>
              <a:t>Customer or supplier pressure, particularly shifting markets.</a:t>
            </a:r>
          </a:p>
          <a:p>
            <a:pPr>
              <a:buFont typeface="Arial" panose="020B0604020202020204" pitchFamily="34" charset="0"/>
              <a:buChar char="•"/>
            </a:pPr>
            <a:r>
              <a:rPr lang="en-GB" sz="2000" b="1" dirty="0">
                <a:latin typeface="Open Sans"/>
              </a:rPr>
              <a:t>Learning new organisation behaviours and skills.</a:t>
            </a:r>
          </a:p>
          <a:p>
            <a:pPr>
              <a:buFont typeface="Arial" panose="020B0604020202020204" pitchFamily="34" charset="0"/>
              <a:buChar char="•"/>
            </a:pPr>
            <a:r>
              <a:rPr lang="en-GB" sz="2000" b="1" dirty="0">
                <a:latin typeface="Open Sans"/>
              </a:rPr>
              <a:t>Government legislation/initiatives</a:t>
            </a:r>
          </a:p>
        </p:txBody>
      </p:sp>
    </p:spTree>
    <p:extLst>
      <p:ext uri="{BB962C8B-B14F-4D97-AF65-F5344CB8AC3E}">
        <p14:creationId xmlns:p14="http://schemas.microsoft.com/office/powerpoint/2010/main" val="2308396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D16FE-B2F2-4E78-A2B3-C2B5E3FA44DC}"/>
              </a:ext>
            </a:extLst>
          </p:cNvPr>
          <p:cNvSpPr>
            <a:spLocks noGrp="1"/>
          </p:cNvSpPr>
          <p:nvPr>
            <p:ph type="title"/>
          </p:nvPr>
        </p:nvSpPr>
        <p:spPr/>
        <p:txBody>
          <a:bodyPr/>
          <a:lstStyle/>
          <a:p>
            <a:pPr algn="ctr"/>
            <a:r>
              <a:rPr lang="en-US" b="1" dirty="0"/>
              <a:t>Not everyone likes change!</a:t>
            </a:r>
            <a:endParaRPr lang="en-GB" b="1" dirty="0"/>
          </a:p>
        </p:txBody>
      </p:sp>
      <p:pic>
        <p:nvPicPr>
          <p:cNvPr id="7" name="Online Media 6" title="Ungrateful Owner Not Happy with $150k Hotel Makeover | Hotel Hell">
            <a:hlinkClick r:id="" action="ppaction://media"/>
            <a:extLst>
              <a:ext uri="{FF2B5EF4-FFF2-40B4-BE49-F238E27FC236}">
                <a16:creationId xmlns:a16="http://schemas.microsoft.com/office/drawing/2014/main" id="{D2B7983F-D9C7-457F-9D88-A3ED81825212}"/>
              </a:ext>
            </a:extLst>
          </p:cNvPr>
          <p:cNvPicPr>
            <a:picLocks noGrp="1" noRot="1" noChangeAspect="1"/>
          </p:cNvPicPr>
          <p:nvPr>
            <p:ph idx="1"/>
            <a:videoFile r:link="rId1"/>
          </p:nvPr>
        </p:nvPicPr>
        <p:blipFill>
          <a:blip r:embed="rId4"/>
          <a:stretch>
            <a:fillRect/>
          </a:stretch>
        </p:blipFill>
        <p:spPr>
          <a:xfrm>
            <a:off x="1878172" y="1065372"/>
            <a:ext cx="8435657" cy="4766469"/>
          </a:xfrm>
          <a:prstGeom prst="rect">
            <a:avLst/>
          </a:prstGeom>
        </p:spPr>
      </p:pic>
    </p:spTree>
    <p:extLst>
      <p:ext uri="{BB962C8B-B14F-4D97-AF65-F5344CB8AC3E}">
        <p14:creationId xmlns:p14="http://schemas.microsoft.com/office/powerpoint/2010/main" val="122326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957942" y="358109"/>
            <a:ext cx="8094616" cy="1090538"/>
          </a:xfrm>
        </p:spPr>
        <p:txBody>
          <a:bodyPr vert="horz" lIns="68580" tIns="34290" rIns="68580" bIns="34290" rtlCol="0" anchor="ctr">
            <a:noAutofit/>
          </a:bodyPr>
          <a:lstStyle/>
          <a:p>
            <a:pPr algn="ctr">
              <a:lnSpc>
                <a:spcPct val="90000"/>
              </a:lnSpc>
            </a:pPr>
            <a:r>
              <a:rPr lang="en-US" sz="5400" b="1" dirty="0">
                <a:solidFill>
                  <a:srgbClr val="000000"/>
                </a:solidFill>
              </a:rPr>
              <a:t>Group Exercise:</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8518072" y="2112465"/>
            <a:ext cx="2667000" cy="2633069"/>
          </a:xfrm>
        </p:spPr>
        <p:txBody>
          <a:bodyPr vert="horz" lIns="68580" tIns="34290" rIns="68580" bIns="34290" rtlCol="0" anchor="ctr">
            <a:normAutofit fontScale="92500" lnSpcReduction="20000"/>
          </a:bodyPr>
          <a:lstStyle/>
          <a:p>
            <a:pPr marL="0" indent="0" algn="ctr">
              <a:lnSpc>
                <a:spcPct val="107000"/>
              </a:lnSpc>
              <a:spcAft>
                <a:spcPts val="800"/>
              </a:spcAft>
              <a:buNone/>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Why would the client resist change? </a:t>
            </a:r>
          </a:p>
          <a:p>
            <a:pPr marL="0" indent="0" algn="ctr">
              <a:lnSpc>
                <a:spcPct val="107000"/>
              </a:lnSpc>
              <a:spcAft>
                <a:spcPts val="800"/>
              </a:spcAft>
              <a:buNone/>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What could the consultant have done differently? </a:t>
            </a:r>
          </a:p>
          <a:p>
            <a:pPr marL="0" indent="0" algn="ctr">
              <a:lnSpc>
                <a:spcPct val="107000"/>
              </a:lnSpc>
              <a:spcAft>
                <a:spcPts val="800"/>
              </a:spcAft>
              <a:buNone/>
            </a:pPr>
            <a:endPar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57150" indent="0">
              <a:buNone/>
            </a:pPr>
            <a:endParaRPr lang="en-US" dirty="0">
              <a:solidFill>
                <a:srgbClr val="000000"/>
              </a:solidFill>
            </a:endParaRPr>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4000" y="1448647"/>
            <a:ext cx="6477000" cy="3643313"/>
          </a:xfrm>
          <a:prstGeom prst="ellipse">
            <a:avLst/>
          </a:prstGeom>
          <a:ln>
            <a:noFill/>
          </a:ln>
          <a:effectLst>
            <a:softEdge rad="112500"/>
          </a:effectLst>
        </p:spPr>
      </p:pic>
    </p:spTree>
    <p:extLst>
      <p:ext uri="{BB962C8B-B14F-4D97-AF65-F5344CB8AC3E}">
        <p14:creationId xmlns:p14="http://schemas.microsoft.com/office/powerpoint/2010/main" val="2573294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1" presetClass="mediacall" presetSubtype="0" fill="hold" nodeType="withEffect">
                                  <p:stCondLst>
                                    <p:cond delay="0"/>
                                  </p:stCondLst>
                                  <p:childTnLst>
                                    <p:cmd type="call" cmd="playFrom(0.0)">
                                      <p:cBhvr>
                                        <p:cTn id="1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withEffect">
                                  <p:stCondLst>
                                    <p:cond delay="0"/>
                                  </p:stCondLst>
                                  <p:childTnLst>
                                    <p:cmd type="call" cmd="togglePause">
                                      <p:cBhvr>
                                        <p:cTn id="21" dur="1" fill="hold"/>
                                        <p:tgtEl>
                                          <p:spTgt spid="4"/>
                                        </p:tgtEl>
                                      </p:cBhvr>
                                    </p:cmd>
                                  </p:childTnLst>
                                </p:cTn>
                              </p:par>
                            </p:childTnLst>
                          </p:cTn>
                        </p:par>
                      </p:childTnLst>
                    </p:cTn>
                  </p:par>
                </p:childTnLst>
              </p:cTn>
              <p:nextCondLst>
                <p:cond evt="onClick" delay="0">
                  <p:tgtEl>
                    <p:spTgt spid="4"/>
                  </p:tgtEl>
                </p:cond>
              </p:nextCondLst>
            </p:seq>
            <p:video>
              <p:cMediaNode vol="80000" mute="1">
                <p:cTn id="22" repeatCount="indefinite"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876A1-5151-4757-9AD6-E11E60AB1606}"/>
              </a:ext>
            </a:extLst>
          </p:cNvPr>
          <p:cNvSpPr>
            <a:spLocks noGrp="1"/>
          </p:cNvSpPr>
          <p:nvPr>
            <p:ph type="title"/>
          </p:nvPr>
        </p:nvSpPr>
        <p:spPr/>
        <p:txBody>
          <a:bodyPr/>
          <a:lstStyle/>
          <a:p>
            <a:r>
              <a:rPr lang="en-US" dirty="0"/>
              <a:t>The resistance to change management</a:t>
            </a:r>
            <a:endParaRPr lang="en-GB" dirty="0"/>
          </a:p>
        </p:txBody>
      </p:sp>
      <p:sp>
        <p:nvSpPr>
          <p:cNvPr id="3" name="Content Placeholder 2">
            <a:extLst>
              <a:ext uri="{FF2B5EF4-FFF2-40B4-BE49-F238E27FC236}">
                <a16:creationId xmlns:a16="http://schemas.microsoft.com/office/drawing/2014/main" id="{87A34B10-CE43-4FEF-A184-3EB2217DEF6C}"/>
              </a:ext>
            </a:extLst>
          </p:cNvPr>
          <p:cNvSpPr>
            <a:spLocks noGrp="1"/>
          </p:cNvSpPr>
          <p:nvPr>
            <p:ph idx="1"/>
          </p:nvPr>
        </p:nvSpPr>
        <p:spPr/>
        <p:txBody>
          <a:bodyPr/>
          <a:lstStyle/>
          <a:p>
            <a:r>
              <a:rPr lang="en-US" b="1" i="0" dirty="0">
                <a:solidFill>
                  <a:srgbClr val="282828"/>
                </a:solidFill>
                <a:effectLst/>
                <a:latin typeface="Tiempos Text"/>
              </a:rPr>
              <a:t>Everything seems different </a:t>
            </a:r>
          </a:p>
          <a:p>
            <a:endParaRPr lang="en-US" b="1" i="0" dirty="0">
              <a:solidFill>
                <a:srgbClr val="282828"/>
              </a:solidFill>
              <a:effectLst/>
              <a:latin typeface="Tiempos Text"/>
            </a:endParaRPr>
          </a:p>
          <a:p>
            <a:r>
              <a:rPr lang="en-US" b="1" i="0" dirty="0">
                <a:solidFill>
                  <a:srgbClr val="282828"/>
                </a:solidFill>
                <a:effectLst/>
                <a:latin typeface="Tiempos Text"/>
              </a:rPr>
              <a:t>Loss of control </a:t>
            </a:r>
          </a:p>
          <a:p>
            <a:endParaRPr lang="en-US" b="1" dirty="0">
              <a:solidFill>
                <a:srgbClr val="282828"/>
              </a:solidFill>
              <a:latin typeface="Tiempos Text"/>
            </a:endParaRPr>
          </a:p>
          <a:p>
            <a:r>
              <a:rPr lang="en-US" b="1" i="0" dirty="0">
                <a:solidFill>
                  <a:srgbClr val="282828"/>
                </a:solidFill>
                <a:effectLst/>
                <a:latin typeface="Tiempos Text"/>
              </a:rPr>
              <a:t>Excess uncertainty</a:t>
            </a:r>
          </a:p>
          <a:p>
            <a:endParaRPr lang="en-US" b="0" i="0" dirty="0">
              <a:solidFill>
                <a:srgbClr val="282828"/>
              </a:solidFill>
              <a:effectLst/>
              <a:latin typeface="Tiempos Text"/>
            </a:endParaRPr>
          </a:p>
          <a:p>
            <a:r>
              <a:rPr lang="en-US" b="1" i="0" dirty="0">
                <a:solidFill>
                  <a:srgbClr val="282828"/>
                </a:solidFill>
                <a:effectLst/>
                <a:latin typeface="Tiempos Text"/>
              </a:rPr>
              <a:t>More work </a:t>
            </a:r>
          </a:p>
          <a:p>
            <a:pPr marL="0" indent="0">
              <a:buNone/>
            </a:pPr>
            <a:endParaRPr lang="en-GB" dirty="0"/>
          </a:p>
        </p:txBody>
      </p:sp>
    </p:spTree>
    <p:extLst>
      <p:ext uri="{BB962C8B-B14F-4D97-AF65-F5344CB8AC3E}">
        <p14:creationId xmlns:p14="http://schemas.microsoft.com/office/powerpoint/2010/main" val="98322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537A4-158D-A716-B34E-1AE66FC058A6}"/>
              </a:ext>
            </a:extLst>
          </p:cNvPr>
          <p:cNvSpPr>
            <a:spLocks noGrp="1"/>
          </p:cNvSpPr>
          <p:nvPr>
            <p:ph type="title"/>
          </p:nvPr>
        </p:nvSpPr>
        <p:spPr/>
        <p:txBody>
          <a:bodyPr/>
          <a:lstStyle/>
          <a:p>
            <a:pPr algn="ctr"/>
            <a:r>
              <a:rPr lang="en-GB" sz="4800" b="1" dirty="0"/>
              <a:t>Organisational Change Implementation</a:t>
            </a:r>
          </a:p>
        </p:txBody>
      </p:sp>
      <p:sp>
        <p:nvSpPr>
          <p:cNvPr id="3" name="Content Placeholder 2">
            <a:extLst>
              <a:ext uri="{FF2B5EF4-FFF2-40B4-BE49-F238E27FC236}">
                <a16:creationId xmlns:a16="http://schemas.microsoft.com/office/drawing/2014/main" id="{6514945E-3FC6-2E90-929C-6AB6A1517EFA}"/>
              </a:ext>
            </a:extLst>
          </p:cNvPr>
          <p:cNvSpPr>
            <a:spLocks noGrp="1"/>
          </p:cNvSpPr>
          <p:nvPr>
            <p:ph idx="1"/>
          </p:nvPr>
        </p:nvSpPr>
        <p:spPr/>
        <p:txBody>
          <a:bodyPr/>
          <a:lstStyle/>
          <a:p>
            <a:pPr marL="0" indent="0">
              <a:buNone/>
            </a:pPr>
            <a:endParaRPr lang="en-GB" dirty="0"/>
          </a:p>
          <a:p>
            <a:pPr marL="0" indent="0">
              <a:buNone/>
            </a:pPr>
            <a:r>
              <a:rPr lang="en-GB" sz="3200" dirty="0"/>
              <a:t>Adaptive Change</a:t>
            </a:r>
          </a:p>
          <a:p>
            <a:pPr marL="0" indent="0">
              <a:buNone/>
            </a:pPr>
            <a:endParaRPr lang="en-GB" sz="3200" dirty="0"/>
          </a:p>
          <a:p>
            <a:pPr marL="0" indent="0">
              <a:buNone/>
            </a:pPr>
            <a:r>
              <a:rPr lang="en-GB" sz="3200" dirty="0"/>
              <a:t>Transformational Change</a:t>
            </a:r>
          </a:p>
          <a:p>
            <a:pPr marL="0" indent="0">
              <a:buNone/>
            </a:pPr>
            <a:r>
              <a:rPr lang="en-GB" dirty="0"/>
              <a:t>(Miller, 2020)</a:t>
            </a:r>
          </a:p>
        </p:txBody>
      </p:sp>
      <p:pic>
        <p:nvPicPr>
          <p:cNvPr id="5" name="Video 4" title="Cloud Time Laps Outdoors">
            <a:hlinkClick r:id="" action="ppaction://media"/>
            <a:extLst>
              <a:ext uri="{FF2B5EF4-FFF2-40B4-BE49-F238E27FC236}">
                <a16:creationId xmlns:a16="http://schemas.microsoft.com/office/drawing/2014/main" id="{62BB6042-60E8-8AB5-1462-8DB904F6098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953250" y="4087417"/>
            <a:ext cx="3714750" cy="2089547"/>
          </a:xfrm>
          <a:prstGeom prst="rect">
            <a:avLst/>
          </a:prstGeom>
        </p:spPr>
      </p:pic>
      <p:pic>
        <p:nvPicPr>
          <p:cNvPr id="7" name="Video 6" title="Animated Kid's Bike Indoor">
            <a:hlinkClick r:id="" action="ppaction://media"/>
            <a:extLst>
              <a:ext uri="{FF2B5EF4-FFF2-40B4-BE49-F238E27FC236}">
                <a16:creationId xmlns:a16="http://schemas.microsoft.com/office/drawing/2014/main" id="{B7A21766-3B1A-05E8-9033-1C23D0A4A2A2}"/>
              </a:ext>
            </a:extLst>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6953250" y="1820864"/>
            <a:ext cx="3714750" cy="2089547"/>
          </a:xfrm>
          <a:prstGeom prst="rect">
            <a:avLst/>
          </a:prstGeom>
        </p:spPr>
      </p:pic>
    </p:spTree>
    <p:extLst>
      <p:ext uri="{BB962C8B-B14F-4D97-AF65-F5344CB8AC3E}">
        <p14:creationId xmlns:p14="http://schemas.microsoft.com/office/powerpoint/2010/main" val="212325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173" fill="hold"/>
                                        <p:tgtEl>
                                          <p:spTgt spid="7"/>
                                        </p:tgtEl>
                                      </p:cBhvr>
                                    </p:cmd>
                                  </p:childTnLst>
                                </p:cTn>
                              </p:par>
                              <p:par>
                                <p:cTn id="7" presetID="1" presetClass="mediacall" presetSubtype="0" fill="hold" nodeType="withEffect">
                                  <p:stCondLst>
                                    <p:cond delay="0"/>
                                  </p:stCondLst>
                                  <p:childTnLst>
                                    <p:cmd type="call" cmd="playFrom(0.0)">
                                      <p:cBhvr>
                                        <p:cTn id="8" dur="6869" fill="hold"/>
                                        <p:tgtEl>
                                          <p:spTgt spid="5"/>
                                        </p:tgtEl>
                                      </p:cBhvr>
                                    </p:cmd>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1" repeatCount="indefinite" fill="hold" display="0">
                  <p:stCondLst>
                    <p:cond delay="indefinite"/>
                  </p:stCondLst>
                </p:cTn>
                <p:tgtEl>
                  <p:spTgt spid="5"/>
                </p:tgtEl>
              </p:cMediaNode>
            </p:video>
            <p:seq concurrent="1" nextAc="seek">
              <p:cTn id="22" restart="whenNotActive" fill="hold" evtFilter="cancelBubble" nodeType="interactiveSeq">
                <p:stCondLst>
                  <p:cond evt="onClick" delay="0">
                    <p:tgtEl>
                      <p:spTgt spid="5"/>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5"/>
                                        </p:tgtEl>
                                      </p:cBhvr>
                                    </p:cmd>
                                  </p:childTnLst>
                                </p:cTn>
                              </p:par>
                            </p:childTnLst>
                          </p:cTn>
                        </p:par>
                      </p:childTnLst>
                    </p:cTn>
                  </p:par>
                </p:childTnLst>
              </p:cTn>
              <p:nextCondLst>
                <p:cond evt="onClick" delay="0">
                  <p:tgtEl>
                    <p:spTgt spid="5"/>
                  </p:tgtEl>
                </p:cond>
              </p:nextCondLst>
            </p:seq>
            <p:video>
              <p:cMediaNode vol="80000" mute="1">
                <p:cTn id="27" repeatCount="indefinite" fill="hold" display="0">
                  <p:stCondLst>
                    <p:cond delay="indefinite"/>
                  </p:stCondLst>
                </p:cTn>
                <p:tgtEl>
                  <p:spTgt spid="7"/>
                </p:tgtEl>
              </p:cMediaNode>
            </p:video>
            <p:seq concurrent="1" nextAc="seek">
              <p:cTn id="28" restart="whenNotActive" fill="hold" evtFilter="cancelBubble" nodeType="interactiveSeq">
                <p:stCondLst>
                  <p:cond evt="onClick" delay="0">
                    <p:tgtEl>
                      <p:spTgt spid="7"/>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67D4B-FC59-493C-B7A5-32F2E0468409}"/>
              </a:ext>
            </a:extLst>
          </p:cNvPr>
          <p:cNvSpPr>
            <a:spLocks noGrp="1"/>
          </p:cNvSpPr>
          <p:nvPr>
            <p:ph type="title"/>
          </p:nvPr>
        </p:nvSpPr>
        <p:spPr>
          <a:xfrm>
            <a:off x="1721709" y="124383"/>
            <a:ext cx="8822723" cy="1325563"/>
          </a:xfrm>
        </p:spPr>
        <p:txBody>
          <a:bodyPr/>
          <a:lstStyle/>
          <a:p>
            <a:r>
              <a:rPr lang="en-GB" altLang="en-US" sz="4800" dirty="0"/>
              <a:t>Process for Planned Organisational Change</a:t>
            </a:r>
            <a:endParaRPr lang="en-GB" sz="3600" dirty="0"/>
          </a:p>
        </p:txBody>
      </p:sp>
      <p:sp>
        <p:nvSpPr>
          <p:cNvPr id="3" name="Content Placeholder 2">
            <a:extLst>
              <a:ext uri="{FF2B5EF4-FFF2-40B4-BE49-F238E27FC236}">
                <a16:creationId xmlns:a16="http://schemas.microsoft.com/office/drawing/2014/main" id="{066A8400-C4C4-46FD-A6CC-38790E65EAEB}"/>
              </a:ext>
            </a:extLst>
          </p:cNvPr>
          <p:cNvSpPr>
            <a:spLocks noGrp="1"/>
          </p:cNvSpPr>
          <p:nvPr>
            <p:ph idx="1"/>
          </p:nvPr>
        </p:nvSpPr>
        <p:spPr>
          <a:xfrm>
            <a:off x="1721708" y="1408671"/>
            <a:ext cx="8822724" cy="4768293"/>
          </a:xfrm>
        </p:spPr>
        <p:txBody>
          <a:bodyPr/>
          <a:lstStyle/>
          <a:p>
            <a:pPr eaLnBrk="1" hangingPunct="1">
              <a:lnSpc>
                <a:spcPct val="80000"/>
              </a:lnSpc>
              <a:buFont typeface="Wingdings" panose="05000000000000000000" pitchFamily="2" charset="2"/>
              <a:buChar char="v"/>
            </a:pPr>
            <a:r>
              <a:rPr lang="en-GB" altLang="en-US" dirty="0"/>
              <a:t>Recognising need for change</a:t>
            </a:r>
          </a:p>
          <a:p>
            <a:pPr eaLnBrk="1" hangingPunct="1">
              <a:lnSpc>
                <a:spcPct val="80000"/>
              </a:lnSpc>
              <a:buFont typeface="Wingdings" panose="05000000000000000000" pitchFamily="2" charset="2"/>
              <a:buChar char="v"/>
            </a:pPr>
            <a:r>
              <a:rPr lang="en-GB" altLang="en-US" dirty="0"/>
              <a:t>Diagnose the readiness for change</a:t>
            </a:r>
          </a:p>
          <a:p>
            <a:pPr eaLnBrk="1" hangingPunct="1">
              <a:lnSpc>
                <a:spcPct val="80000"/>
              </a:lnSpc>
              <a:buFont typeface="Wingdings" panose="05000000000000000000" pitchFamily="2" charset="2"/>
              <a:buChar char="v"/>
            </a:pPr>
            <a:r>
              <a:rPr lang="en-GB" altLang="en-US" dirty="0"/>
              <a:t>Identify likely sources of resistance</a:t>
            </a:r>
          </a:p>
          <a:p>
            <a:pPr eaLnBrk="1" hangingPunct="1">
              <a:lnSpc>
                <a:spcPct val="80000"/>
              </a:lnSpc>
              <a:buFont typeface="Wingdings" panose="05000000000000000000" pitchFamily="2" charset="2"/>
              <a:buChar char="v"/>
            </a:pPr>
            <a:r>
              <a:rPr lang="en-GB" altLang="en-US" dirty="0"/>
              <a:t>Set overall goals, objectives and vision for change</a:t>
            </a:r>
          </a:p>
          <a:p>
            <a:pPr eaLnBrk="1" hangingPunct="1">
              <a:lnSpc>
                <a:spcPct val="80000"/>
              </a:lnSpc>
              <a:buFont typeface="Wingdings" panose="05000000000000000000" pitchFamily="2" charset="2"/>
              <a:buChar char="v"/>
            </a:pPr>
            <a:r>
              <a:rPr lang="en-GB" altLang="en-US" dirty="0"/>
              <a:t>Educate, persuade and enthuse people about the change</a:t>
            </a:r>
          </a:p>
          <a:p>
            <a:pPr eaLnBrk="1" hangingPunct="1">
              <a:lnSpc>
                <a:spcPct val="80000"/>
              </a:lnSpc>
              <a:buFont typeface="Wingdings" panose="05000000000000000000" pitchFamily="2" charset="2"/>
              <a:buChar char="v"/>
            </a:pPr>
            <a:r>
              <a:rPr lang="en-GB" altLang="en-US" dirty="0"/>
              <a:t>Generate involvement and empowerment</a:t>
            </a:r>
          </a:p>
          <a:p>
            <a:pPr eaLnBrk="1" hangingPunct="1">
              <a:lnSpc>
                <a:spcPct val="80000"/>
              </a:lnSpc>
              <a:buFont typeface="Wingdings" panose="05000000000000000000" pitchFamily="2" charset="2"/>
              <a:buChar char="v"/>
            </a:pPr>
            <a:r>
              <a:rPr lang="en-GB" altLang="en-US" dirty="0"/>
              <a:t>Identifying specific change targets</a:t>
            </a:r>
          </a:p>
          <a:p>
            <a:pPr eaLnBrk="1" hangingPunct="1">
              <a:lnSpc>
                <a:spcPct val="80000"/>
              </a:lnSpc>
              <a:buFont typeface="Wingdings" panose="05000000000000000000" pitchFamily="2" charset="2"/>
              <a:buChar char="v"/>
            </a:pPr>
            <a:r>
              <a:rPr lang="en-GB" altLang="en-US" dirty="0"/>
              <a:t>Decide on specific change approach/technique</a:t>
            </a:r>
          </a:p>
          <a:p>
            <a:pPr eaLnBrk="1" hangingPunct="1">
              <a:lnSpc>
                <a:spcPct val="80000"/>
              </a:lnSpc>
              <a:buFont typeface="Wingdings" panose="05000000000000000000" pitchFamily="2" charset="2"/>
              <a:buChar char="v"/>
            </a:pPr>
            <a:r>
              <a:rPr lang="en-GB" altLang="en-US" dirty="0"/>
              <a:t>Implement change</a:t>
            </a:r>
          </a:p>
          <a:p>
            <a:pPr eaLnBrk="1" hangingPunct="1">
              <a:lnSpc>
                <a:spcPct val="80000"/>
              </a:lnSpc>
              <a:buFont typeface="Wingdings" panose="05000000000000000000" pitchFamily="2" charset="2"/>
              <a:buChar char="v"/>
            </a:pPr>
            <a:r>
              <a:rPr lang="en-GB" altLang="en-US" dirty="0"/>
              <a:t>Evaluate change</a:t>
            </a:r>
          </a:p>
          <a:p>
            <a:endParaRPr lang="en-GB" dirty="0"/>
          </a:p>
        </p:txBody>
      </p:sp>
    </p:spTree>
    <p:extLst>
      <p:ext uri="{BB962C8B-B14F-4D97-AF65-F5344CB8AC3E}">
        <p14:creationId xmlns:p14="http://schemas.microsoft.com/office/powerpoint/2010/main" val="2959975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50"/>
                                        <p:tgtEl>
                                          <p:spTgt spid="3">
                                            <p:txEl>
                                              <p:pRg st="0" end="0"/>
                                            </p:txEl>
                                          </p:spTgt>
                                        </p:tgtEl>
                                      </p:cBhvr>
                                    </p:animEffect>
                                  </p:childTnLst>
                                </p:cTn>
                              </p:par>
                            </p:childTnLst>
                          </p:cTn>
                        </p:par>
                        <p:par>
                          <p:cTn id="8" fill="hold">
                            <p:stCondLst>
                              <p:cond delay="25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50"/>
                                        <p:tgtEl>
                                          <p:spTgt spid="3">
                                            <p:txEl>
                                              <p:pRg st="1" end="1"/>
                                            </p:txEl>
                                          </p:spTgt>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50"/>
                                        <p:tgtEl>
                                          <p:spTgt spid="3">
                                            <p:txEl>
                                              <p:pRg st="2" end="2"/>
                                            </p:txEl>
                                          </p:spTgt>
                                        </p:tgtEl>
                                      </p:cBhvr>
                                    </p:animEffect>
                                  </p:childTnLst>
                                </p:cTn>
                              </p:par>
                            </p:childTnLst>
                          </p:cTn>
                        </p:par>
                        <p:par>
                          <p:cTn id="16" fill="hold">
                            <p:stCondLst>
                              <p:cond delay="75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50"/>
                                        <p:tgtEl>
                                          <p:spTgt spid="3">
                                            <p:txEl>
                                              <p:pRg st="3" end="3"/>
                                            </p:txEl>
                                          </p:spTgt>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50"/>
                                        <p:tgtEl>
                                          <p:spTgt spid="3">
                                            <p:txEl>
                                              <p:pRg st="4" end="4"/>
                                            </p:txEl>
                                          </p:spTgt>
                                        </p:tgtEl>
                                      </p:cBhvr>
                                    </p:animEffect>
                                  </p:childTnLst>
                                </p:cTn>
                              </p:par>
                            </p:childTnLst>
                          </p:cTn>
                        </p:par>
                        <p:par>
                          <p:cTn id="24" fill="hold">
                            <p:stCondLst>
                              <p:cond delay="125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50"/>
                                        <p:tgtEl>
                                          <p:spTgt spid="3">
                                            <p:txEl>
                                              <p:pRg st="5" end="5"/>
                                            </p:txEl>
                                          </p:spTgt>
                                        </p:tgtEl>
                                      </p:cBhvr>
                                    </p:animEffec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50"/>
                                        <p:tgtEl>
                                          <p:spTgt spid="3">
                                            <p:txEl>
                                              <p:pRg st="6" end="6"/>
                                            </p:txEl>
                                          </p:spTgt>
                                        </p:tgtEl>
                                      </p:cBhvr>
                                    </p:animEffect>
                                  </p:childTnLst>
                                </p:cTn>
                              </p:par>
                            </p:childTnLst>
                          </p:cTn>
                        </p:par>
                        <p:par>
                          <p:cTn id="32" fill="hold">
                            <p:stCondLst>
                              <p:cond delay="1750"/>
                            </p:stCondLst>
                            <p:childTnLst>
                              <p:par>
                                <p:cTn id="33" presetID="10" presetClass="entr" presetSubtype="0"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250"/>
                                        <p:tgtEl>
                                          <p:spTgt spid="3">
                                            <p:txEl>
                                              <p:pRg st="7" end="7"/>
                                            </p:txEl>
                                          </p:spTgt>
                                        </p:tgtEl>
                                      </p:cBhvr>
                                    </p:animEffect>
                                  </p:childTnLst>
                                </p:cTn>
                              </p:par>
                            </p:childTnLst>
                          </p:cTn>
                        </p:par>
                        <p:par>
                          <p:cTn id="36" fill="hold">
                            <p:stCondLst>
                              <p:cond delay="2000"/>
                            </p:stCondLst>
                            <p:childTnLst>
                              <p:par>
                                <p:cTn id="37" presetID="1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250"/>
                                        <p:tgtEl>
                                          <p:spTgt spid="3">
                                            <p:txEl>
                                              <p:pRg st="8" end="8"/>
                                            </p:txEl>
                                          </p:spTgt>
                                        </p:tgtEl>
                                      </p:cBhvr>
                                    </p:animEffect>
                                  </p:childTnLst>
                                </p:cTn>
                              </p:par>
                            </p:childTnLst>
                          </p:cTn>
                        </p:par>
                        <p:par>
                          <p:cTn id="40" fill="hold">
                            <p:stCondLst>
                              <p:cond delay="2250"/>
                            </p:stCondLst>
                            <p:childTnLst>
                              <p:par>
                                <p:cTn id="41" presetID="10" presetClass="entr" presetSubtype="0" fill="hold"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25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2152650" y="127354"/>
            <a:ext cx="7886700" cy="718608"/>
          </a:xfrm>
        </p:spPr>
        <p:txBody>
          <a:bodyPr/>
          <a:lstStyle/>
          <a:p>
            <a:pPr algn="ctr"/>
            <a:r>
              <a:rPr lang="en-GB" sz="4800" b="1" dirty="0"/>
              <a:t>Any Questions?</a:t>
            </a:r>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24000" y="857250"/>
            <a:ext cx="9144000" cy="51435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93253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73582-CE89-F4AA-A468-570A14C69BD4}"/>
              </a:ext>
            </a:extLst>
          </p:cNvPr>
          <p:cNvSpPr>
            <a:spLocks noGrp="1"/>
          </p:cNvSpPr>
          <p:nvPr>
            <p:ph type="title"/>
          </p:nvPr>
        </p:nvSpPr>
        <p:spPr>
          <a:xfrm>
            <a:off x="2152650" y="205584"/>
            <a:ext cx="7886700" cy="720725"/>
          </a:xfrm>
        </p:spPr>
        <p:txBody>
          <a:bodyPr/>
          <a:lstStyle/>
          <a:p>
            <a:pPr algn="ctr"/>
            <a:r>
              <a:rPr lang="en-GB" b="1" dirty="0"/>
              <a:t>Change Management Modelling</a:t>
            </a:r>
          </a:p>
        </p:txBody>
      </p:sp>
      <p:pic>
        <p:nvPicPr>
          <p:cNvPr id="5" name="Video 4" title="Isometric Abstract Cubes">
            <a:hlinkClick r:id="" action="ppaction://media"/>
            <a:extLst>
              <a:ext uri="{FF2B5EF4-FFF2-40B4-BE49-F238E27FC236}">
                <a16:creationId xmlns:a16="http://schemas.microsoft.com/office/drawing/2014/main" id="{2B4A1BD0-B5B9-0750-3B99-035D45FA7FB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24000" y="957263"/>
            <a:ext cx="9144000" cy="5143500"/>
          </a:xfrm>
          <a:prstGeom prst="rect">
            <a:avLst/>
          </a:prstGeom>
        </p:spPr>
      </p:pic>
    </p:spTree>
    <p:extLst>
      <p:ext uri="{BB962C8B-B14F-4D97-AF65-F5344CB8AC3E}">
        <p14:creationId xmlns:p14="http://schemas.microsoft.com/office/powerpoint/2010/main" val="5021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1001486" y="309284"/>
            <a:ext cx="8094616" cy="1090538"/>
          </a:xfrm>
        </p:spPr>
        <p:txBody>
          <a:bodyPr vert="horz" lIns="68580" tIns="34290" rIns="68580" bIns="34290" rtlCol="0" anchor="ctr">
            <a:noAutofit/>
          </a:bodyPr>
          <a:lstStyle/>
          <a:p>
            <a:pPr algn="ctr">
              <a:lnSpc>
                <a:spcPct val="90000"/>
              </a:lnSpc>
            </a:pPr>
            <a:r>
              <a:rPr lang="en-US" sz="5400" b="1" dirty="0">
                <a:solidFill>
                  <a:srgbClr val="000000"/>
                </a:solidFill>
              </a:rPr>
              <a:t>Breakout Room Exercise:</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8528957" y="1899771"/>
            <a:ext cx="3227614" cy="3058458"/>
          </a:xfrm>
        </p:spPr>
        <p:txBody>
          <a:bodyPr vert="horz" lIns="68580" tIns="34290" rIns="68580" bIns="34290" rtlCol="0" anchor="ctr">
            <a:normAutofit fontScale="92500" lnSpcReduction="20000"/>
          </a:bodyPr>
          <a:lstStyle/>
          <a:p>
            <a:pPr marL="0" indent="0" algn="ctr">
              <a:lnSpc>
                <a:spcPct val="107000"/>
              </a:lnSpc>
              <a:spcAft>
                <a:spcPts val="800"/>
              </a:spcAft>
              <a:buNone/>
            </a:pPr>
            <a:r>
              <a:rPr lang="en-GB" sz="3000" dirty="0">
                <a:solidFill>
                  <a:srgbClr val="000000"/>
                </a:solidFill>
                <a:latin typeface="Calibri" panose="020F0502020204030204" pitchFamily="34" charset="0"/>
                <a:ea typeface="Calibri" panose="020F0502020204030204" pitchFamily="34" charset="0"/>
                <a:cs typeface="Calibri" panose="020F0502020204030204" pitchFamily="34" charset="0"/>
              </a:rPr>
              <a:t>Research some different Change Management Models?</a:t>
            </a:r>
          </a:p>
          <a:p>
            <a:pPr marL="0" indent="0" algn="ctr">
              <a:lnSpc>
                <a:spcPct val="107000"/>
              </a:lnSpc>
              <a:spcAft>
                <a:spcPts val="800"/>
              </a:spcAft>
              <a:buNone/>
            </a:pPr>
            <a:endParaRPr lang="en-GB" sz="30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lnSpc>
                <a:spcPct val="107000"/>
              </a:lnSpc>
              <a:spcAft>
                <a:spcPts val="800"/>
              </a:spcAft>
              <a:buNone/>
            </a:pPr>
            <a:r>
              <a:rPr lang="en-GB" sz="3000" dirty="0">
                <a:solidFill>
                  <a:srgbClr val="000000"/>
                </a:solidFill>
                <a:latin typeface="Calibri" panose="020F0502020204030204" pitchFamily="34" charset="0"/>
                <a:ea typeface="Calibri" panose="020F0502020204030204" pitchFamily="34" charset="0"/>
                <a:cs typeface="Calibri" panose="020F0502020204030204" pitchFamily="34" charset="0"/>
              </a:rPr>
              <a:t>Share your findings</a:t>
            </a:r>
          </a:p>
          <a:p>
            <a:pPr marL="57150" indent="0">
              <a:buNone/>
            </a:pPr>
            <a:endParaRPr lang="en-US" dirty="0">
              <a:solidFill>
                <a:srgbClr val="000000"/>
              </a:solidFill>
            </a:endParaRPr>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01486" y="1464975"/>
            <a:ext cx="6477000" cy="3643313"/>
          </a:xfrm>
          <a:prstGeom prst="ellipse">
            <a:avLst/>
          </a:prstGeom>
          <a:ln>
            <a:noFill/>
          </a:ln>
          <a:effectLst>
            <a:softEdge rad="112500"/>
          </a:effectLst>
        </p:spPr>
      </p:pic>
    </p:spTree>
    <p:extLst>
      <p:ext uri="{BB962C8B-B14F-4D97-AF65-F5344CB8AC3E}">
        <p14:creationId xmlns:p14="http://schemas.microsoft.com/office/powerpoint/2010/main" val="4004544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4A831-DE5C-4EBE-9F71-24DD0DC33111}"/>
              </a:ext>
            </a:extLst>
          </p:cNvPr>
          <p:cNvSpPr>
            <a:spLocks noGrp="1"/>
          </p:cNvSpPr>
          <p:nvPr>
            <p:ph type="title"/>
          </p:nvPr>
        </p:nvSpPr>
        <p:spPr/>
        <p:txBody>
          <a:bodyPr>
            <a:normAutofit/>
          </a:bodyPr>
          <a:lstStyle/>
          <a:p>
            <a:pPr algn="ctr"/>
            <a:r>
              <a:rPr lang="en-GB" b="1" dirty="0"/>
              <a:t>Lewin’s 3 Stage Model of Change</a:t>
            </a:r>
          </a:p>
        </p:txBody>
      </p:sp>
      <p:pic>
        <p:nvPicPr>
          <p:cNvPr id="4" name="Online Media 3" title="Lewin, Stage Model of Change Unfreezing   Changing   Refreezing AnimatedPart 5">
            <a:hlinkClick r:id="" action="ppaction://media"/>
            <a:extLst>
              <a:ext uri="{FF2B5EF4-FFF2-40B4-BE49-F238E27FC236}">
                <a16:creationId xmlns:a16="http://schemas.microsoft.com/office/drawing/2014/main" id="{7F981BC3-8CD8-4050-95DE-E46550D8BDF2}"/>
              </a:ext>
            </a:extLst>
          </p:cNvPr>
          <p:cNvPicPr>
            <a:picLocks noGrp="1" noRot="1" noChangeAspect="1"/>
          </p:cNvPicPr>
          <p:nvPr>
            <p:ph idx="1"/>
            <a:videoFile r:link="rId1"/>
          </p:nvPr>
        </p:nvPicPr>
        <p:blipFill>
          <a:blip r:embed="rId4"/>
          <a:stretch>
            <a:fillRect/>
          </a:stretch>
        </p:blipFill>
        <p:spPr>
          <a:xfrm>
            <a:off x="2704587" y="1512689"/>
            <a:ext cx="6782827" cy="3832623"/>
          </a:xfrm>
          <a:prstGeom prst="rect">
            <a:avLst/>
          </a:prstGeom>
        </p:spPr>
      </p:pic>
    </p:spTree>
    <p:extLst>
      <p:ext uri="{BB962C8B-B14F-4D97-AF65-F5344CB8AC3E}">
        <p14:creationId xmlns:p14="http://schemas.microsoft.com/office/powerpoint/2010/main" val="78487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6410C25-ABDD-438E-8512-94E987CBADD2}"/>
              </a:ext>
            </a:extLst>
          </p:cNvPr>
          <p:cNvPicPr>
            <a:picLocks noGrp="1" noChangeAspect="1"/>
          </p:cNvPicPr>
          <p:nvPr>
            <p:ph idx="1"/>
          </p:nvPr>
        </p:nvPicPr>
        <p:blipFill>
          <a:blip r:embed="rId3"/>
          <a:stretch>
            <a:fillRect/>
          </a:stretch>
        </p:blipFill>
        <p:spPr>
          <a:xfrm>
            <a:off x="2131650" y="88925"/>
            <a:ext cx="7928699" cy="5847417"/>
          </a:xfrm>
          <a:prstGeom prst="rect">
            <a:avLst/>
          </a:prstGeom>
        </p:spPr>
      </p:pic>
    </p:spTree>
    <p:extLst>
      <p:ext uri="{BB962C8B-B14F-4D97-AF65-F5344CB8AC3E}">
        <p14:creationId xmlns:p14="http://schemas.microsoft.com/office/powerpoint/2010/main" val="2269767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BE7B5-16EF-4B9C-92E4-8662D5E67C5F}"/>
              </a:ext>
            </a:extLst>
          </p:cNvPr>
          <p:cNvSpPr>
            <a:spLocks noGrp="1"/>
          </p:cNvSpPr>
          <p:nvPr>
            <p:ph type="title"/>
          </p:nvPr>
        </p:nvSpPr>
        <p:spPr/>
        <p:txBody>
          <a:bodyPr/>
          <a:lstStyle/>
          <a:p>
            <a:r>
              <a:rPr lang="en-US" dirty="0"/>
              <a:t>Kotter’s eight step change model (1995)</a:t>
            </a:r>
            <a:endParaRPr lang="en-GB" dirty="0"/>
          </a:p>
        </p:txBody>
      </p:sp>
      <p:sp>
        <p:nvSpPr>
          <p:cNvPr id="3" name="Content Placeholder 2">
            <a:extLst>
              <a:ext uri="{FF2B5EF4-FFF2-40B4-BE49-F238E27FC236}">
                <a16:creationId xmlns:a16="http://schemas.microsoft.com/office/drawing/2014/main" id="{CC39A5A0-913A-42B6-9CE4-F93137B22A85}"/>
              </a:ext>
            </a:extLst>
          </p:cNvPr>
          <p:cNvSpPr>
            <a:spLocks noGrp="1"/>
          </p:cNvSpPr>
          <p:nvPr>
            <p:ph idx="1"/>
          </p:nvPr>
        </p:nvSpPr>
        <p:spPr>
          <a:xfrm>
            <a:off x="2152650" y="1554481"/>
            <a:ext cx="7886700" cy="4622483"/>
          </a:xfrm>
        </p:spPr>
        <p:txBody>
          <a:bodyPr/>
          <a:lstStyle/>
          <a:p>
            <a:r>
              <a:rPr lang="en-US" sz="2400" dirty="0"/>
              <a:t>Establishing a sense of urgency</a:t>
            </a:r>
          </a:p>
          <a:p>
            <a:r>
              <a:rPr lang="en-US" sz="2400" dirty="0"/>
              <a:t>Forming a powerful guiding coalition</a:t>
            </a:r>
          </a:p>
          <a:p>
            <a:r>
              <a:rPr lang="en-US" sz="2400" dirty="0"/>
              <a:t>Creating a vision</a:t>
            </a:r>
          </a:p>
          <a:p>
            <a:r>
              <a:rPr lang="en-US" sz="2400" dirty="0"/>
              <a:t>Communicating the vision  </a:t>
            </a:r>
          </a:p>
          <a:p>
            <a:pPr marL="0" indent="0">
              <a:buNone/>
            </a:pPr>
            <a:r>
              <a:rPr lang="en-US" sz="2400" dirty="0"/>
              <a:t>  </a:t>
            </a:r>
          </a:p>
          <a:p>
            <a:r>
              <a:rPr lang="en-US" sz="2400" dirty="0"/>
              <a:t>Empowering others to act on the vision</a:t>
            </a:r>
          </a:p>
          <a:p>
            <a:r>
              <a:rPr lang="en-US" sz="2400" dirty="0"/>
              <a:t>Planning for and creating short-term wins#</a:t>
            </a:r>
          </a:p>
          <a:p>
            <a:r>
              <a:rPr lang="en-US" sz="2400" dirty="0"/>
              <a:t>Consolidating improvements and producing still more change </a:t>
            </a:r>
          </a:p>
          <a:p>
            <a:r>
              <a:rPr lang="en-US" sz="2400" dirty="0"/>
              <a:t>Institutionalizing new approaches   </a:t>
            </a:r>
            <a:endParaRPr lang="en-GB" sz="2400" dirty="0"/>
          </a:p>
        </p:txBody>
      </p:sp>
    </p:spTree>
    <p:extLst>
      <p:ext uri="{BB962C8B-B14F-4D97-AF65-F5344CB8AC3E}">
        <p14:creationId xmlns:p14="http://schemas.microsoft.com/office/powerpoint/2010/main" val="459518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C2C05-A24D-4152-B075-5F1231420C7D}"/>
              </a:ext>
            </a:extLst>
          </p:cNvPr>
          <p:cNvSpPr>
            <a:spLocks noGrp="1"/>
          </p:cNvSpPr>
          <p:nvPr>
            <p:ph type="title"/>
          </p:nvPr>
        </p:nvSpPr>
        <p:spPr>
          <a:xfrm>
            <a:off x="1916906" y="677466"/>
            <a:ext cx="8229600" cy="857250"/>
          </a:xfrm>
        </p:spPr>
        <p:txBody>
          <a:bodyPr/>
          <a:lstStyle/>
          <a:p>
            <a:r>
              <a:rPr lang="en-GB" dirty="0"/>
              <a:t>The Change Curve</a:t>
            </a:r>
          </a:p>
        </p:txBody>
      </p:sp>
      <p:pic>
        <p:nvPicPr>
          <p:cNvPr id="4" name="Online Media 3" title="The Change Curve HD">
            <a:hlinkClick r:id="" action="ppaction://media"/>
            <a:extLst>
              <a:ext uri="{FF2B5EF4-FFF2-40B4-BE49-F238E27FC236}">
                <a16:creationId xmlns:a16="http://schemas.microsoft.com/office/drawing/2014/main" id="{A6F3E89E-78C6-46F1-B908-FA2FC59DDFEA}"/>
              </a:ext>
            </a:extLst>
          </p:cNvPr>
          <p:cNvPicPr>
            <a:picLocks noGrp="1" noRot="1" noChangeAspect="1"/>
          </p:cNvPicPr>
          <p:nvPr>
            <p:ph idx="1"/>
            <a:videoFile r:link="rId1"/>
          </p:nvPr>
        </p:nvPicPr>
        <p:blipFill>
          <a:blip r:embed="rId4"/>
          <a:stretch>
            <a:fillRect/>
          </a:stretch>
        </p:blipFill>
        <p:spPr>
          <a:xfrm>
            <a:off x="3118249" y="1400019"/>
            <a:ext cx="6399608" cy="3736339"/>
          </a:xfrm>
          <a:prstGeom prst="rect">
            <a:avLst/>
          </a:prstGeom>
        </p:spPr>
      </p:pic>
    </p:spTree>
    <p:extLst>
      <p:ext uri="{BB962C8B-B14F-4D97-AF65-F5344CB8AC3E}">
        <p14:creationId xmlns:p14="http://schemas.microsoft.com/office/powerpoint/2010/main" val="89562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99550AC-C342-4FFB-93E6-02297303C367}"/>
              </a:ext>
            </a:extLst>
          </p:cNvPr>
          <p:cNvPicPr>
            <a:picLocks noGrp="1" noChangeAspect="1"/>
          </p:cNvPicPr>
          <p:nvPr>
            <p:ph idx="1"/>
          </p:nvPr>
        </p:nvPicPr>
        <p:blipFill>
          <a:blip r:embed="rId3"/>
          <a:stretch>
            <a:fillRect/>
          </a:stretch>
        </p:blipFill>
        <p:spPr>
          <a:xfrm>
            <a:off x="2920950" y="1138963"/>
            <a:ext cx="5884928" cy="4178299"/>
          </a:xfrm>
          <a:prstGeom prst="rect">
            <a:avLst/>
          </a:prstGeom>
          <a:ln>
            <a:noFill/>
          </a:ln>
        </p:spPr>
      </p:pic>
    </p:spTree>
    <p:extLst>
      <p:ext uri="{BB962C8B-B14F-4D97-AF65-F5344CB8AC3E}">
        <p14:creationId xmlns:p14="http://schemas.microsoft.com/office/powerpoint/2010/main" val="6205472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D4F3-71C4-4B74-9F3B-FED587635B53}"/>
              </a:ext>
            </a:extLst>
          </p:cNvPr>
          <p:cNvSpPr>
            <a:spLocks noGrp="1"/>
          </p:cNvSpPr>
          <p:nvPr>
            <p:ph type="title"/>
          </p:nvPr>
        </p:nvSpPr>
        <p:spPr/>
        <p:txBody>
          <a:bodyPr/>
          <a:lstStyle/>
          <a:p>
            <a:r>
              <a:rPr lang="en-US" b="0" i="0" cap="all" dirty="0">
                <a:solidFill>
                  <a:srgbClr val="181818"/>
                </a:solidFill>
                <a:effectLst/>
                <a:latin typeface="Trade Gothic W01 Bold 2"/>
              </a:rPr>
              <a:t>HOW TO MANAGE CHANGE EFFECTIVELY?</a:t>
            </a:r>
            <a:br>
              <a:rPr lang="en-US" b="0" i="0" cap="all" dirty="0">
                <a:solidFill>
                  <a:srgbClr val="181818"/>
                </a:solidFill>
                <a:effectLst/>
                <a:latin typeface="Trade Gothic W01 Bold 2"/>
              </a:rPr>
            </a:br>
            <a:endParaRPr lang="en-GB" dirty="0"/>
          </a:p>
        </p:txBody>
      </p:sp>
      <p:sp>
        <p:nvSpPr>
          <p:cNvPr id="3" name="Content Placeholder 2">
            <a:extLst>
              <a:ext uri="{FF2B5EF4-FFF2-40B4-BE49-F238E27FC236}">
                <a16:creationId xmlns:a16="http://schemas.microsoft.com/office/drawing/2014/main" id="{E0D48583-4A71-7273-7F71-E8BE2C27C1F9}"/>
              </a:ext>
            </a:extLst>
          </p:cNvPr>
          <p:cNvSpPr>
            <a:spLocks noGrp="1"/>
          </p:cNvSpPr>
          <p:nvPr>
            <p:ph sz="half" idx="1"/>
          </p:nvPr>
        </p:nvSpPr>
        <p:spPr/>
        <p:txBody>
          <a:bodyPr/>
          <a:lstStyle/>
          <a:p>
            <a:pPr marL="0" indent="0">
              <a:buNone/>
            </a:pPr>
            <a:r>
              <a:rPr lang="en-US" b="0" i="0" dirty="0">
                <a:solidFill>
                  <a:srgbClr val="181818"/>
                </a:solidFill>
                <a:effectLst/>
                <a:latin typeface="Trade Gothic W01 Bold 2"/>
              </a:rPr>
              <a:t>Do you understand the forces making change necessary?</a:t>
            </a:r>
          </a:p>
          <a:p>
            <a:pPr marL="0" indent="0">
              <a:buNone/>
            </a:pPr>
            <a:r>
              <a:rPr lang="en-US" b="0" i="0" dirty="0">
                <a:solidFill>
                  <a:srgbClr val="181818"/>
                </a:solidFill>
                <a:effectLst/>
                <a:latin typeface="Trade Gothic W01 Bold 2"/>
              </a:rPr>
              <a:t>Do you have a plan?</a:t>
            </a:r>
            <a:r>
              <a:rPr lang="en-US" b="0" i="0" dirty="0">
                <a:solidFill>
                  <a:srgbClr val="181818"/>
                </a:solidFill>
                <a:effectLst/>
                <a:latin typeface="Trade Gothic W01 Roman"/>
              </a:rPr>
              <a:t> </a:t>
            </a:r>
          </a:p>
          <a:p>
            <a:pPr marL="0" indent="0">
              <a:buNone/>
            </a:pPr>
            <a:r>
              <a:rPr lang="en-US" b="0" i="0" dirty="0">
                <a:solidFill>
                  <a:srgbClr val="181818"/>
                </a:solidFill>
                <a:effectLst/>
                <a:latin typeface="Trade Gothic W01 Bold 2"/>
              </a:rPr>
              <a:t>How will you communicate?</a:t>
            </a:r>
          </a:p>
          <a:p>
            <a:pPr marL="0" indent="0">
              <a:buNone/>
            </a:pPr>
            <a:r>
              <a:rPr lang="en-US" b="0" i="0" dirty="0">
                <a:solidFill>
                  <a:srgbClr val="181818"/>
                </a:solidFill>
                <a:effectLst/>
                <a:latin typeface="Trade Gothic W01 Bold 2"/>
              </a:rPr>
              <a:t>Have you identified potential roadblocks? </a:t>
            </a:r>
            <a:r>
              <a:rPr lang="en-US" b="0" i="0" dirty="0">
                <a:solidFill>
                  <a:srgbClr val="181818"/>
                </a:solidFill>
                <a:effectLst/>
                <a:latin typeface="Trade Gothic W01 Roman"/>
              </a:rPr>
              <a:t> </a:t>
            </a:r>
            <a:endParaRPr lang="en-GB" dirty="0"/>
          </a:p>
        </p:txBody>
      </p:sp>
      <p:pic>
        <p:nvPicPr>
          <p:cNvPr id="6" name="Video 5" title="Woman holding her chin">
            <a:hlinkClick r:id="" action="ppaction://media"/>
            <a:extLst>
              <a:ext uri="{FF2B5EF4-FFF2-40B4-BE49-F238E27FC236}">
                <a16:creationId xmlns:a16="http://schemas.microsoft.com/office/drawing/2014/main" id="{C93EE144-F8AC-5CF4-A4BD-F3E33DA828B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636682" y="2257424"/>
            <a:ext cx="4859869" cy="27336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5548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040"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7" repeatCount="indefinite" fill="hold" display="0">
                  <p:stCondLst>
                    <p:cond delay="indefinite"/>
                  </p:stCondLst>
                </p:cTn>
                <p:tgtEl>
                  <p:spTgt spid="6"/>
                </p:tgtEl>
              </p:cMediaNode>
            </p:video>
            <p:seq concurrent="1" nextAc="seek">
              <p:cTn id="28" restart="whenNotActive" fill="hold" evtFilter="cancelBubble" nodeType="interactiveSeq">
                <p:stCondLst>
                  <p:cond evt="onClick" delay="0">
                    <p:tgtEl>
                      <p:spTgt spid="6"/>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87D00-0C6D-1E9A-06A8-A5F18612C3B4}"/>
              </a:ext>
            </a:extLst>
          </p:cNvPr>
          <p:cNvSpPr>
            <a:spLocks noGrp="1"/>
          </p:cNvSpPr>
          <p:nvPr>
            <p:ph type="title"/>
          </p:nvPr>
        </p:nvSpPr>
        <p:spPr>
          <a:xfrm>
            <a:off x="2098174" y="2062961"/>
            <a:ext cx="3692664" cy="1795051"/>
          </a:xfrm>
        </p:spPr>
        <p:txBody>
          <a:bodyPr vert="horz" lIns="91440" tIns="45720" rIns="91440" bIns="45720" rtlCol="0" anchor="t">
            <a:normAutofit fontScale="90000"/>
          </a:bodyPr>
          <a:lstStyle/>
          <a:p>
            <a:r>
              <a:rPr lang="en-US" sz="3200" b="1" dirty="0"/>
              <a:t>Marriott Hotels reflagging and brand conversion of  hotels their UK hotels </a:t>
            </a:r>
          </a:p>
        </p:txBody>
      </p:sp>
      <p:sp>
        <p:nvSpPr>
          <p:cNvPr id="3" name="Content Placeholder 2">
            <a:extLst>
              <a:ext uri="{FF2B5EF4-FFF2-40B4-BE49-F238E27FC236}">
                <a16:creationId xmlns:a16="http://schemas.microsoft.com/office/drawing/2014/main" id="{91523BA1-C5A9-9485-C52C-BB6A001AEC49}"/>
              </a:ext>
            </a:extLst>
          </p:cNvPr>
          <p:cNvSpPr>
            <a:spLocks noGrp="1"/>
          </p:cNvSpPr>
          <p:nvPr>
            <p:ph sz="half" idx="1"/>
          </p:nvPr>
        </p:nvSpPr>
        <p:spPr>
          <a:xfrm>
            <a:off x="1965797" y="3858011"/>
            <a:ext cx="3637281" cy="3844800"/>
          </a:xfrm>
        </p:spPr>
        <p:txBody>
          <a:bodyPr vert="horz" lIns="91440" tIns="45720" rIns="91440" bIns="45720" rtlCol="0">
            <a:normAutofit/>
          </a:bodyPr>
          <a:lstStyle/>
          <a:p>
            <a:r>
              <a:rPr lang="en-US" sz="2400" dirty="0">
                <a:solidFill>
                  <a:schemeClr val="tx1">
                    <a:alpha val="60000"/>
                  </a:schemeClr>
                </a:solidFill>
              </a:rPr>
              <a:t>Brand change</a:t>
            </a:r>
          </a:p>
          <a:p>
            <a:r>
              <a:rPr lang="en-US" sz="2400" dirty="0">
                <a:solidFill>
                  <a:schemeClr val="tx1">
                    <a:alpha val="60000"/>
                  </a:schemeClr>
                </a:solidFill>
              </a:rPr>
              <a:t>Demographic change</a:t>
            </a:r>
          </a:p>
          <a:p>
            <a:r>
              <a:rPr lang="en-US" sz="2400" dirty="0">
                <a:solidFill>
                  <a:schemeClr val="tx1">
                    <a:alpha val="60000"/>
                  </a:schemeClr>
                </a:solidFill>
              </a:rPr>
              <a:t>Corporate ethos and culture</a:t>
            </a:r>
          </a:p>
          <a:p>
            <a:r>
              <a:rPr lang="en-US" sz="2400" dirty="0">
                <a:solidFill>
                  <a:schemeClr val="tx1">
                    <a:alpha val="60000"/>
                  </a:schemeClr>
                </a:solidFill>
              </a:rPr>
              <a:t>Change in facilities</a:t>
            </a:r>
          </a:p>
          <a:p>
            <a:endParaRPr lang="en-US" dirty="0">
              <a:solidFill>
                <a:schemeClr val="tx1">
                  <a:alpha val="60000"/>
                </a:schemeClr>
              </a:solidFill>
            </a:endParaRPr>
          </a:p>
          <a:p>
            <a:endParaRPr lang="en-US" sz="1700" dirty="0">
              <a:solidFill>
                <a:schemeClr val="tx1">
                  <a:alpha val="60000"/>
                </a:schemeClr>
              </a:solidFill>
            </a:endParaRPr>
          </a:p>
        </p:txBody>
      </p:sp>
      <p:pic>
        <p:nvPicPr>
          <p:cNvPr id="6" name="Content Placeholder 5">
            <a:extLst>
              <a:ext uri="{FF2B5EF4-FFF2-40B4-BE49-F238E27FC236}">
                <a16:creationId xmlns:a16="http://schemas.microsoft.com/office/drawing/2014/main" id="{0E10A27E-0578-0020-F3CF-20004A204C01}"/>
              </a:ext>
            </a:extLst>
          </p:cNvPr>
          <p:cNvPicPr>
            <a:picLocks noGrp="1" noChangeAspect="1"/>
          </p:cNvPicPr>
          <p:nvPr>
            <p:ph sz="half" idx="2"/>
          </p:nvPr>
        </p:nvPicPr>
        <p:blipFill>
          <a:blip r:embed="rId3"/>
          <a:stretch>
            <a:fillRect/>
          </a:stretch>
        </p:blipFill>
        <p:spPr>
          <a:xfrm>
            <a:off x="7148995" y="2002762"/>
            <a:ext cx="2430000" cy="2450592"/>
          </a:xfrm>
          <a:prstGeom prst="rect">
            <a:avLst/>
          </a:prstGeom>
        </p:spPr>
      </p:pic>
      <p:sp>
        <p:nvSpPr>
          <p:cNvPr id="4" name="TextBox 3">
            <a:extLst>
              <a:ext uri="{FF2B5EF4-FFF2-40B4-BE49-F238E27FC236}">
                <a16:creationId xmlns:a16="http://schemas.microsoft.com/office/drawing/2014/main" id="{9FA0F68C-5642-047C-76A0-C41C9E3350C1}"/>
              </a:ext>
            </a:extLst>
          </p:cNvPr>
          <p:cNvSpPr txBox="1"/>
          <p:nvPr/>
        </p:nvSpPr>
        <p:spPr>
          <a:xfrm>
            <a:off x="1864664" y="332953"/>
            <a:ext cx="5975730" cy="1569660"/>
          </a:xfrm>
          <a:prstGeom prst="rect">
            <a:avLst/>
          </a:prstGeom>
          <a:noFill/>
        </p:spPr>
        <p:txBody>
          <a:bodyPr wrap="square" rtlCol="0">
            <a:spAutoFit/>
          </a:bodyPr>
          <a:lstStyle/>
          <a:p>
            <a:r>
              <a:rPr lang="en-GB" sz="4800" b="1" dirty="0"/>
              <a:t>Change Management CASE STUDY</a:t>
            </a:r>
            <a:endParaRPr lang="en-GB" sz="1600" b="1" dirty="0"/>
          </a:p>
        </p:txBody>
      </p:sp>
    </p:spTree>
    <p:extLst>
      <p:ext uri="{BB962C8B-B14F-4D97-AF65-F5344CB8AC3E}">
        <p14:creationId xmlns:p14="http://schemas.microsoft.com/office/powerpoint/2010/main" val="3111259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871154" y="308276"/>
            <a:ext cx="8094616" cy="1090538"/>
          </a:xfrm>
        </p:spPr>
        <p:txBody>
          <a:bodyPr vert="horz" lIns="68580" tIns="34290" rIns="68580" bIns="34290" rtlCol="0" anchor="ctr">
            <a:noAutofit/>
          </a:bodyPr>
          <a:lstStyle/>
          <a:p>
            <a:pPr algn="ctr">
              <a:lnSpc>
                <a:spcPct val="90000"/>
              </a:lnSpc>
            </a:pPr>
            <a:r>
              <a:rPr lang="en-US" sz="5400" b="1" dirty="0">
                <a:solidFill>
                  <a:srgbClr val="000000"/>
                </a:solidFill>
              </a:rPr>
              <a:t>Group Exercise:</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8000999" y="1542509"/>
            <a:ext cx="3450771" cy="3866844"/>
          </a:xfrm>
        </p:spPr>
        <p:txBody>
          <a:bodyPr vert="horz" lIns="68580" tIns="34290" rIns="68580" bIns="34290" rtlCol="0" anchor="ctr">
            <a:normAutofit fontScale="47500" lnSpcReduction="20000"/>
          </a:bodyPr>
          <a:lstStyle/>
          <a:p>
            <a:pPr marL="0" indent="0" algn="ctr">
              <a:lnSpc>
                <a:spcPct val="107000"/>
              </a:lnSpc>
              <a:spcAft>
                <a:spcPts val="800"/>
              </a:spcAft>
              <a:buNone/>
            </a:pPr>
            <a:r>
              <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rPr>
              <a:t> </a:t>
            </a:r>
          </a:p>
          <a:p>
            <a:pPr marL="0" indent="0" algn="ctr">
              <a:lnSpc>
                <a:spcPct val="107000"/>
              </a:lnSpc>
              <a:spcAft>
                <a:spcPts val="800"/>
              </a:spcAft>
              <a:buNone/>
            </a:pPr>
            <a:endPar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lnSpc>
                <a:spcPct val="107000"/>
              </a:lnSpc>
              <a:spcAft>
                <a:spcPts val="800"/>
              </a:spcAft>
              <a:buNone/>
            </a:pPr>
            <a:r>
              <a:rPr lang="en-GB" sz="5000" dirty="0">
                <a:solidFill>
                  <a:srgbClr val="000000"/>
                </a:solidFill>
                <a:latin typeface="Calibri" panose="020F0502020204030204" pitchFamily="34" charset="0"/>
                <a:ea typeface="Calibri" panose="020F0502020204030204" pitchFamily="34" charset="0"/>
                <a:cs typeface="Calibri" panose="020F0502020204030204" pitchFamily="34" charset="0"/>
              </a:rPr>
              <a:t>Critically evaluate the benefits and limitations with hotel rebranding or reflagging?</a:t>
            </a:r>
          </a:p>
          <a:p>
            <a:pPr marL="0" indent="0" algn="ctr">
              <a:lnSpc>
                <a:spcPct val="107000"/>
              </a:lnSpc>
              <a:spcAft>
                <a:spcPts val="800"/>
              </a:spcAft>
              <a:buNone/>
            </a:pPr>
            <a:r>
              <a:rPr lang="en-GB" sz="5000" dirty="0">
                <a:solidFill>
                  <a:srgbClr val="000000"/>
                </a:solidFill>
                <a:latin typeface="Calibri" panose="020F0502020204030204" pitchFamily="34" charset="0"/>
                <a:ea typeface="Calibri" panose="020F0502020204030204" pitchFamily="34" charset="0"/>
                <a:cs typeface="Calibri" panose="020F0502020204030204" pitchFamily="34" charset="0"/>
              </a:rPr>
              <a:t>How would you highlight this change using a change management model? </a:t>
            </a:r>
          </a:p>
          <a:p>
            <a:pPr marL="0" indent="0" algn="ctr">
              <a:lnSpc>
                <a:spcPct val="107000"/>
              </a:lnSpc>
              <a:spcAft>
                <a:spcPts val="800"/>
              </a:spcAft>
              <a:buNone/>
            </a:pPr>
            <a:endParaRPr lang="en-GB"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57150" indent="0">
              <a:buNone/>
            </a:pPr>
            <a:endParaRPr lang="en-US" dirty="0">
              <a:solidFill>
                <a:srgbClr val="000000"/>
              </a:solidFill>
            </a:endParaRPr>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71154" y="1448647"/>
            <a:ext cx="7129846" cy="4010539"/>
          </a:xfrm>
          <a:prstGeom prst="ellipse">
            <a:avLst/>
          </a:prstGeom>
          <a:ln>
            <a:noFill/>
          </a:ln>
          <a:effectLst>
            <a:softEdge rad="112500"/>
          </a:effectLst>
        </p:spPr>
      </p:pic>
    </p:spTree>
    <p:extLst>
      <p:ext uri="{BB962C8B-B14F-4D97-AF65-F5344CB8AC3E}">
        <p14:creationId xmlns:p14="http://schemas.microsoft.com/office/powerpoint/2010/main" val="4259857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1" presetClass="mediacall" presetSubtype="0" fill="hold" nodeType="withEffect">
                                  <p:stCondLst>
                                    <p:cond delay="0"/>
                                  </p:stCondLst>
                                  <p:childTnLst>
                                    <p:cmd type="call" cmd="playFrom(0.0)">
                                      <p:cBhvr>
                                        <p:cTn id="22"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withEffect">
                                  <p:stCondLst>
                                    <p:cond delay="0"/>
                                  </p:stCondLst>
                                  <p:childTnLst>
                                    <p:cmd type="call" cmd="togglePause">
                                      <p:cBhvr>
                                        <p:cTn id="27" dur="1" fill="hold"/>
                                        <p:tgtEl>
                                          <p:spTgt spid="4"/>
                                        </p:tgtEl>
                                      </p:cBhvr>
                                    </p:cmd>
                                  </p:childTnLst>
                                </p:cTn>
                              </p:par>
                            </p:childTnLst>
                          </p:cTn>
                        </p:par>
                      </p:childTnLst>
                    </p:cTn>
                  </p:par>
                </p:childTnLst>
              </p:cTn>
              <p:nextCondLst>
                <p:cond evt="onClick" delay="0">
                  <p:tgtEl>
                    <p:spTgt spid="4"/>
                  </p:tgtEl>
                </p:cond>
              </p:nextCondLst>
            </p:seq>
            <p:video>
              <p:cMediaNode vol="80000" mute="1">
                <p:cTn id="28" repeatCount="indefinite" fill="hold" display="0">
                  <p:stCondLst>
                    <p:cond delay="indefinite"/>
                  </p:stCondLst>
                </p:cTn>
                <p:tgtEl>
                  <p:spTgt spid="4"/>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p:nvPr>
        </p:nvSpPr>
        <p:spPr>
          <a:xfrm>
            <a:off x="2031766" y="243588"/>
            <a:ext cx="6483581" cy="899177"/>
          </a:xfrm>
        </p:spPr>
        <p:txBody>
          <a:bodyPr anchor="b">
            <a:normAutofit/>
          </a:bodyPr>
          <a:lstStyle/>
          <a:p>
            <a:r>
              <a:rPr lang="en-GB" sz="4800" u="sng" dirty="0"/>
              <a:t>Outcomes of the session</a:t>
            </a:r>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031766" y="1608101"/>
            <a:ext cx="5550606" cy="3122215"/>
          </a:xfrm>
          <a:prstGeom prst="rect">
            <a:avLst/>
          </a:prstGeom>
        </p:spPr>
      </p:pic>
      <p:sp>
        <p:nvSpPr>
          <p:cNvPr id="3" name="Content Placeholder 2">
            <a:extLst>
              <a:ext uri="{FF2B5EF4-FFF2-40B4-BE49-F238E27FC236}">
                <a16:creationId xmlns:a16="http://schemas.microsoft.com/office/drawing/2014/main" id="{2DBA2360-C592-BF71-A885-AB7E0C090E72}"/>
              </a:ext>
            </a:extLst>
          </p:cNvPr>
          <p:cNvSpPr>
            <a:spLocks noGrp="1"/>
          </p:cNvSpPr>
          <p:nvPr>
            <p:ph idx="1"/>
          </p:nvPr>
        </p:nvSpPr>
        <p:spPr>
          <a:xfrm>
            <a:off x="7643689" y="1599077"/>
            <a:ext cx="2403657" cy="3363930"/>
          </a:xfrm>
        </p:spPr>
        <p:txBody>
          <a:bodyPr anchor="t">
            <a:normAutofit fontScale="85000" lnSpcReduction="10000"/>
          </a:bodyPr>
          <a:lstStyle/>
          <a:p>
            <a:pPr marL="57150" indent="0">
              <a:buNone/>
            </a:pPr>
            <a:r>
              <a:rPr lang="en-US" sz="2400" dirty="0">
                <a:solidFill>
                  <a:srgbClr val="000000"/>
                </a:solidFill>
              </a:rPr>
              <a:t>What is Change Management?</a:t>
            </a:r>
          </a:p>
          <a:p>
            <a:pPr indent="-171450"/>
            <a:endParaRPr lang="en-US" sz="2400" dirty="0">
              <a:solidFill>
                <a:srgbClr val="000000"/>
              </a:solidFill>
            </a:endParaRPr>
          </a:p>
          <a:p>
            <a:pPr marL="57150" indent="0">
              <a:buNone/>
            </a:pPr>
            <a:r>
              <a:rPr lang="en-US" sz="2400" dirty="0">
                <a:solidFill>
                  <a:srgbClr val="000000"/>
                </a:solidFill>
              </a:rPr>
              <a:t>Why do we need it?</a:t>
            </a:r>
          </a:p>
          <a:p>
            <a:pPr indent="-171450"/>
            <a:endParaRPr lang="en-US" sz="2400" dirty="0">
              <a:solidFill>
                <a:srgbClr val="000000"/>
              </a:solidFill>
            </a:endParaRPr>
          </a:p>
          <a:p>
            <a:pPr marL="57150" indent="0">
              <a:buNone/>
            </a:pPr>
            <a:r>
              <a:rPr lang="en-US" sz="2400" dirty="0">
                <a:solidFill>
                  <a:srgbClr val="000000"/>
                </a:solidFill>
              </a:rPr>
              <a:t>Apply various change management models and techniques in different scenarios? </a:t>
            </a:r>
          </a:p>
          <a:p>
            <a:endParaRPr lang="en-GB" sz="1600" dirty="0"/>
          </a:p>
        </p:txBody>
      </p:sp>
    </p:spTree>
    <p:extLst>
      <p:ext uri="{BB962C8B-B14F-4D97-AF65-F5344CB8AC3E}">
        <p14:creationId xmlns:p14="http://schemas.microsoft.com/office/powerpoint/2010/main" val="3692582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2" repeatCount="indefinite" fill="hold" display="0">
                  <p:stCondLst>
                    <p:cond delay="indefinite"/>
                  </p:stCondLst>
                </p:cTn>
                <p:tgtEl>
                  <p:spTgt spid="9"/>
                </p:tgtEl>
              </p:cMediaNode>
            </p:video>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941673" y="-282779"/>
            <a:ext cx="7886700" cy="2139553"/>
          </a:xfrm>
        </p:spPr>
        <p:txBody>
          <a:bodyPr/>
          <a:lstStyle/>
          <a:p>
            <a:r>
              <a:rPr lang="en-GB" dirty="0"/>
              <a:t>Next Week!</a:t>
            </a:r>
          </a:p>
        </p:txBody>
      </p:sp>
      <p:sp>
        <p:nvSpPr>
          <p:cNvPr id="3" name="Text Placeholder 2">
            <a:extLst>
              <a:ext uri="{FF2B5EF4-FFF2-40B4-BE49-F238E27FC236}">
                <a16:creationId xmlns:a16="http://schemas.microsoft.com/office/drawing/2014/main" id="{0C162D24-680E-2CF1-58C8-50D9BB4965F0}"/>
              </a:ext>
            </a:extLst>
          </p:cNvPr>
          <p:cNvSpPr>
            <a:spLocks noGrp="1"/>
          </p:cNvSpPr>
          <p:nvPr>
            <p:ph type="body" idx="1"/>
          </p:nvPr>
        </p:nvSpPr>
        <p:spPr>
          <a:xfrm>
            <a:off x="941673" y="1928558"/>
            <a:ext cx="7886700" cy="1125140"/>
          </a:xfrm>
        </p:spPr>
        <p:txBody>
          <a:bodyPr/>
          <a:lstStyle/>
          <a:p>
            <a:r>
              <a:rPr lang="en-US" sz="3200" dirty="0">
                <a:solidFill>
                  <a:schemeClr val="tx1"/>
                </a:solidFill>
              </a:rPr>
              <a:t>Next Lecture: Analysis tools and frameworks</a:t>
            </a:r>
          </a:p>
          <a:p>
            <a:endParaRPr lang="en-US" sz="3200" dirty="0">
              <a:solidFill>
                <a:schemeClr val="tx1"/>
              </a:solidFill>
            </a:endParaRPr>
          </a:p>
          <a:p>
            <a:r>
              <a:rPr lang="en-US" sz="3200" dirty="0">
                <a:solidFill>
                  <a:schemeClr val="tx1"/>
                </a:solidFill>
              </a:rPr>
              <a:t>Submit drafts</a:t>
            </a:r>
          </a:p>
          <a:p>
            <a:endParaRPr lang="en-US" sz="3200" dirty="0">
              <a:solidFill>
                <a:schemeClr val="tx1"/>
              </a:solidFill>
            </a:endParaRPr>
          </a:p>
          <a:p>
            <a:r>
              <a:rPr lang="en-US" sz="3200" dirty="0">
                <a:solidFill>
                  <a:schemeClr val="tx1"/>
                </a:solidFill>
              </a:rPr>
              <a:t>Arrange one to one sessions regarding the assignment  </a:t>
            </a:r>
          </a:p>
          <a:p>
            <a:endParaRPr lang="en-GB" dirty="0"/>
          </a:p>
        </p:txBody>
      </p:sp>
    </p:spTree>
    <p:extLst>
      <p:ext uri="{BB962C8B-B14F-4D97-AF65-F5344CB8AC3E}">
        <p14:creationId xmlns:p14="http://schemas.microsoft.com/office/powerpoint/2010/main" val="2609793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540589" y="2067905"/>
            <a:ext cx="4488611" cy="3458751"/>
          </a:xfrm>
        </p:spPr>
        <p:txBody>
          <a:bodyPr/>
          <a:lstStyle/>
          <a:p>
            <a:r>
              <a:rPr lang="en-GB" sz="2400" b="1" dirty="0"/>
              <a:t>I look forward to seeing you next week.</a:t>
            </a:r>
            <a:br>
              <a:rPr lang="en-GB" sz="2400" b="1" dirty="0"/>
            </a:br>
            <a:br>
              <a:rPr lang="en-GB" sz="2400" b="1" dirty="0"/>
            </a:br>
            <a:r>
              <a:rPr lang="en-GB" sz="2400" b="1" dirty="0"/>
              <a:t>If you have any questions in the meantime, please send an email from your </a:t>
            </a:r>
            <a:r>
              <a:rPr lang="en-GB" sz="2400" b="1" i="1" u="sng" dirty="0"/>
              <a:t>student account</a:t>
            </a:r>
            <a:br>
              <a:rPr lang="en-GB" sz="2400" b="1" i="1" u="sng" dirty="0"/>
            </a:br>
            <a:br>
              <a:rPr lang="en-GB" sz="2400" b="1" i="1" u="sng" dirty="0"/>
            </a:br>
            <a:r>
              <a:rPr lang="en-GB" sz="2400" b="1" i="1" u="sng" dirty="0"/>
              <a:t>l.blake@uwtsd.ac.uk</a:t>
            </a:r>
            <a:endParaRPr lang="en-GB" u="sng" dirty="0"/>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390587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B20D8D9EE02948A6C40859CF0F1CF5" ma:contentTypeVersion="13" ma:contentTypeDescription="Create a new document." ma:contentTypeScope="" ma:versionID="3a42bb11c81490c0711891ed477bd834">
  <xsd:schema xmlns:xsd="http://www.w3.org/2001/XMLSchema" xmlns:xs="http://www.w3.org/2001/XMLSchema" xmlns:p="http://schemas.microsoft.com/office/2006/metadata/properties" xmlns:ns2="74243a2f-f39c-4e43-9810-58f2f548e0d4" xmlns:ns3="32cf4773-4f40-40c5-b712-949156571374" targetNamespace="http://schemas.microsoft.com/office/2006/metadata/properties" ma:root="true" ma:fieldsID="03a78252230837bb11038cea7e79c1f1" ns2:_="" ns3:_="">
    <xsd:import namespace="74243a2f-f39c-4e43-9810-58f2f548e0d4"/>
    <xsd:import namespace="32cf4773-4f40-40c5-b712-949156571374"/>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43a2f-f39c-4e43-9810-58f2f548e0d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cf4773-4f40-40c5-b712-94915657137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2f4320f-1d01-4f5b-afc1-77c425931ec5}" ma:internalName="TaxCatchAll" ma:showField="CatchAllData" ma:web="32cf4773-4f40-40c5-b712-94915657137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4243a2f-f39c-4e43-9810-58f2f548e0d4">
      <Terms xmlns="http://schemas.microsoft.com/office/infopath/2007/PartnerControls"/>
    </lcf76f155ced4ddcb4097134ff3c332f>
    <TaxCatchAll xmlns="32cf4773-4f40-40c5-b712-949156571374" xsi:nil="true"/>
  </documentManagement>
</p:properties>
</file>

<file path=customXml/itemProps1.xml><?xml version="1.0" encoding="utf-8"?>
<ds:datastoreItem xmlns:ds="http://schemas.openxmlformats.org/officeDocument/2006/customXml" ds:itemID="{14D58644-A16F-4E7E-AE3E-7731F1424F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43a2f-f39c-4e43-9810-58f2f548e0d4"/>
    <ds:schemaRef ds:uri="32cf4773-4f40-40c5-b712-949156571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11B643-606F-43A6-818B-3C7336F92A1B}">
  <ds:schemaRefs>
    <ds:schemaRef ds:uri="http://schemas.microsoft.com/sharepoint/v3/contenttype/forms"/>
  </ds:schemaRefs>
</ds:datastoreItem>
</file>

<file path=customXml/itemProps3.xml><?xml version="1.0" encoding="utf-8"?>
<ds:datastoreItem xmlns:ds="http://schemas.openxmlformats.org/officeDocument/2006/customXml" ds:itemID="{86507A30-ABE1-4988-86BE-C80E6C31A2D7}">
  <ds:schemaRefs>
    <ds:schemaRef ds:uri="http://schemas.microsoft.com/office/2006/metadata/properties"/>
    <ds:schemaRef ds:uri="http://schemas.microsoft.com/office/infopath/2007/PartnerControls"/>
    <ds:schemaRef ds:uri="74243a2f-f39c-4e43-9810-58f2f548e0d4"/>
    <ds:schemaRef ds:uri="32cf4773-4f40-40c5-b712-949156571374"/>
  </ds:schemaRefs>
</ds:datastoreItem>
</file>

<file path=docProps/app.xml><?xml version="1.0" encoding="utf-8"?>
<Properties xmlns="http://schemas.openxmlformats.org/officeDocument/2006/extended-properties" xmlns:vt="http://schemas.openxmlformats.org/officeDocument/2006/docPropsVTypes">
  <TotalTime>0</TotalTime>
  <Words>3139</Words>
  <Application>Microsoft Office PowerPoint</Application>
  <PresentationFormat>Widescreen</PresentationFormat>
  <Paragraphs>270</Paragraphs>
  <Slides>30</Slides>
  <Notes>21</Notes>
  <HiddenSlides>0</HiddenSlides>
  <MMClips>15</MMClips>
  <ScaleCrop>false</ScaleCrop>
  <HeadingPairs>
    <vt:vector size="6" baseType="variant">
      <vt:variant>
        <vt:lpstr>Fonts Used</vt:lpstr>
      </vt:variant>
      <vt:variant>
        <vt:i4>12</vt:i4>
      </vt:variant>
      <vt:variant>
        <vt:lpstr>Theme</vt:lpstr>
      </vt:variant>
      <vt:variant>
        <vt:i4>6</vt:i4>
      </vt:variant>
      <vt:variant>
        <vt:lpstr>Slide Titles</vt:lpstr>
      </vt:variant>
      <vt:variant>
        <vt:i4>30</vt:i4>
      </vt:variant>
    </vt:vector>
  </HeadingPairs>
  <TitlesOfParts>
    <vt:vector size="48" baseType="lpstr">
      <vt:lpstr>Tiempos Text</vt:lpstr>
      <vt:lpstr>Trade Gothic W01 Bold 2</vt:lpstr>
      <vt:lpstr>Trade Gothic W01 Obl</vt:lpstr>
      <vt:lpstr>Trade Gothic W01 Roman</vt:lpstr>
      <vt:lpstr>Arial</vt:lpstr>
      <vt:lpstr>Calibri</vt:lpstr>
      <vt:lpstr>Calibri Light</vt:lpstr>
      <vt:lpstr>Open Sans</vt:lpstr>
      <vt:lpstr>Roboto</vt:lpstr>
      <vt:lpstr>Source Serif Pro</vt:lpstr>
      <vt:lpstr>Times New Roman</vt:lpstr>
      <vt:lpstr>Wingdings</vt:lpstr>
      <vt:lpstr>Title Slide 1</vt:lpstr>
      <vt:lpstr>Sub Title 1</vt:lpstr>
      <vt:lpstr>1_Text Break Info Slide 2</vt:lpstr>
      <vt:lpstr>1_Title Slide 1</vt:lpstr>
      <vt:lpstr>1_Holding PAge</vt:lpstr>
      <vt:lpstr>Text 1</vt:lpstr>
      <vt:lpstr>BA International Hotel Management  Organisational Consultancy   BMIH6005  Week Six</vt:lpstr>
      <vt:lpstr>   As there are quite a few of us here, please ensure that your microphone is muted during all teaching until you are asked a question or there is a group discussion to prevent background noise.   You should attend every class and have a private space to work so that you can concentrate fully on the lesson.   You should not be at work, shopping, driving or caring for children.   Your camera must be always on during lectures please.  -Use the Teams university background to protect your privacy.  YOU must join via a laptop or PC/MAC –No attendance permitted on phones or tablets  You will be removed from the session and logged as absent if you fail to adhere to these criteria.   This and all sessions will be recorded so that you can watch it again </vt:lpstr>
      <vt:lpstr>Why is this important?</vt:lpstr>
      <vt:lpstr>PowerPoint Presentation</vt:lpstr>
      <vt:lpstr>Outcomes of the session</vt:lpstr>
      <vt:lpstr>Change Management Definitions </vt:lpstr>
      <vt:lpstr>PowerPoint Presentation</vt:lpstr>
      <vt:lpstr>Change Management…</vt:lpstr>
      <vt:lpstr>Further understanding of change management  Who moved my cheese? Dr Spencer Johnston </vt:lpstr>
      <vt:lpstr>What are the drivers of Change?</vt:lpstr>
      <vt:lpstr>Not everyone likes change!</vt:lpstr>
      <vt:lpstr>Group Exercise:</vt:lpstr>
      <vt:lpstr>The resistance to change management</vt:lpstr>
      <vt:lpstr>Organisational Change Implementation</vt:lpstr>
      <vt:lpstr>Process for Planned Organisational Change</vt:lpstr>
      <vt:lpstr>Any Questions?</vt:lpstr>
      <vt:lpstr>Change Management Modelling</vt:lpstr>
      <vt:lpstr>Breakout Room Exercise:</vt:lpstr>
      <vt:lpstr>Lewin’s 3 Stage Model of Change</vt:lpstr>
      <vt:lpstr>PowerPoint Presentation</vt:lpstr>
      <vt:lpstr>Kotter’s eight step change model (1995)</vt:lpstr>
      <vt:lpstr>The Change Curve</vt:lpstr>
      <vt:lpstr>PowerPoint Presentation</vt:lpstr>
      <vt:lpstr>HOW TO MANAGE CHANGE EFFECTIVELY? </vt:lpstr>
      <vt:lpstr>Marriott Hotels reflagging and brand conversion of  hotels their UK hotels </vt:lpstr>
      <vt:lpstr>Group Exercise:</vt:lpstr>
      <vt:lpstr>Outcomes of the session</vt:lpstr>
      <vt:lpstr>Next Week!</vt:lpstr>
      <vt:lpstr>I look forward to seeing you next week.  If you have any questions in the meantime, please send an email from your student account  l.blake@uwtsd.ac.uk</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BMIH 00</dc:title>
  <dc:creator>Christopher Wilkin</dc:creator>
  <cp:lastModifiedBy>Laurence Blake</cp:lastModifiedBy>
  <cp:revision>3</cp:revision>
  <dcterms:created xsi:type="dcterms:W3CDTF">2023-01-31T21:01:37Z</dcterms:created>
  <dcterms:modified xsi:type="dcterms:W3CDTF">2023-05-23T17:56:45Z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0x01010048B20D8D9EE02948A6C40859CF0F1CF5</vt:lpwstr>
  </property>
</Properties>
</file>