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3"/>
  </p:notesMasterIdLst>
  <p:handoutMasterIdLst>
    <p:handoutMasterId r:id="rId14"/>
  </p:handoutMasterIdLst>
  <p:sldIdLst>
    <p:sldId id="256" r:id="rId2"/>
    <p:sldId id="262" r:id="rId3"/>
    <p:sldId id="257" r:id="rId4"/>
    <p:sldId id="265" r:id="rId5"/>
    <p:sldId id="259" r:id="rId6"/>
    <p:sldId id="258" r:id="rId7"/>
    <p:sldId id="263" r:id="rId8"/>
    <p:sldId id="260" r:id="rId9"/>
    <p:sldId id="261" r:id="rId10"/>
    <p:sldId id="266" r:id="rId11"/>
    <p:sldId id="264" r:id="rId12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ED8CB72-0655-96E8-B5BD-A6ED88DEE28B}" v="585" dt="2023-10-19T21:50:55.419"/>
    <p1510:client id="{4FE3E09C-1022-C1B2-142D-788472E2E35C}" v="453" dt="2023-10-19T19:40:13.383"/>
    <p1510:client id="{784B7157-F73C-3BC3-62F6-5B190F6EEAE6}" v="957" dt="2023-10-19T21:17:04.613"/>
    <p1510:client id="{7B803AAB-7BDA-AEFE-BED2-92A8CEAAD424}" v="5" dt="2023-10-19T21:58:48.111"/>
    <p1510:client id="{91061D5F-9445-E957-97CF-F94D7E6453A5}" v="1868" dt="2023-10-19T20:48:52.110"/>
    <p1510:client id="{B27DF99D-0215-4B24-B2DB-8637BAC0029C}" v="5" dt="2023-10-19T22:25:47.07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13" d="100"/>
          <a:sy n="113" d="100"/>
        </p:scale>
        <p:origin x="47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44B6CD91-6055-4BA8-803A-BE019916FEA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1348C43-6703-4B62-B127-17C78C08B4C3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D08E63D-6FE9-403D-8E39-68FE971BAC76}" type="datetime1">
              <a:rPr lang="en-GB" smtClean="0"/>
              <a:t>22/10/2023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594B0BC-D758-4808-81A5-75FE72727CE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4C0294-AD44-45E1-AAD0-0F71A65A563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BDD069-5B99-44A5-9C53-893C00A1B8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4957635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DF03DA-E8C9-45D1-B38B-0154ED478CCA}" type="datetime1">
              <a:rPr lang="en-GB" smtClean="0"/>
              <a:pPr/>
              <a:t>22/10/2023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2A64AD-2530-4DFF-8FAA-D42BF483CF81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4802122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82A64AD-2530-4DFF-8FAA-D42BF483CF8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10966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rtlCol="0" anchor="b">
            <a:normAutofit/>
          </a:bodyPr>
          <a:lstStyle>
            <a:lvl1pPr algn="l">
              <a:defRPr sz="66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 rtlCol="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090987D-47D0-402B-96DE-E0A32AD146E1}" type="datetime1">
              <a:rPr lang="en-GB" noProof="0" smtClean="0"/>
              <a:t>22/10/2023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 anchor="t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6A3F2DC-9CE6-45BB-9AC5-30D691C62390}" type="datetime1">
              <a:rPr lang="en-GB" noProof="0" smtClean="0"/>
              <a:t>22/10/2023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rtlCol="0" anchor="b">
            <a:normAutofit/>
          </a:bodyPr>
          <a:lstStyle>
            <a:lvl1pPr algn="l">
              <a:defRPr sz="36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 rtlCol="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9407FBD-926E-4B82-9753-B2AD707AA8ED}" type="datetime1">
              <a:rPr lang="en-GB" noProof="0" smtClean="0"/>
              <a:t>22/10/2023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13BE98E-D2F1-46E8-89C1-2BB0E688BA5E}" type="datetime1">
              <a:rPr lang="en-GB" noProof="0" smtClean="0"/>
              <a:t>22/10/2023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rtlCol="0"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rtlCol="0"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23CE2EB-862E-41BC-802E-5F3949C067FC}" type="datetime1">
              <a:rPr lang="en-GB" noProof="0" smtClean="0"/>
              <a:t>22/10/2023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1352E18-C2BE-4273-99D2-FF7AA1B877AB}" type="datetime1">
              <a:rPr lang="en-GB" noProof="0" smtClean="0"/>
              <a:t>22/10/2023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760473D-06DF-4867-85F6-D662C30DFA13}" type="datetime1">
              <a:rPr lang="en-GB" noProof="0" smtClean="0"/>
              <a:t>22/10/2023</a:t>
            </a:fld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rtlCol="0" anchor="b">
            <a:normAutofit/>
          </a:bodyPr>
          <a:lstStyle>
            <a:lvl1pPr algn="l">
              <a:defRPr sz="24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rtlCol="0" anchor="ctr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 rtlCol="0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7B9F554-D3AC-491F-8843-7DE46496AEF3}" type="datetime1">
              <a:rPr lang="en-GB" noProof="0" smtClean="0"/>
              <a:t>22/10/2023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rtlCol="0" anchor="b">
            <a:normAutofit/>
          </a:bodyPr>
          <a:lstStyle>
            <a:lvl1pPr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rtlCol="0"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 rtlCol="0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 rtlCol="0"/>
          <a:lstStyle>
            <a:lvl1pPr algn="l">
              <a:defRPr/>
            </a:lvl1pPr>
          </a:lstStyle>
          <a:p>
            <a:pPr rtl="0"/>
            <a:fld id="{BE449E18-83F2-4430-AFCD-43CA933C8070}" type="datetime1">
              <a:rPr lang="en-GB" noProof="0" smtClean="0"/>
              <a:t>22/10/2023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52FF86A-4C07-466A-9036-3E493E72145F}" type="datetime1">
              <a:rPr lang="en-GB" noProof="0" smtClean="0"/>
              <a:t>22/10/2023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 rtlCol="0"/>
          <a:lstStyle>
            <a:lvl1pPr algn="l">
              <a:defRPr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5421C4C-E19D-4219-A804-0FB628A9D745}" type="datetime1">
              <a:rPr lang="en-GB" noProof="0" smtClean="0"/>
              <a:t>22/10/2023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C955BE79-A457-4079-B8A4-ED2BED4AAC17}" type="datetime1">
              <a:rPr lang="en-GB" noProof="0" smtClean="0"/>
              <a:t>22/10/2023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pPr rtl="0"/>
            <a:fld id="{6D22F896-40B5-4ADD-8801-0D06FADFA095}" type="slidenum">
              <a:rPr lang="en-GB" noProof="0" smtClean="0"/>
              <a:pPr rtl="0"/>
              <a:t>‹#›</a:t>
            </a:fld>
            <a:endParaRPr lang="en-GB" noProof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File:John-milton.jpg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ommons.wikimedia.org/wiki/File:Dor%C3%A9_by_Nadar_1867_cropped.jpg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etitpalais.paris.fr/sites/default/files/dore-pdut1438.jpg?1420713837" TargetMode="External"/><Relationship Id="rId3" Type="http://schemas.openxmlformats.org/officeDocument/2006/relationships/image" Target="../media/image6.jpeg"/><Relationship Id="rId7" Type="http://schemas.openxmlformats.org/officeDocument/2006/relationships/hyperlink" Target="https://commons.wikimedia.org/wiki/File:D%27Artagnan_statue_Dumas_Gustave_Dor%C3%A9.jpg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.jpeg"/><Relationship Id="rId5" Type="http://schemas.openxmlformats.org/officeDocument/2006/relationships/image" Target="../media/image8.jpeg"/><Relationship Id="rId10" Type="http://schemas.openxmlformats.org/officeDocument/2006/relationships/hyperlink" Target="https://commons.wikimedia.org/wiki/File:Gustave_Dor%C3%A9_-_Dante_Alighieri_-_Inferno_-_Plate_65_(Canto_XXXI_-_The_Titans).jpg" TargetMode="External"/><Relationship Id="rId4" Type="http://schemas.openxmlformats.org/officeDocument/2006/relationships/image" Target="../media/image7.jpeg"/><Relationship Id="rId9" Type="http://schemas.openxmlformats.org/officeDocument/2006/relationships/hyperlink" Target="https://commons.wikimedia.org/wiki/File:Gustave_Dor%C3%A9_Les_Saltimbanques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4F6621CF-F493-40D5-98AE-24A9D3AD43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8" y="0"/>
            <a:ext cx="12194875" cy="4950268"/>
          </a:xfrm>
          <a:prstGeom prst="rect">
            <a:avLst/>
          </a:prstGeom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078896" y="643467"/>
            <a:ext cx="5975956" cy="4127545"/>
          </a:xfrm>
        </p:spPr>
        <p:txBody>
          <a:bodyPr rtlCol="0" anchor="ctr">
            <a:normAutofit/>
          </a:bodyPr>
          <a:lstStyle/>
          <a:p>
            <a:r>
              <a:rPr lang="en-GB" sz="4800"/>
              <a:t>Gustave Dore's illustrations in paradise lost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CADEE02A-D296-42EA-88F5-7803F69CEE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4950269"/>
            <a:ext cx="12191695" cy="19077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078896" y="5118231"/>
            <a:ext cx="5975956" cy="977621"/>
          </a:xfrm>
        </p:spPr>
        <p:txBody>
          <a:bodyPr vert="horz" lIns="91440" tIns="91440" rIns="91440" bIns="91440" rtlCol="0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Paradise Lost by John milton,</a:t>
            </a:r>
            <a:endParaRPr lang="en-US">
              <a:solidFill>
                <a:srgbClr val="FFFFFF"/>
              </a:solidFill>
            </a:endParaRPr>
          </a:p>
          <a:p>
            <a:r>
              <a:rPr lang="en-GB">
                <a:solidFill>
                  <a:srgbClr val="FFFFFF"/>
                </a:solidFill>
              </a:rPr>
              <a:t>Illustrations by g. Dore.</a:t>
            </a:r>
          </a:p>
        </p:txBody>
      </p:sp>
      <p:pic>
        <p:nvPicPr>
          <p:cNvPr id="4" name="Picture 3" descr="A white book with red text&#10;&#10;Description automatically generated">
            <a:extLst>
              <a:ext uri="{FF2B5EF4-FFF2-40B4-BE49-F238E27FC236}">
                <a16:creationId xmlns:a16="http://schemas.microsoft.com/office/drawing/2014/main" id="{E6A96ACB-C3B5-BFB9-7193-58ACF90561B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228" b="4645"/>
          <a:stretch/>
        </p:blipFill>
        <p:spPr>
          <a:xfrm rot="5400000">
            <a:off x="-1100263" y="1103440"/>
            <a:ext cx="6858002" cy="465111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E41FFC0-BDA2-466F-60D2-21A433A3AED7}"/>
              </a:ext>
            </a:extLst>
          </p:cNvPr>
          <p:cNvSpPr txBox="1"/>
          <p:nvPr/>
        </p:nvSpPr>
        <p:spPr>
          <a:xfrm>
            <a:off x="4690852" y="53179"/>
            <a:ext cx="1102516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800"/>
              <a:t>Own image, Milton's Paradise lost, F ELLIS, PR 3560 MIL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6326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0" name="Rectangle 59">
            <a:extLst>
              <a:ext uri="{FF2B5EF4-FFF2-40B4-BE49-F238E27FC236}">
                <a16:creationId xmlns:a16="http://schemas.microsoft.com/office/drawing/2014/main" id="{1C2A4B30-77D7-4FFB-8B53-A88BD68CAB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8C5B8D-B21D-4101-6F5C-47B9D1F787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19"/>
            <a:ext cx="4325112" cy="1049235"/>
          </a:xfrm>
        </p:spPr>
        <p:txBody>
          <a:bodyPr>
            <a:normAutofit/>
          </a:bodyPr>
          <a:lstStyle/>
          <a:p>
            <a:r>
              <a:rPr lang="en-GB" sz="2800"/>
              <a:t>John Milton's Paradise lost</a:t>
            </a:r>
          </a:p>
        </p:txBody>
      </p:sp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373AAE2E-5D6B-4952-A4BB-546C49F8DE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1853754"/>
            <a:ext cx="432511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62" name="Rectangle 61">
            <a:extLst>
              <a:ext uri="{FF2B5EF4-FFF2-40B4-BE49-F238E27FC236}">
                <a16:creationId xmlns:a16="http://schemas.microsoft.com/office/drawing/2014/main" id="{01E4D783-AD45-49E7-B6C7-BBACB82906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7F3517-66FF-4134-0D35-83F2B49997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4325113" cy="4074172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400"/>
              <a:t>This remake of paradise lost came long after Milton's death in 1674. Although Milton was a memory in history this work lived on through the ages, it could be described as a controversial and almost blasphemous piece of literature. The concept that the son of god and lucifer were somewhat above the almighty itself was a concept that was certainly ludicrous to the 17th century reader. But Milton as a visionary for his time wrote this as a sort of early ''fan-fiction'', a story based on the premise of the bible but done as a separate chain of events veering off the main Catholic dogma, and on to something that almost resembles modern fantasy. </a:t>
            </a:r>
          </a:p>
        </p:txBody>
      </p:sp>
      <p:pic>
        <p:nvPicPr>
          <p:cNvPr id="4" name="Picture 3" descr="A painting of a person in a black coat&#10;&#10;Description automatically generated">
            <a:extLst>
              <a:ext uri="{FF2B5EF4-FFF2-40B4-BE49-F238E27FC236}">
                <a16:creationId xmlns:a16="http://schemas.microsoft.com/office/drawing/2014/main" id="{9B6BBD6C-4683-C678-F5FE-DEE94CFF8C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5352" y="804519"/>
            <a:ext cx="4201881" cy="528538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7D42310-D65A-786C-FA6B-84D94B2151D5}"/>
              </a:ext>
            </a:extLst>
          </p:cNvPr>
          <p:cNvSpPr txBox="1"/>
          <p:nvPr/>
        </p:nvSpPr>
        <p:spPr>
          <a:xfrm>
            <a:off x="6731000" y="6065761"/>
            <a:ext cx="4106333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800"/>
              <a:t>John Milton, Unknown 17th Century Artist, </a:t>
            </a:r>
            <a:r>
              <a:rPr lang="en-GB" sz="800">
                <a:ea typeface="+mn-lt"/>
                <a:cs typeface="+mn-lt"/>
              </a:rPr>
              <a:t>Portrait of John Milton in National Portrait Gallery, London (detail), Online Image, </a:t>
            </a:r>
            <a:r>
              <a:rPr lang="en-GB" sz="800" err="1">
                <a:ea typeface="+mn-lt"/>
                <a:cs typeface="+mn-lt"/>
              </a:rPr>
              <a:t>Avaliable</a:t>
            </a:r>
            <a:r>
              <a:rPr lang="en-GB" sz="800">
                <a:ea typeface="+mn-lt"/>
                <a:cs typeface="+mn-lt"/>
              </a:rPr>
              <a:t> at - </a:t>
            </a:r>
            <a:r>
              <a:rPr lang="en-GB" sz="800">
                <a:ea typeface="+mn-lt"/>
                <a:cs typeface="+mn-lt"/>
                <a:hlinkClick r:id="rId3"/>
              </a:rPr>
              <a:t>https://commons.wikimedia.org/wiki/File:John-milton.jpg</a:t>
            </a:r>
            <a:r>
              <a:rPr lang="en-GB" sz="800">
                <a:ea typeface="+mn-lt"/>
                <a:cs typeface="+mn-lt"/>
              </a:rPr>
              <a:t> , [accessed 17/10/23]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28579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C3D674-3D59-4E93-80CA-0C0A9095E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84B8F8-FDC9-498B-9960-5D7260AFC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417737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3435AA10-5EFD-A24E-A464-0F1366386C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20"/>
            <a:ext cx="4176511" cy="1049235"/>
          </a:xfrm>
        </p:spPr>
        <p:txBody>
          <a:bodyPr>
            <a:normAutofit/>
          </a:bodyPr>
          <a:lstStyle/>
          <a:p>
            <a:r>
              <a:rPr lang="en-GB"/>
              <a:t>The Printmaker- Gustave Dore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F2A81E1-BCBE-426B-8C09-33274E694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DA5FB8-0E95-AAF2-A063-F315A293E8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81" y="2015732"/>
            <a:ext cx="4172212" cy="3450613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10000"/>
              </a:lnSpc>
            </a:pPr>
            <a:r>
              <a:rPr lang="en-GB" sz="1400"/>
              <a:t>Gustave Dore was a French printmaker, illustrator, painter, comics artist, caricaturist, and sculptor.</a:t>
            </a:r>
          </a:p>
          <a:p>
            <a:pPr>
              <a:lnSpc>
                <a:spcPct val="110000"/>
              </a:lnSpc>
            </a:pPr>
            <a:r>
              <a:rPr lang="en-GB" sz="1400"/>
              <a:t>Dore lived and died within the 19th century (1832-1883), he was born in Strasbourg, France. </a:t>
            </a:r>
          </a:p>
          <a:p>
            <a:pPr>
              <a:lnSpc>
                <a:spcPct val="110000"/>
              </a:lnSpc>
            </a:pPr>
            <a:r>
              <a:rPr lang="en-GB" sz="1400"/>
              <a:t>He made many prints that mainly used the wooden block, rather than etching or metal engraving, although he did sometimes use metal engraving in his work.</a:t>
            </a:r>
          </a:p>
          <a:p>
            <a:pPr>
              <a:lnSpc>
                <a:spcPct val="110000"/>
              </a:lnSpc>
            </a:pPr>
            <a:r>
              <a:rPr lang="en-GB" sz="1400"/>
              <a:t>Gustave Dore was usually a designer in his works, there were up to 40 block-cutters employed to cut his drawings onto the wooden printing block , with his signature included.</a:t>
            </a:r>
          </a:p>
          <a:p>
            <a:pPr>
              <a:lnSpc>
                <a:spcPct val="110000"/>
              </a:lnSpc>
            </a:pPr>
            <a:r>
              <a:rPr lang="en-GB" sz="1400"/>
              <a:t>Due to the innovations of the 19th century, it is likely that these prints were pressed onto wood-pulp made paper, it was cheap and easy to make, allowing it to be mass produced, this gives the images a silky-smooth finish, rather than a textured finish from the press.</a:t>
            </a:r>
          </a:p>
        </p:txBody>
      </p:sp>
      <p:pic>
        <p:nvPicPr>
          <p:cNvPr id="4" name="Picture 3" descr="A person in a suit sitting on a stool with Seated Lincoln in the background&#10;&#10;Description automatically generated">
            <a:extLst>
              <a:ext uri="{FF2B5EF4-FFF2-40B4-BE49-F238E27FC236}">
                <a16:creationId xmlns:a16="http://schemas.microsoft.com/office/drawing/2014/main" id="{BFD3AD4A-F2E1-8787-5443-5872BAC983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43365" y="805583"/>
            <a:ext cx="3262533" cy="462447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9D1DDD4-5BB3-45BA-B9B3-06B62299AD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A24DAE64-2302-42EA-8239-F2F0775CA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D7578C84-B298-F43E-DC65-CB2973357BD0}"/>
              </a:ext>
            </a:extLst>
          </p:cNvPr>
          <p:cNvSpPr txBox="1"/>
          <p:nvPr/>
        </p:nvSpPr>
        <p:spPr>
          <a:xfrm>
            <a:off x="7160281" y="5541817"/>
            <a:ext cx="2991322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800"/>
              <a:t>Portrait of Gustave Dore by Nadar, 1867, </a:t>
            </a:r>
            <a:r>
              <a:rPr lang="en-GB" sz="800" err="1"/>
              <a:t>Bilbliotheque</a:t>
            </a:r>
            <a:r>
              <a:rPr lang="en-GB" sz="800"/>
              <a:t> Nationale de France, Nadar (1820-1910), online Image, available at - </a:t>
            </a:r>
            <a:r>
              <a:rPr lang="en-GB" sz="800">
                <a:ea typeface="+mn-lt"/>
                <a:cs typeface="+mn-lt"/>
                <a:hlinkClick r:id="rId4"/>
              </a:rPr>
              <a:t>https://commons.wikimedia.org/wiki/File:Dor%C3%A9_by_Nadar_1867_cropped.jpg</a:t>
            </a:r>
            <a:r>
              <a:rPr lang="en-GB" sz="800"/>
              <a:t> , [accessed 18/10/23] </a:t>
            </a:r>
          </a:p>
        </p:txBody>
      </p:sp>
    </p:spTree>
    <p:extLst>
      <p:ext uri="{BB962C8B-B14F-4D97-AF65-F5344CB8AC3E}">
        <p14:creationId xmlns:p14="http://schemas.microsoft.com/office/powerpoint/2010/main" val="34328963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B8F0BDCE-BB62-4DC7-B00E-1382A20EC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D1C53B29-B0D0-42FB-9FFF-ACF647D853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8938" y="1847088"/>
            <a:ext cx="283152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23F133E6-47FB-1926-A73A-137F1AA435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6623" y="804520"/>
            <a:ext cx="2830940" cy="1049235"/>
          </a:xfrm>
        </p:spPr>
        <p:txBody>
          <a:bodyPr>
            <a:normAutofit/>
          </a:bodyPr>
          <a:lstStyle/>
          <a:p>
            <a:r>
              <a:rPr lang="en-GB" sz="2200"/>
              <a:t>A LARGE RANGE OF ARTISTIC STYLES AND MEDIUMS.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111DC2D9-452E-4E6C-B8E1-1A31BB2E11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28A85FE1-0B0C-A96A-26F7-7BF11A2390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6624" y="2015732"/>
            <a:ext cx="2828026" cy="32875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Gustave Dore did a wide variety of artistic works during his lifetime, ranging from oil paintings all the way to sculptures.</a:t>
            </a:r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511EA79B-3A90-4ECB-9E55-D340C4E75A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979389" y="482171"/>
            <a:ext cx="7560115" cy="5149101"/>
            <a:chOff x="7463258" y="583365"/>
            <a:chExt cx="7560115" cy="5181928"/>
          </a:xfrm>
        </p:grpSpPr>
        <p:sp>
          <p:nvSpPr>
            <p:cNvPr id="38" name="Rectangle 37">
              <a:extLst>
                <a:ext uri="{FF2B5EF4-FFF2-40B4-BE49-F238E27FC236}">
                  <a16:creationId xmlns:a16="http://schemas.microsoft.com/office/drawing/2014/main" id="{BA77BA22-3895-46C9-B491-985C5BFDDF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3258" y="583365"/>
              <a:ext cx="7560115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CC1DAA9A-FEBF-4E28-A800-0E76422A83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6317" y="915807"/>
              <a:ext cx="692827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8" name="Picture 7" descr="A statue of a person sitting on a stone pillar&#10;&#10;Description automatically generated">
            <a:extLst>
              <a:ext uri="{FF2B5EF4-FFF2-40B4-BE49-F238E27FC236}">
                <a16:creationId xmlns:a16="http://schemas.microsoft.com/office/drawing/2014/main" id="{E0D1DF48-9048-2CEA-FC92-76AB41D0F68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09" r="-4" b="-4"/>
          <a:stretch/>
        </p:blipFill>
        <p:spPr>
          <a:xfrm>
            <a:off x="4631497" y="1116345"/>
            <a:ext cx="2395870" cy="3866172"/>
          </a:xfrm>
          <a:prstGeom prst="rect">
            <a:avLst/>
          </a:prstGeom>
        </p:spPr>
      </p:pic>
      <p:pic>
        <p:nvPicPr>
          <p:cNvPr id="4" name="Content Placeholder 3" descr="A painting of a person in a robe surrounded by angels&#10;&#10;Description automatically generated">
            <a:extLst>
              <a:ext uri="{FF2B5EF4-FFF2-40B4-BE49-F238E27FC236}">
                <a16:creationId xmlns:a16="http://schemas.microsoft.com/office/drawing/2014/main" id="{933DECE8-C72F-24A9-E8B7-C4183577E46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8029" r="-5" b="19070"/>
          <a:stretch/>
        </p:blipFill>
        <p:spPr>
          <a:xfrm>
            <a:off x="7193175" y="1116345"/>
            <a:ext cx="1776365" cy="1846778"/>
          </a:xfrm>
          <a:prstGeom prst="rect">
            <a:avLst/>
          </a:prstGeom>
        </p:spPr>
      </p:pic>
      <p:pic>
        <p:nvPicPr>
          <p:cNvPr id="5" name="Picture 4" descr="A painting of a person holding a child&#10;&#10;Description automatically generated">
            <a:extLst>
              <a:ext uri="{FF2B5EF4-FFF2-40B4-BE49-F238E27FC236}">
                <a16:creationId xmlns:a16="http://schemas.microsoft.com/office/drawing/2014/main" id="{84B70822-C23C-20B3-C6DB-DE17735092F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-6" b="15005"/>
          <a:stretch/>
        </p:blipFill>
        <p:spPr>
          <a:xfrm>
            <a:off x="9135364" y="1116345"/>
            <a:ext cx="1776365" cy="1846778"/>
          </a:xfrm>
          <a:prstGeom prst="rect">
            <a:avLst/>
          </a:prstGeom>
        </p:spPr>
      </p:pic>
      <p:pic>
        <p:nvPicPr>
          <p:cNvPr id="6" name="Picture 5" descr="A group of men in chains&#10;&#10;Description automatically generated">
            <a:extLst>
              <a:ext uri="{FF2B5EF4-FFF2-40B4-BE49-F238E27FC236}">
                <a16:creationId xmlns:a16="http://schemas.microsoft.com/office/drawing/2014/main" id="{3C959149-759C-B26F-43E8-26BF4B40949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5456" r="4" b="22429"/>
          <a:stretch/>
        </p:blipFill>
        <p:spPr>
          <a:xfrm>
            <a:off x="7191078" y="3131726"/>
            <a:ext cx="3720651" cy="1848937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9048A785-1CEE-4D9F-BE53-3382B11DAA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787D4842-D794-49A1-84EC-F82562A30E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BA5C7C44-F80C-26BF-04C4-804A9162C392}"/>
              </a:ext>
            </a:extLst>
          </p:cNvPr>
          <p:cNvSpPr txBox="1"/>
          <p:nvPr/>
        </p:nvSpPr>
        <p:spPr>
          <a:xfrm>
            <a:off x="3979389" y="5688754"/>
            <a:ext cx="73693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" dirty="0"/>
              <a:t>Left: </a:t>
            </a:r>
            <a:r>
              <a:rPr lang="en-GB" sz="600" dirty="0" err="1"/>
              <a:t>D’Artagnan</a:t>
            </a:r>
            <a:r>
              <a:rPr lang="en-GB" sz="600" dirty="0"/>
              <a:t>, backside of the monument to Alexandre Dumas, Paris, France, </a:t>
            </a:r>
            <a:r>
              <a:rPr lang="en-GB" sz="600" dirty="0" err="1"/>
              <a:t>Jebulon</a:t>
            </a:r>
            <a:r>
              <a:rPr lang="en-GB" sz="600" dirty="0"/>
              <a:t>, 17/5/2012, Online Image, </a:t>
            </a:r>
            <a:r>
              <a:rPr lang="en-GB" sz="600" dirty="0" err="1"/>
              <a:t>Avaliabe</a:t>
            </a:r>
            <a:r>
              <a:rPr lang="en-GB" sz="600" dirty="0"/>
              <a:t> at </a:t>
            </a:r>
            <a:r>
              <a:rPr lang="en-GB" sz="600" dirty="0">
                <a:hlinkClick r:id="rId7"/>
              </a:rPr>
              <a:t>https://commons.wikimedia.org/wiki/File:D%27Artagnan_statue_Dumas_Gustave_Dor%C3%A9.jpg</a:t>
            </a:r>
            <a:r>
              <a:rPr lang="en-GB" sz="600" dirty="0"/>
              <a:t> , [Accessed 17/10/23] Top Middle: </a:t>
            </a:r>
            <a:r>
              <a:rPr lang="en-GB" sz="600" dirty="0" err="1"/>
              <a:t>L’Acension</a:t>
            </a:r>
            <a:r>
              <a:rPr lang="en-GB" sz="600" dirty="0"/>
              <a:t>, Gustave Dore, Online Image, available at </a:t>
            </a:r>
            <a:r>
              <a:rPr lang="en-GB" sz="600" dirty="0">
                <a:hlinkClick r:id="rId8"/>
              </a:rPr>
              <a:t>https://www.petitpalais.paris.fr/sites/default/files/dore-pdut1438.jpg?1420713837</a:t>
            </a:r>
            <a:r>
              <a:rPr lang="en-GB" sz="600" dirty="0"/>
              <a:t> , [Accessed 17/10/23] Top Right: Les </a:t>
            </a:r>
            <a:r>
              <a:rPr lang="en-GB" sz="600" dirty="0" err="1"/>
              <a:t>Saltimbanques</a:t>
            </a:r>
            <a:r>
              <a:rPr lang="en-GB" sz="600" dirty="0"/>
              <a:t>, Gustave Dore, 1874, online image, available at </a:t>
            </a:r>
            <a:r>
              <a:rPr lang="en-GB" sz="600" dirty="0">
                <a:hlinkClick r:id="rId9"/>
              </a:rPr>
              <a:t>https://commons.wikimedia.org/wiki/File:Gustave_Dor%C3%A9_Les_Saltimbanques.jpg</a:t>
            </a:r>
            <a:r>
              <a:rPr lang="en-GB" sz="600" dirty="0"/>
              <a:t> , [Accessed 17/10/23] Bottom, Right Gustave ‘Dore’s illustrations to Dante’s Inferno, Plate LXV: Canto XXXI: The titans and giants, online image, available at </a:t>
            </a:r>
            <a:r>
              <a:rPr lang="en-GB" sz="600" dirty="0">
                <a:hlinkClick r:id="rId10"/>
              </a:rPr>
              <a:t>https://commons.wikimedia.org/wiki/File:Gustave_Dor%C3%A9_-_Dante_Alighieri_-_Inferno_-_Plate_65_(Canto_XXXI_-_The_Titans).jpg</a:t>
            </a:r>
            <a:r>
              <a:rPr lang="en-GB" sz="600" b="1" dirty="0"/>
              <a:t> </a:t>
            </a:r>
            <a:r>
              <a:rPr lang="en-GB" sz="600" dirty="0"/>
              <a:t>, [Accessed 17/10/23]</a:t>
            </a:r>
          </a:p>
        </p:txBody>
      </p:sp>
    </p:spTree>
    <p:extLst>
      <p:ext uri="{BB962C8B-B14F-4D97-AF65-F5344CB8AC3E}">
        <p14:creationId xmlns:p14="http://schemas.microsoft.com/office/powerpoint/2010/main" val="11985729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45C76AC0-BB6B-419E-A327-AFA297500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B3E0B6A3-E197-43D6-82D5-7455DAB1A7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79647" y="1847088"/>
            <a:ext cx="415875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BEB269FE-41E5-2365-5CB3-C65BF99DA8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9648" y="804520"/>
            <a:ext cx="4158749" cy="1049235"/>
          </a:xfrm>
        </p:spPr>
        <p:txBody>
          <a:bodyPr>
            <a:normAutofit/>
          </a:bodyPr>
          <a:lstStyle/>
          <a:p>
            <a:r>
              <a:rPr lang="en-GB" sz="2000"/>
              <a:t>''back to the thicket slunk the deadly serpent''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B0E4246-09B8-46D7-A0D2-4D264863A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pic>
        <p:nvPicPr>
          <p:cNvPr id="4" name="Content Placeholder 3" descr="An open book with a picture of a person and a snake&#10;&#10;Description automatically generated">
            <a:extLst>
              <a:ext uri="{FF2B5EF4-FFF2-40B4-BE49-F238E27FC236}">
                <a16:creationId xmlns:a16="http://schemas.microsoft.com/office/drawing/2014/main" id="{98F62FDD-AD3C-3E18-EB22-6E7411500CA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461" t="15789" r="3307" b="17786"/>
          <a:stretch/>
        </p:blipFill>
        <p:spPr>
          <a:xfrm>
            <a:off x="1130029" y="1628359"/>
            <a:ext cx="4960442" cy="3015209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A1DA43D-5EA8-E021-5BEF-CB0D55BDDA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9647" y="2015732"/>
            <a:ext cx="4158750" cy="3450613"/>
          </a:xfrm>
        </p:spPr>
        <p:txBody>
          <a:bodyPr>
            <a:normAutofit/>
          </a:bodyPr>
          <a:lstStyle/>
          <a:p>
            <a:r>
              <a:rPr lang="en-US"/>
              <a:t>A very light touch brings out the fine details out in the Garden of Eden.</a:t>
            </a:r>
          </a:p>
          <a:p>
            <a:r>
              <a:rPr lang="en-US"/>
              <a:t>The strong differences in the depth of the print gives this a very focused feeling of purity.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F50C8D8D-B32F-4194-8321-164EC44275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5BD24D8B-8573-4260-B700-E860AD6D2A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7938E428-8370-AC7B-7872-897A41EF3259}"/>
              </a:ext>
            </a:extLst>
          </p:cNvPr>
          <p:cNvSpPr txBox="1"/>
          <p:nvPr/>
        </p:nvSpPr>
        <p:spPr>
          <a:xfrm>
            <a:off x="2388809" y="4771571"/>
            <a:ext cx="1850571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800">
                <a:ea typeface="+mn-lt"/>
                <a:cs typeface="+mn-lt"/>
              </a:rPr>
              <a:t>Own image, Milton's Paradise lost, F ELLIS, PR 3560 MIL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53182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C630F413-44CE-4746-9821-9E0107978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22D671B1-B099-4F9C-B9CC-9D22B4DAF8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CF7AB1-658A-C9C8-130A-13D690F759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5992" y="707475"/>
            <a:ext cx="3157577" cy="1312001"/>
          </a:xfrm>
        </p:spPr>
        <p:txBody>
          <a:bodyPr anchor="t">
            <a:normAutofit/>
          </a:bodyPr>
          <a:lstStyle/>
          <a:p>
            <a:r>
              <a:rPr lang="en-GB" sz="2200"/>
              <a:t>''leviathan''</a:t>
            </a:r>
          </a:p>
        </p:txBody>
      </p: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7552FBEF-FA69-427B-8245-0A518E0513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55992" y="2146542"/>
            <a:ext cx="3157578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47" name="Title 1">
            <a:extLst>
              <a:ext uri="{FF2B5EF4-FFF2-40B4-BE49-F238E27FC236}">
                <a16:creationId xmlns:a16="http://schemas.microsoft.com/office/drawing/2014/main" id="{898488B7-DBD3-40E7-B54B-4DA6C5693E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1580" y="3122496"/>
            <a:ext cx="3530157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endParaRPr lang="en-US"/>
          </a:p>
        </p:txBody>
      </p:sp>
      <p:pic>
        <p:nvPicPr>
          <p:cNvPr id="4" name="Content Placeholder 3" descr="An open book with a drawing of a dragon&#10;&#10;Description automatically generated">
            <a:extLst>
              <a:ext uri="{FF2B5EF4-FFF2-40B4-BE49-F238E27FC236}">
                <a16:creationId xmlns:a16="http://schemas.microsoft.com/office/drawing/2014/main" id="{4267B790-E814-9C91-B431-1F058FDE325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2014" t="16692" r="6674" b="18223"/>
          <a:stretch/>
        </p:blipFill>
        <p:spPr>
          <a:xfrm>
            <a:off x="1136348" y="1293420"/>
            <a:ext cx="5761020" cy="4335167"/>
          </a:xfrm>
          <a:prstGeom prst="rect">
            <a:avLst/>
          </a:prstGeom>
        </p:spPr>
      </p:pic>
      <p:sp>
        <p:nvSpPr>
          <p:cNvPr id="48" name="Content Placeholder 7">
            <a:extLst>
              <a:ext uri="{FF2B5EF4-FFF2-40B4-BE49-F238E27FC236}">
                <a16:creationId xmlns:a16="http://schemas.microsoft.com/office/drawing/2014/main" id="{56C86B34-6837-F082-0CC2-BB99D23E55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4138" y="2273608"/>
            <a:ext cx="4441527" cy="3940925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/>
              <a:t>This image is of the leviathan in Paradise Lost, it depicts the creature closer to the Jewish mythology, a primordial sea serpent, the text that accompanies it states </a:t>
            </a:r>
          </a:p>
          <a:p>
            <a:pPr marL="0" indent="0" algn="ctr">
              <a:buNone/>
            </a:pPr>
            <a:r>
              <a:rPr lang="en-US" i="1"/>
              <a:t>''And seems a moving land ; and at his gills Draws in, and at his trunk spouts out, a sea''</a:t>
            </a:r>
          </a:p>
          <a:p>
            <a:pPr marL="0" indent="0">
              <a:buNone/>
            </a:pPr>
            <a:r>
              <a:rPr lang="en-US"/>
              <a:t>In the picture itself we find that Dore has a very strong understanding of gradient work, further emphasizing the sheer mass of this mythological beast as it constricts the mountainside.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0F24BA2-1E3A-0AA4-FAB4-43E637079A51}"/>
              </a:ext>
            </a:extLst>
          </p:cNvPr>
          <p:cNvSpPr txBox="1"/>
          <p:nvPr/>
        </p:nvSpPr>
        <p:spPr>
          <a:xfrm>
            <a:off x="2512711" y="5737040"/>
            <a:ext cx="3356578" cy="2154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800">
                <a:ea typeface="+mn-lt"/>
                <a:cs typeface="+mn-lt"/>
              </a:rPr>
              <a:t>Own image, Milton's Paradise lost, F ELLIS, PR 3560 MIL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77830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152A018C-865F-463F-944D-5C2ED23C45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F738849B-C66C-41F3-80F9-277CCD95F9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7" y="1847088"/>
            <a:ext cx="495610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8" name="Rectangle 37">
            <a:extLst>
              <a:ext uri="{FF2B5EF4-FFF2-40B4-BE49-F238E27FC236}">
                <a16:creationId xmlns:a16="http://schemas.microsoft.com/office/drawing/2014/main" id="{7E07FF13-A7EB-4465-B3A3-E8B26C0488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2" name="Content Placeholder 21">
            <a:extLst>
              <a:ext uri="{FF2B5EF4-FFF2-40B4-BE49-F238E27FC236}">
                <a16:creationId xmlns:a16="http://schemas.microsoft.com/office/drawing/2014/main" id="{F050C373-7294-C4D3-C1FB-14FC48B108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81" y="2015732"/>
            <a:ext cx="4958419" cy="345061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/>
              <a:t>This single image sum up Dore's skill with a wooden etching block, the detail and emotion that he skillfully brings out has become iconic in history as a work of a master . </a:t>
            </a:r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08AC817-B4B8-429C-B507-074E447CCF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899254" y="482171"/>
            <a:ext cx="4652668" cy="5149101"/>
            <a:chOff x="6885125" y="583365"/>
            <a:chExt cx="4652668" cy="5181928"/>
          </a:xfrm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550B18D8-C579-42C4-80E7-118866B9DA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85125" y="583365"/>
              <a:ext cx="4652668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9058F23F-80CD-4CDB-9817-D85CAA9821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225358" y="915807"/>
              <a:ext cx="400124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Content Placeholder 3" descr="An open book with a picture of a person with wings&#10;&#10;Description automatically generated">
            <a:extLst>
              <a:ext uri="{FF2B5EF4-FFF2-40B4-BE49-F238E27FC236}">
                <a16:creationId xmlns:a16="http://schemas.microsoft.com/office/drawing/2014/main" id="{48BCF7DA-B0FF-FBCC-3A12-D572CA62C56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603" r="-3" b="-3"/>
          <a:stretch/>
        </p:blipFill>
        <p:spPr>
          <a:xfrm>
            <a:off x="7555450" y="1116345"/>
            <a:ext cx="3360025" cy="3866172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63325370-A7EA-4294-B4F2-3282DB3DFD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BC3070B6-C738-4874-9F3C-09E5E6855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C0A14918-D108-EB85-5442-27859769B8D2}"/>
              </a:ext>
            </a:extLst>
          </p:cNvPr>
          <p:cNvSpPr txBox="1"/>
          <p:nvPr/>
        </p:nvSpPr>
        <p:spPr>
          <a:xfrm>
            <a:off x="1167190" y="616857"/>
            <a:ext cx="5116285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/>
              <a:t>Me Miserable! Which way shall I fly infinite wrath, and infinite despair?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91798F9-8E8D-487E-8C84-DC78F6C346ED}"/>
              </a:ext>
            </a:extLst>
          </p:cNvPr>
          <p:cNvSpPr txBox="1"/>
          <p:nvPr/>
        </p:nvSpPr>
        <p:spPr>
          <a:xfrm>
            <a:off x="7232952" y="5654524"/>
            <a:ext cx="4190999" cy="2154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800">
                <a:ea typeface="+mn-lt"/>
                <a:cs typeface="+mn-lt"/>
              </a:rPr>
              <a:t>Own image, Milton's Paradise lost, F ELLIS, PR 3560 MIL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53924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021A4066-B261-49FE-952E-A0FE3EE75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381B4579-E2EA-4BD7-94FF-0A0BEE135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353088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CF211EA9-D190-AA28-1A3E-79D972D1A6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20"/>
            <a:ext cx="3530157" cy="1049235"/>
          </a:xfrm>
        </p:spPr>
        <p:txBody>
          <a:bodyPr>
            <a:normAutofit/>
          </a:bodyPr>
          <a:lstStyle/>
          <a:p>
            <a:r>
              <a:rPr lang="en-GB"/>
              <a:t>The realm of Lucifer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81958111-BC13-4D45-AB27-0C2C83F9BA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5F7912-71E6-044D-05FA-16FE0238E8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81" y="2015732"/>
            <a:ext cx="3526523" cy="3450613"/>
          </a:xfrm>
        </p:spPr>
        <p:txBody>
          <a:bodyPr>
            <a:normAutofit fontScale="92500" lnSpcReduction="20000"/>
          </a:bodyPr>
          <a:lstStyle/>
          <a:p>
            <a:r>
              <a:rPr lang="en-GB"/>
              <a:t>This image is an even darker gradient, showing the fallen angel in an abyss surrounded by serpentine monsters and smoke.</a:t>
            </a:r>
          </a:p>
          <a:p>
            <a:r>
              <a:rPr lang="en-GB"/>
              <a:t>Dore's skill shines through when compared to the other images, this contrast of mainly darkness on a background of light shows the versatility of this artist. </a:t>
            </a: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82188758-E18A-4CE5-9D03-F4BF5D887C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0131" y="482171"/>
            <a:ext cx="6091791" cy="5149101"/>
            <a:chOff x="5446003" y="583365"/>
            <a:chExt cx="6091790" cy="5181928"/>
          </a:xfrm>
        </p:grpSpPr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821513DD-C15F-4381-AEA6-ED9E5E218C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46003" y="583365"/>
              <a:ext cx="6091790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CED2DE01-7F43-4858-85FC-27022DA78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64828" y="915807"/>
              <a:ext cx="546177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 descr="An open book with a picture of a demon&#10;&#10;Description automatically generated">
            <a:extLst>
              <a:ext uri="{FF2B5EF4-FFF2-40B4-BE49-F238E27FC236}">
                <a16:creationId xmlns:a16="http://schemas.microsoft.com/office/drawing/2014/main" id="{AC8EE945-90EF-0552-C172-757C736EAA9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155" r="-3" b="-3"/>
          <a:stretch/>
        </p:blipFill>
        <p:spPr>
          <a:xfrm>
            <a:off x="6093926" y="1116345"/>
            <a:ext cx="4821551" cy="3866172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D42F4933-2ECF-4EE5-BCE4-F19E3CA609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C6FAC23C-014D-4AC5-AD1B-36F7D0E7EF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D01A6C1F-92F4-B97E-7B75-16A7D1BE7B3A}"/>
              </a:ext>
            </a:extLst>
          </p:cNvPr>
          <p:cNvSpPr txBox="1"/>
          <p:nvPr/>
        </p:nvSpPr>
        <p:spPr>
          <a:xfrm>
            <a:off x="6223000" y="5031619"/>
            <a:ext cx="4372428" cy="2154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800">
                <a:ea typeface="+mn-lt"/>
                <a:cs typeface="+mn-lt"/>
              </a:rPr>
              <a:t>Own image, Milton's Paradise lost, F ELLIS, PR 3560 MIL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35290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BEC55C-FFBF-0D42-218A-78D7A04C27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Observations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611FA6-4428-1B27-E2BE-EC0C770A12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This was done by wooden block printing, in some prints you can almost see where the wood has been chipped rather roughly to give the picture a contrast between the intricate work.</a:t>
            </a:r>
          </a:p>
          <a:p>
            <a:r>
              <a:rPr lang="en-GB" dirty="0"/>
              <a:t>The style that people attribute to Gustave Dore is a romanticist style, it can be characterised as </a:t>
            </a:r>
            <a:r>
              <a:rPr lang="en" dirty="0">
                <a:ea typeface="+mn-lt"/>
                <a:cs typeface="+mn-lt"/>
              </a:rPr>
              <a:t>an emphasis on emotions, individualism, imagination, and nature. These can all be found in Dore's works within John Milton's 'Paradise Lost'.</a:t>
            </a:r>
          </a:p>
          <a:p>
            <a:r>
              <a:rPr lang="en" dirty="0"/>
              <a:t>Dore's works in this volume were very dark and moody, depending on the brightness of the engraving, his initials were ether engraved, or used as a negative space to bring his images to the foreground of the picture.</a:t>
            </a:r>
          </a:p>
          <a:p>
            <a:r>
              <a:rPr lang="en" dirty="0"/>
              <a:t>Depending on the alignment of the scene, we get a more brighter image with a more holy radiance, whereas the more evil that is introduced into the story more darkness is used.</a:t>
            </a:r>
          </a:p>
          <a:p>
            <a:r>
              <a:rPr lang="en" dirty="0"/>
              <a:t>This theme of heavy gradients follows in Dore's other works, such as ''Dante's Divine Comedy''</a:t>
            </a:r>
          </a:p>
          <a:p>
            <a:endParaRPr lang="en" dirty="0"/>
          </a:p>
          <a:p>
            <a:endParaRPr lang="en" dirty="0"/>
          </a:p>
          <a:p>
            <a:endParaRPr lang="en" dirty="0"/>
          </a:p>
          <a:p>
            <a:endParaRPr lang="en" dirty="0"/>
          </a:p>
          <a:p>
            <a:endParaRPr lang="en" dirty="0"/>
          </a:p>
          <a:p>
            <a:endParaRPr lang="en" dirty="0"/>
          </a:p>
        </p:txBody>
      </p:sp>
    </p:spTree>
    <p:extLst>
      <p:ext uri="{BB962C8B-B14F-4D97-AF65-F5344CB8AC3E}">
        <p14:creationId xmlns:p14="http://schemas.microsoft.com/office/powerpoint/2010/main" val="22104602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08D627-8FD6-AA65-37BE-2D5B88552A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Observations 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A3EEB3-9F9E-1633-3739-920E7E4944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This is not Dore's most famous work by any means, although some of the images are some of Dore's most recognisable works.</a:t>
            </a:r>
          </a:p>
          <a:p>
            <a:r>
              <a:rPr lang="en-GB" dirty="0"/>
              <a:t>The illustrations are protected by a fine sheet to stop bleeding, these sheets have paragraphs that correspond to the image.</a:t>
            </a:r>
          </a:p>
          <a:p>
            <a:r>
              <a:rPr lang="en-GB" dirty="0"/>
              <a:t>The stock of the paper that holds the print is significantly different to the paper that holds text. It is a much glossier paper, of a better stock, certainly designed solely for the adornment of prints.</a:t>
            </a:r>
          </a:p>
          <a:p>
            <a:r>
              <a:rPr lang="en-GB" dirty="0"/>
              <a:t>The ink itself seems to be a very dark grey, rather than closer to a true black, the thinness of the application shows that this ink is of a higher quality when compared to the earlier prints of the millennia. Some of the black tones seem deeper than others, the quality </a:t>
            </a:r>
            <a:r>
              <a:rPr lang="en-GB" dirty="0" err="1"/>
              <a:t>isnt</a:t>
            </a:r>
            <a:r>
              <a:rPr lang="en-GB" dirty="0"/>
              <a:t> homogenous throughout the work.</a:t>
            </a:r>
          </a:p>
          <a:p>
            <a:r>
              <a:rPr lang="en-GB" dirty="0"/>
              <a:t>As previously mentioned, some of the signatures are highlights, and others are black, this seems solely dependent on the general brightness of the picture.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28184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63C748C-967B-4A7B-A90F-3EDD0F485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0143637-4934-44E4-B909-BAF1E7B27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406212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A2C516-3E2E-4071-A7E2-36A5194845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683" y="1240076"/>
            <a:ext cx="2727813" cy="4584527"/>
          </a:xfrm>
        </p:spPr>
        <p:txBody>
          <a:bodyPr>
            <a:normAutofit/>
          </a:bodyPr>
          <a:lstStyle/>
          <a:p>
            <a:r>
              <a:rPr lang="en-GB" sz="2700">
                <a:solidFill>
                  <a:srgbClr val="FFFFFF"/>
                </a:solidFill>
              </a:rPr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D3CB2C-3C37-E87C-7F99-A517CE0CC0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5594" y="1240077"/>
            <a:ext cx="6034827" cy="4916465"/>
          </a:xfrm>
        </p:spPr>
        <p:txBody>
          <a:bodyPr anchor="t">
            <a:normAutofit fontScale="92500" lnSpcReduction="20000"/>
          </a:bodyPr>
          <a:lstStyle/>
          <a:p>
            <a:r>
              <a:rPr lang="en-GB" dirty="0"/>
              <a:t>Milton, John, Gustave Doré, and Robert Vaughan, </a:t>
            </a:r>
            <a:r>
              <a:rPr lang="en-GB" i="1" dirty="0"/>
              <a:t>Milton’s Paradise Lost</a:t>
            </a:r>
            <a:r>
              <a:rPr lang="en-GB" dirty="0"/>
              <a:t> (London: Cassell, Petter, Galpin &amp; Co., 1882)</a:t>
            </a:r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GUSTAVE DOR. (1869). </a:t>
            </a:r>
            <a:r>
              <a:rPr lang="en-GB" i="1" dirty="0">
                <a:ea typeface="+mn-lt"/>
                <a:cs typeface="+mn-lt"/>
              </a:rPr>
              <a:t>Saturday Review of Politics, Literature, Science and Art</a:t>
            </a:r>
            <a:r>
              <a:rPr lang="en-GB" dirty="0">
                <a:ea typeface="+mn-lt"/>
                <a:cs typeface="+mn-lt"/>
              </a:rPr>
              <a:t>, </a:t>
            </a:r>
            <a:r>
              <a:rPr lang="en-GB" i="1" dirty="0">
                <a:ea typeface="+mn-lt"/>
                <a:cs typeface="+mn-lt"/>
              </a:rPr>
              <a:t>27</a:t>
            </a:r>
            <a:r>
              <a:rPr lang="en-GB" dirty="0">
                <a:ea typeface="+mn-lt"/>
                <a:cs typeface="+mn-lt"/>
              </a:rPr>
              <a:t>(695), 247–248.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Rose, Millicent., </a:t>
            </a:r>
            <a:r>
              <a:rPr lang="en-GB" i="1" dirty="0">
                <a:ea typeface="+mn-lt"/>
                <a:cs typeface="+mn-lt"/>
              </a:rPr>
              <a:t>Gustave Doré</a:t>
            </a:r>
            <a:r>
              <a:rPr lang="en-GB" dirty="0">
                <a:ea typeface="+mn-lt"/>
                <a:cs typeface="+mn-lt"/>
              </a:rPr>
              <a:t> (London: Pleiades Books, 1946)</a:t>
            </a:r>
          </a:p>
          <a:p>
            <a:r>
              <a:rPr lang="en-GB" dirty="0">
                <a:ea typeface="+mn-lt"/>
                <a:cs typeface="+mn-lt"/>
              </a:rPr>
              <a:t>Doré, Gustave, </a:t>
            </a:r>
            <a:r>
              <a:rPr lang="en-GB" i="1" dirty="0">
                <a:ea typeface="+mn-lt"/>
                <a:cs typeface="+mn-lt"/>
              </a:rPr>
              <a:t>Gustave Doré Engravings.</a:t>
            </a:r>
            <a:r>
              <a:rPr lang="en-GB" dirty="0">
                <a:ea typeface="+mn-lt"/>
                <a:cs typeface="+mn-lt"/>
              </a:rPr>
              <a:t> (London: Alpine Fine Arts Collection UK Ltd., 1995)</a:t>
            </a:r>
          </a:p>
          <a:p>
            <a:r>
              <a:rPr lang="en-GB" dirty="0">
                <a:ea typeface="+mn-lt"/>
                <a:cs typeface="+mn-lt"/>
              </a:rPr>
              <a:t>Doré, Gustave, and Dante Alighieri, </a:t>
            </a:r>
            <a:r>
              <a:rPr lang="en-GB" i="1" dirty="0">
                <a:ea typeface="+mn-lt"/>
                <a:cs typeface="+mn-lt"/>
              </a:rPr>
              <a:t>The Doré Illustrations for Dante’s Divine Comedy ..</a:t>
            </a:r>
            <a:r>
              <a:rPr lang="en-GB" dirty="0">
                <a:ea typeface="+mn-lt"/>
                <a:cs typeface="+mn-lt"/>
              </a:rPr>
              <a:t> (New York: Dover Publications, 1976)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Eric </a:t>
            </a:r>
            <a:r>
              <a:rPr lang="en-GB" dirty="0" err="1">
                <a:ea typeface="+mn-lt"/>
                <a:cs typeface="+mn-lt"/>
              </a:rPr>
              <a:t>Zafran</a:t>
            </a:r>
            <a:r>
              <a:rPr lang="en-GB" dirty="0">
                <a:ea typeface="+mn-lt"/>
                <a:cs typeface="+mn-lt"/>
              </a:rPr>
              <a:t>, ed., </a:t>
            </a:r>
            <a:r>
              <a:rPr lang="en-GB" i="1" dirty="0">
                <a:ea typeface="+mn-lt"/>
                <a:cs typeface="+mn-lt"/>
              </a:rPr>
              <a:t>Fantasy and Faith: The Art of Gustave Doré</a:t>
            </a:r>
            <a:r>
              <a:rPr lang="en-GB" dirty="0">
                <a:ea typeface="+mn-lt"/>
                <a:cs typeface="+mn-lt"/>
              </a:rPr>
              <a:t>, New Haven (CT) and London, 2007.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2762677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TF10001119</Template>
  <TotalTime>0</TotalTime>
  <Words>1438</Words>
  <Application>Microsoft Office PowerPoint</Application>
  <PresentationFormat>Widescreen</PresentationFormat>
  <Paragraphs>57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Gill Sans MT</vt:lpstr>
      <vt:lpstr>Gallery</vt:lpstr>
      <vt:lpstr>Gustave Dore's illustrations in paradise lost</vt:lpstr>
      <vt:lpstr>John Milton's Paradise lost</vt:lpstr>
      <vt:lpstr>The Printmaker- Gustave Dore</vt:lpstr>
      <vt:lpstr>A LARGE RANGE OF ARTISTIC STYLES AND MEDIUMS.</vt:lpstr>
      <vt:lpstr>''back to the thicket slunk the deadly serpent''</vt:lpstr>
      <vt:lpstr>''leviathan''</vt:lpstr>
      <vt:lpstr>PowerPoint Presentation</vt:lpstr>
      <vt:lpstr>The realm of Lucifer</vt:lpstr>
      <vt:lpstr>Observations</vt:lpstr>
      <vt:lpstr>Observations Continued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Darren Tierney</dc:creator>
  <cp:lastModifiedBy>Darren Tierney (2114576)</cp:lastModifiedBy>
  <cp:revision>2</cp:revision>
  <dcterms:created xsi:type="dcterms:W3CDTF">2023-10-19T19:12:12Z</dcterms:created>
  <dcterms:modified xsi:type="dcterms:W3CDTF">2023-10-22T17:38:29Z</dcterms:modified>
</cp:coreProperties>
</file>