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57" r:id="rId3"/>
    <p:sldId id="263" r:id="rId4"/>
    <p:sldId id="258" r:id="rId5"/>
    <p:sldId id="264" r:id="rId6"/>
    <p:sldId id="259" r:id="rId7"/>
    <p:sldId id="260" r:id="rId8"/>
    <p:sldId id="261" r:id="rId9"/>
    <p:sldId id="262"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2024"/>
    <p:restoredTop sz="95462"/>
  </p:normalViewPr>
  <p:slideViewPr>
    <p:cSldViewPr snapToGrid="0" snapToObjects="1">
      <p:cViewPr varScale="1">
        <p:scale>
          <a:sx n="64" d="100"/>
          <a:sy n="64" d="100"/>
        </p:scale>
        <p:origin x="1098" y="6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84" d="100"/>
          <a:sy n="84" d="100"/>
        </p:scale>
        <p:origin x="391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AF3C21-CCC0-354A-9A0E-4A91AEC94B29}" type="datetimeFigureOut">
              <a:rPr lang="en-US" smtClean="0"/>
              <a:t>10/29/2020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832D49-D621-AF4C-8954-649193BD9D2F}" type="slidenum">
              <a:rPr lang="en-US" smtClean="0"/>
              <a:t>‹#›</a:t>
            </a:fld>
            <a:endParaRPr lang="en-US" dirty="0"/>
          </a:p>
        </p:txBody>
      </p:sp>
    </p:spTree>
    <p:extLst>
      <p:ext uri="{BB962C8B-B14F-4D97-AF65-F5344CB8AC3E}">
        <p14:creationId xmlns:p14="http://schemas.microsoft.com/office/powerpoint/2010/main" val="2459693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832D49-D621-AF4C-8954-649193BD9D2F}" type="slidenum">
              <a:rPr lang="en-US" smtClean="0"/>
              <a:t>1</a:t>
            </a:fld>
            <a:endParaRPr lang="en-US" dirty="0"/>
          </a:p>
        </p:txBody>
      </p:sp>
    </p:spTree>
    <p:extLst>
      <p:ext uri="{BB962C8B-B14F-4D97-AF65-F5344CB8AC3E}">
        <p14:creationId xmlns:p14="http://schemas.microsoft.com/office/powerpoint/2010/main" val="1203228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832D49-D621-AF4C-8954-649193BD9D2F}" type="slidenum">
              <a:rPr lang="en-US" smtClean="0"/>
              <a:t>2</a:t>
            </a:fld>
            <a:endParaRPr lang="en-US" dirty="0"/>
          </a:p>
        </p:txBody>
      </p:sp>
    </p:spTree>
    <p:extLst>
      <p:ext uri="{BB962C8B-B14F-4D97-AF65-F5344CB8AC3E}">
        <p14:creationId xmlns:p14="http://schemas.microsoft.com/office/powerpoint/2010/main" val="834258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477443"/>
          </a:xfrm>
        </p:spPr>
        <p:txBody>
          <a:bodyPr/>
          <a:lstStyle/>
          <a:p>
            <a:pPr marL="228600" indent="-228600">
              <a:buAutoNum type="arabicPeriod"/>
            </a:pPr>
            <a:r>
              <a:rPr lang="en-US" dirty="0"/>
              <a:t>The online payroll system manages all pay and claims from creation through authorisation to payment. Everything is trackable and available for audit purposes.</a:t>
            </a:r>
          </a:p>
          <a:p>
            <a:r>
              <a:rPr lang="en-US" dirty="0"/>
              <a:t> The Resourcelink team manages the customer support,  upgrading and development of the system for the organisation. The support is done via an informal email inbox system.</a:t>
            </a:r>
          </a:p>
          <a:p>
            <a:r>
              <a:rPr lang="en-US" dirty="0"/>
              <a:t> To  reduce the inbox traffic user guides for the main functions of the system were to be created and introduced to the staff. Initially, they were to be expenses, irregular claims (overtime and standby), form history (viewing every form created by that person),delegations and authorisations (enables managers to delegate jobs  to team members)</a:t>
            </a:r>
          </a:p>
          <a:p>
            <a:endParaRPr lang="en-US" dirty="0"/>
          </a:p>
          <a:p>
            <a:r>
              <a:rPr lang="en-US" dirty="0"/>
              <a:t>2. The HR department consists of nearly 100 people who are agile and the same people are never in the office on consecutive days! To make things even more challenging for newcomers the responsibilities for areas within teams change for CPD and operational purposes!!!! It is still an uphill ongoing struggle which gets easier.</a:t>
            </a:r>
          </a:p>
          <a:p>
            <a:endParaRPr lang="en-US" dirty="0"/>
          </a:p>
          <a:p>
            <a:r>
              <a:rPr lang="en-US" dirty="0"/>
              <a:t>3.The organization is an elaborate spider’s web with many joins and pathways some of which are unused.  The hierarchy is quite easy to follow however,  there are surprises along the way  when  key players are not who you think they are!</a:t>
            </a:r>
          </a:p>
          <a:p>
            <a:endParaRPr lang="en-US" dirty="0"/>
          </a:p>
        </p:txBody>
      </p:sp>
      <p:sp>
        <p:nvSpPr>
          <p:cNvPr id="4" name="Slide Number Placeholder 3"/>
          <p:cNvSpPr>
            <a:spLocks noGrp="1"/>
          </p:cNvSpPr>
          <p:nvPr>
            <p:ph type="sldNum" sz="quarter" idx="5"/>
          </p:nvPr>
        </p:nvSpPr>
        <p:spPr/>
        <p:txBody>
          <a:bodyPr/>
          <a:lstStyle/>
          <a:p>
            <a:fld id="{E0832D49-D621-AF4C-8954-649193BD9D2F}" type="slidenum">
              <a:rPr lang="en-US" smtClean="0"/>
              <a:t>3</a:t>
            </a:fld>
            <a:endParaRPr lang="en-US" dirty="0"/>
          </a:p>
        </p:txBody>
      </p:sp>
    </p:spTree>
    <p:extLst>
      <p:ext uri="{BB962C8B-B14F-4D97-AF65-F5344CB8AC3E}">
        <p14:creationId xmlns:p14="http://schemas.microsoft.com/office/powerpoint/2010/main" val="3481079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41450" y="1143000"/>
            <a:ext cx="3997325" cy="2247900"/>
          </a:xfrm>
        </p:spPr>
      </p:sp>
      <p:sp>
        <p:nvSpPr>
          <p:cNvPr id="3" name="Notes Placeholder 2"/>
          <p:cNvSpPr>
            <a:spLocks noGrp="1"/>
          </p:cNvSpPr>
          <p:nvPr>
            <p:ph type="body" idx="1"/>
          </p:nvPr>
        </p:nvSpPr>
        <p:spPr>
          <a:xfrm>
            <a:off x="721128" y="3390900"/>
            <a:ext cx="5782542" cy="5536969"/>
          </a:xfrm>
        </p:spPr>
        <p:txBody>
          <a:bodyPr/>
          <a:lstStyle/>
          <a:p>
            <a:endParaRPr lang="en-US" dirty="0"/>
          </a:p>
          <a:p>
            <a:r>
              <a:rPr lang="en-US" dirty="0"/>
              <a:t>According to Lawton, chin  webster and Watson every single mistake in the book was made for the initiation and planning.  Everything was planned by one person in a day from start to finish and kept in their head!  Buganova et al suggests this error made the risk of  failure 26% which is unacceptable. There were several plus points contained within the plan: The known stakeholders are consulted regularly through out , the plan was verbally agreed when presented to them and an exit strategy for the continued maintenance of the documentation was created.  </a:t>
            </a:r>
          </a:p>
          <a:p>
            <a:endParaRPr lang="en-US" dirty="0"/>
          </a:p>
          <a:p>
            <a:r>
              <a:rPr lang="en-US" dirty="0"/>
              <a:t>However, with hindsight and additional knowledge extensive changes need to be made to the method employed. Fortunately, I have Watson and Webster to help me with a set of comprehensive questions which when discussed with the sponsor and stakeholders should provide  sufficient insight into the organisation and project to inform  the Project Initiation Document (PID) even though I was new. </a:t>
            </a:r>
          </a:p>
          <a:p>
            <a:endParaRPr lang="en-US" dirty="0"/>
          </a:p>
          <a:p>
            <a:r>
              <a:rPr lang="en-US" dirty="0"/>
              <a:t>Additionally I would perform a  stake holder analysis (recommended by Chin (2004))  and  include a Mendelow’s matrix., Created with my sponsor this would have helped inform me I needed to consider more than my team and the staff who would have been using it. It would have also highlighted one person’s interest, control and management of the system I would be working on. This  would have helped influence the project strategies of putting the user documentation in place and would have saved me a lot of time back tracking and reworking. Sarantis et al (2010) suggests public sector bodies experience multiple stake holders with varying agendas and often conflicting goals.. Combining this with a risk averse policy due to public funding it is difficult to achieve consistency and best practice. This, I have already definitely experienced, and it will hopefully be allayed by Watson, Webster and the stakeholder analysis information</a:t>
            </a:r>
          </a:p>
          <a:p>
            <a:r>
              <a:rPr lang="en-US" dirty="0"/>
              <a:t>  Webster 2017 also highlighted the importance of communication and the need to create a strategy and plan to deal with it not just for stakeholders but for team cohesiveness and expectations. This  I will always include for any project taken alone or with a team to manage everyone's expectations and self promote the project and its successes.</a:t>
            </a:r>
          </a:p>
          <a:p>
            <a:r>
              <a:rPr lang="en-US" dirty="0"/>
              <a:t>      </a:t>
            </a:r>
          </a:p>
        </p:txBody>
      </p:sp>
      <p:sp>
        <p:nvSpPr>
          <p:cNvPr id="4" name="Slide Number Placeholder 3"/>
          <p:cNvSpPr>
            <a:spLocks noGrp="1"/>
          </p:cNvSpPr>
          <p:nvPr>
            <p:ph type="sldNum" sz="quarter" idx="5"/>
          </p:nvPr>
        </p:nvSpPr>
        <p:spPr/>
        <p:txBody>
          <a:bodyPr/>
          <a:lstStyle/>
          <a:p>
            <a:fld id="{E0832D49-D621-AF4C-8954-649193BD9D2F}" type="slidenum">
              <a:rPr lang="en-US" smtClean="0"/>
              <a:t>4</a:t>
            </a:fld>
            <a:endParaRPr lang="en-US" dirty="0"/>
          </a:p>
        </p:txBody>
      </p:sp>
    </p:spTree>
    <p:extLst>
      <p:ext uri="{BB962C8B-B14F-4D97-AF65-F5344CB8AC3E}">
        <p14:creationId xmlns:p14="http://schemas.microsoft.com/office/powerpoint/2010/main" val="1646654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highlights the areas the questions cover that I have been promoting in the last slide.</a:t>
            </a:r>
          </a:p>
        </p:txBody>
      </p:sp>
      <p:sp>
        <p:nvSpPr>
          <p:cNvPr id="4" name="Slide Number Placeholder 3"/>
          <p:cNvSpPr>
            <a:spLocks noGrp="1"/>
          </p:cNvSpPr>
          <p:nvPr>
            <p:ph type="sldNum" sz="quarter" idx="5"/>
          </p:nvPr>
        </p:nvSpPr>
        <p:spPr/>
        <p:txBody>
          <a:bodyPr/>
          <a:lstStyle/>
          <a:p>
            <a:fld id="{E0832D49-D621-AF4C-8954-649193BD9D2F}" type="slidenum">
              <a:rPr lang="en-US" smtClean="0"/>
              <a:t>5</a:t>
            </a:fld>
            <a:endParaRPr lang="en-US" dirty="0"/>
          </a:p>
        </p:txBody>
      </p:sp>
    </p:spTree>
    <p:extLst>
      <p:ext uri="{BB962C8B-B14F-4D97-AF65-F5344CB8AC3E}">
        <p14:creationId xmlns:p14="http://schemas.microsoft.com/office/powerpoint/2010/main" val="1719443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06450" y="754063"/>
            <a:ext cx="5245100" cy="2949575"/>
          </a:xfrm>
        </p:spPr>
      </p:sp>
      <p:sp>
        <p:nvSpPr>
          <p:cNvPr id="3" name="Notes Placeholder 2"/>
          <p:cNvSpPr>
            <a:spLocks noGrp="1"/>
          </p:cNvSpPr>
          <p:nvPr>
            <p:ph type="body" idx="1"/>
          </p:nvPr>
        </p:nvSpPr>
        <p:spPr>
          <a:xfrm>
            <a:off x="685800" y="3806191"/>
            <a:ext cx="5486400" cy="5171554"/>
          </a:xfrm>
        </p:spPr>
        <p:txBody>
          <a:bodyPr/>
          <a:lstStyle/>
          <a:p>
            <a:r>
              <a:rPr lang="en-US" dirty="0"/>
              <a:t>In the plan in my head, each guide was considered a work package and would use the standard organization word template for documentation, contain screenshots, written text with hyperlinks to the intranet and an email link for the ResourceLink(RL) inbox. It would be proofed by the  RL team before translated into Welsh and uploaded individually to the Intranet. The work packages would run in tandem once the guide was with the team for proofing the next one would be started. Once proofing and editing was complete, they were sent to translation and on return uploaded to the RL area of the intranet.</a:t>
            </a:r>
          </a:p>
          <a:p>
            <a:r>
              <a:rPr lang="en-US" dirty="0"/>
              <a:t> Practical and simple maybe but this is where my lack of organizational knowledge came into play. Had I completed a communication strategy and plan I would have known the answer to 3 fundamental questions. How do I get the documents to translation? How are they uploaded to the intranet?  How do I let people know they are there? Solution – be agile ask the questions now and adjust the plan accordingly if needed. This however was the beginning of several problems in the execution and control stage as a result of my lack of PM planning experience, organizational knowledge and project goals. </a:t>
            </a:r>
          </a:p>
          <a:p>
            <a:r>
              <a:rPr lang="en-US" dirty="0"/>
              <a:t>The biggest issue is due to the fact nothing was written down for this project it is currently suffering with scope creep. The documentation has moved on from the 5 initial ones to the new Onboarding part of the system to produce </a:t>
            </a:r>
            <a:r>
              <a:rPr lang="en-US" dirty="0" err="1"/>
              <a:t>userguides</a:t>
            </a:r>
            <a:r>
              <a:rPr lang="en-US" dirty="0"/>
              <a:t> for new starters and manager. It has also been suggested that due to the new agile way of working for the organisation and the developments in L&amp;D for online training due to COVID. The project now looks at this new option of animation. However, to be fair few projects risk documentation would have considered pandemic in 2019. The new agile way of working is also ensuring things take longer to achieve finding  people,  communicating with them over teams takes longer sometimes. when a quick walk to a desk in the office for a quick chat to get an answer would have sufficed.</a:t>
            </a:r>
          </a:p>
        </p:txBody>
      </p:sp>
      <p:sp>
        <p:nvSpPr>
          <p:cNvPr id="4" name="Slide Number Placeholder 3"/>
          <p:cNvSpPr>
            <a:spLocks noGrp="1"/>
          </p:cNvSpPr>
          <p:nvPr>
            <p:ph type="sldNum" sz="quarter" idx="5"/>
          </p:nvPr>
        </p:nvSpPr>
        <p:spPr/>
        <p:txBody>
          <a:bodyPr/>
          <a:lstStyle/>
          <a:p>
            <a:fld id="{E0832D49-D621-AF4C-8954-649193BD9D2F}" type="slidenum">
              <a:rPr lang="en-US" smtClean="0"/>
              <a:t>6</a:t>
            </a:fld>
            <a:endParaRPr lang="en-US" dirty="0"/>
          </a:p>
        </p:txBody>
      </p:sp>
    </p:spTree>
    <p:extLst>
      <p:ext uri="{BB962C8B-B14F-4D97-AF65-F5344CB8AC3E}">
        <p14:creationId xmlns:p14="http://schemas.microsoft.com/office/powerpoint/2010/main" val="4029093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01675" y="1158875"/>
            <a:ext cx="5486400" cy="3086100"/>
          </a:xfrm>
        </p:spPr>
      </p:sp>
      <p:sp>
        <p:nvSpPr>
          <p:cNvPr id="3" name="Notes Placeholder 2"/>
          <p:cNvSpPr>
            <a:spLocks noGrp="1"/>
          </p:cNvSpPr>
          <p:nvPr>
            <p:ph type="body" idx="1"/>
          </p:nvPr>
        </p:nvSpPr>
        <p:spPr/>
        <p:txBody>
          <a:bodyPr/>
          <a:lstStyle/>
          <a:p>
            <a:endParaRPr lang="en-US" dirty="0"/>
          </a:p>
          <a:p>
            <a:r>
              <a:rPr lang="en-US" dirty="0"/>
              <a:t>Another issue with my communication and management is highlighted by  Lawton (2017) and PMBOK (2017) I need to start creating a stage/ progress report for my monthly reviews with my line manager to map the progress and changes during the project. It will manage the expectations and support the transition document and maintenance method I will have to produce before my contract ends so the documentation can be maintained and updated by my successor. Webster (2017) suggests a cockpit report for projects, however for this type of project as it is only me.  I would consider it overkill but it should be employed it for a larger or team project.</a:t>
            </a:r>
          </a:p>
          <a:p>
            <a:endParaRPr lang="en-US" dirty="0"/>
          </a:p>
          <a:p>
            <a:r>
              <a:rPr lang="en-US" dirty="0"/>
              <a:t>Success for this project is difficult to measure. The support is done via an informal email inbox system rather than a database systems which can’t be analyzed for trends so the evidence for success is currently anecdotal. This  will need to be addressed as part of closure to confirm the business case and brief have been delivered this should have been done as part of the initiation planning stage not the end of the project. Again for a larger project perhaps a variant of the Sigma’s DIMAC could be developed during initiation and planning  to accommodate calculated successes rather than anecdotal evidence.</a:t>
            </a:r>
          </a:p>
        </p:txBody>
      </p:sp>
      <p:sp>
        <p:nvSpPr>
          <p:cNvPr id="4" name="Slide Number Placeholder 3"/>
          <p:cNvSpPr>
            <a:spLocks noGrp="1"/>
          </p:cNvSpPr>
          <p:nvPr>
            <p:ph type="sldNum" sz="quarter" idx="5"/>
          </p:nvPr>
        </p:nvSpPr>
        <p:spPr/>
        <p:txBody>
          <a:bodyPr/>
          <a:lstStyle/>
          <a:p>
            <a:fld id="{E0832D49-D621-AF4C-8954-649193BD9D2F}" type="slidenum">
              <a:rPr lang="en-US" smtClean="0"/>
              <a:t>7</a:t>
            </a:fld>
            <a:endParaRPr lang="en-US" dirty="0"/>
          </a:p>
        </p:txBody>
      </p:sp>
    </p:spTree>
    <p:extLst>
      <p:ext uri="{BB962C8B-B14F-4D97-AF65-F5344CB8AC3E}">
        <p14:creationId xmlns:p14="http://schemas.microsoft.com/office/powerpoint/2010/main" val="1242891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58788"/>
            <a:ext cx="5486400" cy="3086100"/>
          </a:xfrm>
        </p:spPr>
      </p:sp>
      <p:sp>
        <p:nvSpPr>
          <p:cNvPr id="3" name="Notes Placeholder 2"/>
          <p:cNvSpPr>
            <a:spLocks noGrp="1"/>
          </p:cNvSpPr>
          <p:nvPr>
            <p:ph type="body" idx="1"/>
          </p:nvPr>
        </p:nvSpPr>
        <p:spPr>
          <a:xfrm>
            <a:off x="685800" y="3669031"/>
            <a:ext cx="5486400" cy="5016182"/>
          </a:xfrm>
        </p:spPr>
        <p:txBody>
          <a:bodyPr/>
          <a:lstStyle/>
          <a:p>
            <a:r>
              <a:rPr lang="en-US" dirty="0"/>
              <a:t>The project has delivered on developing my knowledge of the HR team and the organisational structure throughout  all tiers. It has also instilled knowledge of each departments responsibilities to deliver services.</a:t>
            </a:r>
          </a:p>
          <a:p>
            <a:r>
              <a:rPr lang="en-US" dirty="0"/>
              <a:t>Project management isn’t an exact science, each organization, market, project, team and even you are different every time a project is run. </a:t>
            </a:r>
          </a:p>
          <a:p>
            <a:r>
              <a:rPr lang="en-US" dirty="0"/>
              <a:t>Use Webster’s and Watson’s questions to gain that first insight in either a new department, the pre-project or initiation and planning stages. Build upon them as experience grows and always keep in touch with new books, research and ideas in the PM field to keep the practice fresh and current. </a:t>
            </a:r>
          </a:p>
          <a:p>
            <a:r>
              <a:rPr lang="en-US" dirty="0"/>
              <a:t>Communication for the project is part of the planning but it should also include how the team communicate with each other and the expectations everyone is entitled to have for communication methods and outcomes for team, sponsors, stakeholders and ultimately customers..</a:t>
            </a:r>
          </a:p>
          <a:p>
            <a:r>
              <a:rPr lang="en-US" dirty="0"/>
              <a:t>The organisation has a responsibility for delivering  a wide range of services  throughout the county which requires PM flexibility. </a:t>
            </a:r>
          </a:p>
          <a:p>
            <a:r>
              <a:rPr lang="en-US" dirty="0"/>
              <a:t>Planning from start to finish to include quality, change, risk , roles and communication then delivering that plan will produce the expected quality product and give you the reputation as a competent successful PM. </a:t>
            </a:r>
          </a:p>
          <a:p>
            <a:r>
              <a:rPr lang="en-US" dirty="0"/>
              <a:t>It is evident to me now that I need to start with Prince2 which is a more prescriptive method to gain  PM experience and confidence to become less risk averse than I currently am. Then progress to  embrace a more agile and hybrid methods as that confidence increases.</a:t>
            </a:r>
          </a:p>
          <a:p>
            <a:endParaRPr lang="en-US" dirty="0"/>
          </a:p>
          <a:p>
            <a:r>
              <a:rPr lang="en-US" dirty="0"/>
              <a:t>In summary my first PM attempt, although successful in part by producing a quality product but would not deliver the reputation  I would want as a PM. </a:t>
            </a:r>
          </a:p>
          <a:p>
            <a:endParaRPr lang="en-US" dirty="0"/>
          </a:p>
          <a:p>
            <a:r>
              <a:rPr lang="en-US" dirty="0"/>
              <a:t>Any Questions </a:t>
            </a:r>
          </a:p>
        </p:txBody>
      </p:sp>
      <p:sp>
        <p:nvSpPr>
          <p:cNvPr id="4" name="Slide Number Placeholder 3"/>
          <p:cNvSpPr>
            <a:spLocks noGrp="1"/>
          </p:cNvSpPr>
          <p:nvPr>
            <p:ph type="sldNum" sz="quarter" idx="5"/>
          </p:nvPr>
        </p:nvSpPr>
        <p:spPr/>
        <p:txBody>
          <a:bodyPr/>
          <a:lstStyle/>
          <a:p>
            <a:fld id="{E0832D49-D621-AF4C-8954-649193BD9D2F}" type="slidenum">
              <a:rPr lang="en-US" smtClean="0"/>
              <a:t>8</a:t>
            </a:fld>
            <a:endParaRPr lang="en-US" dirty="0"/>
          </a:p>
        </p:txBody>
      </p:sp>
    </p:spTree>
    <p:extLst>
      <p:ext uri="{BB962C8B-B14F-4D97-AF65-F5344CB8AC3E}">
        <p14:creationId xmlns:p14="http://schemas.microsoft.com/office/powerpoint/2010/main" val="25295304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832D49-D621-AF4C-8954-649193BD9D2F}" type="slidenum">
              <a:rPr lang="en-US" smtClean="0"/>
              <a:t>9</a:t>
            </a:fld>
            <a:endParaRPr lang="en-US" dirty="0"/>
          </a:p>
        </p:txBody>
      </p:sp>
    </p:spTree>
    <p:extLst>
      <p:ext uri="{BB962C8B-B14F-4D97-AF65-F5344CB8AC3E}">
        <p14:creationId xmlns:p14="http://schemas.microsoft.com/office/powerpoint/2010/main" val="14607333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D138ED1-E801-354B-A484-0ECECD4564D1}" type="datetimeFigureOut">
              <a:rPr lang="en-US" smtClean="0"/>
              <a:t>10/29/2020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3987319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D138ED1-E801-354B-A484-0ECECD4564D1}" type="datetimeFigureOut">
              <a:rPr lang="en-US" smtClean="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3476373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D138ED1-E801-354B-A484-0ECECD4564D1}" type="datetimeFigureOut">
              <a:rPr lang="en-US" smtClean="0"/>
              <a:t>10/29/2020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871738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D138ED1-E801-354B-A484-0ECECD4564D1}" type="datetimeFigureOut">
              <a:rPr lang="en-US" smtClean="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1899240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D138ED1-E801-354B-A484-0ECECD4564D1}" type="datetimeFigureOut">
              <a:rPr lang="en-US" smtClean="0"/>
              <a:t>10/29/2020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950858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D138ED1-E801-354B-A484-0ECECD4564D1}" type="datetimeFigureOut">
              <a:rPr lang="en-US" smtClean="0"/>
              <a:t>10/29/2020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214377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138ED1-E801-354B-A484-0ECECD4564D1}" type="datetimeFigureOut">
              <a:rPr lang="en-US" smtClean="0"/>
              <a:t>10/29/2020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167972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D138ED1-E801-354B-A484-0ECECD4564D1}" type="datetimeFigureOut">
              <a:rPr lang="en-US" smtClean="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1613493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D138ED1-E801-354B-A484-0ECECD4564D1}" type="datetimeFigureOut">
              <a:rPr lang="en-US" smtClean="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3489589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D138ED1-E801-354B-A484-0ECECD4564D1}" type="datetimeFigureOut">
              <a:rPr lang="en-US" smtClean="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59270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D138ED1-E801-354B-A484-0ECECD4564D1}" type="datetimeFigureOut">
              <a:rPr lang="en-US" smtClean="0"/>
              <a:t>10/29/2020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3043385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D138ED1-E801-354B-A484-0ECECD4564D1}" type="datetimeFigureOut">
              <a:rPr lang="en-US" smtClean="0"/>
              <a:t>10/29/2020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8BD79100-8107-1E43-9C2D-8547B24D2AD3}"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54964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D138ED1-E801-354B-A484-0ECECD4564D1}" type="datetimeFigureOut">
              <a:rPr lang="en-US" smtClean="0"/>
              <a:t>10/29/2020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28571710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D138ED1-E801-354B-A484-0ECECD4564D1}" type="datetimeFigureOut">
              <a:rPr lang="en-US" smtClean="0"/>
              <a:t>10/29/2020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17293705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D138ED1-E801-354B-A484-0ECECD4564D1}" type="datetimeFigureOut">
              <a:rPr lang="en-US" smtClean="0"/>
              <a:t>10/29/2020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25219896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D138ED1-E801-354B-A484-0ECECD4564D1}" type="datetimeFigureOut">
              <a:rPr lang="en-US" smtClean="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31782990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D138ED1-E801-354B-A484-0ECECD4564D1}" type="datetimeFigureOut">
              <a:rPr lang="en-US" smtClean="0"/>
              <a:t>10/29/2020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8BD79100-8107-1E43-9C2D-8547B24D2AD3}" type="slidenum">
              <a:rPr lang="en-US" smtClean="0"/>
              <a:t>‹#›</a:t>
            </a:fld>
            <a:endParaRPr lang="en-US" dirty="0"/>
          </a:p>
        </p:txBody>
      </p:sp>
    </p:spTree>
    <p:extLst>
      <p:ext uri="{BB962C8B-B14F-4D97-AF65-F5344CB8AC3E}">
        <p14:creationId xmlns:p14="http://schemas.microsoft.com/office/powerpoint/2010/main" val="741110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D138ED1-E801-354B-A484-0ECECD4564D1}" type="datetimeFigureOut">
              <a:rPr lang="en-US" smtClean="0"/>
              <a:t>10/29/2020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BD79100-8107-1E43-9C2D-8547B24D2AD3}" type="slidenum">
              <a:rPr lang="en-US" smtClean="0"/>
              <a:t>‹#›</a:t>
            </a:fld>
            <a:endParaRPr lang="en-US" dirty="0"/>
          </a:p>
        </p:txBody>
      </p:sp>
    </p:spTree>
    <p:extLst>
      <p:ext uri="{BB962C8B-B14F-4D97-AF65-F5344CB8AC3E}">
        <p14:creationId xmlns:p14="http://schemas.microsoft.com/office/powerpoint/2010/main" val="26695397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merald.com/insight/publication/issn/2040-4166" TargetMode="External"/><Relationship Id="rId2" Type="http://schemas.openxmlformats.org/officeDocument/2006/relationships/hyperlink" Target="file:///\\insight\search%3fq=Muhammad%20Usman%20Tariq" TargetMode="External"/><Relationship Id="rId1" Type="http://schemas.openxmlformats.org/officeDocument/2006/relationships/slideLayout" Target="../slideLayouts/slideLayout2.xml"/><Relationship Id="rId4" Type="http://schemas.openxmlformats.org/officeDocument/2006/relationships/hyperlink" Target="https://doi.org/10.1108/IJLSS-05-2013-00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B2DB6-2876-1E4B-AF5A-DE3CB76694FE}"/>
              </a:ext>
            </a:extLst>
          </p:cNvPr>
          <p:cNvSpPr>
            <a:spLocks noGrp="1"/>
          </p:cNvSpPr>
          <p:nvPr>
            <p:ph type="ctrTitle"/>
          </p:nvPr>
        </p:nvSpPr>
        <p:spPr/>
        <p:txBody>
          <a:bodyPr/>
          <a:lstStyle/>
          <a:p>
            <a:r>
              <a:rPr lang="en-US" dirty="0"/>
              <a:t>Project Management</a:t>
            </a:r>
          </a:p>
        </p:txBody>
      </p:sp>
      <p:sp>
        <p:nvSpPr>
          <p:cNvPr id="3" name="Subtitle 2">
            <a:extLst>
              <a:ext uri="{FF2B5EF4-FFF2-40B4-BE49-F238E27FC236}">
                <a16:creationId xmlns:a16="http://schemas.microsoft.com/office/drawing/2014/main" id="{D415866D-92FD-3A4E-8FCC-580167F8E1E2}"/>
              </a:ext>
            </a:extLst>
          </p:cNvPr>
          <p:cNvSpPr>
            <a:spLocks noGrp="1"/>
          </p:cNvSpPr>
          <p:nvPr>
            <p:ph type="subTitle" idx="1"/>
          </p:nvPr>
        </p:nvSpPr>
        <p:spPr/>
        <p:txBody>
          <a:bodyPr>
            <a:normAutofit/>
          </a:bodyPr>
          <a:lstStyle/>
          <a:p>
            <a:r>
              <a:rPr lang="en-US" dirty="0"/>
              <a:t>To analyse  my  current  project in relation to what I have learnt during this module and how this has changed my understanding methodology.</a:t>
            </a:r>
          </a:p>
          <a:p>
            <a:endParaRPr lang="en-US" dirty="0"/>
          </a:p>
        </p:txBody>
      </p:sp>
    </p:spTree>
    <p:extLst>
      <p:ext uri="{BB962C8B-B14F-4D97-AF65-F5344CB8AC3E}">
        <p14:creationId xmlns:p14="http://schemas.microsoft.com/office/powerpoint/2010/main" val="3252975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AA403-2FF0-3D48-B9D6-5F26D87046C7}"/>
              </a:ext>
            </a:extLst>
          </p:cNvPr>
          <p:cNvSpPr>
            <a:spLocks noGrp="1"/>
          </p:cNvSpPr>
          <p:nvPr>
            <p:ph type="title"/>
          </p:nvPr>
        </p:nvSpPr>
        <p:spPr/>
        <p:txBody>
          <a:bodyPr/>
          <a:lstStyle/>
          <a:p>
            <a:r>
              <a:rPr lang="en-US" dirty="0"/>
              <a:t>  objectives</a:t>
            </a:r>
          </a:p>
        </p:txBody>
      </p:sp>
      <p:sp>
        <p:nvSpPr>
          <p:cNvPr id="3" name="Content Placeholder 2">
            <a:extLst>
              <a:ext uri="{FF2B5EF4-FFF2-40B4-BE49-F238E27FC236}">
                <a16:creationId xmlns:a16="http://schemas.microsoft.com/office/drawing/2014/main" id="{E9560D35-4820-AD43-9345-7AD42E3D8D8F}"/>
              </a:ext>
            </a:extLst>
          </p:cNvPr>
          <p:cNvSpPr>
            <a:spLocks noGrp="1"/>
          </p:cNvSpPr>
          <p:nvPr>
            <p:ph idx="1"/>
          </p:nvPr>
        </p:nvSpPr>
        <p:spPr/>
        <p:txBody>
          <a:bodyPr lIns="90000"/>
          <a:lstStyle/>
          <a:p>
            <a:pPr marL="0" indent="0">
              <a:buNone/>
            </a:pPr>
            <a:endParaRPr lang="en-US" dirty="0"/>
          </a:p>
          <a:p>
            <a:endParaRPr lang="en-US" dirty="0"/>
          </a:p>
        </p:txBody>
      </p:sp>
      <p:sp>
        <p:nvSpPr>
          <p:cNvPr id="4" name="Oval 3">
            <a:extLst>
              <a:ext uri="{FF2B5EF4-FFF2-40B4-BE49-F238E27FC236}">
                <a16:creationId xmlns:a16="http://schemas.microsoft.com/office/drawing/2014/main" id="{4BF8E3F2-9D32-034C-86B0-E6E80E77458E}"/>
              </a:ext>
            </a:extLst>
          </p:cNvPr>
          <p:cNvSpPr/>
          <p:nvPr/>
        </p:nvSpPr>
        <p:spPr>
          <a:xfrm>
            <a:off x="410818" y="1722784"/>
            <a:ext cx="4532242" cy="18022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Give a brief insight into my current project and its dual purpose.</a:t>
            </a:r>
          </a:p>
          <a:p>
            <a:pPr algn="ctr"/>
            <a:endParaRPr lang="en-US" dirty="0"/>
          </a:p>
        </p:txBody>
      </p:sp>
      <p:sp>
        <p:nvSpPr>
          <p:cNvPr id="5" name="Oval 4">
            <a:extLst>
              <a:ext uri="{FF2B5EF4-FFF2-40B4-BE49-F238E27FC236}">
                <a16:creationId xmlns:a16="http://schemas.microsoft.com/office/drawing/2014/main" id="{C6A51AED-BA5A-8C4B-9FC5-1F48AF42BCBA}"/>
              </a:ext>
            </a:extLst>
          </p:cNvPr>
          <p:cNvSpPr/>
          <p:nvPr/>
        </p:nvSpPr>
        <p:spPr>
          <a:xfrm>
            <a:off x="5936974" y="2194560"/>
            <a:ext cx="5569226" cy="200637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Critically analyse the project in relation to new knowledge of project management from Initiation to closure.</a:t>
            </a:r>
          </a:p>
          <a:p>
            <a:pPr algn="ctr"/>
            <a:endParaRPr lang="en-US" dirty="0"/>
          </a:p>
        </p:txBody>
      </p:sp>
      <p:sp>
        <p:nvSpPr>
          <p:cNvPr id="6" name="Oval 5">
            <a:extLst>
              <a:ext uri="{FF2B5EF4-FFF2-40B4-BE49-F238E27FC236}">
                <a16:creationId xmlns:a16="http://schemas.microsoft.com/office/drawing/2014/main" id="{81A9BA54-6D18-8649-A0B8-41F423F4151A}"/>
              </a:ext>
            </a:extLst>
          </p:cNvPr>
          <p:cNvSpPr/>
          <p:nvPr/>
        </p:nvSpPr>
        <p:spPr>
          <a:xfrm>
            <a:off x="2411896" y="4416391"/>
            <a:ext cx="5380382" cy="16772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What has achieved and what will be taken forward to the next challenge.</a:t>
            </a:r>
          </a:p>
        </p:txBody>
      </p:sp>
    </p:spTree>
    <p:extLst>
      <p:ext uri="{BB962C8B-B14F-4D97-AF65-F5344CB8AC3E}">
        <p14:creationId xmlns:p14="http://schemas.microsoft.com/office/powerpoint/2010/main" val="1285051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8F8E-A023-AB4B-BAF3-31CCB54ECF72}"/>
              </a:ext>
            </a:extLst>
          </p:cNvPr>
          <p:cNvSpPr>
            <a:spLocks noGrp="1"/>
          </p:cNvSpPr>
          <p:nvPr>
            <p:ph type="title"/>
          </p:nvPr>
        </p:nvSpPr>
        <p:spPr/>
        <p:txBody>
          <a:bodyPr/>
          <a:lstStyle/>
          <a:p>
            <a:r>
              <a:rPr lang="en-US" dirty="0"/>
              <a:t>The mini project</a:t>
            </a:r>
          </a:p>
        </p:txBody>
      </p:sp>
      <p:sp>
        <p:nvSpPr>
          <p:cNvPr id="3" name="Content Placeholder 2">
            <a:extLst>
              <a:ext uri="{FF2B5EF4-FFF2-40B4-BE49-F238E27FC236}">
                <a16:creationId xmlns:a16="http://schemas.microsoft.com/office/drawing/2014/main" id="{453D3223-1467-5A48-80D5-E35FD22F3F2C}"/>
              </a:ext>
            </a:extLst>
          </p:cNvPr>
          <p:cNvSpPr>
            <a:spLocks noGrp="1"/>
          </p:cNvSpPr>
          <p:nvPr>
            <p:ph idx="1"/>
          </p:nvPr>
        </p:nvSpPr>
        <p:spPr/>
        <p:txBody>
          <a:bodyPr>
            <a:normAutofit/>
          </a:bodyPr>
          <a:lstStyle/>
          <a:p>
            <a:r>
              <a:rPr lang="en-US" sz="2800" dirty="0"/>
              <a:t>Produce user guide documentation for the Organisation’s ResourceLink (RL) online payroll  system.</a:t>
            </a:r>
          </a:p>
          <a:p>
            <a:r>
              <a:rPr lang="en-US" sz="2800" dirty="0"/>
              <a:t>Acquire knowledge of the HR department, its people, structure and ways of working</a:t>
            </a:r>
          </a:p>
          <a:p>
            <a:r>
              <a:rPr lang="en-US" sz="2800" dirty="0"/>
              <a:t>Learn the organization structure and how the departments interact,  fit together and their key players.</a:t>
            </a:r>
          </a:p>
        </p:txBody>
      </p:sp>
    </p:spTree>
    <p:extLst>
      <p:ext uri="{BB962C8B-B14F-4D97-AF65-F5344CB8AC3E}">
        <p14:creationId xmlns:p14="http://schemas.microsoft.com/office/powerpoint/2010/main" val="3322506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A392-E286-A34C-90CB-7F5217A3305E}"/>
              </a:ext>
            </a:extLst>
          </p:cNvPr>
          <p:cNvSpPr>
            <a:spLocks noGrp="1"/>
          </p:cNvSpPr>
          <p:nvPr>
            <p:ph type="title"/>
          </p:nvPr>
        </p:nvSpPr>
        <p:spPr/>
        <p:txBody>
          <a:bodyPr/>
          <a:lstStyle/>
          <a:p>
            <a:r>
              <a:rPr lang="en-US" dirty="0"/>
              <a:t>Initiation &amp; planning</a:t>
            </a:r>
          </a:p>
        </p:txBody>
      </p:sp>
      <p:sp>
        <p:nvSpPr>
          <p:cNvPr id="4" name="Oval 3">
            <a:extLst>
              <a:ext uri="{FF2B5EF4-FFF2-40B4-BE49-F238E27FC236}">
                <a16:creationId xmlns:a16="http://schemas.microsoft.com/office/drawing/2014/main" id="{D78B1BDE-5FE2-0446-A0A5-F0668DC8E5B4}"/>
              </a:ext>
            </a:extLst>
          </p:cNvPr>
          <p:cNvSpPr/>
          <p:nvPr/>
        </p:nvSpPr>
        <p:spPr>
          <a:xfrm>
            <a:off x="220716" y="2027431"/>
            <a:ext cx="4367049" cy="1401569"/>
          </a:xfrm>
          <a:prstGeom prst="ellipse">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rgbClr val="002060"/>
                </a:solidFill>
              </a:rPr>
              <a:t>Watson (2004)&amp; Webster (2017) questions for a “defensible plan”</a:t>
            </a:r>
          </a:p>
        </p:txBody>
      </p:sp>
      <p:sp>
        <p:nvSpPr>
          <p:cNvPr id="6" name="Oval 5">
            <a:extLst>
              <a:ext uri="{FF2B5EF4-FFF2-40B4-BE49-F238E27FC236}">
                <a16:creationId xmlns:a16="http://schemas.microsoft.com/office/drawing/2014/main" id="{012205AD-B8E8-594A-BB03-EBB40DC57051}"/>
              </a:ext>
            </a:extLst>
          </p:cNvPr>
          <p:cNvSpPr/>
          <p:nvPr/>
        </p:nvSpPr>
        <p:spPr>
          <a:xfrm>
            <a:off x="4083269" y="2810716"/>
            <a:ext cx="4025464" cy="1401569"/>
          </a:xfrm>
          <a:prstGeom prst="ellipse">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US" dirty="0">
                <a:solidFill>
                  <a:srgbClr val="002060"/>
                </a:solidFill>
              </a:rPr>
              <a:t>Stakeholder Focus</a:t>
            </a:r>
          </a:p>
          <a:p>
            <a:pPr marL="285750" indent="-285750" algn="ctr">
              <a:buFont typeface="Arial" panose="020B0604020202020204" pitchFamily="34" charset="0"/>
              <a:buChar char="•"/>
            </a:pPr>
            <a:r>
              <a:rPr lang="en-US" dirty="0">
                <a:solidFill>
                  <a:srgbClr val="002060"/>
                </a:solidFill>
              </a:rPr>
              <a:t>Organisational Strategy</a:t>
            </a:r>
          </a:p>
        </p:txBody>
      </p:sp>
      <p:sp>
        <p:nvSpPr>
          <p:cNvPr id="7" name="Oval 6">
            <a:extLst>
              <a:ext uri="{FF2B5EF4-FFF2-40B4-BE49-F238E27FC236}">
                <a16:creationId xmlns:a16="http://schemas.microsoft.com/office/drawing/2014/main" id="{7E814F50-FA21-2940-9528-512A6FD0B92B}"/>
              </a:ext>
            </a:extLst>
          </p:cNvPr>
          <p:cNvSpPr/>
          <p:nvPr/>
        </p:nvSpPr>
        <p:spPr>
          <a:xfrm>
            <a:off x="6274679" y="4458213"/>
            <a:ext cx="5696606" cy="1777295"/>
          </a:xfrm>
          <a:prstGeom prst="ellipse">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2060"/>
                </a:solidFill>
              </a:rPr>
              <a:t>Planning for </a:t>
            </a:r>
          </a:p>
          <a:p>
            <a:pPr marL="285750" indent="-285750" algn="ctr">
              <a:buFont typeface="Arial" panose="020B0604020202020204" pitchFamily="34" charset="0"/>
              <a:buChar char="•"/>
            </a:pPr>
            <a:r>
              <a:rPr lang="en-US" dirty="0">
                <a:solidFill>
                  <a:srgbClr val="002060"/>
                </a:solidFill>
              </a:rPr>
              <a:t>Risk (Buganova et al 2019)</a:t>
            </a:r>
          </a:p>
          <a:p>
            <a:pPr marL="285750" indent="-285750" algn="ctr">
              <a:buFont typeface="Arial" panose="020B0604020202020204" pitchFamily="34" charset="0"/>
              <a:buChar char="•"/>
            </a:pPr>
            <a:r>
              <a:rPr lang="en-US" dirty="0">
                <a:solidFill>
                  <a:srgbClr val="002060"/>
                </a:solidFill>
              </a:rPr>
              <a:t>Communication (Webster 2017)</a:t>
            </a:r>
          </a:p>
          <a:p>
            <a:pPr marL="285750" indent="-285750" algn="ctr">
              <a:buFont typeface="Arial" panose="020B0604020202020204" pitchFamily="34" charset="0"/>
              <a:buChar char="•"/>
            </a:pPr>
            <a:r>
              <a:rPr lang="en-US" dirty="0">
                <a:solidFill>
                  <a:srgbClr val="002060"/>
                </a:solidFill>
              </a:rPr>
              <a:t>Change</a:t>
            </a:r>
          </a:p>
          <a:p>
            <a:pPr marL="285750" indent="-285750" algn="ctr">
              <a:buFont typeface="Arial" panose="020B0604020202020204" pitchFamily="34" charset="0"/>
              <a:buChar char="•"/>
            </a:pPr>
            <a:r>
              <a:rPr lang="en-US" dirty="0">
                <a:solidFill>
                  <a:srgbClr val="002060"/>
                </a:solidFill>
              </a:rPr>
              <a:t>PID creation</a:t>
            </a:r>
          </a:p>
        </p:txBody>
      </p:sp>
    </p:spTree>
    <p:extLst>
      <p:ext uri="{BB962C8B-B14F-4D97-AF65-F5344CB8AC3E}">
        <p14:creationId xmlns:p14="http://schemas.microsoft.com/office/powerpoint/2010/main" val="715929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335332FC-7A54-824C-9C1A-FC9D6BD0CC3D}"/>
              </a:ext>
            </a:extLst>
          </p:cNvPr>
          <p:cNvGraphicFramePr>
            <a:graphicFrameLocks noGrp="1"/>
          </p:cNvGraphicFramePr>
          <p:nvPr>
            <p:ph idx="1"/>
            <p:extLst>
              <p:ext uri="{D42A27DB-BD31-4B8C-83A1-F6EECF244321}">
                <p14:modId xmlns:p14="http://schemas.microsoft.com/office/powerpoint/2010/main" val="618432230"/>
              </p:ext>
            </p:extLst>
          </p:nvPr>
        </p:nvGraphicFramePr>
        <p:xfrm>
          <a:off x="685800" y="2193925"/>
          <a:ext cx="10820400" cy="4079240"/>
        </p:xfrm>
        <a:graphic>
          <a:graphicData uri="http://schemas.openxmlformats.org/drawingml/2006/table">
            <a:tbl>
              <a:tblPr firstRow="1" bandRow="1">
                <a:tableStyleId>{7DF18680-E054-41AD-8BC1-D1AEF772440D}</a:tableStyleId>
              </a:tblPr>
              <a:tblGrid>
                <a:gridCol w="5410200">
                  <a:extLst>
                    <a:ext uri="{9D8B030D-6E8A-4147-A177-3AD203B41FA5}">
                      <a16:colId xmlns:a16="http://schemas.microsoft.com/office/drawing/2014/main" val="3119714114"/>
                    </a:ext>
                  </a:extLst>
                </a:gridCol>
                <a:gridCol w="5410200">
                  <a:extLst>
                    <a:ext uri="{9D8B030D-6E8A-4147-A177-3AD203B41FA5}">
                      <a16:colId xmlns:a16="http://schemas.microsoft.com/office/drawing/2014/main" val="1818946453"/>
                    </a:ext>
                  </a:extLst>
                </a:gridCol>
              </a:tblGrid>
              <a:tr h="370840">
                <a:tc>
                  <a:txBody>
                    <a:bodyPr/>
                    <a:lstStyle/>
                    <a:p>
                      <a:r>
                        <a:rPr lang="en-US" dirty="0"/>
                        <a:t>Watson (2004)</a:t>
                      </a:r>
                    </a:p>
                  </a:txBody>
                  <a:tcPr/>
                </a:tc>
                <a:tc>
                  <a:txBody>
                    <a:bodyPr/>
                    <a:lstStyle/>
                    <a:p>
                      <a:r>
                        <a:rPr lang="en-US" dirty="0"/>
                        <a:t>Webster (2017)</a:t>
                      </a:r>
                    </a:p>
                  </a:txBody>
                  <a:tcPr/>
                </a:tc>
                <a:extLst>
                  <a:ext uri="{0D108BD9-81ED-4DB2-BD59-A6C34878D82A}">
                    <a16:rowId xmlns:a16="http://schemas.microsoft.com/office/drawing/2014/main" val="798045220"/>
                  </a:ext>
                </a:extLst>
              </a:tr>
              <a:tr h="370840">
                <a:tc>
                  <a:txBody>
                    <a:bodyPr/>
                    <a:lstStyle/>
                    <a:p>
                      <a:r>
                        <a:rPr lang="en-US" dirty="0"/>
                        <a:t>Time constraints</a:t>
                      </a:r>
                    </a:p>
                  </a:txBody>
                  <a:tcPr/>
                </a:tc>
                <a:tc>
                  <a:txBody>
                    <a:bodyPr/>
                    <a:lstStyle/>
                    <a:p>
                      <a:r>
                        <a:rPr lang="en-US" dirty="0"/>
                        <a:t>Constraints – the big picture</a:t>
                      </a:r>
                    </a:p>
                  </a:txBody>
                  <a:tcPr/>
                </a:tc>
                <a:extLst>
                  <a:ext uri="{0D108BD9-81ED-4DB2-BD59-A6C34878D82A}">
                    <a16:rowId xmlns:a16="http://schemas.microsoft.com/office/drawing/2014/main" val="1420423743"/>
                  </a:ext>
                </a:extLst>
              </a:tr>
              <a:tr h="370840">
                <a:tc>
                  <a:txBody>
                    <a:bodyPr/>
                    <a:lstStyle/>
                    <a:p>
                      <a:r>
                        <a:rPr lang="en-US" dirty="0"/>
                        <a:t>Project profile</a:t>
                      </a:r>
                    </a:p>
                  </a:txBody>
                  <a:tcPr/>
                </a:tc>
                <a:tc>
                  <a:txBody>
                    <a:bodyPr/>
                    <a:lstStyle/>
                    <a:p>
                      <a:r>
                        <a:rPr lang="en-US" dirty="0"/>
                        <a:t>Options  - Context of the project</a:t>
                      </a:r>
                    </a:p>
                  </a:txBody>
                  <a:tcPr/>
                </a:tc>
                <a:extLst>
                  <a:ext uri="{0D108BD9-81ED-4DB2-BD59-A6C34878D82A}">
                    <a16:rowId xmlns:a16="http://schemas.microsoft.com/office/drawing/2014/main" val="2704814334"/>
                  </a:ext>
                </a:extLst>
              </a:tr>
              <a:tr h="370840">
                <a:tc>
                  <a:txBody>
                    <a:bodyPr/>
                    <a:lstStyle/>
                    <a:p>
                      <a:r>
                        <a:rPr lang="en-US" dirty="0"/>
                        <a:t>Cost benefit</a:t>
                      </a:r>
                    </a:p>
                  </a:txBody>
                  <a:tcPr/>
                </a:tc>
                <a:tc>
                  <a:txBody>
                    <a:bodyPr/>
                    <a:lstStyle/>
                    <a:p>
                      <a:r>
                        <a:rPr lang="en-US" dirty="0"/>
                        <a:t>Approach</a:t>
                      </a:r>
                    </a:p>
                  </a:txBody>
                  <a:tcPr/>
                </a:tc>
                <a:extLst>
                  <a:ext uri="{0D108BD9-81ED-4DB2-BD59-A6C34878D82A}">
                    <a16:rowId xmlns:a16="http://schemas.microsoft.com/office/drawing/2014/main" val="1780751730"/>
                  </a:ext>
                </a:extLst>
              </a:tr>
              <a:tr h="370840">
                <a:tc>
                  <a:txBody>
                    <a:bodyPr/>
                    <a:lstStyle/>
                    <a:p>
                      <a:r>
                        <a:rPr lang="en-US" dirty="0"/>
                        <a:t>Business risk</a:t>
                      </a:r>
                    </a:p>
                  </a:txBody>
                  <a:tcPr/>
                </a:tc>
                <a:tc>
                  <a:txBody>
                    <a:bodyPr/>
                    <a:lstStyle/>
                    <a:p>
                      <a:r>
                        <a:rPr lang="en-US" dirty="0"/>
                        <a:t>Task and Process</a:t>
                      </a:r>
                    </a:p>
                  </a:txBody>
                  <a:tcPr/>
                </a:tc>
                <a:extLst>
                  <a:ext uri="{0D108BD9-81ED-4DB2-BD59-A6C34878D82A}">
                    <a16:rowId xmlns:a16="http://schemas.microsoft.com/office/drawing/2014/main" val="3825341493"/>
                  </a:ext>
                </a:extLst>
              </a:tr>
              <a:tr h="370840">
                <a:tc>
                  <a:txBody>
                    <a:bodyPr/>
                    <a:lstStyle/>
                    <a:p>
                      <a:r>
                        <a:rPr lang="en-US" dirty="0"/>
                        <a:t>Project scope and background</a:t>
                      </a:r>
                    </a:p>
                  </a:txBody>
                  <a:tcPr/>
                </a:tc>
                <a:tc>
                  <a:txBody>
                    <a:bodyPr/>
                    <a:lstStyle/>
                    <a:p>
                      <a:r>
                        <a:rPr lang="en-US" dirty="0"/>
                        <a:t>Roles</a:t>
                      </a:r>
                    </a:p>
                  </a:txBody>
                  <a:tcPr/>
                </a:tc>
                <a:extLst>
                  <a:ext uri="{0D108BD9-81ED-4DB2-BD59-A6C34878D82A}">
                    <a16:rowId xmlns:a16="http://schemas.microsoft.com/office/drawing/2014/main" val="3323363039"/>
                  </a:ext>
                </a:extLst>
              </a:tr>
              <a:tr h="370840">
                <a:tc>
                  <a:txBody>
                    <a:bodyPr/>
                    <a:lstStyle/>
                    <a:p>
                      <a:r>
                        <a:rPr lang="en-US" dirty="0"/>
                        <a:t>Involvement</a:t>
                      </a:r>
                    </a:p>
                  </a:txBody>
                  <a:tcPr/>
                </a:tc>
                <a:tc>
                  <a:txBody>
                    <a:bodyPr/>
                    <a:lstStyle/>
                    <a:p>
                      <a:endParaRPr lang="en-US" dirty="0"/>
                    </a:p>
                  </a:txBody>
                  <a:tcPr/>
                </a:tc>
                <a:extLst>
                  <a:ext uri="{0D108BD9-81ED-4DB2-BD59-A6C34878D82A}">
                    <a16:rowId xmlns:a16="http://schemas.microsoft.com/office/drawing/2014/main" val="2755535468"/>
                  </a:ext>
                </a:extLst>
              </a:tr>
              <a:tr h="370840">
                <a:tc>
                  <a:txBody>
                    <a:bodyPr/>
                    <a:lstStyle/>
                    <a:p>
                      <a:r>
                        <a:rPr lang="en-US" dirty="0"/>
                        <a:t>Requirements</a:t>
                      </a:r>
                    </a:p>
                  </a:txBody>
                  <a:tcPr/>
                </a:tc>
                <a:tc>
                  <a:txBody>
                    <a:bodyPr/>
                    <a:lstStyle/>
                    <a:p>
                      <a:endParaRPr lang="en-US" dirty="0"/>
                    </a:p>
                  </a:txBody>
                  <a:tcPr/>
                </a:tc>
                <a:extLst>
                  <a:ext uri="{0D108BD9-81ED-4DB2-BD59-A6C34878D82A}">
                    <a16:rowId xmlns:a16="http://schemas.microsoft.com/office/drawing/2014/main" val="3852616471"/>
                  </a:ext>
                </a:extLst>
              </a:tr>
              <a:tr h="370840">
                <a:tc>
                  <a:txBody>
                    <a:bodyPr/>
                    <a:lstStyle/>
                    <a:p>
                      <a:r>
                        <a:rPr lang="en-US" dirty="0"/>
                        <a:t>Technology</a:t>
                      </a:r>
                    </a:p>
                  </a:txBody>
                  <a:tcPr/>
                </a:tc>
                <a:tc>
                  <a:txBody>
                    <a:bodyPr/>
                    <a:lstStyle/>
                    <a:p>
                      <a:endParaRPr lang="en-US" dirty="0"/>
                    </a:p>
                  </a:txBody>
                  <a:tcPr/>
                </a:tc>
                <a:extLst>
                  <a:ext uri="{0D108BD9-81ED-4DB2-BD59-A6C34878D82A}">
                    <a16:rowId xmlns:a16="http://schemas.microsoft.com/office/drawing/2014/main" val="2255237692"/>
                  </a:ext>
                </a:extLst>
              </a:tr>
              <a:tr h="370840">
                <a:tc>
                  <a:txBody>
                    <a:bodyPr/>
                    <a:lstStyle/>
                    <a:p>
                      <a:r>
                        <a:rPr lang="en-US" dirty="0"/>
                        <a:t>Project team and management</a:t>
                      </a:r>
                    </a:p>
                  </a:txBody>
                  <a:tcPr/>
                </a:tc>
                <a:tc>
                  <a:txBody>
                    <a:bodyPr/>
                    <a:lstStyle/>
                    <a:p>
                      <a:endParaRPr lang="en-US" dirty="0"/>
                    </a:p>
                  </a:txBody>
                  <a:tcPr/>
                </a:tc>
                <a:extLst>
                  <a:ext uri="{0D108BD9-81ED-4DB2-BD59-A6C34878D82A}">
                    <a16:rowId xmlns:a16="http://schemas.microsoft.com/office/drawing/2014/main" val="2976609838"/>
                  </a:ext>
                </a:extLst>
              </a:tr>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209176065"/>
                  </a:ext>
                </a:extLst>
              </a:tr>
            </a:tbl>
          </a:graphicData>
        </a:graphic>
      </p:graphicFrame>
    </p:spTree>
    <p:extLst>
      <p:ext uri="{BB962C8B-B14F-4D97-AF65-F5344CB8AC3E}">
        <p14:creationId xmlns:p14="http://schemas.microsoft.com/office/powerpoint/2010/main" val="331703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84D48-13DA-5F42-8156-BFE733F1F8C6}"/>
              </a:ext>
            </a:extLst>
          </p:cNvPr>
          <p:cNvSpPr>
            <a:spLocks noGrp="1"/>
          </p:cNvSpPr>
          <p:nvPr>
            <p:ph type="title"/>
          </p:nvPr>
        </p:nvSpPr>
        <p:spPr/>
        <p:txBody>
          <a:bodyPr/>
          <a:lstStyle/>
          <a:p>
            <a:r>
              <a:rPr lang="en-US" dirty="0"/>
              <a:t>Execution &amp; COntrol</a:t>
            </a:r>
          </a:p>
        </p:txBody>
      </p:sp>
      <p:sp>
        <p:nvSpPr>
          <p:cNvPr id="7" name="Oval 6">
            <a:extLst>
              <a:ext uri="{FF2B5EF4-FFF2-40B4-BE49-F238E27FC236}">
                <a16:creationId xmlns:a16="http://schemas.microsoft.com/office/drawing/2014/main" id="{6D7635B4-002D-F642-83B4-B6CBFFA5A787}"/>
              </a:ext>
            </a:extLst>
          </p:cNvPr>
          <p:cNvSpPr/>
          <p:nvPr/>
        </p:nvSpPr>
        <p:spPr>
          <a:xfrm>
            <a:off x="670032" y="2504901"/>
            <a:ext cx="3106838" cy="1099690"/>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Work Package development</a:t>
            </a:r>
          </a:p>
          <a:p>
            <a:pPr algn="ctr"/>
            <a:r>
              <a:rPr lang="en-US" dirty="0"/>
              <a:t>(Lawton 2017)</a:t>
            </a:r>
          </a:p>
        </p:txBody>
      </p:sp>
      <p:sp>
        <p:nvSpPr>
          <p:cNvPr id="10" name="Oval 9">
            <a:extLst>
              <a:ext uri="{FF2B5EF4-FFF2-40B4-BE49-F238E27FC236}">
                <a16:creationId xmlns:a16="http://schemas.microsoft.com/office/drawing/2014/main" id="{24EB47EB-4906-6F4B-9A35-C479F70FAE59}"/>
              </a:ext>
            </a:extLst>
          </p:cNvPr>
          <p:cNvSpPr/>
          <p:nvPr/>
        </p:nvSpPr>
        <p:spPr>
          <a:xfrm>
            <a:off x="1797264" y="3787449"/>
            <a:ext cx="3526221" cy="914400"/>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Communication and planning it !</a:t>
            </a:r>
          </a:p>
        </p:txBody>
      </p:sp>
      <p:sp>
        <p:nvSpPr>
          <p:cNvPr id="11" name="Oval 10">
            <a:extLst>
              <a:ext uri="{FF2B5EF4-FFF2-40B4-BE49-F238E27FC236}">
                <a16:creationId xmlns:a16="http://schemas.microsoft.com/office/drawing/2014/main" id="{3D72E41D-43C7-104F-84B6-E519630F2453}"/>
              </a:ext>
            </a:extLst>
          </p:cNvPr>
          <p:cNvSpPr/>
          <p:nvPr/>
        </p:nvSpPr>
        <p:spPr>
          <a:xfrm>
            <a:off x="5006215" y="4381808"/>
            <a:ext cx="3724604" cy="914400"/>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Scope Creep or Agile?</a:t>
            </a:r>
          </a:p>
        </p:txBody>
      </p:sp>
      <p:sp>
        <p:nvSpPr>
          <p:cNvPr id="12" name="Oval 11">
            <a:extLst>
              <a:ext uri="{FF2B5EF4-FFF2-40B4-BE49-F238E27FC236}">
                <a16:creationId xmlns:a16="http://schemas.microsoft.com/office/drawing/2014/main" id="{8D2D49A3-F371-4548-A885-D68EB570C170}"/>
              </a:ext>
            </a:extLst>
          </p:cNvPr>
          <p:cNvSpPr/>
          <p:nvPr/>
        </p:nvSpPr>
        <p:spPr>
          <a:xfrm>
            <a:off x="8434552" y="5060731"/>
            <a:ext cx="2948151" cy="914400"/>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Pandemics and Agile working</a:t>
            </a:r>
          </a:p>
        </p:txBody>
      </p:sp>
    </p:spTree>
    <p:extLst>
      <p:ext uri="{BB962C8B-B14F-4D97-AF65-F5344CB8AC3E}">
        <p14:creationId xmlns:p14="http://schemas.microsoft.com/office/powerpoint/2010/main" val="3860226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9BC82-83B5-B444-88E7-976E23DBE055}"/>
              </a:ext>
            </a:extLst>
          </p:cNvPr>
          <p:cNvSpPr>
            <a:spLocks noGrp="1"/>
          </p:cNvSpPr>
          <p:nvPr>
            <p:ph type="title"/>
          </p:nvPr>
        </p:nvSpPr>
        <p:spPr>
          <a:xfrm>
            <a:off x="2002221" y="764373"/>
            <a:ext cx="9503979" cy="1293028"/>
          </a:xfrm>
        </p:spPr>
        <p:txBody>
          <a:bodyPr/>
          <a:lstStyle/>
          <a:p>
            <a:r>
              <a:rPr lang="en-US" dirty="0"/>
              <a:t>Managing Boundaries &amp; closure</a:t>
            </a:r>
          </a:p>
        </p:txBody>
      </p:sp>
      <p:sp>
        <p:nvSpPr>
          <p:cNvPr id="4" name="Oval 3">
            <a:extLst>
              <a:ext uri="{FF2B5EF4-FFF2-40B4-BE49-F238E27FC236}">
                <a16:creationId xmlns:a16="http://schemas.microsoft.com/office/drawing/2014/main" id="{AC778F02-9FC5-804F-9A87-A6B0F6E4F5A3}"/>
              </a:ext>
            </a:extLst>
          </p:cNvPr>
          <p:cNvSpPr/>
          <p:nvPr/>
        </p:nvSpPr>
        <p:spPr>
          <a:xfrm>
            <a:off x="2073162" y="3528067"/>
            <a:ext cx="3413235" cy="1256767"/>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Transition documentation and maintenance method</a:t>
            </a:r>
          </a:p>
        </p:txBody>
      </p:sp>
      <p:sp>
        <p:nvSpPr>
          <p:cNvPr id="5" name="Oval 4">
            <a:extLst>
              <a:ext uri="{FF2B5EF4-FFF2-40B4-BE49-F238E27FC236}">
                <a16:creationId xmlns:a16="http://schemas.microsoft.com/office/drawing/2014/main" id="{A094DC7B-382B-AD48-BF3E-D66CA03D3DB5}"/>
              </a:ext>
            </a:extLst>
          </p:cNvPr>
          <p:cNvSpPr/>
          <p:nvPr/>
        </p:nvSpPr>
        <p:spPr>
          <a:xfrm>
            <a:off x="124179" y="4836860"/>
            <a:ext cx="3904481" cy="1256767"/>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Lawton (2017)Stage Boundary Report</a:t>
            </a:r>
          </a:p>
          <a:p>
            <a:pPr algn="ctr"/>
            <a:r>
              <a:rPr lang="en-US" dirty="0"/>
              <a:t>Webster (2017)Cockpit Report</a:t>
            </a:r>
          </a:p>
        </p:txBody>
      </p:sp>
      <p:sp>
        <p:nvSpPr>
          <p:cNvPr id="6" name="Oval 5">
            <a:extLst>
              <a:ext uri="{FF2B5EF4-FFF2-40B4-BE49-F238E27FC236}">
                <a16:creationId xmlns:a16="http://schemas.microsoft.com/office/drawing/2014/main" id="{B4489C39-FEC9-7A46-B94A-69563D4E0672}"/>
              </a:ext>
            </a:extLst>
          </p:cNvPr>
          <p:cNvSpPr/>
          <p:nvPr/>
        </p:nvSpPr>
        <p:spPr>
          <a:xfrm>
            <a:off x="5644054" y="2956034"/>
            <a:ext cx="2916621" cy="138736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Fixed contract ending no time frame other than this</a:t>
            </a:r>
          </a:p>
        </p:txBody>
      </p:sp>
      <p:sp>
        <p:nvSpPr>
          <p:cNvPr id="7" name="Oval 6">
            <a:extLst>
              <a:ext uri="{FF2B5EF4-FFF2-40B4-BE49-F238E27FC236}">
                <a16:creationId xmlns:a16="http://schemas.microsoft.com/office/drawing/2014/main" id="{5B86127C-FD21-594E-A9BD-AC5E459DFA52}"/>
              </a:ext>
            </a:extLst>
          </p:cNvPr>
          <p:cNvSpPr/>
          <p:nvPr/>
        </p:nvSpPr>
        <p:spPr>
          <a:xfrm>
            <a:off x="8560675" y="2483068"/>
            <a:ext cx="2680139" cy="138736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Lessons learned</a:t>
            </a:r>
          </a:p>
        </p:txBody>
      </p:sp>
    </p:spTree>
    <p:extLst>
      <p:ext uri="{BB962C8B-B14F-4D97-AF65-F5344CB8AC3E}">
        <p14:creationId xmlns:p14="http://schemas.microsoft.com/office/powerpoint/2010/main" val="1798024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318DA-B435-2A45-9A53-FEC37F2FE207}"/>
              </a:ext>
            </a:extLst>
          </p:cNvPr>
          <p:cNvSpPr>
            <a:spLocks noGrp="1"/>
          </p:cNvSpPr>
          <p:nvPr>
            <p:ph type="title"/>
          </p:nvPr>
        </p:nvSpPr>
        <p:spPr>
          <a:xfrm>
            <a:off x="3452192" y="499330"/>
            <a:ext cx="8610600" cy="938303"/>
          </a:xfrm>
        </p:spPr>
        <p:txBody>
          <a:bodyPr/>
          <a:lstStyle/>
          <a:p>
            <a:r>
              <a:rPr lang="en-US" dirty="0"/>
              <a:t>Conclusion- Lessons Learned</a:t>
            </a:r>
          </a:p>
        </p:txBody>
      </p:sp>
      <p:sp>
        <p:nvSpPr>
          <p:cNvPr id="3" name="Content Placeholder 2">
            <a:extLst>
              <a:ext uri="{FF2B5EF4-FFF2-40B4-BE49-F238E27FC236}">
                <a16:creationId xmlns:a16="http://schemas.microsoft.com/office/drawing/2014/main" id="{B2062137-B638-FE4B-B4E7-66ED9928FD05}"/>
              </a:ext>
            </a:extLst>
          </p:cNvPr>
          <p:cNvSpPr>
            <a:spLocks noGrp="1"/>
          </p:cNvSpPr>
          <p:nvPr>
            <p:ph idx="1"/>
          </p:nvPr>
        </p:nvSpPr>
        <p:spPr>
          <a:xfrm>
            <a:off x="685800" y="1245704"/>
            <a:ext cx="10820400" cy="5438875"/>
          </a:xfrm>
        </p:spPr>
        <p:txBody>
          <a:bodyPr/>
          <a:lstStyle/>
          <a:p>
            <a:r>
              <a:rPr lang="en-US" dirty="0"/>
              <a:t>Project management isn’t easy, particularly as an inexperienced project manager, in a new organization or one you could have been subcontracted to for a project.</a:t>
            </a:r>
          </a:p>
          <a:p>
            <a:r>
              <a:rPr lang="en-US" dirty="0"/>
              <a:t>Comprehensive preparation is essential, utilize all your knowledge and experience, research frameworks and methods to improve your skills to help you develop the correct methodology and documentation in the initiation and planning stage. </a:t>
            </a:r>
          </a:p>
          <a:p>
            <a:r>
              <a:rPr lang="en-US" dirty="0"/>
              <a:t>Plan the work and work the plan. Change is inevitable how you handle it and plan for it is the key.</a:t>
            </a:r>
          </a:p>
          <a:p>
            <a:r>
              <a:rPr lang="en-US" dirty="0"/>
              <a:t>Communication is one of the main pivot points between being considered an unsuccessful or successful project. </a:t>
            </a:r>
          </a:p>
          <a:p>
            <a:r>
              <a:rPr lang="en-US" dirty="0"/>
              <a:t>The ultimate goal of the project is to reduce the flow into the RL Inbox to virtually zero thereby making me redundant or to such an insignificant trickle I am able to take on more responsibility.</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331835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05EB-B1FA-D847-8416-98E3A0AC74F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D75CB22-9B13-9043-B9FB-386A798A7ADB}"/>
              </a:ext>
            </a:extLst>
          </p:cNvPr>
          <p:cNvSpPr>
            <a:spLocks noGrp="1"/>
          </p:cNvSpPr>
          <p:nvPr>
            <p:ph idx="1"/>
          </p:nvPr>
        </p:nvSpPr>
        <p:spPr>
          <a:xfrm>
            <a:off x="685800" y="1722784"/>
            <a:ext cx="10820400" cy="4495902"/>
          </a:xfrm>
        </p:spPr>
        <p:txBody>
          <a:bodyPr>
            <a:normAutofit fontScale="77500" lnSpcReduction="20000"/>
          </a:bodyPr>
          <a:lstStyle/>
          <a:p>
            <a:r>
              <a:rPr lang="en-GB" dirty="0"/>
              <a:t>Anthony, J., Kumar, M. &amp; Madu, C., (2005). Six sigma in small and medium sized Uk Manufacturing enterprises. International Journal of Quality and Reliability Management, 22(8), pp. 860-874.</a:t>
            </a:r>
          </a:p>
          <a:p>
            <a:r>
              <a:rPr lang="en-GB" dirty="0"/>
              <a:t>Azanha, Argoud, Camargo Junior,Antoniolli; (2017). Agile Project Management with </a:t>
            </a:r>
            <a:r>
              <a:rPr lang="en-GB" dirty="0" err="1"/>
              <a:t>ScrumA</a:t>
            </a:r>
            <a:r>
              <a:rPr lang="en-GB" dirty="0"/>
              <a:t> case study of a Brazillian pharmaceutical company IT project.. INternational Journal of Managing Projects in Business, 10(1), pp. 121-142.</a:t>
            </a:r>
          </a:p>
          <a:p>
            <a:r>
              <a:rPr lang="en-GB" dirty="0" err="1"/>
              <a:t>Buganova</a:t>
            </a:r>
            <a:r>
              <a:rPr lang="en-GB" dirty="0"/>
              <a:t> K, </a:t>
            </a:r>
            <a:r>
              <a:rPr lang="en-GB" dirty="0" err="1"/>
              <a:t>Simickova</a:t>
            </a:r>
            <a:r>
              <a:rPr lang="en-GB" dirty="0"/>
              <a:t> J; (2019). Risk Management in traditional and agile project management. Transportation Research Procedia, Issue 40, pp. 986-993.</a:t>
            </a:r>
          </a:p>
          <a:p>
            <a:r>
              <a:rPr lang="en-GB" dirty="0" err="1"/>
              <a:t>Cesarotti</a:t>
            </a:r>
            <a:r>
              <a:rPr lang="en-GB" dirty="0"/>
              <a:t>, Vittorio.(2019) "The Evolution of Project Management (PM): How Agile, Lean and Six Sigma Are Changing PM." Journal of Modern Project Management 7.3: 1-30. Web.</a:t>
            </a:r>
          </a:p>
          <a:p>
            <a:r>
              <a:rPr lang="en-GB" dirty="0"/>
              <a:t> </a:t>
            </a:r>
          </a:p>
          <a:p>
            <a:r>
              <a:rPr lang="en-GB" dirty="0"/>
              <a:t>Chin, G., (2004). AGILE Project Management: How to succeed in the face of changing project requirements. New York: AMACOM.</a:t>
            </a:r>
          </a:p>
          <a:p>
            <a:r>
              <a:rPr lang="en-GB" dirty="0"/>
              <a:t>Institute, P. M., (2017). PMBOK Guide. 6th ed. Pennsylvania: Project Management Institute.</a:t>
            </a:r>
          </a:p>
          <a:p>
            <a:r>
              <a:rPr lang="en-GB" dirty="0"/>
              <a:t>Keller, P., (2011). Six Sigma </a:t>
            </a:r>
            <a:r>
              <a:rPr lang="en-GB" dirty="0" err="1"/>
              <a:t>Demistified</a:t>
            </a:r>
            <a:r>
              <a:rPr lang="en-GB" dirty="0"/>
              <a:t> - Hard stuff made easy. 2nd ed. London: McGraw-Hill.</a:t>
            </a:r>
          </a:p>
          <a:p>
            <a:endParaRPr lang="en-US" dirty="0"/>
          </a:p>
        </p:txBody>
      </p:sp>
    </p:spTree>
    <p:extLst>
      <p:ext uri="{BB962C8B-B14F-4D97-AF65-F5344CB8AC3E}">
        <p14:creationId xmlns:p14="http://schemas.microsoft.com/office/powerpoint/2010/main" val="1729469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62735F-C557-8541-B5BB-B9B4057ABFB5}"/>
              </a:ext>
            </a:extLst>
          </p:cNvPr>
          <p:cNvSpPr>
            <a:spLocks noGrp="1"/>
          </p:cNvSpPr>
          <p:nvPr>
            <p:ph idx="1"/>
          </p:nvPr>
        </p:nvSpPr>
        <p:spPr>
          <a:xfrm>
            <a:off x="685800" y="1484244"/>
            <a:ext cx="10820400" cy="4734442"/>
          </a:xfrm>
        </p:spPr>
        <p:txBody>
          <a:bodyPr>
            <a:normAutofit fontScale="92500" lnSpcReduction="10000"/>
          </a:bodyPr>
          <a:lstStyle/>
          <a:p>
            <a:r>
              <a:rPr lang="en-GB" dirty="0"/>
              <a:t>Keller, P., (2011). Six Sigma </a:t>
            </a:r>
            <a:r>
              <a:rPr lang="en-GB" dirty="0" err="1"/>
              <a:t>DeMystified</a:t>
            </a:r>
            <a:r>
              <a:rPr lang="en-GB" dirty="0"/>
              <a:t>: Hard </a:t>
            </a:r>
            <a:r>
              <a:rPr lang="en-GB" dirty="0" err="1"/>
              <a:t>stukk</a:t>
            </a:r>
            <a:r>
              <a:rPr lang="en-GB" dirty="0"/>
              <a:t> made easy. 2nd Edition ed. USA: McGraw-Hill.</a:t>
            </a:r>
          </a:p>
          <a:p>
            <a:r>
              <a:rPr lang="en-GB" dirty="0"/>
              <a:t>Lawton, I., (2017). PRINCE2 made simple. 2nd ed. s.l.:P2MS.</a:t>
            </a:r>
          </a:p>
          <a:p>
            <a:r>
              <a:rPr lang="en-GB" dirty="0"/>
              <a:t>LITTLE, B., (2011); The principles of successful project management. Human Resource Management International Digest, </a:t>
            </a:r>
            <a:r>
              <a:rPr lang="en-GB" b="1" dirty="0"/>
              <a:t>19</a:t>
            </a:r>
            <a:r>
              <a:rPr lang="en-GB" dirty="0"/>
              <a:t>(7), pp. 36-39. DOI:10.1108/0967073111117559 Accessed 30/8/20</a:t>
            </a:r>
          </a:p>
          <a:p>
            <a:r>
              <a:rPr lang="en-GB" dirty="0" err="1"/>
              <a:t>Philmlee</a:t>
            </a:r>
            <a:r>
              <a:rPr lang="en-GB" dirty="0"/>
              <a:t>, D., (2020). Method Melding: The </a:t>
            </a:r>
            <a:r>
              <a:rPr lang="en-GB" dirty="0" err="1"/>
              <a:t>modernmelting</a:t>
            </a:r>
            <a:r>
              <a:rPr lang="en-GB" dirty="0"/>
              <a:t> pot of project management. [Online] </a:t>
            </a:r>
          </a:p>
          <a:p>
            <a:r>
              <a:rPr lang="en-GB" dirty="0" err="1"/>
              <a:t>Müller</a:t>
            </a:r>
            <a:r>
              <a:rPr lang="en-GB" dirty="0"/>
              <a:t> R, Shao J, </a:t>
            </a:r>
            <a:r>
              <a:rPr lang="en-GB" dirty="0" err="1"/>
              <a:t>Pemsel</a:t>
            </a:r>
            <a:r>
              <a:rPr lang="en-GB" dirty="0"/>
              <a:t> S. Organizational Enablers for Project Governance. Newtown Square PA: Project Management Institute, Inc, (2016). </a:t>
            </a:r>
            <a:br>
              <a:rPr lang="en-GB" dirty="0"/>
            </a:br>
            <a:r>
              <a:rPr lang="en-GB" dirty="0"/>
              <a:t>Available at: </a:t>
            </a:r>
            <a:r>
              <a:rPr lang="en-GB" u="sng" dirty="0"/>
              <a:t>https://</a:t>
            </a:r>
            <a:r>
              <a:rPr lang="en-GB" u="sng" dirty="0" err="1"/>
              <a:t>www.legalexecutiveinstitute.com</a:t>
            </a:r>
            <a:r>
              <a:rPr lang="en-GB" u="sng" dirty="0"/>
              <a:t>/practice-innovations-july-2020-project-management/</a:t>
            </a:r>
            <a:br>
              <a:rPr lang="en-GB" dirty="0"/>
            </a:br>
            <a:r>
              <a:rPr lang="en-GB" dirty="0"/>
              <a:t>[Accessed 30 7 2020].</a:t>
            </a:r>
          </a:p>
          <a:p>
            <a:r>
              <a:rPr lang="en-GB" dirty="0" err="1"/>
              <a:t>Raisinghani</a:t>
            </a:r>
            <a:r>
              <a:rPr lang="en-GB" dirty="0"/>
              <a:t>, M.S., Ette, H., Pierce, R., Cannon, G., </a:t>
            </a:r>
            <a:r>
              <a:rPr lang="en-GB" dirty="0" err="1"/>
              <a:t>Daripaly</a:t>
            </a:r>
            <a:r>
              <a:rPr lang="en-GB" dirty="0"/>
              <a:t>, P.;( 2005). Six Sigma: concepts, tools, and applications.. Industrial Management &amp; Data Systems, 105(4), pp. 491-505.</a:t>
            </a:r>
          </a:p>
          <a:p>
            <a:endParaRPr lang="en-US" dirty="0"/>
          </a:p>
        </p:txBody>
      </p:sp>
    </p:spTree>
    <p:extLst>
      <p:ext uri="{BB962C8B-B14F-4D97-AF65-F5344CB8AC3E}">
        <p14:creationId xmlns:p14="http://schemas.microsoft.com/office/powerpoint/2010/main" val="2093584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7FCA66-786C-0C4E-B2BB-BFF26F3F4574}"/>
              </a:ext>
            </a:extLst>
          </p:cNvPr>
          <p:cNvSpPr>
            <a:spLocks noGrp="1"/>
          </p:cNvSpPr>
          <p:nvPr>
            <p:ph idx="1"/>
          </p:nvPr>
        </p:nvSpPr>
        <p:spPr>
          <a:xfrm>
            <a:off x="685800" y="1537252"/>
            <a:ext cx="10820400" cy="5009322"/>
          </a:xfrm>
        </p:spPr>
        <p:txBody>
          <a:bodyPr>
            <a:normAutofit fontScale="85000" lnSpcReduction="10000"/>
          </a:bodyPr>
          <a:lstStyle/>
          <a:p>
            <a:r>
              <a:rPr lang="en-GB" dirty="0"/>
              <a:t>Sarantis, D., Smithson, S., </a:t>
            </a:r>
            <a:r>
              <a:rPr lang="en-GB" dirty="0" err="1"/>
              <a:t>Charalabidis</a:t>
            </a:r>
            <a:r>
              <a:rPr lang="en-GB" dirty="0"/>
              <a:t>, Y. &amp; </a:t>
            </a:r>
            <a:r>
              <a:rPr lang="en-GB" dirty="0" err="1"/>
              <a:t>Askounis</a:t>
            </a:r>
            <a:r>
              <a:rPr lang="en-GB" dirty="0"/>
              <a:t>, D., (2010). A Critical Assessment of Project Management Methods with respect to Electronic </a:t>
            </a:r>
            <a:r>
              <a:rPr lang="en-GB" dirty="0" err="1"/>
              <a:t>Goverenment</a:t>
            </a:r>
            <a:r>
              <a:rPr lang="en-GB" dirty="0"/>
              <a:t> Implementation Challenges. </a:t>
            </a:r>
            <a:r>
              <a:rPr lang="en-GB" dirty="0" err="1"/>
              <a:t>Syst</a:t>
            </a:r>
            <a:r>
              <a:rPr lang="en-GB" dirty="0"/>
              <a:t> </a:t>
            </a:r>
            <a:r>
              <a:rPr lang="en-GB" dirty="0" err="1"/>
              <a:t>Pract</a:t>
            </a:r>
            <a:r>
              <a:rPr lang="en-GB" dirty="0"/>
              <a:t> Action Res , Volume 23, pp. 301-321.</a:t>
            </a:r>
          </a:p>
          <a:p>
            <a:r>
              <a:rPr lang="en-GB" dirty="0"/>
              <a:t>Sharma, S. C. A., (2010). Six Sigma Project </a:t>
            </a:r>
            <a:r>
              <a:rPr lang="en-GB" dirty="0" err="1"/>
              <a:t>Selection:An</a:t>
            </a:r>
            <a:r>
              <a:rPr lang="en-GB" dirty="0"/>
              <a:t> analysis of responsible Factors. International Journal of Lea Six Sigma, 1(4), pp. 280-292.</a:t>
            </a:r>
          </a:p>
          <a:p>
            <a:r>
              <a:rPr lang="en-GB" dirty="0" err="1"/>
              <a:t>Spundak</a:t>
            </a:r>
            <a:r>
              <a:rPr lang="en-GB" dirty="0"/>
              <a:t>, M., (2014). Mixed agile/traditional project management methodology- reality or illusion?. Procedia- Social and </a:t>
            </a:r>
            <a:r>
              <a:rPr lang="en-GB" dirty="0" err="1"/>
              <a:t>Behavioral</a:t>
            </a:r>
            <a:r>
              <a:rPr lang="en-GB" dirty="0"/>
              <a:t> Sciences, Volume 119, pp. 939-948.</a:t>
            </a:r>
          </a:p>
          <a:p>
            <a:r>
              <a:rPr lang="en-GB" u="sng" dirty="0">
                <a:hlinkClick r:id="rId2" tooltip="Muhammad Usman Tariq"/>
              </a:rPr>
              <a:t>Usman Tariq, M.</a:t>
            </a:r>
            <a:r>
              <a:rPr lang="en-GB" dirty="0"/>
              <a:t> (2013), "A Six Sigma based risk management framework for handling undesired effects associated with delays in project completion", </a:t>
            </a:r>
            <a:r>
              <a:rPr lang="en-GB" u="sng" dirty="0">
                <a:hlinkClick r:id="rId3"/>
              </a:rPr>
              <a:t>International Journal of Lean Six Sigma</a:t>
            </a:r>
            <a:r>
              <a:rPr lang="en-GB" dirty="0"/>
              <a:t>, Vol. 4 No. 3, pp. 265-279. </a:t>
            </a:r>
            <a:r>
              <a:rPr lang="en-GB" u="sng" dirty="0">
                <a:hlinkClick r:id="rId4" tooltip="DOI: https://doi.org/10.1108/IJLSS-05-2013-0028"/>
              </a:rPr>
              <a:t>https://doi.org/10.1108/IJLSS-05-2013-0028</a:t>
            </a:r>
            <a:endParaRPr lang="en-GB" dirty="0"/>
          </a:p>
          <a:p>
            <a:r>
              <a:rPr lang="en-GB" dirty="0" err="1"/>
              <a:t>Vanickova</a:t>
            </a:r>
            <a:r>
              <a:rPr lang="en-GB" dirty="0"/>
              <a:t>, R.,( 2017). Application of Prince 2 </a:t>
            </a:r>
            <a:r>
              <a:rPr lang="en-GB" dirty="0" err="1"/>
              <a:t>Projecy</a:t>
            </a:r>
            <a:r>
              <a:rPr lang="en-GB" dirty="0"/>
              <a:t> Management Methodology. Studia </a:t>
            </a:r>
            <a:r>
              <a:rPr lang="en-GB" dirty="0" err="1"/>
              <a:t>Commercialia</a:t>
            </a:r>
            <a:r>
              <a:rPr lang="en-GB" dirty="0"/>
              <a:t> </a:t>
            </a:r>
            <a:r>
              <a:rPr lang="en-GB" dirty="0" err="1"/>
              <a:t>Bratislavenia</a:t>
            </a:r>
            <a:r>
              <a:rPr lang="en-GB" dirty="0"/>
              <a:t>, 10(38), pp. 227-238.</a:t>
            </a:r>
          </a:p>
          <a:p>
            <a:r>
              <a:rPr lang="en-GB" dirty="0"/>
              <a:t>Watson, (2002). Managing Smaller Projects. 2nd ed. Hook: Project Manager Today.</a:t>
            </a:r>
          </a:p>
          <a:p>
            <a:r>
              <a:rPr lang="en-GB" dirty="0"/>
              <a:t>Webster, G., (2017). Managing Projects At Work. 2nd ed. London: Routledge.</a:t>
            </a:r>
          </a:p>
          <a:p>
            <a:r>
              <a:rPr lang="en-GB" dirty="0"/>
              <a:t> YAKOVLEVA, A., (2014). Methodological Aspects Of Project Techniques Selection For Innovation Project Management. International Journal of Innovation, </a:t>
            </a:r>
            <a:r>
              <a:rPr lang="en-GB" b="1" dirty="0"/>
              <a:t>2</a:t>
            </a:r>
            <a:r>
              <a:rPr lang="en-GB" dirty="0"/>
              <a:t>(1), pp. 18-31.</a:t>
            </a:r>
          </a:p>
          <a:p>
            <a:endParaRPr lang="en-US" dirty="0"/>
          </a:p>
        </p:txBody>
      </p:sp>
    </p:spTree>
    <p:extLst>
      <p:ext uri="{BB962C8B-B14F-4D97-AF65-F5344CB8AC3E}">
        <p14:creationId xmlns:p14="http://schemas.microsoft.com/office/powerpoint/2010/main" val="149759635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{8F4E5156-5875-F44C-B356-A9E542E4D123}tf10001079</Template>
  <TotalTime>4940</TotalTime>
  <Words>2622</Words>
  <Application>Microsoft Office PowerPoint</Application>
  <PresentationFormat>Widescreen</PresentationFormat>
  <Paragraphs>121</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Century Gothic</vt:lpstr>
      <vt:lpstr>Vapor Trail</vt:lpstr>
      <vt:lpstr>Project Management</vt:lpstr>
      <vt:lpstr>  objectives</vt:lpstr>
      <vt:lpstr>The mini project</vt:lpstr>
      <vt:lpstr>Initiation &amp; planning</vt:lpstr>
      <vt:lpstr>PowerPoint Presentation</vt:lpstr>
      <vt:lpstr>Execution &amp; COntrol</vt:lpstr>
      <vt:lpstr>Managing Boundaries &amp; closure</vt:lpstr>
      <vt:lpstr>Conclusion- Lessons Learned</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emma jones</dc:creator>
  <cp:lastModifiedBy>Emma L Hughes</cp:lastModifiedBy>
  <cp:revision>54</cp:revision>
  <dcterms:created xsi:type="dcterms:W3CDTF">2020-10-25T10:36:10Z</dcterms:created>
  <dcterms:modified xsi:type="dcterms:W3CDTF">2020-10-29T12:01:13Z</dcterms:modified>
</cp:coreProperties>
</file>