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6C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B79339-73E2-2C4C-A04A-D2585F8746AA}" type="doc">
      <dgm:prSet loTypeId="urn:microsoft.com/office/officeart/2005/8/layout/radial5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5320E8F6-B437-8E4F-ABF2-D7863A0B7D6E}">
      <dgm:prSet phldrT="[Text]" phldr="0"/>
      <dgm:spPr/>
      <dgm:t>
        <a:bodyPr/>
        <a:lstStyle/>
        <a:p>
          <a:r>
            <a:rPr lang="en-GB" dirty="0"/>
            <a:t>Products </a:t>
          </a:r>
        </a:p>
      </dgm:t>
    </dgm:pt>
    <dgm:pt modelId="{5FA0DE84-720C-9A4F-A8A5-D43D7DAB8B32}" type="parTrans" cxnId="{BC59813E-58EA-2449-8A7D-0C39CF4C07D5}">
      <dgm:prSet/>
      <dgm:spPr/>
      <dgm:t>
        <a:bodyPr/>
        <a:lstStyle/>
        <a:p>
          <a:endParaRPr lang="en-GB"/>
        </a:p>
      </dgm:t>
    </dgm:pt>
    <dgm:pt modelId="{8EB8C808-AFC0-404B-8C3B-46C172FB02B3}" type="sibTrans" cxnId="{BC59813E-58EA-2449-8A7D-0C39CF4C07D5}">
      <dgm:prSet/>
      <dgm:spPr/>
      <dgm:t>
        <a:bodyPr/>
        <a:lstStyle/>
        <a:p>
          <a:endParaRPr lang="en-GB"/>
        </a:p>
      </dgm:t>
    </dgm:pt>
    <dgm:pt modelId="{2242703E-0819-1B42-ABB6-037C9CC7901D}">
      <dgm:prSet phldrT="[Text]" phldr="0"/>
      <dgm:spPr/>
      <dgm:t>
        <a:bodyPr/>
        <a:lstStyle/>
        <a:p>
          <a:r>
            <a:rPr lang="en-GB" dirty="0"/>
            <a:t>Vibrant Dresses</a:t>
          </a:r>
        </a:p>
      </dgm:t>
    </dgm:pt>
    <dgm:pt modelId="{51A5E4B9-8065-364B-952F-FB6371925FD3}" type="parTrans" cxnId="{AB712CF8-52DA-074F-9443-5A736883FDB4}">
      <dgm:prSet/>
      <dgm:spPr/>
      <dgm:t>
        <a:bodyPr/>
        <a:lstStyle/>
        <a:p>
          <a:endParaRPr lang="en-GB"/>
        </a:p>
      </dgm:t>
    </dgm:pt>
    <dgm:pt modelId="{7CC5BC05-3A3F-F74A-A740-86FAFA4F58B6}" type="sibTrans" cxnId="{AB712CF8-52DA-074F-9443-5A736883FDB4}">
      <dgm:prSet/>
      <dgm:spPr/>
      <dgm:t>
        <a:bodyPr/>
        <a:lstStyle/>
        <a:p>
          <a:endParaRPr lang="en-GB"/>
        </a:p>
      </dgm:t>
    </dgm:pt>
    <dgm:pt modelId="{0C0F0D67-7742-634C-894A-8DC563089CF6}">
      <dgm:prSet phldrT="[Text]" phldr="0"/>
      <dgm:spPr/>
      <dgm:t>
        <a:bodyPr/>
        <a:lstStyle/>
        <a:p>
          <a:r>
            <a:rPr lang="en-GB" dirty="0"/>
            <a:t>Colour tops</a:t>
          </a:r>
        </a:p>
      </dgm:t>
    </dgm:pt>
    <dgm:pt modelId="{8F43A3BE-DDD0-4442-B462-0420B1077FE2}" type="parTrans" cxnId="{5B5F7DCC-0CF1-3947-B38E-69EAC5BE6786}">
      <dgm:prSet/>
      <dgm:spPr/>
      <dgm:t>
        <a:bodyPr/>
        <a:lstStyle/>
        <a:p>
          <a:endParaRPr lang="en-GB"/>
        </a:p>
      </dgm:t>
    </dgm:pt>
    <dgm:pt modelId="{DB124345-4729-2446-B835-F9A0AF384E87}" type="sibTrans" cxnId="{5B5F7DCC-0CF1-3947-B38E-69EAC5BE6786}">
      <dgm:prSet/>
      <dgm:spPr/>
      <dgm:t>
        <a:bodyPr/>
        <a:lstStyle/>
        <a:p>
          <a:endParaRPr lang="en-GB"/>
        </a:p>
      </dgm:t>
    </dgm:pt>
    <dgm:pt modelId="{604BEAD3-9868-D64F-A47C-DA50E42E11D4}">
      <dgm:prSet phldrT="[Text]" phldr="0"/>
      <dgm:spPr/>
      <dgm:t>
        <a:bodyPr/>
        <a:lstStyle/>
        <a:p>
          <a:r>
            <a:rPr lang="en-GB" dirty="0"/>
            <a:t>Wide-leg Trousers </a:t>
          </a:r>
        </a:p>
      </dgm:t>
    </dgm:pt>
    <dgm:pt modelId="{E7D34EDE-B490-044D-8CF4-418413544059}" type="parTrans" cxnId="{C906EA0B-2644-EA48-BBEE-064AA18B1438}">
      <dgm:prSet/>
      <dgm:spPr/>
      <dgm:t>
        <a:bodyPr/>
        <a:lstStyle/>
        <a:p>
          <a:endParaRPr lang="en-GB"/>
        </a:p>
      </dgm:t>
    </dgm:pt>
    <dgm:pt modelId="{A3F5639C-A985-4741-BB18-5177C8A18282}" type="sibTrans" cxnId="{C906EA0B-2644-EA48-BBEE-064AA18B1438}">
      <dgm:prSet/>
      <dgm:spPr/>
      <dgm:t>
        <a:bodyPr/>
        <a:lstStyle/>
        <a:p>
          <a:endParaRPr lang="en-GB"/>
        </a:p>
      </dgm:t>
    </dgm:pt>
    <dgm:pt modelId="{BFA7BE4B-9630-FC44-820A-8507F346A257}">
      <dgm:prSet phldrT="[Text]" phldr="0"/>
      <dgm:spPr/>
      <dgm:t>
        <a:bodyPr/>
        <a:lstStyle/>
        <a:p>
          <a:r>
            <a:rPr lang="en-GB" dirty="0"/>
            <a:t>Custom Fabric prints</a:t>
          </a:r>
        </a:p>
      </dgm:t>
    </dgm:pt>
    <dgm:pt modelId="{4F19AE2A-8669-4049-9E63-53F54B8208C2}" type="parTrans" cxnId="{E3244D99-9373-8046-A921-F1E83AB00836}">
      <dgm:prSet/>
      <dgm:spPr/>
      <dgm:t>
        <a:bodyPr/>
        <a:lstStyle/>
        <a:p>
          <a:endParaRPr lang="en-GB"/>
        </a:p>
      </dgm:t>
    </dgm:pt>
    <dgm:pt modelId="{427D07C5-411A-1D48-BD72-44EA5CA07F37}" type="sibTrans" cxnId="{E3244D99-9373-8046-A921-F1E83AB00836}">
      <dgm:prSet/>
      <dgm:spPr/>
      <dgm:t>
        <a:bodyPr/>
        <a:lstStyle/>
        <a:p>
          <a:endParaRPr lang="en-GB"/>
        </a:p>
      </dgm:t>
    </dgm:pt>
    <dgm:pt modelId="{19D04F9F-D928-8946-AE1F-292260956F51}">
      <dgm:prSet/>
      <dgm:spPr/>
      <dgm:t>
        <a:bodyPr/>
        <a:lstStyle/>
        <a:p>
          <a:r>
            <a:rPr lang="en-GB" dirty="0"/>
            <a:t>Accessories (future plan)</a:t>
          </a:r>
        </a:p>
      </dgm:t>
    </dgm:pt>
    <dgm:pt modelId="{CEC63B98-5DD3-1F41-A90A-C769DF01ABD0}" type="parTrans" cxnId="{15C6D3AA-E69A-2F45-86A9-199C052FA9A2}">
      <dgm:prSet/>
      <dgm:spPr/>
      <dgm:t>
        <a:bodyPr/>
        <a:lstStyle/>
        <a:p>
          <a:endParaRPr lang="en-GB"/>
        </a:p>
      </dgm:t>
    </dgm:pt>
    <dgm:pt modelId="{DA5B6433-EB29-934B-B37F-E62C63062D2B}" type="sibTrans" cxnId="{15C6D3AA-E69A-2F45-86A9-199C052FA9A2}">
      <dgm:prSet/>
      <dgm:spPr/>
      <dgm:t>
        <a:bodyPr/>
        <a:lstStyle/>
        <a:p>
          <a:endParaRPr lang="en-GB"/>
        </a:p>
      </dgm:t>
    </dgm:pt>
    <dgm:pt modelId="{0D9D5D85-BC33-414D-8554-519190D283C5}" type="pres">
      <dgm:prSet presAssocID="{79B79339-73E2-2C4C-A04A-D2585F8746A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50482AAD-75CB-314A-B419-F6BD5189F73B}" type="pres">
      <dgm:prSet presAssocID="{5320E8F6-B437-8E4F-ABF2-D7863A0B7D6E}" presName="centerShape" presStyleLbl="node0" presStyleIdx="0" presStyleCnt="1"/>
      <dgm:spPr/>
    </dgm:pt>
    <dgm:pt modelId="{63844017-C2C8-CB48-A9D5-8A662687932D}" type="pres">
      <dgm:prSet presAssocID="{51A5E4B9-8065-364B-952F-FB6371925FD3}" presName="parTrans" presStyleLbl="sibTrans2D1" presStyleIdx="0" presStyleCnt="5"/>
      <dgm:spPr/>
    </dgm:pt>
    <dgm:pt modelId="{B2BCC0D9-5DA4-374F-8F0C-A7CFF70E089C}" type="pres">
      <dgm:prSet presAssocID="{51A5E4B9-8065-364B-952F-FB6371925FD3}" presName="connectorText" presStyleLbl="sibTrans2D1" presStyleIdx="0" presStyleCnt="5"/>
      <dgm:spPr/>
    </dgm:pt>
    <dgm:pt modelId="{7A47B02D-BE56-E24A-A118-2B80D05A1113}" type="pres">
      <dgm:prSet presAssocID="{2242703E-0819-1B42-ABB6-037C9CC7901D}" presName="node" presStyleLbl="node1" presStyleIdx="0" presStyleCnt="5">
        <dgm:presLayoutVars>
          <dgm:bulletEnabled val="1"/>
        </dgm:presLayoutVars>
      </dgm:prSet>
      <dgm:spPr/>
    </dgm:pt>
    <dgm:pt modelId="{53422535-318C-E344-8D80-A49CDBBF3563}" type="pres">
      <dgm:prSet presAssocID="{8F43A3BE-DDD0-4442-B462-0420B1077FE2}" presName="parTrans" presStyleLbl="sibTrans2D1" presStyleIdx="1" presStyleCnt="5"/>
      <dgm:spPr/>
    </dgm:pt>
    <dgm:pt modelId="{DEC95409-4DB1-3143-8F9C-5ABEAA718D2F}" type="pres">
      <dgm:prSet presAssocID="{8F43A3BE-DDD0-4442-B462-0420B1077FE2}" presName="connectorText" presStyleLbl="sibTrans2D1" presStyleIdx="1" presStyleCnt="5"/>
      <dgm:spPr/>
    </dgm:pt>
    <dgm:pt modelId="{191D6A5A-868F-1F42-A3DF-265FBCCF4C7E}" type="pres">
      <dgm:prSet presAssocID="{0C0F0D67-7742-634C-894A-8DC563089CF6}" presName="node" presStyleLbl="node1" presStyleIdx="1" presStyleCnt="5">
        <dgm:presLayoutVars>
          <dgm:bulletEnabled val="1"/>
        </dgm:presLayoutVars>
      </dgm:prSet>
      <dgm:spPr/>
    </dgm:pt>
    <dgm:pt modelId="{D4EB1806-57F4-C343-8745-0426057814E1}" type="pres">
      <dgm:prSet presAssocID="{E7D34EDE-B490-044D-8CF4-418413544059}" presName="parTrans" presStyleLbl="sibTrans2D1" presStyleIdx="2" presStyleCnt="5"/>
      <dgm:spPr/>
    </dgm:pt>
    <dgm:pt modelId="{5FAB8809-6E55-4746-948D-7FA4C43CCCA5}" type="pres">
      <dgm:prSet presAssocID="{E7D34EDE-B490-044D-8CF4-418413544059}" presName="connectorText" presStyleLbl="sibTrans2D1" presStyleIdx="2" presStyleCnt="5"/>
      <dgm:spPr/>
    </dgm:pt>
    <dgm:pt modelId="{4A8D37D4-BD0B-C14F-AD6E-AB5A531E043B}" type="pres">
      <dgm:prSet presAssocID="{604BEAD3-9868-D64F-A47C-DA50E42E11D4}" presName="node" presStyleLbl="node1" presStyleIdx="2" presStyleCnt="5">
        <dgm:presLayoutVars>
          <dgm:bulletEnabled val="1"/>
        </dgm:presLayoutVars>
      </dgm:prSet>
      <dgm:spPr/>
    </dgm:pt>
    <dgm:pt modelId="{912E2A4D-F9E0-A441-988B-94822557AA84}" type="pres">
      <dgm:prSet presAssocID="{4F19AE2A-8669-4049-9E63-53F54B8208C2}" presName="parTrans" presStyleLbl="sibTrans2D1" presStyleIdx="3" presStyleCnt="5"/>
      <dgm:spPr/>
    </dgm:pt>
    <dgm:pt modelId="{00C7A833-48A7-B743-8E0D-59925909EEE8}" type="pres">
      <dgm:prSet presAssocID="{4F19AE2A-8669-4049-9E63-53F54B8208C2}" presName="connectorText" presStyleLbl="sibTrans2D1" presStyleIdx="3" presStyleCnt="5"/>
      <dgm:spPr/>
    </dgm:pt>
    <dgm:pt modelId="{D73C6A68-19DB-9245-98FD-89EC9972E38D}" type="pres">
      <dgm:prSet presAssocID="{BFA7BE4B-9630-FC44-820A-8507F346A257}" presName="node" presStyleLbl="node1" presStyleIdx="3" presStyleCnt="5">
        <dgm:presLayoutVars>
          <dgm:bulletEnabled val="1"/>
        </dgm:presLayoutVars>
      </dgm:prSet>
      <dgm:spPr/>
    </dgm:pt>
    <dgm:pt modelId="{238273F4-E89C-E14E-80D7-10FAC1C3A4ED}" type="pres">
      <dgm:prSet presAssocID="{CEC63B98-5DD3-1F41-A90A-C769DF01ABD0}" presName="parTrans" presStyleLbl="sibTrans2D1" presStyleIdx="4" presStyleCnt="5"/>
      <dgm:spPr/>
    </dgm:pt>
    <dgm:pt modelId="{BD75C1E0-ED48-1547-B286-89E62963212D}" type="pres">
      <dgm:prSet presAssocID="{CEC63B98-5DD3-1F41-A90A-C769DF01ABD0}" presName="connectorText" presStyleLbl="sibTrans2D1" presStyleIdx="4" presStyleCnt="5"/>
      <dgm:spPr/>
    </dgm:pt>
    <dgm:pt modelId="{2AB3173F-B2DB-E046-A45F-1F8EF709E296}" type="pres">
      <dgm:prSet presAssocID="{19D04F9F-D928-8946-AE1F-292260956F51}" presName="node" presStyleLbl="node1" presStyleIdx="4" presStyleCnt="5">
        <dgm:presLayoutVars>
          <dgm:bulletEnabled val="1"/>
        </dgm:presLayoutVars>
      </dgm:prSet>
      <dgm:spPr/>
    </dgm:pt>
  </dgm:ptLst>
  <dgm:cxnLst>
    <dgm:cxn modelId="{A7B33D08-8010-1A48-8F8E-1B0E9AC5248F}" type="presOf" srcId="{E7D34EDE-B490-044D-8CF4-418413544059}" destId="{D4EB1806-57F4-C343-8745-0426057814E1}" srcOrd="0" destOrd="0" presId="urn:microsoft.com/office/officeart/2005/8/layout/radial5"/>
    <dgm:cxn modelId="{C906EA0B-2644-EA48-BBEE-064AA18B1438}" srcId="{5320E8F6-B437-8E4F-ABF2-D7863A0B7D6E}" destId="{604BEAD3-9868-D64F-A47C-DA50E42E11D4}" srcOrd="2" destOrd="0" parTransId="{E7D34EDE-B490-044D-8CF4-418413544059}" sibTransId="{A3F5639C-A985-4741-BB18-5177C8A18282}"/>
    <dgm:cxn modelId="{2E508110-65D8-2B40-9ABB-42FF9290441F}" type="presOf" srcId="{79B79339-73E2-2C4C-A04A-D2585F8746AA}" destId="{0D9D5D85-BC33-414D-8554-519190D283C5}" srcOrd="0" destOrd="0" presId="urn:microsoft.com/office/officeart/2005/8/layout/radial5"/>
    <dgm:cxn modelId="{3DE4EA19-6388-1A4D-8EB3-7D817B4D1304}" type="presOf" srcId="{51A5E4B9-8065-364B-952F-FB6371925FD3}" destId="{63844017-C2C8-CB48-A9D5-8A662687932D}" srcOrd="0" destOrd="0" presId="urn:microsoft.com/office/officeart/2005/8/layout/radial5"/>
    <dgm:cxn modelId="{CBBC571D-7F03-C149-B95E-8FEF303AFB0F}" type="presOf" srcId="{BFA7BE4B-9630-FC44-820A-8507F346A257}" destId="{D73C6A68-19DB-9245-98FD-89EC9972E38D}" srcOrd="0" destOrd="0" presId="urn:microsoft.com/office/officeart/2005/8/layout/radial5"/>
    <dgm:cxn modelId="{77FE3924-CE8E-4640-B7FB-628D93179DA8}" type="presOf" srcId="{4F19AE2A-8669-4049-9E63-53F54B8208C2}" destId="{00C7A833-48A7-B743-8E0D-59925909EEE8}" srcOrd="1" destOrd="0" presId="urn:microsoft.com/office/officeart/2005/8/layout/radial5"/>
    <dgm:cxn modelId="{2AEDA73D-1944-604B-9B8F-D5DE97DC2E72}" type="presOf" srcId="{E7D34EDE-B490-044D-8CF4-418413544059}" destId="{5FAB8809-6E55-4746-948D-7FA4C43CCCA5}" srcOrd="1" destOrd="0" presId="urn:microsoft.com/office/officeart/2005/8/layout/radial5"/>
    <dgm:cxn modelId="{BC59813E-58EA-2449-8A7D-0C39CF4C07D5}" srcId="{79B79339-73E2-2C4C-A04A-D2585F8746AA}" destId="{5320E8F6-B437-8E4F-ABF2-D7863A0B7D6E}" srcOrd="0" destOrd="0" parTransId="{5FA0DE84-720C-9A4F-A8A5-D43D7DAB8B32}" sibTransId="{8EB8C808-AFC0-404B-8C3B-46C172FB02B3}"/>
    <dgm:cxn modelId="{F44B2940-277C-CA4E-A3AB-39E2C1D7923E}" type="presOf" srcId="{604BEAD3-9868-D64F-A47C-DA50E42E11D4}" destId="{4A8D37D4-BD0B-C14F-AD6E-AB5A531E043B}" srcOrd="0" destOrd="0" presId="urn:microsoft.com/office/officeart/2005/8/layout/radial5"/>
    <dgm:cxn modelId="{499A824D-CE93-D447-8949-E3C0AF972FEE}" type="presOf" srcId="{8F43A3BE-DDD0-4442-B462-0420B1077FE2}" destId="{53422535-318C-E344-8D80-A49CDBBF3563}" srcOrd="0" destOrd="0" presId="urn:microsoft.com/office/officeart/2005/8/layout/radial5"/>
    <dgm:cxn modelId="{A1CC6456-5849-A044-AE7E-958AAAC7C801}" type="presOf" srcId="{19D04F9F-D928-8946-AE1F-292260956F51}" destId="{2AB3173F-B2DB-E046-A45F-1F8EF709E296}" srcOrd="0" destOrd="0" presId="urn:microsoft.com/office/officeart/2005/8/layout/radial5"/>
    <dgm:cxn modelId="{9A156E59-5DC4-8943-9003-56363DF4EA75}" type="presOf" srcId="{4F19AE2A-8669-4049-9E63-53F54B8208C2}" destId="{912E2A4D-F9E0-A441-988B-94822557AA84}" srcOrd="0" destOrd="0" presId="urn:microsoft.com/office/officeart/2005/8/layout/radial5"/>
    <dgm:cxn modelId="{8FE46F7D-6ABE-C046-A774-3709BE274AA2}" type="presOf" srcId="{CEC63B98-5DD3-1F41-A90A-C769DF01ABD0}" destId="{238273F4-E89C-E14E-80D7-10FAC1C3A4ED}" srcOrd="0" destOrd="0" presId="urn:microsoft.com/office/officeart/2005/8/layout/radial5"/>
    <dgm:cxn modelId="{A72B5C7F-8D8A-DB4C-910E-5A2E5D272326}" type="presOf" srcId="{51A5E4B9-8065-364B-952F-FB6371925FD3}" destId="{B2BCC0D9-5DA4-374F-8F0C-A7CFF70E089C}" srcOrd="1" destOrd="0" presId="urn:microsoft.com/office/officeart/2005/8/layout/radial5"/>
    <dgm:cxn modelId="{0ED34C96-B49A-AE42-88C9-F3594E60CFE3}" type="presOf" srcId="{5320E8F6-B437-8E4F-ABF2-D7863A0B7D6E}" destId="{50482AAD-75CB-314A-B419-F6BD5189F73B}" srcOrd="0" destOrd="0" presId="urn:microsoft.com/office/officeart/2005/8/layout/radial5"/>
    <dgm:cxn modelId="{8C214799-E34A-9D43-85A4-EADDBD253198}" type="presOf" srcId="{2242703E-0819-1B42-ABB6-037C9CC7901D}" destId="{7A47B02D-BE56-E24A-A118-2B80D05A1113}" srcOrd="0" destOrd="0" presId="urn:microsoft.com/office/officeart/2005/8/layout/radial5"/>
    <dgm:cxn modelId="{E3244D99-9373-8046-A921-F1E83AB00836}" srcId="{5320E8F6-B437-8E4F-ABF2-D7863A0B7D6E}" destId="{BFA7BE4B-9630-FC44-820A-8507F346A257}" srcOrd="3" destOrd="0" parTransId="{4F19AE2A-8669-4049-9E63-53F54B8208C2}" sibTransId="{427D07C5-411A-1D48-BD72-44EA5CA07F37}"/>
    <dgm:cxn modelId="{907477A1-4D13-2144-8C6C-CE5E41CCF6E0}" type="presOf" srcId="{8F43A3BE-DDD0-4442-B462-0420B1077FE2}" destId="{DEC95409-4DB1-3143-8F9C-5ABEAA718D2F}" srcOrd="1" destOrd="0" presId="urn:microsoft.com/office/officeart/2005/8/layout/radial5"/>
    <dgm:cxn modelId="{15C6D3AA-E69A-2F45-86A9-199C052FA9A2}" srcId="{5320E8F6-B437-8E4F-ABF2-D7863A0B7D6E}" destId="{19D04F9F-D928-8946-AE1F-292260956F51}" srcOrd="4" destOrd="0" parTransId="{CEC63B98-5DD3-1F41-A90A-C769DF01ABD0}" sibTransId="{DA5B6433-EB29-934B-B37F-E62C63062D2B}"/>
    <dgm:cxn modelId="{5B5F7DCC-0CF1-3947-B38E-69EAC5BE6786}" srcId="{5320E8F6-B437-8E4F-ABF2-D7863A0B7D6E}" destId="{0C0F0D67-7742-634C-894A-8DC563089CF6}" srcOrd="1" destOrd="0" parTransId="{8F43A3BE-DDD0-4442-B462-0420B1077FE2}" sibTransId="{DB124345-4729-2446-B835-F9A0AF384E87}"/>
    <dgm:cxn modelId="{E5A05DE3-0495-484D-BB3B-4A0EC55F0924}" type="presOf" srcId="{0C0F0D67-7742-634C-894A-8DC563089CF6}" destId="{191D6A5A-868F-1F42-A3DF-265FBCCF4C7E}" srcOrd="0" destOrd="0" presId="urn:microsoft.com/office/officeart/2005/8/layout/radial5"/>
    <dgm:cxn modelId="{AB712CF8-52DA-074F-9443-5A736883FDB4}" srcId="{5320E8F6-B437-8E4F-ABF2-D7863A0B7D6E}" destId="{2242703E-0819-1B42-ABB6-037C9CC7901D}" srcOrd="0" destOrd="0" parTransId="{51A5E4B9-8065-364B-952F-FB6371925FD3}" sibTransId="{7CC5BC05-3A3F-F74A-A740-86FAFA4F58B6}"/>
    <dgm:cxn modelId="{D7D88EFE-D1EB-B643-AB8E-2F73316119DF}" type="presOf" srcId="{CEC63B98-5DD3-1F41-A90A-C769DF01ABD0}" destId="{BD75C1E0-ED48-1547-B286-89E62963212D}" srcOrd="1" destOrd="0" presId="urn:microsoft.com/office/officeart/2005/8/layout/radial5"/>
    <dgm:cxn modelId="{71157A19-08D1-1543-A22F-F3FE939BF9C2}" type="presParOf" srcId="{0D9D5D85-BC33-414D-8554-519190D283C5}" destId="{50482AAD-75CB-314A-B419-F6BD5189F73B}" srcOrd="0" destOrd="0" presId="urn:microsoft.com/office/officeart/2005/8/layout/radial5"/>
    <dgm:cxn modelId="{4F81CC6F-0C66-8040-AF21-6A1821087701}" type="presParOf" srcId="{0D9D5D85-BC33-414D-8554-519190D283C5}" destId="{63844017-C2C8-CB48-A9D5-8A662687932D}" srcOrd="1" destOrd="0" presId="urn:microsoft.com/office/officeart/2005/8/layout/radial5"/>
    <dgm:cxn modelId="{3AC6855F-230A-4A4E-9090-65B806ADE34E}" type="presParOf" srcId="{63844017-C2C8-CB48-A9D5-8A662687932D}" destId="{B2BCC0D9-5DA4-374F-8F0C-A7CFF70E089C}" srcOrd="0" destOrd="0" presId="urn:microsoft.com/office/officeart/2005/8/layout/radial5"/>
    <dgm:cxn modelId="{56E4118C-AD44-354A-A649-69E608883985}" type="presParOf" srcId="{0D9D5D85-BC33-414D-8554-519190D283C5}" destId="{7A47B02D-BE56-E24A-A118-2B80D05A1113}" srcOrd="2" destOrd="0" presId="urn:microsoft.com/office/officeart/2005/8/layout/radial5"/>
    <dgm:cxn modelId="{CD6C9338-D571-5848-9454-797CDF7F7277}" type="presParOf" srcId="{0D9D5D85-BC33-414D-8554-519190D283C5}" destId="{53422535-318C-E344-8D80-A49CDBBF3563}" srcOrd="3" destOrd="0" presId="urn:microsoft.com/office/officeart/2005/8/layout/radial5"/>
    <dgm:cxn modelId="{DFDBE954-EEA3-CE4A-A65C-6FF0AAE412A3}" type="presParOf" srcId="{53422535-318C-E344-8D80-A49CDBBF3563}" destId="{DEC95409-4DB1-3143-8F9C-5ABEAA718D2F}" srcOrd="0" destOrd="0" presId="urn:microsoft.com/office/officeart/2005/8/layout/radial5"/>
    <dgm:cxn modelId="{83EBD911-C056-2043-B937-F79BE24560B4}" type="presParOf" srcId="{0D9D5D85-BC33-414D-8554-519190D283C5}" destId="{191D6A5A-868F-1F42-A3DF-265FBCCF4C7E}" srcOrd="4" destOrd="0" presId="urn:microsoft.com/office/officeart/2005/8/layout/radial5"/>
    <dgm:cxn modelId="{FC182C61-E320-7A44-93EF-D84954E15024}" type="presParOf" srcId="{0D9D5D85-BC33-414D-8554-519190D283C5}" destId="{D4EB1806-57F4-C343-8745-0426057814E1}" srcOrd="5" destOrd="0" presId="urn:microsoft.com/office/officeart/2005/8/layout/radial5"/>
    <dgm:cxn modelId="{3B30271F-CA9E-2343-A150-BF4A1BBAB556}" type="presParOf" srcId="{D4EB1806-57F4-C343-8745-0426057814E1}" destId="{5FAB8809-6E55-4746-948D-7FA4C43CCCA5}" srcOrd="0" destOrd="0" presId="urn:microsoft.com/office/officeart/2005/8/layout/radial5"/>
    <dgm:cxn modelId="{B75DC8AA-A779-854C-B55F-02210F051329}" type="presParOf" srcId="{0D9D5D85-BC33-414D-8554-519190D283C5}" destId="{4A8D37D4-BD0B-C14F-AD6E-AB5A531E043B}" srcOrd="6" destOrd="0" presId="urn:microsoft.com/office/officeart/2005/8/layout/radial5"/>
    <dgm:cxn modelId="{A68470FC-2E80-B64F-8F6F-70C44F797180}" type="presParOf" srcId="{0D9D5D85-BC33-414D-8554-519190D283C5}" destId="{912E2A4D-F9E0-A441-988B-94822557AA84}" srcOrd="7" destOrd="0" presId="urn:microsoft.com/office/officeart/2005/8/layout/radial5"/>
    <dgm:cxn modelId="{856E8E70-CFCD-CC4B-B8A1-9562D959F8BB}" type="presParOf" srcId="{912E2A4D-F9E0-A441-988B-94822557AA84}" destId="{00C7A833-48A7-B743-8E0D-59925909EEE8}" srcOrd="0" destOrd="0" presId="urn:microsoft.com/office/officeart/2005/8/layout/radial5"/>
    <dgm:cxn modelId="{D2D5C9FC-E908-3D45-B464-19E0435B42C3}" type="presParOf" srcId="{0D9D5D85-BC33-414D-8554-519190D283C5}" destId="{D73C6A68-19DB-9245-98FD-89EC9972E38D}" srcOrd="8" destOrd="0" presId="urn:microsoft.com/office/officeart/2005/8/layout/radial5"/>
    <dgm:cxn modelId="{533B1247-50DF-0641-AA4E-5296C81154E4}" type="presParOf" srcId="{0D9D5D85-BC33-414D-8554-519190D283C5}" destId="{238273F4-E89C-E14E-80D7-10FAC1C3A4ED}" srcOrd="9" destOrd="0" presId="urn:microsoft.com/office/officeart/2005/8/layout/radial5"/>
    <dgm:cxn modelId="{16CC3D39-C9FB-0441-A37C-C0493097B13E}" type="presParOf" srcId="{238273F4-E89C-E14E-80D7-10FAC1C3A4ED}" destId="{BD75C1E0-ED48-1547-B286-89E62963212D}" srcOrd="0" destOrd="0" presId="urn:microsoft.com/office/officeart/2005/8/layout/radial5"/>
    <dgm:cxn modelId="{7C2D940F-F4A3-244D-8427-B3CD1EEE5660}" type="presParOf" srcId="{0D9D5D85-BC33-414D-8554-519190D283C5}" destId="{2AB3173F-B2DB-E046-A45F-1F8EF709E296}" srcOrd="1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482AAD-75CB-314A-B419-F6BD5189F73B}">
      <dsp:nvSpPr>
        <dsp:cNvPr id="0" name=""/>
        <dsp:cNvSpPr/>
      </dsp:nvSpPr>
      <dsp:spPr>
        <a:xfrm>
          <a:off x="3660905" y="1899190"/>
          <a:ext cx="1355890" cy="135589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Products </a:t>
          </a:r>
        </a:p>
      </dsp:txBody>
      <dsp:txXfrm>
        <a:off x="3859470" y="2097755"/>
        <a:ext cx="958760" cy="958760"/>
      </dsp:txXfrm>
    </dsp:sp>
    <dsp:sp modelId="{63844017-C2C8-CB48-A9D5-8A662687932D}">
      <dsp:nvSpPr>
        <dsp:cNvPr id="0" name=""/>
        <dsp:cNvSpPr/>
      </dsp:nvSpPr>
      <dsp:spPr>
        <a:xfrm rot="16200000">
          <a:off x="4195322" y="1406005"/>
          <a:ext cx="287056" cy="4610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4238381" y="1541264"/>
        <a:ext cx="200939" cy="276602"/>
      </dsp:txXfrm>
    </dsp:sp>
    <dsp:sp modelId="{7A47B02D-BE56-E24A-A118-2B80D05A1113}">
      <dsp:nvSpPr>
        <dsp:cNvPr id="0" name=""/>
        <dsp:cNvSpPr/>
      </dsp:nvSpPr>
      <dsp:spPr>
        <a:xfrm>
          <a:off x="3660905" y="1683"/>
          <a:ext cx="1355890" cy="135589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Vibrant Dresses</a:t>
          </a:r>
        </a:p>
      </dsp:txBody>
      <dsp:txXfrm>
        <a:off x="3859470" y="200248"/>
        <a:ext cx="958760" cy="958760"/>
      </dsp:txXfrm>
    </dsp:sp>
    <dsp:sp modelId="{53422535-318C-E344-8D80-A49CDBBF3563}">
      <dsp:nvSpPr>
        <dsp:cNvPr id="0" name=""/>
        <dsp:cNvSpPr/>
      </dsp:nvSpPr>
      <dsp:spPr>
        <a:xfrm rot="20520000">
          <a:off x="5089913" y="2055964"/>
          <a:ext cx="287056" cy="4610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029291"/>
            <a:satOff val="6178"/>
            <a:lumOff val="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5092020" y="2161470"/>
        <a:ext cx="200939" cy="276602"/>
      </dsp:txXfrm>
    </dsp:sp>
    <dsp:sp modelId="{191D6A5A-868F-1F42-A3DF-265FBCCF4C7E}">
      <dsp:nvSpPr>
        <dsp:cNvPr id="0" name=""/>
        <dsp:cNvSpPr/>
      </dsp:nvSpPr>
      <dsp:spPr>
        <a:xfrm>
          <a:off x="5465541" y="1312828"/>
          <a:ext cx="1355890" cy="1355890"/>
        </a:xfrm>
        <a:prstGeom prst="ellipse">
          <a:avLst/>
        </a:prstGeom>
        <a:solidFill>
          <a:schemeClr val="accent3">
            <a:hueOff val="1029291"/>
            <a:satOff val="6178"/>
            <a:lumOff val="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Colour tops</a:t>
          </a:r>
        </a:p>
      </dsp:txBody>
      <dsp:txXfrm>
        <a:off x="5664106" y="1511393"/>
        <a:ext cx="958760" cy="958760"/>
      </dsp:txXfrm>
    </dsp:sp>
    <dsp:sp modelId="{D4EB1806-57F4-C343-8745-0426057814E1}">
      <dsp:nvSpPr>
        <dsp:cNvPr id="0" name=""/>
        <dsp:cNvSpPr/>
      </dsp:nvSpPr>
      <dsp:spPr>
        <a:xfrm rot="3240000">
          <a:off x="4748210" y="3107620"/>
          <a:ext cx="287056" cy="4610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058582"/>
            <a:satOff val="12356"/>
            <a:lumOff val="941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4765959" y="3164985"/>
        <a:ext cx="200939" cy="276602"/>
      </dsp:txXfrm>
    </dsp:sp>
    <dsp:sp modelId="{4A8D37D4-BD0B-C14F-AD6E-AB5A531E043B}">
      <dsp:nvSpPr>
        <dsp:cNvPr id="0" name=""/>
        <dsp:cNvSpPr/>
      </dsp:nvSpPr>
      <dsp:spPr>
        <a:xfrm>
          <a:off x="4776231" y="3434306"/>
          <a:ext cx="1355890" cy="1355890"/>
        </a:xfrm>
        <a:prstGeom prst="ellipse">
          <a:avLst/>
        </a:prstGeom>
        <a:solidFill>
          <a:schemeClr val="accent3">
            <a:hueOff val="2058582"/>
            <a:satOff val="12356"/>
            <a:lumOff val="941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Wide-leg Trousers </a:t>
          </a:r>
        </a:p>
      </dsp:txBody>
      <dsp:txXfrm>
        <a:off x="4974796" y="3632871"/>
        <a:ext cx="958760" cy="958760"/>
      </dsp:txXfrm>
    </dsp:sp>
    <dsp:sp modelId="{912E2A4D-F9E0-A441-988B-94822557AA84}">
      <dsp:nvSpPr>
        <dsp:cNvPr id="0" name=""/>
        <dsp:cNvSpPr/>
      </dsp:nvSpPr>
      <dsp:spPr>
        <a:xfrm rot="7560000">
          <a:off x="3642434" y="3107620"/>
          <a:ext cx="287056" cy="4610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3087872"/>
            <a:satOff val="18534"/>
            <a:lumOff val="1411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3710802" y="3164985"/>
        <a:ext cx="200939" cy="276602"/>
      </dsp:txXfrm>
    </dsp:sp>
    <dsp:sp modelId="{D73C6A68-19DB-9245-98FD-89EC9972E38D}">
      <dsp:nvSpPr>
        <dsp:cNvPr id="0" name=""/>
        <dsp:cNvSpPr/>
      </dsp:nvSpPr>
      <dsp:spPr>
        <a:xfrm>
          <a:off x="2545578" y="3434306"/>
          <a:ext cx="1355890" cy="1355890"/>
        </a:xfrm>
        <a:prstGeom prst="ellipse">
          <a:avLst/>
        </a:prstGeom>
        <a:solidFill>
          <a:schemeClr val="accent3">
            <a:hueOff val="3087872"/>
            <a:satOff val="18534"/>
            <a:lumOff val="141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Custom Fabric prints</a:t>
          </a:r>
        </a:p>
      </dsp:txBody>
      <dsp:txXfrm>
        <a:off x="2744143" y="3632871"/>
        <a:ext cx="958760" cy="958760"/>
      </dsp:txXfrm>
    </dsp:sp>
    <dsp:sp modelId="{238273F4-E89C-E14E-80D7-10FAC1C3A4ED}">
      <dsp:nvSpPr>
        <dsp:cNvPr id="0" name=""/>
        <dsp:cNvSpPr/>
      </dsp:nvSpPr>
      <dsp:spPr>
        <a:xfrm rot="11880000">
          <a:off x="3300730" y="2055964"/>
          <a:ext cx="287056" cy="46100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3384740" y="2161470"/>
        <a:ext cx="200939" cy="276602"/>
      </dsp:txXfrm>
    </dsp:sp>
    <dsp:sp modelId="{2AB3173F-B2DB-E046-A45F-1F8EF709E296}">
      <dsp:nvSpPr>
        <dsp:cNvPr id="0" name=""/>
        <dsp:cNvSpPr/>
      </dsp:nvSpPr>
      <dsp:spPr>
        <a:xfrm>
          <a:off x="1856268" y="1312828"/>
          <a:ext cx="1355890" cy="1355890"/>
        </a:xfrm>
        <a:prstGeom prst="ellipse">
          <a:avLst/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Accessories (future plan)</a:t>
          </a:r>
        </a:p>
      </dsp:txBody>
      <dsp:txXfrm>
        <a:off x="2054833" y="1511393"/>
        <a:ext cx="958760" cy="9587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B89D6-58A2-DC07-7C9A-6C6F1C88E0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36FEAD-E0FE-79B2-7784-82353DE881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CCB95-F321-789B-17F1-00CC54B51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938B4-E922-6345-8905-0A604EDF9F5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2CAB39-81D5-0302-7E81-74B2D8961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CCCEF2-3C25-8708-3B84-F6E4321CC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25DAE-1591-7E43-B43B-67EF24326B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577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61F39-496D-D57F-A7F5-22BA6169F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86F0F-0A4C-20A4-6602-66E051D04B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E5C25-F12C-9919-ED47-C2934F76F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938B4-E922-6345-8905-0A604EDF9F5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A0F04-5809-A9B8-D039-884A9B83A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3F9395-8C74-271D-7410-85E726CB9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25DAE-1591-7E43-B43B-67EF24326B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857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91EC3-674C-F544-3276-BBC82C0DF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500B21-295D-E66A-D3A3-48BFC2B857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49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B9989C-31C9-35EA-A6AC-0D082E2E5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938B4-E922-6345-8905-0A604EDF9F5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2F844C-07F8-2848-6128-42D1B4AC9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B42302-4667-F63F-F696-4EBB881CE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25DAE-1591-7E43-B43B-67EF24326B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534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02358-3794-4580-0061-98DBC693B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3A35B-567C-7F4C-06A8-D85EA1D36F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B36F1E-286E-270F-D7F8-CCDB1E7F1A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3BF12B-DAC3-D4AB-6A19-29D2BEB28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938B4-E922-6345-8905-0A604EDF9F5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54295-99DB-C506-0CAF-D0CDD2AEA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B0780D-565D-B2AF-894C-E4816A118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25DAE-1591-7E43-B43B-67EF24326B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335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7275A-A38C-7637-FB0F-7FA91FEA2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8D7CC-BE04-D887-FDA2-0889DB83C9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1F65C8-9742-CBBA-21FC-042A4E57E1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2ADB39-5198-2105-FFFF-0351324B8E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30D8A4-691E-DB1C-F159-47BE36FF84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50FDF9-9859-76B0-14C4-603A90CDC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938B4-E922-6345-8905-0A604EDF9F5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E7143-FEF6-555F-1A33-6CD20DA6D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4B9649-D1E9-7675-813E-F8F005270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25DAE-1591-7E43-B43B-67EF24326B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216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DB85F-5421-BCBD-7076-10C3D970F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2B1EAE-72FE-222E-6066-B7D12BD81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938B4-E922-6345-8905-0A604EDF9F5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B74863-C2C5-7691-4BFE-F97F7180C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8C0DDD-872F-256E-B0C2-E76154FB0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25DAE-1591-7E43-B43B-67EF24326B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05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974A1A-6683-44BD-F6F4-061D4D7E1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938B4-E922-6345-8905-0A604EDF9F5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FB490D-F32D-EE62-A68C-807CF4231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F936ED-E685-0FC9-BB17-6665C2101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25DAE-1591-7E43-B43B-67EF24326B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497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B1ED6-856A-9D6E-F917-A78C8FD48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6E7FE-7727-1B7B-589F-BBED2FE4A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8B9847-B8B4-425D-90B1-9C7ABC6C72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69CEFE-9725-888F-3EB0-35EDBB646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938B4-E922-6345-8905-0A604EDF9F5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52FCE1-3185-F670-75BA-9FA88FBDF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17745D-0C7A-23F5-ECEC-71D5DD9BE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25DAE-1591-7E43-B43B-67EF24326B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521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344DA-DB4F-A470-A8EF-2D779D1CD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EF373C-E84B-28FA-F5C1-C6ECE1DBFB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5F36BA-F14D-33AB-63BE-0BA219051F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780135-D0E6-278C-475C-77EB7C40E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938B4-E922-6345-8905-0A604EDF9F5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98DF63-F9EA-94EA-B9AE-CDF88DEB9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8CCF17-389A-3B72-C0DE-902834B5B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25DAE-1591-7E43-B43B-67EF24326B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230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55125-89F5-7C43-5C0B-169516BFB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C5B6FD-83BD-8396-7978-590EB07826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51637-0543-69DA-9AFC-E8EC08B8A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938B4-E922-6345-8905-0A604EDF9F5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4495E-A24B-4737-B958-EAB760E67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E56378-5FAC-515D-04F3-18A1C2995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25DAE-1591-7E43-B43B-67EF24326B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212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685625-E63E-E09B-CFBD-7FE0222128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D5AFA6-08D3-2035-EE27-B81DF50A5E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4D18C-5BB0-5922-DE33-C5566FE43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938B4-E922-6345-8905-0A604EDF9F5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90970-09DF-2A25-9104-035CCF6E4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2CF6E-87DF-CF24-A703-231DF385A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25DAE-1591-7E43-B43B-67EF24326B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726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/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EBF231-DC11-5479-8BB6-D6E92C09B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75F0E-259F-3A44-3316-20613E918D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190D5-73DB-B9BB-0EFD-03F2558186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3938B4-E922-6345-8905-0A604EDF9F54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BDE52A-1A59-0D8F-BCF4-1EF27543D4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9F0DB-A835-6D56-BEBE-1A95A99016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825DAE-1591-7E43-B43B-67EF24326B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113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54D6A-5CB5-79F5-ED50-F6C61F5FDB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67000" y="1272201"/>
            <a:ext cx="6858000" cy="623735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Individual Presentation Pitch</a:t>
            </a:r>
            <a:endParaRPr lang="en-US" sz="4000" dirty="0">
              <a:solidFill>
                <a:schemeClr val="bg1"/>
              </a:solidFill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7AE266-F20E-5A53-3F7B-0ECC3982F1E5}"/>
              </a:ext>
            </a:extLst>
          </p:cNvPr>
          <p:cNvSpPr txBox="1"/>
          <p:nvPr/>
        </p:nvSpPr>
        <p:spPr>
          <a:xfrm>
            <a:off x="5184115" y="251208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AED285-5222-7DDD-8837-4BAAD5A1B730}"/>
              </a:ext>
            </a:extLst>
          </p:cNvPr>
          <p:cNvSpPr txBox="1"/>
          <p:nvPr/>
        </p:nvSpPr>
        <p:spPr>
          <a:xfrm>
            <a:off x="3784097" y="2639842"/>
            <a:ext cx="4623806" cy="170104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</a:rPr>
              <a:t>Name: Jonefa Maxwell</a:t>
            </a:r>
          </a:p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</a:rPr>
              <a:t>Student number: 2421436</a:t>
            </a:r>
          </a:p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</a:rPr>
              <a:t>Lecturer’s name: </a:t>
            </a:r>
            <a:r>
              <a:rPr lang="en-GB" sz="2400" dirty="0" err="1">
                <a:solidFill>
                  <a:schemeClr val="bg1"/>
                </a:solidFill>
              </a:rPr>
              <a:t>Ejike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Udeogu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48C168-CFC8-DBAE-9253-1E70B5E4C81E}"/>
              </a:ext>
            </a:extLst>
          </p:cNvPr>
          <p:cNvSpPr txBox="1"/>
          <p:nvPr/>
        </p:nvSpPr>
        <p:spPr>
          <a:xfrm>
            <a:off x="4123602" y="4884139"/>
            <a:ext cx="3944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LCLM 4006 Component 2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Enterprise and Entrepreneurship 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51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9051EB2-50F6-6F94-8667-569AF8DA5C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13" t="26535" r="34171" b="44654"/>
          <a:stretch>
            <a:fillRect/>
          </a:stretch>
        </p:blipFill>
        <p:spPr>
          <a:xfrm>
            <a:off x="3135590" y="1655252"/>
            <a:ext cx="5920819" cy="3547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583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9FECD5-F210-42BB-12D3-F9B6FEE75301}"/>
              </a:ext>
            </a:extLst>
          </p:cNvPr>
          <p:cNvSpPr txBox="1"/>
          <p:nvPr/>
        </p:nvSpPr>
        <p:spPr>
          <a:xfrm>
            <a:off x="648607" y="1642808"/>
            <a:ext cx="36769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solidFill>
                  <a:schemeClr val="bg1"/>
                </a:solidFill>
                <a:latin typeface="+mj-lt"/>
              </a:rPr>
              <a:t>What is AMAI?</a:t>
            </a:r>
            <a:endParaRPr lang="en-US" sz="28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A74D17-F4C5-17FC-F33F-4BCF787397F2}"/>
              </a:ext>
            </a:extLst>
          </p:cNvPr>
          <p:cNvSpPr txBox="1"/>
          <p:nvPr/>
        </p:nvSpPr>
        <p:spPr>
          <a:xfrm>
            <a:off x="3055796" y="630373"/>
            <a:ext cx="6080408" cy="7056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90000"/>
              </a:lnSpc>
              <a:spcBef>
                <a:spcPct val="0"/>
              </a:spcBef>
              <a:buNone/>
              <a:defRPr sz="44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Business Overview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87A8E6-63F5-2286-6AF8-9C0F04DAF08C}"/>
              </a:ext>
            </a:extLst>
          </p:cNvPr>
          <p:cNvSpPr txBox="1"/>
          <p:nvPr/>
        </p:nvSpPr>
        <p:spPr>
          <a:xfrm>
            <a:off x="7181941" y="3259561"/>
            <a:ext cx="23730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§"/>
            </a:pPr>
            <a:r>
              <a:rPr lang="en-GB" sz="2000" dirty="0">
                <a:solidFill>
                  <a:schemeClr val="bg1"/>
                </a:solidFill>
              </a:rPr>
              <a:t>Size inclusivity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6329DC-91CA-A5AA-94AA-8B73DD80C966}"/>
              </a:ext>
            </a:extLst>
          </p:cNvPr>
          <p:cNvSpPr txBox="1"/>
          <p:nvPr/>
        </p:nvSpPr>
        <p:spPr>
          <a:xfrm>
            <a:off x="7181941" y="3970687"/>
            <a:ext cx="2373014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Wingdings" pitchFamily="2" charset="2"/>
              <a:buChar char="§"/>
            </a:pPr>
            <a:r>
              <a:rPr lang="en-GB" sz="2000" dirty="0">
                <a:solidFill>
                  <a:schemeClr val="bg1"/>
                </a:solidFill>
              </a:rPr>
              <a:t>Sustainability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0CD0488-877D-7E68-81F5-E24F86894670}"/>
              </a:ext>
            </a:extLst>
          </p:cNvPr>
          <p:cNvSpPr txBox="1"/>
          <p:nvPr/>
        </p:nvSpPr>
        <p:spPr>
          <a:xfrm>
            <a:off x="648607" y="2579213"/>
            <a:ext cx="33035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AMAI</a:t>
            </a:r>
            <a:r>
              <a:rPr lang="en-GB" dirty="0">
                <a:solidFill>
                  <a:schemeClr val="bg1"/>
                </a:solidFill>
              </a:rPr>
              <a:t> is a women’s fashion brand which offers bold and vibrant clothing from size 6 – 26.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4D227C-62E2-958C-E337-0E199277D2FA}"/>
              </a:ext>
            </a:extLst>
          </p:cNvPr>
          <p:cNvSpPr txBox="1"/>
          <p:nvPr/>
        </p:nvSpPr>
        <p:spPr>
          <a:xfrm>
            <a:off x="648607" y="4078732"/>
            <a:ext cx="30557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Our goal is to make every woman feel confident and comfortable no matter her shape or size.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9F510F-45AA-4209-5980-525F16AB7ED0}"/>
              </a:ext>
            </a:extLst>
          </p:cNvPr>
          <p:cNvSpPr txBox="1"/>
          <p:nvPr/>
        </p:nvSpPr>
        <p:spPr>
          <a:xfrm>
            <a:off x="7181941" y="1642808"/>
            <a:ext cx="36769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solidFill>
                  <a:schemeClr val="bg1"/>
                </a:solidFill>
                <a:latin typeface="+mj-lt"/>
              </a:rPr>
              <a:t>We pride ourselves on:</a:t>
            </a:r>
            <a:endParaRPr lang="en-US" sz="28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5B5916-4356-B049-ABDD-8542D4F53B49}"/>
              </a:ext>
            </a:extLst>
          </p:cNvPr>
          <p:cNvSpPr txBox="1"/>
          <p:nvPr/>
        </p:nvSpPr>
        <p:spPr>
          <a:xfrm>
            <a:off x="7181941" y="2579213"/>
            <a:ext cx="2611925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285750" indent="-285750">
              <a:buFont typeface="Wingdings" pitchFamily="2" charset="2"/>
              <a:buChar char="§"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Creative designs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9443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126F0-95D6-950C-9B21-B1DBD5670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Market &amp; Customer Insights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B5085D-5CBA-7EA5-58D2-58656D80B493}"/>
              </a:ext>
            </a:extLst>
          </p:cNvPr>
          <p:cNvSpPr txBox="1"/>
          <p:nvPr/>
        </p:nvSpPr>
        <p:spPr>
          <a:xfrm>
            <a:off x="838200" y="2279461"/>
            <a:ext cx="30520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Research shows that demand is high for size inclusive, creative women’s fashion.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87FD44-585C-216E-293B-4C14316CE783}"/>
              </a:ext>
            </a:extLst>
          </p:cNvPr>
          <p:cNvSpPr txBox="1"/>
          <p:nvPr/>
        </p:nvSpPr>
        <p:spPr>
          <a:xfrm>
            <a:off x="838200" y="4029164"/>
            <a:ext cx="29514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The women’s fashion market is filled with fast fashion often offering limited options for plus-size bodies.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534C7E-A0A3-0BA0-99F5-D1A38016AB16}"/>
              </a:ext>
            </a:extLst>
          </p:cNvPr>
          <p:cNvSpPr txBox="1"/>
          <p:nvPr/>
        </p:nvSpPr>
        <p:spPr>
          <a:xfrm>
            <a:off x="7354182" y="2279461"/>
            <a:ext cx="26496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That’s where AMAI comes in!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50AAEC-C880-21B1-80A2-A27D1526108E}"/>
              </a:ext>
            </a:extLst>
          </p:cNvPr>
          <p:cNvSpPr txBox="1"/>
          <p:nvPr/>
        </p:nvSpPr>
        <p:spPr>
          <a:xfrm>
            <a:off x="7354181" y="3429000"/>
            <a:ext cx="32081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AMAI clothing is designed to last and our products are guaranteed to honour the art of slow fashion through: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8D99DF-B621-F6B7-39AF-EA89FF9CF4D2}"/>
              </a:ext>
            </a:extLst>
          </p:cNvPr>
          <p:cNvSpPr txBox="1"/>
          <p:nvPr/>
        </p:nvSpPr>
        <p:spPr>
          <a:xfrm>
            <a:off x="7354181" y="4947871"/>
            <a:ext cx="217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Lasting materials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C2866A-C661-2E6F-11B7-361099E3C371}"/>
              </a:ext>
            </a:extLst>
          </p:cNvPr>
          <p:cNvSpPr txBox="1"/>
          <p:nvPr/>
        </p:nvSpPr>
        <p:spPr>
          <a:xfrm>
            <a:off x="7354181" y="5740837"/>
            <a:ext cx="2266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Timeless design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9164B5-B8AC-1F1E-E7D5-D23EEF71F7F8}"/>
              </a:ext>
            </a:extLst>
          </p:cNvPr>
          <p:cNvSpPr txBox="1"/>
          <p:nvPr/>
        </p:nvSpPr>
        <p:spPr>
          <a:xfrm>
            <a:off x="7354181" y="5344354"/>
            <a:ext cx="2170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§"/>
            </a:pPr>
            <a:r>
              <a:rPr lang="en-GB" dirty="0">
                <a:solidFill>
                  <a:schemeClr val="bg1"/>
                </a:solidFill>
              </a:rPr>
              <a:t>Precise tailoring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4294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5B003-39CF-1B36-EE8A-B0A3A7AFD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Products</a:t>
            </a:r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D69EF00-9F90-1DAC-533F-1654F22AE2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6059175"/>
              </p:ext>
            </p:extLst>
          </p:nvPr>
        </p:nvGraphicFramePr>
        <p:xfrm>
          <a:off x="-1048224" y="1690689"/>
          <a:ext cx="8677701" cy="4791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2B5AE6A-2CF7-2DDA-D68A-EED28E776F31}"/>
              </a:ext>
            </a:extLst>
          </p:cNvPr>
          <p:cNvSpPr txBox="1"/>
          <p:nvPr/>
        </p:nvSpPr>
        <p:spPr>
          <a:xfrm>
            <a:off x="7629473" y="1488763"/>
            <a:ext cx="26311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Bold colours and statement patterns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4690A7-DC5D-66E9-7CEE-BED258AC5EFD}"/>
              </a:ext>
            </a:extLst>
          </p:cNvPr>
          <p:cNvSpPr txBox="1"/>
          <p:nvPr/>
        </p:nvSpPr>
        <p:spPr>
          <a:xfrm>
            <a:off x="7589235" y="2311212"/>
            <a:ext cx="26311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Comfortable, stylish, mix-and-match designs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1B1F4A-E8CD-4F1D-D1D1-5254ED0857E0}"/>
              </a:ext>
            </a:extLst>
          </p:cNvPr>
          <p:cNvSpPr txBox="1"/>
          <p:nvPr/>
        </p:nvSpPr>
        <p:spPr>
          <a:xfrm>
            <a:off x="7609356" y="3440298"/>
            <a:ext cx="26311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Trendy and flattering for all body shapes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08C471-45BA-113C-E639-C9E98150CFD6}"/>
              </a:ext>
            </a:extLst>
          </p:cNvPr>
          <p:cNvSpPr txBox="1"/>
          <p:nvPr/>
        </p:nvSpPr>
        <p:spPr>
          <a:xfrm>
            <a:off x="7609356" y="5422971"/>
            <a:ext cx="26311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Scarves, belts, statement pieces to complement outfits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30C788-E92C-59B5-C9DC-7AF327821B54}"/>
              </a:ext>
            </a:extLst>
          </p:cNvPr>
          <p:cNvSpPr txBox="1"/>
          <p:nvPr/>
        </p:nvSpPr>
        <p:spPr>
          <a:xfrm>
            <a:off x="7629475" y="4288555"/>
            <a:ext cx="26311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Short-run, unique prints via online fabric suppliers 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9858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9F984-AEB7-08C1-BD0C-B93BF2D9A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Management &amp; Legal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47CEFA-A38D-19FA-E4BF-189D7418888A}"/>
              </a:ext>
            </a:extLst>
          </p:cNvPr>
          <p:cNvSpPr txBox="1"/>
          <p:nvPr/>
        </p:nvSpPr>
        <p:spPr>
          <a:xfrm>
            <a:off x="838200" y="2279461"/>
            <a:ext cx="23227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Owner managed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812D9B-7B0F-26EF-6E36-808FD1A9815B}"/>
              </a:ext>
            </a:extLst>
          </p:cNvPr>
          <p:cNvSpPr txBox="1"/>
          <p:nvPr/>
        </p:nvSpPr>
        <p:spPr>
          <a:xfrm>
            <a:off x="838200" y="2887704"/>
            <a:ext cx="25616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Freelance marketing assistant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2 part-time pop-up sales assistants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DC867B-A5CD-A615-A1CB-ABA94DF463D2}"/>
              </a:ext>
            </a:extLst>
          </p:cNvPr>
          <p:cNvSpPr txBox="1"/>
          <p:nvPr/>
        </p:nvSpPr>
        <p:spPr>
          <a:xfrm>
            <a:off x="838200" y="4603943"/>
            <a:ext cx="2883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Limited company (Ltd) registered in the UK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C75260-7351-6B3E-1513-9D8116651616}"/>
              </a:ext>
            </a:extLst>
          </p:cNvPr>
          <p:cNvSpPr txBox="1"/>
          <p:nvPr/>
        </p:nvSpPr>
        <p:spPr>
          <a:xfrm>
            <a:off x="6793618" y="2279461"/>
            <a:ext cx="30143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Adheres to UK Consumer Rights Act &amp; GDPR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7D8FC6-C448-F288-CF29-712A7C750A68}"/>
              </a:ext>
            </a:extLst>
          </p:cNvPr>
          <p:cNvSpPr txBox="1"/>
          <p:nvPr/>
        </p:nvSpPr>
        <p:spPr>
          <a:xfrm>
            <a:off x="6793618" y="3191398"/>
            <a:ext cx="34292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Public liability, product liability, and stock insurance 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025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26D8-DA65-6581-A2DA-87C8DD610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PESTEL Analysis </a:t>
            </a:r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C8D06DB4-2E24-9970-C96F-0E0099E6BF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3402813"/>
              </p:ext>
            </p:extLst>
          </p:nvPr>
        </p:nvGraphicFramePr>
        <p:xfrm>
          <a:off x="506082" y="2200496"/>
          <a:ext cx="11179836" cy="496683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1863306">
                  <a:extLst>
                    <a:ext uri="{9D8B030D-6E8A-4147-A177-3AD203B41FA5}">
                      <a16:colId xmlns:a16="http://schemas.microsoft.com/office/drawing/2014/main" val="2599760441"/>
                    </a:ext>
                  </a:extLst>
                </a:gridCol>
                <a:gridCol w="1863306">
                  <a:extLst>
                    <a:ext uri="{9D8B030D-6E8A-4147-A177-3AD203B41FA5}">
                      <a16:colId xmlns:a16="http://schemas.microsoft.com/office/drawing/2014/main" val="644439946"/>
                    </a:ext>
                  </a:extLst>
                </a:gridCol>
                <a:gridCol w="1863306">
                  <a:extLst>
                    <a:ext uri="{9D8B030D-6E8A-4147-A177-3AD203B41FA5}">
                      <a16:colId xmlns:a16="http://schemas.microsoft.com/office/drawing/2014/main" val="2967615154"/>
                    </a:ext>
                  </a:extLst>
                </a:gridCol>
                <a:gridCol w="1863306">
                  <a:extLst>
                    <a:ext uri="{9D8B030D-6E8A-4147-A177-3AD203B41FA5}">
                      <a16:colId xmlns:a16="http://schemas.microsoft.com/office/drawing/2014/main" val="4038846496"/>
                    </a:ext>
                  </a:extLst>
                </a:gridCol>
                <a:gridCol w="1863306">
                  <a:extLst>
                    <a:ext uri="{9D8B030D-6E8A-4147-A177-3AD203B41FA5}">
                      <a16:colId xmlns:a16="http://schemas.microsoft.com/office/drawing/2014/main" val="1487257558"/>
                    </a:ext>
                  </a:extLst>
                </a:gridCol>
                <a:gridCol w="1863306">
                  <a:extLst>
                    <a:ext uri="{9D8B030D-6E8A-4147-A177-3AD203B41FA5}">
                      <a16:colId xmlns:a16="http://schemas.microsoft.com/office/drawing/2014/main" val="46634888"/>
                    </a:ext>
                  </a:extLst>
                </a:gridCol>
              </a:tblGrid>
              <a:tr h="49668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Political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Environmental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Social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Technological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Economic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Legal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973501"/>
                  </a:ext>
                </a:extLst>
              </a:tr>
            </a:tbl>
          </a:graphicData>
        </a:graphic>
      </p:graphicFrame>
      <p:graphicFrame>
        <p:nvGraphicFramePr>
          <p:cNvPr id="34" name="Table 33">
            <a:extLst>
              <a:ext uri="{FF2B5EF4-FFF2-40B4-BE49-F238E27FC236}">
                <a16:creationId xmlns:a16="http://schemas.microsoft.com/office/drawing/2014/main" id="{383CCB0D-416B-7DBC-4AFE-526FF72CE1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0602302"/>
              </p:ext>
            </p:extLst>
          </p:nvPr>
        </p:nvGraphicFramePr>
        <p:xfrm>
          <a:off x="506082" y="2697179"/>
          <a:ext cx="11179836" cy="3063874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863306">
                  <a:extLst>
                    <a:ext uri="{9D8B030D-6E8A-4147-A177-3AD203B41FA5}">
                      <a16:colId xmlns:a16="http://schemas.microsoft.com/office/drawing/2014/main" val="3968847612"/>
                    </a:ext>
                  </a:extLst>
                </a:gridCol>
                <a:gridCol w="1863306">
                  <a:extLst>
                    <a:ext uri="{9D8B030D-6E8A-4147-A177-3AD203B41FA5}">
                      <a16:colId xmlns:a16="http://schemas.microsoft.com/office/drawing/2014/main" val="1958829764"/>
                    </a:ext>
                  </a:extLst>
                </a:gridCol>
                <a:gridCol w="1863306">
                  <a:extLst>
                    <a:ext uri="{9D8B030D-6E8A-4147-A177-3AD203B41FA5}">
                      <a16:colId xmlns:a16="http://schemas.microsoft.com/office/drawing/2014/main" val="3699304610"/>
                    </a:ext>
                  </a:extLst>
                </a:gridCol>
                <a:gridCol w="1863306">
                  <a:extLst>
                    <a:ext uri="{9D8B030D-6E8A-4147-A177-3AD203B41FA5}">
                      <a16:colId xmlns:a16="http://schemas.microsoft.com/office/drawing/2014/main" val="1856358005"/>
                    </a:ext>
                  </a:extLst>
                </a:gridCol>
                <a:gridCol w="1863306">
                  <a:extLst>
                    <a:ext uri="{9D8B030D-6E8A-4147-A177-3AD203B41FA5}">
                      <a16:colId xmlns:a16="http://schemas.microsoft.com/office/drawing/2014/main" val="3515567685"/>
                    </a:ext>
                  </a:extLst>
                </a:gridCol>
                <a:gridCol w="1863306">
                  <a:extLst>
                    <a:ext uri="{9D8B030D-6E8A-4147-A177-3AD203B41FA5}">
                      <a16:colId xmlns:a16="http://schemas.microsoft.com/office/drawing/2014/main" val="444409730"/>
                    </a:ext>
                  </a:extLst>
                </a:gridCol>
              </a:tblGrid>
              <a:tr h="306387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UK business regulations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Consumer Protection laws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Brexit limits on imports</a:t>
                      </a:r>
                      <a:r>
                        <a:rPr lang="en-GB" sz="17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Sustainability expectations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Eco-friendly fabrics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Ethical manufacturing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Waste reduction </a:t>
                      </a:r>
                      <a:endParaRPr lang="en-US" sz="17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Rising demand for body positivity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Inclusive sizing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Self-expression in fashion</a:t>
                      </a:r>
                      <a:endParaRPr lang="en-US" sz="17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E-commerce platforms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Social media marketing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Digital fabric printing innovations</a:t>
                      </a:r>
                      <a:endParaRPr lang="en-US" sz="17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Growing inclusive fashion market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Inflation impacts on textiles and shipping costs</a:t>
                      </a:r>
                      <a:endParaRPr lang="en-US" sz="17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GDPR compliance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UK Consumer rights act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dirty="0"/>
                        <a:t>Limited company registration rules</a:t>
                      </a:r>
                      <a:endParaRPr lang="en-US" sz="17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9354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16684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50211-8026-8DB7-5248-F035E1E50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Marketing Strategies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B21EE9-4318-74C5-9C65-BDFC1B964004}"/>
              </a:ext>
            </a:extLst>
          </p:cNvPr>
          <p:cNvSpPr txBox="1"/>
          <p:nvPr/>
        </p:nvSpPr>
        <p:spPr>
          <a:xfrm>
            <a:off x="838200" y="2342204"/>
            <a:ext cx="37436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Social media marketing: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Tiktok</a:t>
            </a:r>
            <a:r>
              <a:rPr lang="en-GB" dirty="0">
                <a:solidFill>
                  <a:schemeClr val="bg1"/>
                </a:solidFill>
              </a:rPr>
              <a:t>, Instagram, and Pinterest campaigns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7D93BB-A2ED-7974-E888-8C7E22379FFE}"/>
              </a:ext>
            </a:extLst>
          </p:cNvPr>
          <p:cNvSpPr txBox="1"/>
          <p:nvPr/>
        </p:nvSpPr>
        <p:spPr>
          <a:xfrm>
            <a:off x="838200" y="3592467"/>
            <a:ext cx="32029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Influencer Partnerships:</a:t>
            </a:r>
            <a:r>
              <a:rPr lang="en-GB" dirty="0">
                <a:solidFill>
                  <a:schemeClr val="bg1"/>
                </a:solidFill>
              </a:rPr>
              <a:t> Collaboration with micro-influencers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DCE14D-0ABB-3049-F638-3135B77BF034}"/>
              </a:ext>
            </a:extLst>
          </p:cNvPr>
          <p:cNvSpPr txBox="1"/>
          <p:nvPr/>
        </p:nvSpPr>
        <p:spPr>
          <a:xfrm>
            <a:off x="838200" y="4882094"/>
            <a:ext cx="42088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Pop-up Shops:</a:t>
            </a:r>
            <a:r>
              <a:rPr lang="en-GB" dirty="0">
                <a:solidFill>
                  <a:schemeClr val="bg1"/>
                </a:solidFill>
              </a:rPr>
              <a:t> Experimental retail events in Birmingham to build brand awareness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5B9BF9-A298-CF6B-327A-1216A84B6FDE}"/>
              </a:ext>
            </a:extLst>
          </p:cNvPr>
          <p:cNvSpPr txBox="1"/>
          <p:nvPr/>
        </p:nvSpPr>
        <p:spPr>
          <a:xfrm>
            <a:off x="6806193" y="2342204"/>
            <a:ext cx="40202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Email marketing:</a:t>
            </a:r>
            <a:r>
              <a:rPr lang="en-GB" dirty="0">
                <a:solidFill>
                  <a:schemeClr val="bg1"/>
                </a:solidFill>
              </a:rPr>
              <a:t> Newsletters, promotions, and loyalty programmes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8C6B5F-C089-F816-94C0-4142F266BADE}"/>
              </a:ext>
            </a:extLst>
          </p:cNvPr>
          <p:cNvSpPr txBox="1"/>
          <p:nvPr/>
        </p:nvSpPr>
        <p:spPr>
          <a:xfrm>
            <a:off x="6806193" y="3593883"/>
            <a:ext cx="32029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Content Marketing:</a:t>
            </a:r>
            <a:r>
              <a:rPr lang="en-GB" dirty="0">
                <a:solidFill>
                  <a:schemeClr val="bg1"/>
                </a:solidFill>
              </a:rPr>
              <a:t> Trend blogs and styling tips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67B01E-F5C8-4AD6-243D-C32AE3BE6E1F}"/>
              </a:ext>
            </a:extLst>
          </p:cNvPr>
          <p:cNvSpPr txBox="1"/>
          <p:nvPr/>
        </p:nvSpPr>
        <p:spPr>
          <a:xfrm>
            <a:off x="6806193" y="4568563"/>
            <a:ext cx="37436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Brand Identity: </a:t>
            </a:r>
            <a:r>
              <a:rPr lang="en-GB" dirty="0">
                <a:solidFill>
                  <a:schemeClr val="bg1"/>
                </a:solidFill>
              </a:rPr>
              <a:t>Empowerment, inclusivity, and self-expression as core values </a:t>
            </a:r>
          </a:p>
        </p:txBody>
      </p:sp>
    </p:spTree>
    <p:extLst>
      <p:ext uri="{BB962C8B-B14F-4D97-AF65-F5344CB8AC3E}">
        <p14:creationId xmlns:p14="http://schemas.microsoft.com/office/powerpoint/2010/main" val="25585425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F8C48-86D1-5D35-5302-AF752526F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Funding Required</a:t>
            </a:r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92B5E7A-ABB2-CEB0-AB04-F9A5CDE7C9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8096905"/>
              </p:ext>
            </p:extLst>
          </p:nvPr>
        </p:nvGraphicFramePr>
        <p:xfrm>
          <a:off x="2032000" y="1788478"/>
          <a:ext cx="8127999" cy="38252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41212594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11053851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549582389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Category 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Amount (£)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Notes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52647857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Inventory &amp; Manufacturing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Dresses, tops, trousers, fabrics (ethical)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423632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Website &amp; Branding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1,500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store setup, logo, brand identity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7979122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Pop-up Shop Setup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Rental, display stands, pop-up shop equipment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331552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Marketing Campaigns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2,500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media, influencer collaborations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2820412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n-GB" dirty="0"/>
                        <a:t>Insurance &amp; Administration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Liability insurance, legal fees, office costs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979204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E889AF4-FC34-027A-948C-B9E949439814}"/>
              </a:ext>
            </a:extLst>
          </p:cNvPr>
          <p:cNvSpPr txBox="1"/>
          <p:nvPr/>
        </p:nvSpPr>
        <p:spPr>
          <a:xfrm>
            <a:off x="2032000" y="5761049"/>
            <a:ext cx="3249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Total Funding Needed: 15,000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9255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Individual Presentation Pitch</vt:lpstr>
      <vt:lpstr>PowerPoint Presentation</vt:lpstr>
      <vt:lpstr>PowerPoint Presentation</vt:lpstr>
      <vt:lpstr>Market &amp; Customer Insights</vt:lpstr>
      <vt:lpstr>Products</vt:lpstr>
      <vt:lpstr>Management &amp; Legal</vt:lpstr>
      <vt:lpstr>PESTEL Analysis </vt:lpstr>
      <vt:lpstr>Marketing Strategies </vt:lpstr>
      <vt:lpstr>Funding Required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Presentation Pitch to Lecturer</dc:title>
  <dc:creator>Jonefa Chrisonja Maxwell (2421436)</dc:creator>
  <cp:lastModifiedBy>Jonefa Chrisonja Maxwell (2421436)</cp:lastModifiedBy>
  <cp:revision>5</cp:revision>
  <dcterms:created xsi:type="dcterms:W3CDTF">2025-11-09T21:11:56Z</dcterms:created>
  <dcterms:modified xsi:type="dcterms:W3CDTF">2025-11-10T07:55:09Z</dcterms:modified>
</cp:coreProperties>
</file>