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</p:sldIdLst>
  <p:sldSz cx="9144000" cy="6858000" type="screen4x3"/>
  <p:notesSz cx="9144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29"/>
    <p:restoredTop sz="94705"/>
  </p:normalViewPr>
  <p:slideViewPr>
    <p:cSldViewPr>
      <p:cViewPr varScale="1">
        <p:scale>
          <a:sx n="93" d="100"/>
          <a:sy n="93" d="100"/>
        </p:scale>
        <p:origin x="1464" y="20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4" Type="http://schemas.openxmlformats.org/officeDocument/2006/relationships/image" Target="../media/image10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4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B7F9A7-9371-4574-AD95-855C93692406}" type="doc">
      <dgm:prSet loTypeId="urn:microsoft.com/office/officeart/2005/8/layout/vList2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3963C4B2-F91F-4CB9-A070-9C00254FF71C}">
      <dgm:prSet custT="1"/>
      <dgm:spPr/>
      <dgm:t>
        <a:bodyPr/>
        <a:lstStyle/>
        <a:p>
          <a:pPr algn="just"/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Wearable health technologies support NHS shift towards digitally enabled, preventive care. </a:t>
          </a:r>
        </a:p>
      </dgm:t>
    </dgm:pt>
    <dgm:pt modelId="{0A2DADAB-22B4-4830-8C22-A643F179FD09}" type="parTrans" cxnId="{BE742BED-72B4-4800-B372-92820BFA26A7}">
      <dgm:prSet/>
      <dgm:spPr/>
      <dgm:t>
        <a:bodyPr/>
        <a:lstStyle/>
        <a:p>
          <a:endParaRPr lang="en-GB"/>
        </a:p>
      </dgm:t>
    </dgm:pt>
    <dgm:pt modelId="{CF2FBD99-9180-40C5-8CB6-D63D931AD9F3}" type="sibTrans" cxnId="{BE742BED-72B4-4800-B372-92820BFA26A7}">
      <dgm:prSet/>
      <dgm:spPr/>
      <dgm:t>
        <a:bodyPr/>
        <a:lstStyle/>
        <a:p>
          <a:endParaRPr lang="en-GB"/>
        </a:p>
      </dgm:t>
    </dgm:pt>
    <dgm:pt modelId="{4839267F-1083-4190-815C-6E3584DFF752}">
      <dgm:prSet custT="1"/>
      <dgm:spPr/>
      <dgm:t>
        <a:bodyPr/>
        <a:lstStyle/>
        <a:p>
          <a:pPr algn="just"/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The City of London offers favourable condition due to high digital literacy and advanced infrastructure (LOTI, 2022).</a:t>
          </a:r>
        </a:p>
      </dgm:t>
    </dgm:pt>
    <dgm:pt modelId="{171CE36F-9322-4A74-8B2F-8FFA7FEF21EF}" type="parTrans" cxnId="{9010F275-EE2B-4733-9D16-D8F0E77E4251}">
      <dgm:prSet/>
      <dgm:spPr/>
      <dgm:t>
        <a:bodyPr/>
        <a:lstStyle/>
        <a:p>
          <a:endParaRPr lang="en-GB"/>
        </a:p>
      </dgm:t>
    </dgm:pt>
    <dgm:pt modelId="{4C633632-5159-444C-A6AC-33543CA232B6}" type="sibTrans" cxnId="{9010F275-EE2B-4733-9D16-D8F0E77E4251}">
      <dgm:prSet/>
      <dgm:spPr/>
      <dgm:t>
        <a:bodyPr/>
        <a:lstStyle/>
        <a:p>
          <a:endParaRPr lang="en-GB"/>
        </a:p>
      </dgm:t>
    </dgm:pt>
    <dgm:pt modelId="{E5EA9EA6-FB2D-4F66-B491-E15E5E3DCFF0}">
      <dgm:prSet custT="1"/>
      <dgm:spPr/>
      <dgm:t>
        <a:bodyPr/>
        <a:lstStyle/>
        <a:p>
          <a:pPr algn="just"/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Despite growing adoption (46% UK users), concerns regarding data security and digital inequality remain (Cleveland Clinic London, 2024).</a:t>
          </a:r>
        </a:p>
      </dgm:t>
    </dgm:pt>
    <dgm:pt modelId="{7FB6CDDF-746A-43F7-B951-1ED3B3F261D3}" type="parTrans" cxnId="{37AC4D3F-16B4-48C9-986B-D2BC624AE0CF}">
      <dgm:prSet/>
      <dgm:spPr/>
      <dgm:t>
        <a:bodyPr/>
        <a:lstStyle/>
        <a:p>
          <a:endParaRPr lang="en-GB"/>
        </a:p>
      </dgm:t>
    </dgm:pt>
    <dgm:pt modelId="{3987A430-0581-41A7-9C70-91B1B8A2B570}" type="sibTrans" cxnId="{37AC4D3F-16B4-48C9-986B-D2BC624AE0CF}">
      <dgm:prSet/>
      <dgm:spPr/>
      <dgm:t>
        <a:bodyPr/>
        <a:lstStyle/>
        <a:p>
          <a:endParaRPr lang="en-GB"/>
        </a:p>
      </dgm:t>
    </dgm:pt>
    <dgm:pt modelId="{115CFA2A-C173-4FC9-9249-9904DE949546}">
      <dgm:prSet custT="1"/>
      <dgm:spPr/>
      <dgm:t>
        <a:bodyPr/>
        <a:lstStyle/>
        <a:p>
          <a:pPr algn="just"/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This presentation aims to analyse wearable devices impact on the workforce service delivery, patients and the wider community. </a:t>
          </a:r>
        </a:p>
      </dgm:t>
    </dgm:pt>
    <dgm:pt modelId="{511E9434-2EB3-473E-B8E4-E2965353F25A}" type="parTrans" cxnId="{33DBA8C4-B863-434E-BE13-24BA402E6F42}">
      <dgm:prSet/>
      <dgm:spPr/>
      <dgm:t>
        <a:bodyPr/>
        <a:lstStyle/>
        <a:p>
          <a:endParaRPr lang="en-GB"/>
        </a:p>
      </dgm:t>
    </dgm:pt>
    <dgm:pt modelId="{62978B6E-307F-4771-87A9-B3F495055D7D}" type="sibTrans" cxnId="{33DBA8C4-B863-434E-BE13-24BA402E6F42}">
      <dgm:prSet/>
      <dgm:spPr/>
      <dgm:t>
        <a:bodyPr/>
        <a:lstStyle/>
        <a:p>
          <a:endParaRPr lang="en-GB"/>
        </a:p>
      </dgm:t>
    </dgm:pt>
    <dgm:pt modelId="{1A48924B-247F-4413-844A-66B0CC906C81}" type="pres">
      <dgm:prSet presAssocID="{92B7F9A7-9371-4574-AD95-855C93692406}" presName="linear" presStyleCnt="0">
        <dgm:presLayoutVars>
          <dgm:animLvl val="lvl"/>
          <dgm:resizeHandles val="exact"/>
        </dgm:presLayoutVars>
      </dgm:prSet>
      <dgm:spPr/>
    </dgm:pt>
    <dgm:pt modelId="{D6B9E3D3-AC1C-41FD-BC75-76A4F0CFE35D}" type="pres">
      <dgm:prSet presAssocID="{3963C4B2-F91F-4CB9-A070-9C00254FF71C}" presName="parentText" presStyleLbl="node1" presStyleIdx="0" presStyleCnt="4" custLinFactNeighborX="1739" custLinFactNeighborY="-4546">
        <dgm:presLayoutVars>
          <dgm:chMax val="0"/>
          <dgm:bulletEnabled val="1"/>
        </dgm:presLayoutVars>
      </dgm:prSet>
      <dgm:spPr/>
    </dgm:pt>
    <dgm:pt modelId="{F0C78FA9-9A58-47AF-B877-F156F79C1980}" type="pres">
      <dgm:prSet presAssocID="{CF2FBD99-9180-40C5-8CB6-D63D931AD9F3}" presName="spacer" presStyleCnt="0"/>
      <dgm:spPr/>
    </dgm:pt>
    <dgm:pt modelId="{743861DC-E08E-455F-9CF1-26F292E39ADA}" type="pres">
      <dgm:prSet presAssocID="{4839267F-1083-4190-815C-6E3584DFF75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A18B043-EB8A-4295-91B9-0D954BEAF040}" type="pres">
      <dgm:prSet presAssocID="{4C633632-5159-444C-A6AC-33543CA232B6}" presName="spacer" presStyleCnt="0"/>
      <dgm:spPr/>
    </dgm:pt>
    <dgm:pt modelId="{FD0E9E1F-3002-4194-98B3-7AD895F86A22}" type="pres">
      <dgm:prSet presAssocID="{E5EA9EA6-FB2D-4F66-B491-E15E5E3DCFF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3DF8146-695C-47E8-9126-F1F3A547EF08}" type="pres">
      <dgm:prSet presAssocID="{3987A430-0581-41A7-9C70-91B1B8A2B570}" presName="spacer" presStyleCnt="0"/>
      <dgm:spPr/>
    </dgm:pt>
    <dgm:pt modelId="{6E54AC9F-7BA1-4EA2-BB70-329F41D49CF8}" type="pres">
      <dgm:prSet presAssocID="{115CFA2A-C173-4FC9-9249-9904DE94954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DD6BC07-369B-4670-9457-8ED789B7334B}" type="presOf" srcId="{92B7F9A7-9371-4574-AD95-855C93692406}" destId="{1A48924B-247F-4413-844A-66B0CC906C81}" srcOrd="0" destOrd="0" presId="urn:microsoft.com/office/officeart/2005/8/layout/vList2"/>
    <dgm:cxn modelId="{243C8C2D-DED3-4023-A580-1FC074CD2B13}" type="presOf" srcId="{3963C4B2-F91F-4CB9-A070-9C00254FF71C}" destId="{D6B9E3D3-AC1C-41FD-BC75-76A4F0CFE35D}" srcOrd="0" destOrd="0" presId="urn:microsoft.com/office/officeart/2005/8/layout/vList2"/>
    <dgm:cxn modelId="{37AC4D3F-16B4-48C9-986B-D2BC624AE0CF}" srcId="{92B7F9A7-9371-4574-AD95-855C93692406}" destId="{E5EA9EA6-FB2D-4F66-B491-E15E5E3DCFF0}" srcOrd="2" destOrd="0" parTransId="{7FB6CDDF-746A-43F7-B951-1ED3B3F261D3}" sibTransId="{3987A430-0581-41A7-9C70-91B1B8A2B570}"/>
    <dgm:cxn modelId="{104A4964-9539-49DF-BADE-0CA9A2EE9215}" type="presOf" srcId="{E5EA9EA6-FB2D-4F66-B491-E15E5E3DCFF0}" destId="{FD0E9E1F-3002-4194-98B3-7AD895F86A22}" srcOrd="0" destOrd="0" presId="urn:microsoft.com/office/officeart/2005/8/layout/vList2"/>
    <dgm:cxn modelId="{9010F275-EE2B-4733-9D16-D8F0E77E4251}" srcId="{92B7F9A7-9371-4574-AD95-855C93692406}" destId="{4839267F-1083-4190-815C-6E3584DFF752}" srcOrd="1" destOrd="0" parTransId="{171CE36F-9322-4A74-8B2F-8FFA7FEF21EF}" sibTransId="{4C633632-5159-444C-A6AC-33543CA232B6}"/>
    <dgm:cxn modelId="{83A07891-EB41-4C13-8C1F-22B8BA232EFF}" type="presOf" srcId="{115CFA2A-C173-4FC9-9249-9904DE949546}" destId="{6E54AC9F-7BA1-4EA2-BB70-329F41D49CF8}" srcOrd="0" destOrd="0" presId="urn:microsoft.com/office/officeart/2005/8/layout/vList2"/>
    <dgm:cxn modelId="{33DBA8C4-B863-434E-BE13-24BA402E6F42}" srcId="{92B7F9A7-9371-4574-AD95-855C93692406}" destId="{115CFA2A-C173-4FC9-9249-9904DE949546}" srcOrd="3" destOrd="0" parTransId="{511E9434-2EB3-473E-B8E4-E2965353F25A}" sibTransId="{62978B6E-307F-4771-87A9-B3F495055D7D}"/>
    <dgm:cxn modelId="{ACB78EE8-D00C-4EF9-9368-B1B4FE91E025}" type="presOf" srcId="{4839267F-1083-4190-815C-6E3584DFF752}" destId="{743861DC-E08E-455F-9CF1-26F292E39ADA}" srcOrd="0" destOrd="0" presId="urn:microsoft.com/office/officeart/2005/8/layout/vList2"/>
    <dgm:cxn modelId="{BE742BED-72B4-4800-B372-92820BFA26A7}" srcId="{92B7F9A7-9371-4574-AD95-855C93692406}" destId="{3963C4B2-F91F-4CB9-A070-9C00254FF71C}" srcOrd="0" destOrd="0" parTransId="{0A2DADAB-22B4-4830-8C22-A643F179FD09}" sibTransId="{CF2FBD99-9180-40C5-8CB6-D63D931AD9F3}"/>
    <dgm:cxn modelId="{6B85C6B1-8127-4FB8-AE38-F9C773BC17D2}" type="presParOf" srcId="{1A48924B-247F-4413-844A-66B0CC906C81}" destId="{D6B9E3D3-AC1C-41FD-BC75-76A4F0CFE35D}" srcOrd="0" destOrd="0" presId="urn:microsoft.com/office/officeart/2005/8/layout/vList2"/>
    <dgm:cxn modelId="{7D46C792-F6A8-410C-A312-46BD3683A517}" type="presParOf" srcId="{1A48924B-247F-4413-844A-66B0CC906C81}" destId="{F0C78FA9-9A58-47AF-B877-F156F79C1980}" srcOrd="1" destOrd="0" presId="urn:microsoft.com/office/officeart/2005/8/layout/vList2"/>
    <dgm:cxn modelId="{711A673F-B2C9-4B2A-BD7A-32605080D54E}" type="presParOf" srcId="{1A48924B-247F-4413-844A-66B0CC906C81}" destId="{743861DC-E08E-455F-9CF1-26F292E39ADA}" srcOrd="2" destOrd="0" presId="urn:microsoft.com/office/officeart/2005/8/layout/vList2"/>
    <dgm:cxn modelId="{1D16DE13-4F08-4ACF-BC1B-0E58BE1B35C9}" type="presParOf" srcId="{1A48924B-247F-4413-844A-66B0CC906C81}" destId="{2A18B043-EB8A-4295-91B9-0D954BEAF040}" srcOrd="3" destOrd="0" presId="urn:microsoft.com/office/officeart/2005/8/layout/vList2"/>
    <dgm:cxn modelId="{557047F8-BF33-4930-BA3F-551CDE5264AA}" type="presParOf" srcId="{1A48924B-247F-4413-844A-66B0CC906C81}" destId="{FD0E9E1F-3002-4194-98B3-7AD895F86A22}" srcOrd="4" destOrd="0" presId="urn:microsoft.com/office/officeart/2005/8/layout/vList2"/>
    <dgm:cxn modelId="{B8F149E1-AE40-4328-B6CD-7E800D48872A}" type="presParOf" srcId="{1A48924B-247F-4413-844A-66B0CC906C81}" destId="{93DF8146-695C-47E8-9126-F1F3A547EF08}" srcOrd="5" destOrd="0" presId="urn:microsoft.com/office/officeart/2005/8/layout/vList2"/>
    <dgm:cxn modelId="{B085D544-B780-461E-821C-A79940FD45C4}" type="presParOf" srcId="{1A48924B-247F-4413-844A-66B0CC906C81}" destId="{6E54AC9F-7BA1-4EA2-BB70-329F41D49CF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A577C5-DE20-4243-A4D7-42A7BB58A018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9357E56-26D6-494E-AC5E-FB8A96274671}">
      <dgm:prSet custT="1"/>
      <dgm:spPr/>
      <dgm:t>
        <a:bodyPr/>
        <a:lstStyle/>
        <a:p>
          <a:pPr algn="just"/>
          <a:r>
            <a:rPr lang="en-US" sz="2000" dirty="0">
              <a:latin typeface="Segoe UI" panose="020B0502040204020203" pitchFamily="34" charset="0"/>
              <a:cs typeface="Segoe UI" panose="020B0502040204020203" pitchFamily="34" charset="0"/>
            </a:rPr>
            <a:t>Remote monitoring enables expanded clinical roles and rapid intervention.</a:t>
          </a:r>
          <a:endParaRPr lang="en-GB" sz="2000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E8AC188B-6173-4C0F-81CB-4E66F917251A}" type="parTrans" cxnId="{69491834-6AED-4365-AACA-649419E8F49C}">
      <dgm:prSet/>
      <dgm:spPr/>
      <dgm:t>
        <a:bodyPr/>
        <a:lstStyle/>
        <a:p>
          <a:endParaRPr lang="en-GB"/>
        </a:p>
      </dgm:t>
    </dgm:pt>
    <dgm:pt modelId="{61C13D76-6B18-4737-BA77-618751BF3A67}" type="sibTrans" cxnId="{69491834-6AED-4365-AACA-649419E8F49C}">
      <dgm:prSet/>
      <dgm:spPr/>
      <dgm:t>
        <a:bodyPr/>
        <a:lstStyle/>
        <a:p>
          <a:endParaRPr lang="en-GB"/>
        </a:p>
      </dgm:t>
    </dgm:pt>
    <dgm:pt modelId="{BA6438A1-D7E3-4DFB-B379-33931549BA69}">
      <dgm:prSet custT="1"/>
      <dgm:spPr/>
      <dgm:t>
        <a:bodyPr/>
        <a:lstStyle/>
        <a:p>
          <a:pPr algn="just"/>
          <a:r>
            <a:rPr lang="en-US" sz="2000" dirty="0">
              <a:latin typeface="Segoe UI" panose="020B0502040204020203" pitchFamily="34" charset="0"/>
              <a:cs typeface="Segoe UI" panose="020B0502040204020203" pitchFamily="34" charset="0"/>
            </a:rPr>
            <a:t>NHS have over 1.4 million staff, yet digital responsibilities increase workload (NHS, 2024).</a:t>
          </a:r>
          <a:endParaRPr lang="en-GB" sz="2000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778CFA4B-165E-4EC2-B8E2-6190A5A9D658}" type="parTrans" cxnId="{A7700DCD-569C-4F94-914D-C55D0BB0918F}">
      <dgm:prSet/>
      <dgm:spPr/>
      <dgm:t>
        <a:bodyPr/>
        <a:lstStyle/>
        <a:p>
          <a:endParaRPr lang="en-GB"/>
        </a:p>
      </dgm:t>
    </dgm:pt>
    <dgm:pt modelId="{EF6DCC6E-7C59-49F9-B44F-A6E64BFD1A3C}" type="sibTrans" cxnId="{A7700DCD-569C-4F94-914D-C55D0BB0918F}">
      <dgm:prSet/>
      <dgm:spPr/>
      <dgm:t>
        <a:bodyPr/>
        <a:lstStyle/>
        <a:p>
          <a:endParaRPr lang="en-GB"/>
        </a:p>
      </dgm:t>
    </dgm:pt>
    <dgm:pt modelId="{ABCFBC82-A754-4370-A9E7-197A481ED8F7}">
      <dgm:prSet custT="1"/>
      <dgm:spPr/>
      <dgm:t>
        <a:bodyPr/>
        <a:lstStyle/>
        <a:p>
          <a:pPr algn="just"/>
          <a:r>
            <a:rPr lang="en-US" sz="2000" dirty="0">
              <a:latin typeface="Segoe UI" panose="020B0502040204020203" pitchFamily="34" charset="0"/>
              <a:cs typeface="Segoe UI" panose="020B0502040204020203" pitchFamily="34" charset="0"/>
            </a:rPr>
            <a:t>New digital roles require advanced data interpretation and digital competencies.</a:t>
          </a:r>
          <a:endParaRPr lang="en-GB" sz="2000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81EDBA8D-B917-471B-84CE-1906D28437C0}" type="parTrans" cxnId="{E1B08AD0-AF34-4414-9161-E7211674BBBA}">
      <dgm:prSet/>
      <dgm:spPr/>
      <dgm:t>
        <a:bodyPr/>
        <a:lstStyle/>
        <a:p>
          <a:endParaRPr lang="en-GB"/>
        </a:p>
      </dgm:t>
    </dgm:pt>
    <dgm:pt modelId="{774DC6AE-C63A-48D0-9C05-CAC999DFE35E}" type="sibTrans" cxnId="{E1B08AD0-AF34-4414-9161-E7211674BBBA}">
      <dgm:prSet/>
      <dgm:spPr/>
      <dgm:t>
        <a:bodyPr/>
        <a:lstStyle/>
        <a:p>
          <a:endParaRPr lang="en-GB"/>
        </a:p>
      </dgm:t>
    </dgm:pt>
    <dgm:pt modelId="{D74D23FB-2B91-43FD-9FB7-FB89E981AF71}">
      <dgm:prSet custT="1"/>
      <dgm:spPr/>
      <dgm:t>
        <a:bodyPr/>
        <a:lstStyle/>
        <a:p>
          <a:pPr algn="just"/>
          <a:r>
            <a:rPr lang="en-US" sz="2000" dirty="0">
              <a:latin typeface="Segoe UI" panose="020B0502040204020203" pitchFamily="34" charset="0"/>
              <a:cs typeface="Segoe UI" panose="020B0502040204020203" pitchFamily="34" charset="0"/>
            </a:rPr>
            <a:t>As per TAM clinicians adopt wearables when they perceive them as useful and easy to use, however, organisational barriers remain (</a:t>
          </a:r>
          <a:r>
            <a:rPr lang="en-US" sz="2000" dirty="0" err="1">
              <a:latin typeface="Segoe UI" panose="020B0502040204020203" pitchFamily="34" charset="0"/>
              <a:cs typeface="Segoe UI" panose="020B0502040204020203" pitchFamily="34" charset="0"/>
            </a:rPr>
            <a:t>Taherdoost</a:t>
          </a:r>
          <a:r>
            <a:rPr lang="en-US" sz="2000" dirty="0">
              <a:latin typeface="Segoe UI" panose="020B0502040204020203" pitchFamily="34" charset="0"/>
              <a:cs typeface="Segoe UI" panose="020B0502040204020203" pitchFamily="34" charset="0"/>
            </a:rPr>
            <a:t>, 2018, p.962).</a:t>
          </a:r>
          <a:endParaRPr lang="en-GB" sz="2000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76B21EC3-78DC-4EA8-8185-D065578A7CBF}" type="parTrans" cxnId="{5BEB7D2A-7142-49CC-B830-64A95517B5A3}">
      <dgm:prSet/>
      <dgm:spPr/>
      <dgm:t>
        <a:bodyPr/>
        <a:lstStyle/>
        <a:p>
          <a:endParaRPr lang="en-GB"/>
        </a:p>
      </dgm:t>
    </dgm:pt>
    <dgm:pt modelId="{B96C8A29-D3EE-4E31-A06B-585150E8EAD1}" type="sibTrans" cxnId="{5BEB7D2A-7142-49CC-B830-64A95517B5A3}">
      <dgm:prSet/>
      <dgm:spPr/>
      <dgm:t>
        <a:bodyPr/>
        <a:lstStyle/>
        <a:p>
          <a:endParaRPr lang="en-GB"/>
        </a:p>
      </dgm:t>
    </dgm:pt>
    <dgm:pt modelId="{8C7388BA-61A8-4440-93B9-B7BA72DBA17F}" type="pres">
      <dgm:prSet presAssocID="{05A577C5-DE20-4243-A4D7-42A7BB58A018}" presName="vert0" presStyleCnt="0">
        <dgm:presLayoutVars>
          <dgm:dir/>
          <dgm:animOne val="branch"/>
          <dgm:animLvl val="lvl"/>
        </dgm:presLayoutVars>
      </dgm:prSet>
      <dgm:spPr/>
    </dgm:pt>
    <dgm:pt modelId="{95B9F272-6250-4F0E-AD1E-D09EE34FAAB2}" type="pres">
      <dgm:prSet presAssocID="{D9357E56-26D6-494E-AC5E-FB8A96274671}" presName="thickLine" presStyleLbl="alignNode1" presStyleIdx="0" presStyleCnt="4"/>
      <dgm:spPr/>
    </dgm:pt>
    <dgm:pt modelId="{6EAF27B0-536E-4041-BA35-B984DD7041BA}" type="pres">
      <dgm:prSet presAssocID="{D9357E56-26D6-494E-AC5E-FB8A96274671}" presName="horz1" presStyleCnt="0"/>
      <dgm:spPr/>
    </dgm:pt>
    <dgm:pt modelId="{1F0A5009-DCEE-4279-A85B-245852EDB391}" type="pres">
      <dgm:prSet presAssocID="{D9357E56-26D6-494E-AC5E-FB8A96274671}" presName="tx1" presStyleLbl="revTx" presStyleIdx="0" presStyleCnt="4"/>
      <dgm:spPr/>
    </dgm:pt>
    <dgm:pt modelId="{D9365098-6A85-49E1-B3CB-EC8F65435E96}" type="pres">
      <dgm:prSet presAssocID="{D9357E56-26D6-494E-AC5E-FB8A96274671}" presName="vert1" presStyleCnt="0"/>
      <dgm:spPr/>
    </dgm:pt>
    <dgm:pt modelId="{DEFCD904-B548-4344-B4FC-E3742ABE7634}" type="pres">
      <dgm:prSet presAssocID="{BA6438A1-D7E3-4DFB-B379-33931549BA69}" presName="thickLine" presStyleLbl="alignNode1" presStyleIdx="1" presStyleCnt="4"/>
      <dgm:spPr/>
    </dgm:pt>
    <dgm:pt modelId="{662864CE-0C1A-4BCF-9A38-567F5ACA9618}" type="pres">
      <dgm:prSet presAssocID="{BA6438A1-D7E3-4DFB-B379-33931549BA69}" presName="horz1" presStyleCnt="0"/>
      <dgm:spPr/>
    </dgm:pt>
    <dgm:pt modelId="{79D8A4F4-9050-4629-AAC2-C4055DDDCE15}" type="pres">
      <dgm:prSet presAssocID="{BA6438A1-D7E3-4DFB-B379-33931549BA69}" presName="tx1" presStyleLbl="revTx" presStyleIdx="1" presStyleCnt="4"/>
      <dgm:spPr/>
    </dgm:pt>
    <dgm:pt modelId="{BC63D292-AED1-4828-89F3-396F72BC1FFE}" type="pres">
      <dgm:prSet presAssocID="{BA6438A1-D7E3-4DFB-B379-33931549BA69}" presName="vert1" presStyleCnt="0"/>
      <dgm:spPr/>
    </dgm:pt>
    <dgm:pt modelId="{1006A266-1932-4A29-81E4-F2621F82C551}" type="pres">
      <dgm:prSet presAssocID="{ABCFBC82-A754-4370-A9E7-197A481ED8F7}" presName="thickLine" presStyleLbl="alignNode1" presStyleIdx="2" presStyleCnt="4"/>
      <dgm:spPr/>
    </dgm:pt>
    <dgm:pt modelId="{57198C87-31D5-4161-A231-46CA164DBE13}" type="pres">
      <dgm:prSet presAssocID="{ABCFBC82-A754-4370-A9E7-197A481ED8F7}" presName="horz1" presStyleCnt="0"/>
      <dgm:spPr/>
    </dgm:pt>
    <dgm:pt modelId="{BD309B3F-F071-4BFB-8515-D975369D8BE1}" type="pres">
      <dgm:prSet presAssocID="{ABCFBC82-A754-4370-A9E7-197A481ED8F7}" presName="tx1" presStyleLbl="revTx" presStyleIdx="2" presStyleCnt="4"/>
      <dgm:spPr/>
    </dgm:pt>
    <dgm:pt modelId="{5825E6F2-E967-4669-84E4-E742E3F38000}" type="pres">
      <dgm:prSet presAssocID="{ABCFBC82-A754-4370-A9E7-197A481ED8F7}" presName="vert1" presStyleCnt="0"/>
      <dgm:spPr/>
    </dgm:pt>
    <dgm:pt modelId="{6AFCC928-4032-4A90-9E92-4EBF5BE1F588}" type="pres">
      <dgm:prSet presAssocID="{D74D23FB-2B91-43FD-9FB7-FB89E981AF71}" presName="thickLine" presStyleLbl="alignNode1" presStyleIdx="3" presStyleCnt="4"/>
      <dgm:spPr/>
    </dgm:pt>
    <dgm:pt modelId="{D8FF5438-273F-4029-99DA-47D849719E39}" type="pres">
      <dgm:prSet presAssocID="{D74D23FB-2B91-43FD-9FB7-FB89E981AF71}" presName="horz1" presStyleCnt="0"/>
      <dgm:spPr/>
    </dgm:pt>
    <dgm:pt modelId="{441E9DA9-2101-402E-96C5-9C90F41CCAF2}" type="pres">
      <dgm:prSet presAssocID="{D74D23FB-2B91-43FD-9FB7-FB89E981AF71}" presName="tx1" presStyleLbl="revTx" presStyleIdx="3" presStyleCnt="4"/>
      <dgm:spPr/>
    </dgm:pt>
    <dgm:pt modelId="{BA17BD19-5885-4F61-B421-864B876DB1CE}" type="pres">
      <dgm:prSet presAssocID="{D74D23FB-2B91-43FD-9FB7-FB89E981AF71}" presName="vert1" presStyleCnt="0"/>
      <dgm:spPr/>
    </dgm:pt>
  </dgm:ptLst>
  <dgm:cxnLst>
    <dgm:cxn modelId="{5BEB7D2A-7142-49CC-B830-64A95517B5A3}" srcId="{05A577C5-DE20-4243-A4D7-42A7BB58A018}" destId="{D74D23FB-2B91-43FD-9FB7-FB89E981AF71}" srcOrd="3" destOrd="0" parTransId="{76B21EC3-78DC-4EA8-8185-D065578A7CBF}" sibTransId="{B96C8A29-D3EE-4E31-A06B-585150E8EAD1}"/>
    <dgm:cxn modelId="{89024A30-F1D3-4A6E-94AA-B037A9D7B7DF}" type="presOf" srcId="{05A577C5-DE20-4243-A4D7-42A7BB58A018}" destId="{8C7388BA-61A8-4440-93B9-B7BA72DBA17F}" srcOrd="0" destOrd="0" presId="urn:microsoft.com/office/officeart/2008/layout/LinedList"/>
    <dgm:cxn modelId="{69491834-6AED-4365-AACA-649419E8F49C}" srcId="{05A577C5-DE20-4243-A4D7-42A7BB58A018}" destId="{D9357E56-26D6-494E-AC5E-FB8A96274671}" srcOrd="0" destOrd="0" parTransId="{E8AC188B-6173-4C0F-81CB-4E66F917251A}" sibTransId="{61C13D76-6B18-4737-BA77-618751BF3A67}"/>
    <dgm:cxn modelId="{B90A363D-43CD-4566-88CF-DAE2D7621394}" type="presOf" srcId="{D9357E56-26D6-494E-AC5E-FB8A96274671}" destId="{1F0A5009-DCEE-4279-A85B-245852EDB391}" srcOrd="0" destOrd="0" presId="urn:microsoft.com/office/officeart/2008/layout/LinedList"/>
    <dgm:cxn modelId="{18973A8D-36FB-4E26-96E8-3EA7F5B2B9C5}" type="presOf" srcId="{ABCFBC82-A754-4370-A9E7-197A481ED8F7}" destId="{BD309B3F-F071-4BFB-8515-D975369D8BE1}" srcOrd="0" destOrd="0" presId="urn:microsoft.com/office/officeart/2008/layout/LinedList"/>
    <dgm:cxn modelId="{D821CDAD-87F6-43E7-90D7-31A6945E56AC}" type="presOf" srcId="{BA6438A1-D7E3-4DFB-B379-33931549BA69}" destId="{79D8A4F4-9050-4629-AAC2-C4055DDDCE15}" srcOrd="0" destOrd="0" presId="urn:microsoft.com/office/officeart/2008/layout/LinedList"/>
    <dgm:cxn modelId="{A7700DCD-569C-4F94-914D-C55D0BB0918F}" srcId="{05A577C5-DE20-4243-A4D7-42A7BB58A018}" destId="{BA6438A1-D7E3-4DFB-B379-33931549BA69}" srcOrd="1" destOrd="0" parTransId="{778CFA4B-165E-4EC2-B8E2-6190A5A9D658}" sibTransId="{EF6DCC6E-7C59-49F9-B44F-A6E64BFD1A3C}"/>
    <dgm:cxn modelId="{E1B08AD0-AF34-4414-9161-E7211674BBBA}" srcId="{05A577C5-DE20-4243-A4D7-42A7BB58A018}" destId="{ABCFBC82-A754-4370-A9E7-197A481ED8F7}" srcOrd="2" destOrd="0" parTransId="{81EDBA8D-B917-471B-84CE-1906D28437C0}" sibTransId="{774DC6AE-C63A-48D0-9C05-CAC999DFE35E}"/>
    <dgm:cxn modelId="{AEE1BAE0-682D-4A88-9913-43AE5BA5B12E}" type="presOf" srcId="{D74D23FB-2B91-43FD-9FB7-FB89E981AF71}" destId="{441E9DA9-2101-402E-96C5-9C90F41CCAF2}" srcOrd="0" destOrd="0" presId="urn:microsoft.com/office/officeart/2008/layout/LinedList"/>
    <dgm:cxn modelId="{D54BFB25-F371-4069-93AA-BAC423F814E1}" type="presParOf" srcId="{8C7388BA-61A8-4440-93B9-B7BA72DBA17F}" destId="{95B9F272-6250-4F0E-AD1E-D09EE34FAAB2}" srcOrd="0" destOrd="0" presId="urn:microsoft.com/office/officeart/2008/layout/LinedList"/>
    <dgm:cxn modelId="{6E0BA0DA-FBCA-48D9-B392-4D168D0CC419}" type="presParOf" srcId="{8C7388BA-61A8-4440-93B9-B7BA72DBA17F}" destId="{6EAF27B0-536E-4041-BA35-B984DD7041BA}" srcOrd="1" destOrd="0" presId="urn:microsoft.com/office/officeart/2008/layout/LinedList"/>
    <dgm:cxn modelId="{908E781C-5C60-4813-BDFE-1BDFA3B8CE16}" type="presParOf" srcId="{6EAF27B0-536E-4041-BA35-B984DD7041BA}" destId="{1F0A5009-DCEE-4279-A85B-245852EDB391}" srcOrd="0" destOrd="0" presId="urn:microsoft.com/office/officeart/2008/layout/LinedList"/>
    <dgm:cxn modelId="{0532899F-A5EC-4F1C-A10D-706B8B97D5CF}" type="presParOf" srcId="{6EAF27B0-536E-4041-BA35-B984DD7041BA}" destId="{D9365098-6A85-49E1-B3CB-EC8F65435E96}" srcOrd="1" destOrd="0" presId="urn:microsoft.com/office/officeart/2008/layout/LinedList"/>
    <dgm:cxn modelId="{3C82CADA-F03F-4E9E-B8F0-A7291C50B466}" type="presParOf" srcId="{8C7388BA-61A8-4440-93B9-B7BA72DBA17F}" destId="{DEFCD904-B548-4344-B4FC-E3742ABE7634}" srcOrd="2" destOrd="0" presId="urn:microsoft.com/office/officeart/2008/layout/LinedList"/>
    <dgm:cxn modelId="{6EDF2ED0-36D4-4CC5-9342-B7F89058742C}" type="presParOf" srcId="{8C7388BA-61A8-4440-93B9-B7BA72DBA17F}" destId="{662864CE-0C1A-4BCF-9A38-567F5ACA9618}" srcOrd="3" destOrd="0" presId="urn:microsoft.com/office/officeart/2008/layout/LinedList"/>
    <dgm:cxn modelId="{07F43686-7A6A-4B70-AF4B-F723FD0A047B}" type="presParOf" srcId="{662864CE-0C1A-4BCF-9A38-567F5ACA9618}" destId="{79D8A4F4-9050-4629-AAC2-C4055DDDCE15}" srcOrd="0" destOrd="0" presId="urn:microsoft.com/office/officeart/2008/layout/LinedList"/>
    <dgm:cxn modelId="{BEB56FF7-4998-42E1-BAA4-CFA044AD8A40}" type="presParOf" srcId="{662864CE-0C1A-4BCF-9A38-567F5ACA9618}" destId="{BC63D292-AED1-4828-89F3-396F72BC1FFE}" srcOrd="1" destOrd="0" presId="urn:microsoft.com/office/officeart/2008/layout/LinedList"/>
    <dgm:cxn modelId="{C485326D-00DD-4A70-9DE7-B32CFBEF7FC8}" type="presParOf" srcId="{8C7388BA-61A8-4440-93B9-B7BA72DBA17F}" destId="{1006A266-1932-4A29-81E4-F2621F82C551}" srcOrd="4" destOrd="0" presId="urn:microsoft.com/office/officeart/2008/layout/LinedList"/>
    <dgm:cxn modelId="{B6E270C9-3D7C-4D67-AF27-F6A0D972CD3B}" type="presParOf" srcId="{8C7388BA-61A8-4440-93B9-B7BA72DBA17F}" destId="{57198C87-31D5-4161-A231-46CA164DBE13}" srcOrd="5" destOrd="0" presId="urn:microsoft.com/office/officeart/2008/layout/LinedList"/>
    <dgm:cxn modelId="{35FA6348-6C0F-47EA-BA84-D400B9C6A6FC}" type="presParOf" srcId="{57198C87-31D5-4161-A231-46CA164DBE13}" destId="{BD309B3F-F071-4BFB-8515-D975369D8BE1}" srcOrd="0" destOrd="0" presId="urn:microsoft.com/office/officeart/2008/layout/LinedList"/>
    <dgm:cxn modelId="{C4DC8147-07F8-44D0-9BDB-8447D8113568}" type="presParOf" srcId="{57198C87-31D5-4161-A231-46CA164DBE13}" destId="{5825E6F2-E967-4669-84E4-E742E3F38000}" srcOrd="1" destOrd="0" presId="urn:microsoft.com/office/officeart/2008/layout/LinedList"/>
    <dgm:cxn modelId="{41CD576B-67DC-48FB-A44B-86BBEB3CF46A}" type="presParOf" srcId="{8C7388BA-61A8-4440-93B9-B7BA72DBA17F}" destId="{6AFCC928-4032-4A90-9E92-4EBF5BE1F588}" srcOrd="6" destOrd="0" presId="urn:microsoft.com/office/officeart/2008/layout/LinedList"/>
    <dgm:cxn modelId="{89ABBC33-55BF-4B1F-BD2B-71BEED6380AB}" type="presParOf" srcId="{8C7388BA-61A8-4440-93B9-B7BA72DBA17F}" destId="{D8FF5438-273F-4029-99DA-47D849719E39}" srcOrd="7" destOrd="0" presId="urn:microsoft.com/office/officeart/2008/layout/LinedList"/>
    <dgm:cxn modelId="{CB449726-1B08-4766-9225-AE6F282A445D}" type="presParOf" srcId="{D8FF5438-273F-4029-99DA-47D849719E39}" destId="{441E9DA9-2101-402E-96C5-9C90F41CCAF2}" srcOrd="0" destOrd="0" presId="urn:microsoft.com/office/officeart/2008/layout/LinedList"/>
    <dgm:cxn modelId="{0B37DD36-C0B3-453F-8177-13536B47FF12}" type="presParOf" srcId="{D8FF5438-273F-4029-99DA-47D849719E39}" destId="{BA17BD19-5885-4F61-B421-864B876DB1C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2A3978D-4558-4EF6-9E91-01A049177D0D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BB529AEC-16AE-4EB4-8FEC-ECD5A5D1913A}">
      <dgm:prSet custT="1"/>
      <dgm:spPr/>
      <dgm:t>
        <a:bodyPr/>
        <a:lstStyle/>
        <a:p>
          <a:pPr algn="just"/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Remote Patient Monitoring shifted healthcare delivery from hospitals to patients' homes (Ferdous and Rahman, 2025, p.38).</a:t>
          </a:r>
        </a:p>
      </dgm:t>
    </dgm:pt>
    <dgm:pt modelId="{479AA5B8-1AC7-427E-B45C-8C10CCD7C6E8}" type="parTrans" cxnId="{BA17BFC0-AEE3-4036-B560-AB5E7CC9EC9D}">
      <dgm:prSet/>
      <dgm:spPr/>
      <dgm:t>
        <a:bodyPr/>
        <a:lstStyle/>
        <a:p>
          <a:endParaRPr lang="en-GB"/>
        </a:p>
      </dgm:t>
    </dgm:pt>
    <dgm:pt modelId="{B81142BA-3135-4C39-B3A4-33972875DD69}" type="sibTrans" cxnId="{BA17BFC0-AEE3-4036-B560-AB5E7CC9EC9D}">
      <dgm:prSet/>
      <dgm:spPr/>
      <dgm:t>
        <a:bodyPr/>
        <a:lstStyle/>
        <a:p>
          <a:endParaRPr lang="en-GB"/>
        </a:p>
      </dgm:t>
    </dgm:pt>
    <dgm:pt modelId="{15887CB4-6289-40E4-8E28-F5D8E3D24BB1}">
      <dgm:prSet custT="1"/>
      <dgm:spPr/>
      <dgm:t>
        <a:bodyPr/>
        <a:lstStyle/>
        <a:p>
          <a:pPr algn="just"/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London operates around </a:t>
          </a:r>
          <a:r>
            <a:rPr lang="en-GB" sz="2000" b="0" dirty="0">
              <a:latin typeface="Segoe UI" panose="020B0502040204020203" pitchFamily="34" charset="0"/>
              <a:cs typeface="Segoe UI" panose="020B0502040204020203" pitchFamily="34" charset="0"/>
            </a:rPr>
            <a:t>1,800 Virtual Ward beds</a:t>
          </a:r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, treating almost </a:t>
          </a:r>
          <a:r>
            <a:rPr lang="en-GB" sz="2000" b="0" dirty="0">
              <a:latin typeface="Segoe UI" panose="020B0502040204020203" pitchFamily="34" charset="0"/>
              <a:cs typeface="Segoe UI" panose="020B0502040204020203" pitchFamily="34" charset="0"/>
            </a:rPr>
            <a:t>1,000 patients</a:t>
          </a:r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 at home (NHS, 2023).</a:t>
          </a:r>
        </a:p>
      </dgm:t>
    </dgm:pt>
    <dgm:pt modelId="{9AA31283-4B66-451B-9B43-B931F6F016EE}" type="parTrans" cxnId="{0C25924B-1585-4970-A430-766B16055193}">
      <dgm:prSet/>
      <dgm:spPr/>
      <dgm:t>
        <a:bodyPr/>
        <a:lstStyle/>
        <a:p>
          <a:endParaRPr lang="en-GB"/>
        </a:p>
      </dgm:t>
    </dgm:pt>
    <dgm:pt modelId="{61FDE678-9EC9-47BC-9B46-015780EE4C5E}" type="sibTrans" cxnId="{0C25924B-1585-4970-A430-766B16055193}">
      <dgm:prSet/>
      <dgm:spPr/>
      <dgm:t>
        <a:bodyPr/>
        <a:lstStyle/>
        <a:p>
          <a:endParaRPr lang="en-GB"/>
        </a:p>
      </dgm:t>
    </dgm:pt>
    <dgm:pt modelId="{98406505-912E-4C5B-B177-698AD4E889FC}">
      <dgm:prSet custT="1"/>
      <dgm:spPr/>
      <dgm:t>
        <a:bodyPr/>
        <a:lstStyle/>
        <a:p>
          <a:pPr algn="just"/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Interoperability and false alerts continue to limit service effectiveness. </a:t>
          </a:r>
        </a:p>
      </dgm:t>
    </dgm:pt>
    <dgm:pt modelId="{1C012694-79F4-44C6-8376-A749F00046BB}" type="parTrans" cxnId="{C4FE7AF3-901C-4F02-8B51-0BA86E536B47}">
      <dgm:prSet/>
      <dgm:spPr/>
      <dgm:t>
        <a:bodyPr/>
        <a:lstStyle/>
        <a:p>
          <a:endParaRPr lang="en-GB"/>
        </a:p>
      </dgm:t>
    </dgm:pt>
    <dgm:pt modelId="{EB2B4512-6DD2-4815-B646-2B367E3FCDD3}" type="sibTrans" cxnId="{C4FE7AF3-901C-4F02-8B51-0BA86E536B47}">
      <dgm:prSet/>
      <dgm:spPr/>
      <dgm:t>
        <a:bodyPr/>
        <a:lstStyle/>
        <a:p>
          <a:endParaRPr lang="en-GB"/>
        </a:p>
      </dgm:t>
    </dgm:pt>
    <dgm:pt modelId="{E38E40E6-89DB-4C57-A94F-7E74FFF29775}">
      <dgm:prSet custT="1"/>
      <dgm:spPr/>
      <dgm:t>
        <a:bodyPr/>
        <a:lstStyle/>
        <a:p>
          <a:pPr algn="just"/>
          <a:r>
            <a:rPr lang="en-GB" sz="2000" b="1" dirty="0">
              <a:latin typeface="Segoe UI" panose="020B0502040204020203" pitchFamily="34" charset="0"/>
              <a:cs typeface="Segoe UI" panose="020B0502040204020203" pitchFamily="34" charset="0"/>
            </a:rPr>
            <a:t>Diffusion of Innovation Theory: </a:t>
          </a:r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Perceived benefits encourage adoption, but digital infrastructure influences implementation </a:t>
          </a:r>
        </a:p>
      </dgm:t>
    </dgm:pt>
    <dgm:pt modelId="{202D6E31-F592-426F-BBBF-D2C14D2BF00D}" type="parTrans" cxnId="{72C4491F-2099-4E10-8DF0-332C7BBC8A7B}">
      <dgm:prSet/>
      <dgm:spPr/>
      <dgm:t>
        <a:bodyPr/>
        <a:lstStyle/>
        <a:p>
          <a:endParaRPr lang="en-GB"/>
        </a:p>
      </dgm:t>
    </dgm:pt>
    <dgm:pt modelId="{8C05A636-0F6E-4272-859D-F440B6AEE5B8}" type="sibTrans" cxnId="{72C4491F-2099-4E10-8DF0-332C7BBC8A7B}">
      <dgm:prSet/>
      <dgm:spPr/>
      <dgm:t>
        <a:bodyPr/>
        <a:lstStyle/>
        <a:p>
          <a:endParaRPr lang="en-GB"/>
        </a:p>
      </dgm:t>
    </dgm:pt>
    <dgm:pt modelId="{043015DA-2B9D-41C3-8ED5-2DC1D373777D}" type="pres">
      <dgm:prSet presAssocID="{32A3978D-4558-4EF6-9E91-01A049177D0D}" presName="Name0" presStyleCnt="0">
        <dgm:presLayoutVars>
          <dgm:chMax val="7"/>
          <dgm:chPref val="7"/>
          <dgm:dir/>
        </dgm:presLayoutVars>
      </dgm:prSet>
      <dgm:spPr/>
    </dgm:pt>
    <dgm:pt modelId="{2CC67E2D-73D8-48FB-BE9A-18E1D0881D57}" type="pres">
      <dgm:prSet presAssocID="{32A3978D-4558-4EF6-9E91-01A049177D0D}" presName="Name1" presStyleCnt="0"/>
      <dgm:spPr/>
    </dgm:pt>
    <dgm:pt modelId="{FB648962-6830-4A65-8314-7223EC6A0111}" type="pres">
      <dgm:prSet presAssocID="{32A3978D-4558-4EF6-9E91-01A049177D0D}" presName="cycle" presStyleCnt="0"/>
      <dgm:spPr/>
    </dgm:pt>
    <dgm:pt modelId="{D86F1DE7-8E3A-424B-9C96-9327BA953422}" type="pres">
      <dgm:prSet presAssocID="{32A3978D-4558-4EF6-9E91-01A049177D0D}" presName="srcNode" presStyleLbl="node1" presStyleIdx="0" presStyleCnt="4"/>
      <dgm:spPr/>
    </dgm:pt>
    <dgm:pt modelId="{21FD2BA2-9FDC-44A8-8804-B58064644F02}" type="pres">
      <dgm:prSet presAssocID="{32A3978D-4558-4EF6-9E91-01A049177D0D}" presName="conn" presStyleLbl="parChTrans1D2" presStyleIdx="0" presStyleCnt="1"/>
      <dgm:spPr/>
    </dgm:pt>
    <dgm:pt modelId="{7BA0D74A-7FC3-4BB0-BB0D-F3B8398D7954}" type="pres">
      <dgm:prSet presAssocID="{32A3978D-4558-4EF6-9E91-01A049177D0D}" presName="extraNode" presStyleLbl="node1" presStyleIdx="0" presStyleCnt="4"/>
      <dgm:spPr/>
    </dgm:pt>
    <dgm:pt modelId="{7D76B4E5-B300-4A81-8AE7-27C35F872AA9}" type="pres">
      <dgm:prSet presAssocID="{32A3978D-4558-4EF6-9E91-01A049177D0D}" presName="dstNode" presStyleLbl="node1" presStyleIdx="0" presStyleCnt="4"/>
      <dgm:spPr/>
    </dgm:pt>
    <dgm:pt modelId="{3FC8CAA2-47ED-4F5A-8A1C-88733C666354}" type="pres">
      <dgm:prSet presAssocID="{BB529AEC-16AE-4EB4-8FEC-ECD5A5D1913A}" presName="text_1" presStyleLbl="node1" presStyleIdx="0" presStyleCnt="4">
        <dgm:presLayoutVars>
          <dgm:bulletEnabled val="1"/>
        </dgm:presLayoutVars>
      </dgm:prSet>
      <dgm:spPr/>
    </dgm:pt>
    <dgm:pt modelId="{18852473-4451-4C7E-8AF6-9BC4D8D761FA}" type="pres">
      <dgm:prSet presAssocID="{BB529AEC-16AE-4EB4-8FEC-ECD5A5D1913A}" presName="accent_1" presStyleCnt="0"/>
      <dgm:spPr/>
    </dgm:pt>
    <dgm:pt modelId="{13F48C87-B50A-460A-B456-6A6D2A7E178A}" type="pres">
      <dgm:prSet presAssocID="{BB529AEC-16AE-4EB4-8FEC-ECD5A5D1913A}" presName="accentRepeatNode" presStyleLbl="solidFgAcc1" presStyleIdx="0" presStyleCnt="4"/>
      <dgm:spPr/>
    </dgm:pt>
    <dgm:pt modelId="{37C90C22-7F07-4ADB-BE58-A9E244C8DA60}" type="pres">
      <dgm:prSet presAssocID="{15887CB4-6289-40E4-8E28-F5D8E3D24BB1}" presName="text_2" presStyleLbl="node1" presStyleIdx="1" presStyleCnt="4">
        <dgm:presLayoutVars>
          <dgm:bulletEnabled val="1"/>
        </dgm:presLayoutVars>
      </dgm:prSet>
      <dgm:spPr/>
    </dgm:pt>
    <dgm:pt modelId="{3DB8B320-AF87-4B5C-98B8-158CC6D29AF2}" type="pres">
      <dgm:prSet presAssocID="{15887CB4-6289-40E4-8E28-F5D8E3D24BB1}" presName="accent_2" presStyleCnt="0"/>
      <dgm:spPr/>
    </dgm:pt>
    <dgm:pt modelId="{F8B123B7-51A5-45C3-9882-A327D97116D0}" type="pres">
      <dgm:prSet presAssocID="{15887CB4-6289-40E4-8E28-F5D8E3D24BB1}" presName="accentRepeatNode" presStyleLbl="solidFgAcc1" presStyleIdx="1" presStyleCnt="4"/>
      <dgm:spPr/>
    </dgm:pt>
    <dgm:pt modelId="{0B5DF274-60B9-498A-A801-268308DBB126}" type="pres">
      <dgm:prSet presAssocID="{98406505-912E-4C5B-B177-698AD4E889FC}" presName="text_3" presStyleLbl="node1" presStyleIdx="2" presStyleCnt="4">
        <dgm:presLayoutVars>
          <dgm:bulletEnabled val="1"/>
        </dgm:presLayoutVars>
      </dgm:prSet>
      <dgm:spPr/>
    </dgm:pt>
    <dgm:pt modelId="{71453406-2C90-48B8-89AB-5379D5A258EE}" type="pres">
      <dgm:prSet presAssocID="{98406505-912E-4C5B-B177-698AD4E889FC}" presName="accent_3" presStyleCnt="0"/>
      <dgm:spPr/>
    </dgm:pt>
    <dgm:pt modelId="{FA7D17FA-F5E5-43DA-9EED-400687C6E235}" type="pres">
      <dgm:prSet presAssocID="{98406505-912E-4C5B-B177-698AD4E889FC}" presName="accentRepeatNode" presStyleLbl="solidFgAcc1" presStyleIdx="2" presStyleCnt="4"/>
      <dgm:spPr/>
    </dgm:pt>
    <dgm:pt modelId="{F9E00E3D-B3DC-41D6-BD6C-111187F54C5D}" type="pres">
      <dgm:prSet presAssocID="{E38E40E6-89DB-4C57-A94F-7E74FFF29775}" presName="text_4" presStyleLbl="node1" presStyleIdx="3" presStyleCnt="4">
        <dgm:presLayoutVars>
          <dgm:bulletEnabled val="1"/>
        </dgm:presLayoutVars>
      </dgm:prSet>
      <dgm:spPr/>
    </dgm:pt>
    <dgm:pt modelId="{131C3739-1F8E-48C2-8A45-E6AF50B01887}" type="pres">
      <dgm:prSet presAssocID="{E38E40E6-89DB-4C57-A94F-7E74FFF29775}" presName="accent_4" presStyleCnt="0"/>
      <dgm:spPr/>
    </dgm:pt>
    <dgm:pt modelId="{DBB04FD3-C5DB-4435-96E4-B2838FF603EF}" type="pres">
      <dgm:prSet presAssocID="{E38E40E6-89DB-4C57-A94F-7E74FFF29775}" presName="accentRepeatNode" presStyleLbl="solidFgAcc1" presStyleIdx="3" presStyleCnt="4"/>
      <dgm:spPr/>
    </dgm:pt>
  </dgm:ptLst>
  <dgm:cxnLst>
    <dgm:cxn modelId="{7AC13B08-8D01-40B2-BA3A-1DB47313CAC9}" type="presOf" srcId="{B81142BA-3135-4C39-B3A4-33972875DD69}" destId="{21FD2BA2-9FDC-44A8-8804-B58064644F02}" srcOrd="0" destOrd="0" presId="urn:microsoft.com/office/officeart/2008/layout/VerticalCurvedList"/>
    <dgm:cxn modelId="{72C4491F-2099-4E10-8DF0-332C7BBC8A7B}" srcId="{32A3978D-4558-4EF6-9E91-01A049177D0D}" destId="{E38E40E6-89DB-4C57-A94F-7E74FFF29775}" srcOrd="3" destOrd="0" parTransId="{202D6E31-F592-426F-BBBF-D2C14D2BF00D}" sibTransId="{8C05A636-0F6E-4272-859D-F440B6AEE5B8}"/>
    <dgm:cxn modelId="{03F0453B-A8B0-4DA8-A772-2FE844182120}" type="presOf" srcId="{E38E40E6-89DB-4C57-A94F-7E74FFF29775}" destId="{F9E00E3D-B3DC-41D6-BD6C-111187F54C5D}" srcOrd="0" destOrd="0" presId="urn:microsoft.com/office/officeart/2008/layout/VerticalCurvedList"/>
    <dgm:cxn modelId="{4A13AC3E-DE3A-423C-9EAB-4985D9E7E593}" type="presOf" srcId="{98406505-912E-4C5B-B177-698AD4E889FC}" destId="{0B5DF274-60B9-498A-A801-268308DBB126}" srcOrd="0" destOrd="0" presId="urn:microsoft.com/office/officeart/2008/layout/VerticalCurvedList"/>
    <dgm:cxn modelId="{C0937444-C9C8-4C2C-9900-29293F6ADEA3}" type="presOf" srcId="{15887CB4-6289-40E4-8E28-F5D8E3D24BB1}" destId="{37C90C22-7F07-4ADB-BE58-A9E244C8DA60}" srcOrd="0" destOrd="0" presId="urn:microsoft.com/office/officeart/2008/layout/VerticalCurvedList"/>
    <dgm:cxn modelId="{0C25924B-1585-4970-A430-766B16055193}" srcId="{32A3978D-4558-4EF6-9E91-01A049177D0D}" destId="{15887CB4-6289-40E4-8E28-F5D8E3D24BB1}" srcOrd="1" destOrd="0" parTransId="{9AA31283-4B66-451B-9B43-B931F6F016EE}" sibTransId="{61FDE678-9EC9-47BC-9B46-015780EE4C5E}"/>
    <dgm:cxn modelId="{8C734491-D18C-434C-AB81-AC9BD8104F95}" type="presOf" srcId="{32A3978D-4558-4EF6-9E91-01A049177D0D}" destId="{043015DA-2B9D-41C3-8ED5-2DC1D373777D}" srcOrd="0" destOrd="0" presId="urn:microsoft.com/office/officeart/2008/layout/VerticalCurvedList"/>
    <dgm:cxn modelId="{BA17BFC0-AEE3-4036-B560-AB5E7CC9EC9D}" srcId="{32A3978D-4558-4EF6-9E91-01A049177D0D}" destId="{BB529AEC-16AE-4EB4-8FEC-ECD5A5D1913A}" srcOrd="0" destOrd="0" parTransId="{479AA5B8-1AC7-427E-B45C-8C10CCD7C6E8}" sibTransId="{B81142BA-3135-4C39-B3A4-33972875DD69}"/>
    <dgm:cxn modelId="{C4FE7AF3-901C-4F02-8B51-0BA86E536B47}" srcId="{32A3978D-4558-4EF6-9E91-01A049177D0D}" destId="{98406505-912E-4C5B-B177-698AD4E889FC}" srcOrd="2" destOrd="0" parTransId="{1C012694-79F4-44C6-8376-A749F00046BB}" sibTransId="{EB2B4512-6DD2-4815-B646-2B367E3FCDD3}"/>
    <dgm:cxn modelId="{DFC438FB-9165-4D90-85E6-97728C0B86A8}" type="presOf" srcId="{BB529AEC-16AE-4EB4-8FEC-ECD5A5D1913A}" destId="{3FC8CAA2-47ED-4F5A-8A1C-88733C666354}" srcOrd="0" destOrd="0" presId="urn:microsoft.com/office/officeart/2008/layout/VerticalCurvedList"/>
    <dgm:cxn modelId="{BF7D6D4B-C30D-4A7E-82A8-F520AFE7A198}" type="presParOf" srcId="{043015DA-2B9D-41C3-8ED5-2DC1D373777D}" destId="{2CC67E2D-73D8-48FB-BE9A-18E1D0881D57}" srcOrd="0" destOrd="0" presId="urn:microsoft.com/office/officeart/2008/layout/VerticalCurvedList"/>
    <dgm:cxn modelId="{2A553A92-76C0-46F6-ACE0-A9916506E6AC}" type="presParOf" srcId="{2CC67E2D-73D8-48FB-BE9A-18E1D0881D57}" destId="{FB648962-6830-4A65-8314-7223EC6A0111}" srcOrd="0" destOrd="0" presId="urn:microsoft.com/office/officeart/2008/layout/VerticalCurvedList"/>
    <dgm:cxn modelId="{92ACDD16-5B0A-49A8-BE58-DDE4536E655C}" type="presParOf" srcId="{FB648962-6830-4A65-8314-7223EC6A0111}" destId="{D86F1DE7-8E3A-424B-9C96-9327BA953422}" srcOrd="0" destOrd="0" presId="urn:microsoft.com/office/officeart/2008/layout/VerticalCurvedList"/>
    <dgm:cxn modelId="{0A3A0F1C-1BA8-472F-B7E7-5BFE510B9506}" type="presParOf" srcId="{FB648962-6830-4A65-8314-7223EC6A0111}" destId="{21FD2BA2-9FDC-44A8-8804-B58064644F02}" srcOrd="1" destOrd="0" presId="urn:microsoft.com/office/officeart/2008/layout/VerticalCurvedList"/>
    <dgm:cxn modelId="{E141E948-ABE2-40BB-BA9F-562EDC911F55}" type="presParOf" srcId="{FB648962-6830-4A65-8314-7223EC6A0111}" destId="{7BA0D74A-7FC3-4BB0-BB0D-F3B8398D7954}" srcOrd="2" destOrd="0" presId="urn:microsoft.com/office/officeart/2008/layout/VerticalCurvedList"/>
    <dgm:cxn modelId="{354A1808-2033-415A-82EA-9EE92F2C3AE9}" type="presParOf" srcId="{FB648962-6830-4A65-8314-7223EC6A0111}" destId="{7D76B4E5-B300-4A81-8AE7-27C35F872AA9}" srcOrd="3" destOrd="0" presId="urn:microsoft.com/office/officeart/2008/layout/VerticalCurvedList"/>
    <dgm:cxn modelId="{5EB1883A-0280-4FCF-89C7-5D8D225F294B}" type="presParOf" srcId="{2CC67E2D-73D8-48FB-BE9A-18E1D0881D57}" destId="{3FC8CAA2-47ED-4F5A-8A1C-88733C666354}" srcOrd="1" destOrd="0" presId="urn:microsoft.com/office/officeart/2008/layout/VerticalCurvedList"/>
    <dgm:cxn modelId="{7BE2F9CD-E969-483B-995F-6B562D58B814}" type="presParOf" srcId="{2CC67E2D-73D8-48FB-BE9A-18E1D0881D57}" destId="{18852473-4451-4C7E-8AF6-9BC4D8D761FA}" srcOrd="2" destOrd="0" presId="urn:microsoft.com/office/officeart/2008/layout/VerticalCurvedList"/>
    <dgm:cxn modelId="{C68B328B-C8F9-4736-9663-8F09F9BFA91A}" type="presParOf" srcId="{18852473-4451-4C7E-8AF6-9BC4D8D761FA}" destId="{13F48C87-B50A-460A-B456-6A6D2A7E178A}" srcOrd="0" destOrd="0" presId="urn:microsoft.com/office/officeart/2008/layout/VerticalCurvedList"/>
    <dgm:cxn modelId="{8251F14F-DAE7-41EB-830F-F6F051BC28F5}" type="presParOf" srcId="{2CC67E2D-73D8-48FB-BE9A-18E1D0881D57}" destId="{37C90C22-7F07-4ADB-BE58-A9E244C8DA60}" srcOrd="3" destOrd="0" presId="urn:microsoft.com/office/officeart/2008/layout/VerticalCurvedList"/>
    <dgm:cxn modelId="{96DE4C5B-54FA-460D-8C4B-62FC22F7B605}" type="presParOf" srcId="{2CC67E2D-73D8-48FB-BE9A-18E1D0881D57}" destId="{3DB8B320-AF87-4B5C-98B8-158CC6D29AF2}" srcOrd="4" destOrd="0" presId="urn:microsoft.com/office/officeart/2008/layout/VerticalCurvedList"/>
    <dgm:cxn modelId="{3EED433E-D1BC-40C8-8771-8C49A54CAB4F}" type="presParOf" srcId="{3DB8B320-AF87-4B5C-98B8-158CC6D29AF2}" destId="{F8B123B7-51A5-45C3-9882-A327D97116D0}" srcOrd="0" destOrd="0" presId="urn:microsoft.com/office/officeart/2008/layout/VerticalCurvedList"/>
    <dgm:cxn modelId="{C0E3ED40-BAF5-4893-BD25-717CF6ACA2E1}" type="presParOf" srcId="{2CC67E2D-73D8-48FB-BE9A-18E1D0881D57}" destId="{0B5DF274-60B9-498A-A801-268308DBB126}" srcOrd="5" destOrd="0" presId="urn:microsoft.com/office/officeart/2008/layout/VerticalCurvedList"/>
    <dgm:cxn modelId="{1A673EC7-0D2A-41D2-832A-A326511E3F1C}" type="presParOf" srcId="{2CC67E2D-73D8-48FB-BE9A-18E1D0881D57}" destId="{71453406-2C90-48B8-89AB-5379D5A258EE}" srcOrd="6" destOrd="0" presId="urn:microsoft.com/office/officeart/2008/layout/VerticalCurvedList"/>
    <dgm:cxn modelId="{5EB9A4D0-0DC8-4B4E-8908-2BD721F3A75B}" type="presParOf" srcId="{71453406-2C90-48B8-89AB-5379D5A258EE}" destId="{FA7D17FA-F5E5-43DA-9EED-400687C6E235}" srcOrd="0" destOrd="0" presId="urn:microsoft.com/office/officeart/2008/layout/VerticalCurvedList"/>
    <dgm:cxn modelId="{79D2339E-780E-432C-9249-02392B3C4C4D}" type="presParOf" srcId="{2CC67E2D-73D8-48FB-BE9A-18E1D0881D57}" destId="{F9E00E3D-B3DC-41D6-BD6C-111187F54C5D}" srcOrd="7" destOrd="0" presId="urn:microsoft.com/office/officeart/2008/layout/VerticalCurvedList"/>
    <dgm:cxn modelId="{684E73AD-1B29-4999-BA35-21C3A5704AFA}" type="presParOf" srcId="{2CC67E2D-73D8-48FB-BE9A-18E1D0881D57}" destId="{131C3739-1F8E-48C2-8A45-E6AF50B01887}" srcOrd="8" destOrd="0" presId="urn:microsoft.com/office/officeart/2008/layout/VerticalCurvedList"/>
    <dgm:cxn modelId="{F7344EA0-52AC-4B40-A1DE-3A6EBFA091B1}" type="presParOf" srcId="{131C3739-1F8E-48C2-8A45-E6AF50B01887}" destId="{DBB04FD3-C5DB-4435-96E4-B2838FF603E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B7278EA-57CD-4691-A0F6-21F3D7B45D3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09EE473-38AE-4F73-8D52-9C60A69A080F}">
      <dgm:prSet custT="1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GB" sz="2000" b="1" dirty="0">
              <a:latin typeface="Segoe UI" panose="020B0502040204020203" pitchFamily="34" charset="0"/>
              <a:cs typeface="Segoe UI" panose="020B0502040204020203" pitchFamily="34" charset="0"/>
            </a:rPr>
            <a:t> Patient Perceptions:</a:t>
          </a:r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 Wearables enhance self-management and health awareness but raise privacy and data accuracy issues (Babu et al., 2024). </a:t>
          </a:r>
        </a:p>
      </dgm:t>
    </dgm:pt>
    <dgm:pt modelId="{18440AF2-5BFC-4D60-B335-DCC5DC22B228}" type="parTrans" cxnId="{4B59CCA0-7ED9-4DA9-AB43-04B6F8F322DE}">
      <dgm:prSet/>
      <dgm:spPr/>
      <dgm:t>
        <a:bodyPr/>
        <a:lstStyle/>
        <a:p>
          <a:endParaRPr lang="en-GB"/>
        </a:p>
      </dgm:t>
    </dgm:pt>
    <dgm:pt modelId="{F91F2A87-B622-4647-810D-42398C0BC816}" type="sibTrans" cxnId="{4B59CCA0-7ED9-4DA9-AB43-04B6F8F322DE}">
      <dgm:prSet/>
      <dgm:spPr/>
      <dgm:t>
        <a:bodyPr/>
        <a:lstStyle/>
        <a:p>
          <a:endParaRPr lang="en-GB"/>
        </a:p>
      </dgm:t>
    </dgm:pt>
    <dgm:pt modelId="{DC4EC82C-2482-496A-BF57-50295561F0C5}">
      <dgm:prSet custT="1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GB" sz="2000" b="1" dirty="0">
              <a:latin typeface="Segoe UI" panose="020B0502040204020203" pitchFamily="34" charset="0"/>
              <a:cs typeface="Segoe UI" panose="020B0502040204020203" pitchFamily="34" charset="0"/>
            </a:rPr>
            <a:t> Patient Experience:</a:t>
          </a:r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 Remote monitoring improves convenience, personalised care and reduces hospital visits. </a:t>
          </a:r>
        </a:p>
      </dgm:t>
    </dgm:pt>
    <dgm:pt modelId="{AD5B2DF0-BCB7-4F5A-8E84-28490224DF41}" type="parTrans" cxnId="{0C25DEBE-B992-434E-B94A-D160E40F7C25}">
      <dgm:prSet/>
      <dgm:spPr/>
      <dgm:t>
        <a:bodyPr/>
        <a:lstStyle/>
        <a:p>
          <a:endParaRPr lang="en-GB"/>
        </a:p>
      </dgm:t>
    </dgm:pt>
    <dgm:pt modelId="{A1477666-3B53-4081-911C-ACEF34AA61C1}" type="sibTrans" cxnId="{0C25DEBE-B992-434E-B94A-D160E40F7C25}">
      <dgm:prSet/>
      <dgm:spPr/>
      <dgm:t>
        <a:bodyPr/>
        <a:lstStyle/>
        <a:p>
          <a:endParaRPr lang="en-GB"/>
        </a:p>
      </dgm:t>
    </dgm:pt>
    <dgm:pt modelId="{CBEE72B0-BEC4-4874-8277-94B214232FC3}">
      <dgm:prSet custT="1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GB" sz="2000" b="1" dirty="0">
              <a:latin typeface="Segoe UI" panose="020B0502040204020203" pitchFamily="34" charset="0"/>
              <a:cs typeface="Segoe UI" panose="020B0502040204020203" pitchFamily="34" charset="0"/>
            </a:rPr>
            <a:t> Health Belief Model:</a:t>
          </a:r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 Adoption depends on whether perceived benefits outweigh privacy, digital literacy and trust barriers (Kaur et al., 2025, p. 3). </a:t>
          </a:r>
        </a:p>
      </dgm:t>
    </dgm:pt>
    <dgm:pt modelId="{BD91FD7D-E19B-49D1-895B-D379DE318F55}" type="parTrans" cxnId="{A008BD4C-18FF-406A-BCE6-26A646C6BA93}">
      <dgm:prSet/>
      <dgm:spPr/>
      <dgm:t>
        <a:bodyPr/>
        <a:lstStyle/>
        <a:p>
          <a:endParaRPr lang="en-GB"/>
        </a:p>
      </dgm:t>
    </dgm:pt>
    <dgm:pt modelId="{D4737B5D-1188-47B7-BB9B-98FC71ABF69C}" type="sibTrans" cxnId="{A008BD4C-18FF-406A-BCE6-26A646C6BA93}">
      <dgm:prSet/>
      <dgm:spPr/>
      <dgm:t>
        <a:bodyPr/>
        <a:lstStyle/>
        <a:p>
          <a:endParaRPr lang="en-GB"/>
        </a:p>
      </dgm:t>
    </dgm:pt>
    <dgm:pt modelId="{679344DC-B0F0-4843-AD3E-BD4109669A6B}">
      <dgm:prSet custT="1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 Patient-centred implementation is crucial to maximise engagement and minimise digital inequalities.</a:t>
          </a:r>
        </a:p>
      </dgm:t>
    </dgm:pt>
    <dgm:pt modelId="{32142361-6CE2-45A4-8DD8-5ACCF748E735}" type="parTrans" cxnId="{C1E48E96-6C45-4D3E-9968-6D54B2EA2321}">
      <dgm:prSet/>
      <dgm:spPr/>
      <dgm:t>
        <a:bodyPr/>
        <a:lstStyle/>
        <a:p>
          <a:endParaRPr lang="en-GB"/>
        </a:p>
      </dgm:t>
    </dgm:pt>
    <dgm:pt modelId="{8CAEEDF6-BAD9-44B1-AF89-587EC09CF09D}" type="sibTrans" cxnId="{C1E48E96-6C45-4D3E-9968-6D54B2EA2321}">
      <dgm:prSet/>
      <dgm:spPr/>
      <dgm:t>
        <a:bodyPr/>
        <a:lstStyle/>
        <a:p>
          <a:endParaRPr lang="en-GB"/>
        </a:p>
      </dgm:t>
    </dgm:pt>
    <dgm:pt modelId="{6E9D6547-1733-4CB6-B26C-47FE99AF3869}" type="pres">
      <dgm:prSet presAssocID="{2B7278EA-57CD-4691-A0F6-21F3D7B45D3C}" presName="vert0" presStyleCnt="0">
        <dgm:presLayoutVars>
          <dgm:dir/>
          <dgm:animOne val="branch"/>
          <dgm:animLvl val="lvl"/>
        </dgm:presLayoutVars>
      </dgm:prSet>
      <dgm:spPr/>
    </dgm:pt>
    <dgm:pt modelId="{E4CE2D58-08DA-47C5-8DD6-DBF595863DDD}" type="pres">
      <dgm:prSet presAssocID="{809EE473-38AE-4F73-8D52-9C60A69A080F}" presName="thickLine" presStyleLbl="alignNode1" presStyleIdx="0" presStyleCnt="4"/>
      <dgm:spPr/>
    </dgm:pt>
    <dgm:pt modelId="{FA92D115-EAD0-4811-9927-C517F3B81361}" type="pres">
      <dgm:prSet presAssocID="{809EE473-38AE-4F73-8D52-9C60A69A080F}" presName="horz1" presStyleCnt="0"/>
      <dgm:spPr/>
    </dgm:pt>
    <dgm:pt modelId="{41B993E5-1D64-4BD1-B233-580B5EB4AD72}" type="pres">
      <dgm:prSet presAssocID="{809EE473-38AE-4F73-8D52-9C60A69A080F}" presName="tx1" presStyleLbl="revTx" presStyleIdx="0" presStyleCnt="4"/>
      <dgm:spPr/>
    </dgm:pt>
    <dgm:pt modelId="{A621A8E7-AAA9-41E3-BAA0-0C088A3D4A67}" type="pres">
      <dgm:prSet presAssocID="{809EE473-38AE-4F73-8D52-9C60A69A080F}" presName="vert1" presStyleCnt="0"/>
      <dgm:spPr/>
    </dgm:pt>
    <dgm:pt modelId="{4D1D7342-2682-475A-B719-F26C1202A369}" type="pres">
      <dgm:prSet presAssocID="{DC4EC82C-2482-496A-BF57-50295561F0C5}" presName="thickLine" presStyleLbl="alignNode1" presStyleIdx="1" presStyleCnt="4"/>
      <dgm:spPr/>
    </dgm:pt>
    <dgm:pt modelId="{2AD221DD-4DD3-4F4D-9D35-CE583EB2A384}" type="pres">
      <dgm:prSet presAssocID="{DC4EC82C-2482-496A-BF57-50295561F0C5}" presName="horz1" presStyleCnt="0"/>
      <dgm:spPr/>
    </dgm:pt>
    <dgm:pt modelId="{FEB4A80B-BE16-4A72-8FA1-5359C11DD02E}" type="pres">
      <dgm:prSet presAssocID="{DC4EC82C-2482-496A-BF57-50295561F0C5}" presName="tx1" presStyleLbl="revTx" presStyleIdx="1" presStyleCnt="4"/>
      <dgm:spPr/>
    </dgm:pt>
    <dgm:pt modelId="{C2C860A1-CA28-449F-BF6A-299BDADA5C51}" type="pres">
      <dgm:prSet presAssocID="{DC4EC82C-2482-496A-BF57-50295561F0C5}" presName="vert1" presStyleCnt="0"/>
      <dgm:spPr/>
    </dgm:pt>
    <dgm:pt modelId="{20094D98-BFBC-44E6-AF35-2E21450B4433}" type="pres">
      <dgm:prSet presAssocID="{CBEE72B0-BEC4-4874-8277-94B214232FC3}" presName="thickLine" presStyleLbl="alignNode1" presStyleIdx="2" presStyleCnt="4"/>
      <dgm:spPr/>
    </dgm:pt>
    <dgm:pt modelId="{85C5FF66-73D2-4F0B-A316-00C3943C382C}" type="pres">
      <dgm:prSet presAssocID="{CBEE72B0-BEC4-4874-8277-94B214232FC3}" presName="horz1" presStyleCnt="0"/>
      <dgm:spPr/>
    </dgm:pt>
    <dgm:pt modelId="{4A3D719E-084E-4199-8C3C-51207F4DF866}" type="pres">
      <dgm:prSet presAssocID="{CBEE72B0-BEC4-4874-8277-94B214232FC3}" presName="tx1" presStyleLbl="revTx" presStyleIdx="2" presStyleCnt="4"/>
      <dgm:spPr/>
    </dgm:pt>
    <dgm:pt modelId="{4B74DC4C-2550-4E66-88EE-D158753A89F6}" type="pres">
      <dgm:prSet presAssocID="{CBEE72B0-BEC4-4874-8277-94B214232FC3}" presName="vert1" presStyleCnt="0"/>
      <dgm:spPr/>
    </dgm:pt>
    <dgm:pt modelId="{62B32336-CCA3-488C-9C3D-F89BB40D08D0}" type="pres">
      <dgm:prSet presAssocID="{679344DC-B0F0-4843-AD3E-BD4109669A6B}" presName="thickLine" presStyleLbl="alignNode1" presStyleIdx="3" presStyleCnt="4"/>
      <dgm:spPr/>
    </dgm:pt>
    <dgm:pt modelId="{DCFBBB11-DAF8-47ED-BC01-26E101E7DA91}" type="pres">
      <dgm:prSet presAssocID="{679344DC-B0F0-4843-AD3E-BD4109669A6B}" presName="horz1" presStyleCnt="0"/>
      <dgm:spPr/>
    </dgm:pt>
    <dgm:pt modelId="{D871C6E5-B7B2-4A7A-A766-4A751B6D6347}" type="pres">
      <dgm:prSet presAssocID="{679344DC-B0F0-4843-AD3E-BD4109669A6B}" presName="tx1" presStyleLbl="revTx" presStyleIdx="3" presStyleCnt="4"/>
      <dgm:spPr/>
    </dgm:pt>
    <dgm:pt modelId="{1D809516-22DC-47D5-872F-0F00A6BE9478}" type="pres">
      <dgm:prSet presAssocID="{679344DC-B0F0-4843-AD3E-BD4109669A6B}" presName="vert1" presStyleCnt="0"/>
      <dgm:spPr/>
    </dgm:pt>
  </dgm:ptLst>
  <dgm:cxnLst>
    <dgm:cxn modelId="{1C6BB546-A81F-400B-BDD2-2C53E1AAAF7C}" type="presOf" srcId="{CBEE72B0-BEC4-4874-8277-94B214232FC3}" destId="{4A3D719E-084E-4199-8C3C-51207F4DF866}" srcOrd="0" destOrd="0" presId="urn:microsoft.com/office/officeart/2008/layout/LinedList"/>
    <dgm:cxn modelId="{A008BD4C-18FF-406A-BCE6-26A646C6BA93}" srcId="{2B7278EA-57CD-4691-A0F6-21F3D7B45D3C}" destId="{CBEE72B0-BEC4-4874-8277-94B214232FC3}" srcOrd="2" destOrd="0" parTransId="{BD91FD7D-E19B-49D1-895B-D379DE318F55}" sibTransId="{D4737B5D-1188-47B7-BB9B-98FC71ABF69C}"/>
    <dgm:cxn modelId="{6341F464-210E-4EF1-A5D0-18A92F9B8923}" type="presOf" srcId="{679344DC-B0F0-4843-AD3E-BD4109669A6B}" destId="{D871C6E5-B7B2-4A7A-A766-4A751B6D6347}" srcOrd="0" destOrd="0" presId="urn:microsoft.com/office/officeart/2008/layout/LinedList"/>
    <dgm:cxn modelId="{EC3A4F8B-BED9-4152-AD6D-05B43FF5875A}" type="presOf" srcId="{809EE473-38AE-4F73-8D52-9C60A69A080F}" destId="{41B993E5-1D64-4BD1-B233-580B5EB4AD72}" srcOrd="0" destOrd="0" presId="urn:microsoft.com/office/officeart/2008/layout/LinedList"/>
    <dgm:cxn modelId="{C1E48E96-6C45-4D3E-9968-6D54B2EA2321}" srcId="{2B7278EA-57CD-4691-A0F6-21F3D7B45D3C}" destId="{679344DC-B0F0-4843-AD3E-BD4109669A6B}" srcOrd="3" destOrd="0" parTransId="{32142361-6CE2-45A4-8DD8-5ACCF748E735}" sibTransId="{8CAEEDF6-BAD9-44B1-AF89-587EC09CF09D}"/>
    <dgm:cxn modelId="{4B59CCA0-7ED9-4DA9-AB43-04B6F8F322DE}" srcId="{2B7278EA-57CD-4691-A0F6-21F3D7B45D3C}" destId="{809EE473-38AE-4F73-8D52-9C60A69A080F}" srcOrd="0" destOrd="0" parTransId="{18440AF2-5BFC-4D60-B335-DCC5DC22B228}" sibTransId="{F91F2A87-B622-4647-810D-42398C0BC816}"/>
    <dgm:cxn modelId="{0526B7AB-2ECC-4BFD-9752-7E326C8F7989}" type="presOf" srcId="{DC4EC82C-2482-496A-BF57-50295561F0C5}" destId="{FEB4A80B-BE16-4A72-8FA1-5359C11DD02E}" srcOrd="0" destOrd="0" presId="urn:microsoft.com/office/officeart/2008/layout/LinedList"/>
    <dgm:cxn modelId="{0C25DEBE-B992-434E-B94A-D160E40F7C25}" srcId="{2B7278EA-57CD-4691-A0F6-21F3D7B45D3C}" destId="{DC4EC82C-2482-496A-BF57-50295561F0C5}" srcOrd="1" destOrd="0" parTransId="{AD5B2DF0-BCB7-4F5A-8E84-28490224DF41}" sibTransId="{A1477666-3B53-4081-911C-ACEF34AA61C1}"/>
    <dgm:cxn modelId="{C6C8C9DA-377C-4C71-A759-2501B447F910}" type="presOf" srcId="{2B7278EA-57CD-4691-A0F6-21F3D7B45D3C}" destId="{6E9D6547-1733-4CB6-B26C-47FE99AF3869}" srcOrd="0" destOrd="0" presId="urn:microsoft.com/office/officeart/2008/layout/LinedList"/>
    <dgm:cxn modelId="{E1D68006-7F0E-4782-B775-4628785FC074}" type="presParOf" srcId="{6E9D6547-1733-4CB6-B26C-47FE99AF3869}" destId="{E4CE2D58-08DA-47C5-8DD6-DBF595863DDD}" srcOrd="0" destOrd="0" presId="urn:microsoft.com/office/officeart/2008/layout/LinedList"/>
    <dgm:cxn modelId="{8DE66B47-FBB6-4308-98AA-305E0AE2F965}" type="presParOf" srcId="{6E9D6547-1733-4CB6-B26C-47FE99AF3869}" destId="{FA92D115-EAD0-4811-9927-C517F3B81361}" srcOrd="1" destOrd="0" presId="urn:microsoft.com/office/officeart/2008/layout/LinedList"/>
    <dgm:cxn modelId="{05F52CF7-EF53-48F7-9011-187A751DF1B9}" type="presParOf" srcId="{FA92D115-EAD0-4811-9927-C517F3B81361}" destId="{41B993E5-1D64-4BD1-B233-580B5EB4AD72}" srcOrd="0" destOrd="0" presId="urn:microsoft.com/office/officeart/2008/layout/LinedList"/>
    <dgm:cxn modelId="{C2CA0313-FE41-4DD6-93B1-D6E88494817A}" type="presParOf" srcId="{FA92D115-EAD0-4811-9927-C517F3B81361}" destId="{A621A8E7-AAA9-41E3-BAA0-0C088A3D4A67}" srcOrd="1" destOrd="0" presId="urn:microsoft.com/office/officeart/2008/layout/LinedList"/>
    <dgm:cxn modelId="{1F5FD4C3-121F-4D67-99B0-B877CFCA3893}" type="presParOf" srcId="{6E9D6547-1733-4CB6-B26C-47FE99AF3869}" destId="{4D1D7342-2682-475A-B719-F26C1202A369}" srcOrd="2" destOrd="0" presId="urn:microsoft.com/office/officeart/2008/layout/LinedList"/>
    <dgm:cxn modelId="{DF9D4D32-DE0E-4F87-813A-87A82F66CB89}" type="presParOf" srcId="{6E9D6547-1733-4CB6-B26C-47FE99AF3869}" destId="{2AD221DD-4DD3-4F4D-9D35-CE583EB2A384}" srcOrd="3" destOrd="0" presId="urn:microsoft.com/office/officeart/2008/layout/LinedList"/>
    <dgm:cxn modelId="{C3CE8D50-0F80-4D21-8F01-11877572A952}" type="presParOf" srcId="{2AD221DD-4DD3-4F4D-9D35-CE583EB2A384}" destId="{FEB4A80B-BE16-4A72-8FA1-5359C11DD02E}" srcOrd="0" destOrd="0" presId="urn:microsoft.com/office/officeart/2008/layout/LinedList"/>
    <dgm:cxn modelId="{D86F8AE5-B7CE-480E-86E1-0C321D461221}" type="presParOf" srcId="{2AD221DD-4DD3-4F4D-9D35-CE583EB2A384}" destId="{C2C860A1-CA28-449F-BF6A-299BDADA5C51}" srcOrd="1" destOrd="0" presId="urn:microsoft.com/office/officeart/2008/layout/LinedList"/>
    <dgm:cxn modelId="{0C26485B-D00A-4C24-8D8E-354DE360D4F5}" type="presParOf" srcId="{6E9D6547-1733-4CB6-B26C-47FE99AF3869}" destId="{20094D98-BFBC-44E6-AF35-2E21450B4433}" srcOrd="4" destOrd="0" presId="urn:microsoft.com/office/officeart/2008/layout/LinedList"/>
    <dgm:cxn modelId="{CEC26491-4604-49B6-910A-E6ABFF49647D}" type="presParOf" srcId="{6E9D6547-1733-4CB6-B26C-47FE99AF3869}" destId="{85C5FF66-73D2-4F0B-A316-00C3943C382C}" srcOrd="5" destOrd="0" presId="urn:microsoft.com/office/officeart/2008/layout/LinedList"/>
    <dgm:cxn modelId="{C82091FD-B71A-425D-87DC-3CF6B0C822B3}" type="presParOf" srcId="{85C5FF66-73D2-4F0B-A316-00C3943C382C}" destId="{4A3D719E-084E-4199-8C3C-51207F4DF866}" srcOrd="0" destOrd="0" presId="urn:microsoft.com/office/officeart/2008/layout/LinedList"/>
    <dgm:cxn modelId="{3A056079-004E-490A-94A2-9EC9F4DB5135}" type="presParOf" srcId="{85C5FF66-73D2-4F0B-A316-00C3943C382C}" destId="{4B74DC4C-2550-4E66-88EE-D158753A89F6}" srcOrd="1" destOrd="0" presId="urn:microsoft.com/office/officeart/2008/layout/LinedList"/>
    <dgm:cxn modelId="{4A5F0706-DE08-4382-9D0E-043C51A832E5}" type="presParOf" srcId="{6E9D6547-1733-4CB6-B26C-47FE99AF3869}" destId="{62B32336-CCA3-488C-9C3D-F89BB40D08D0}" srcOrd="6" destOrd="0" presId="urn:microsoft.com/office/officeart/2008/layout/LinedList"/>
    <dgm:cxn modelId="{635B5244-46B4-4C3E-AC09-CB6493C38F26}" type="presParOf" srcId="{6E9D6547-1733-4CB6-B26C-47FE99AF3869}" destId="{DCFBBB11-DAF8-47ED-BC01-26E101E7DA91}" srcOrd="7" destOrd="0" presId="urn:microsoft.com/office/officeart/2008/layout/LinedList"/>
    <dgm:cxn modelId="{EA6C0DF6-7725-46B4-B1AD-F9988AB93846}" type="presParOf" srcId="{DCFBBB11-DAF8-47ED-BC01-26E101E7DA91}" destId="{D871C6E5-B7B2-4A7A-A766-4A751B6D6347}" srcOrd="0" destOrd="0" presId="urn:microsoft.com/office/officeart/2008/layout/LinedList"/>
    <dgm:cxn modelId="{A6889DC9-6068-4F68-998A-9D0C377B99CD}" type="presParOf" srcId="{DCFBBB11-DAF8-47ED-BC01-26E101E7DA91}" destId="{1D809516-22DC-47D5-872F-0F00A6BE947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1EC8912-6B4E-4168-9A9F-8A39B5940D3A}" type="doc">
      <dgm:prSet loTypeId="urn:microsoft.com/office/officeart/2005/8/layout/vList4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77F2E451-C1DE-4284-9684-1531A0965591}">
      <dgm:prSet custT="1"/>
      <dgm:spPr/>
      <dgm:t>
        <a:bodyPr/>
        <a:lstStyle/>
        <a:p>
          <a:pPr algn="just"/>
          <a:r>
            <a:rPr lang="en-GB" sz="2000" b="1" i="0" dirty="0">
              <a:latin typeface="Segoe UI" panose="020B0502040204020203" pitchFamily="34" charset="0"/>
              <a:cs typeface="Segoe UI" panose="020B0502040204020203" pitchFamily="34" charset="0"/>
            </a:rPr>
            <a:t>Patient/service location: </a:t>
          </a:r>
          <a:r>
            <a:rPr lang="en-GB" sz="2000" b="0" i="0" dirty="0">
              <a:latin typeface="Segoe UI" panose="020B0502040204020203" pitchFamily="34" charset="0"/>
              <a:cs typeface="Segoe UI" panose="020B0502040204020203" pitchFamily="34" charset="0"/>
            </a:rPr>
            <a:t>Wearables enable home-based care, reducing unnecessary hospital visits.</a:t>
          </a:r>
          <a:endParaRPr lang="en-GB" sz="2000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B50B54AB-F025-42D5-B264-332E53CAA6F8}" type="parTrans" cxnId="{1C60ADEC-D700-489A-A68A-CC9127B68F2B}">
      <dgm:prSet/>
      <dgm:spPr/>
      <dgm:t>
        <a:bodyPr/>
        <a:lstStyle/>
        <a:p>
          <a:endParaRPr lang="en-GB" sz="220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4108AA58-97CE-48C5-80CF-12CA32A3F4BE}" type="sibTrans" cxnId="{1C60ADEC-D700-489A-A68A-CC9127B68F2B}">
      <dgm:prSet/>
      <dgm:spPr/>
      <dgm:t>
        <a:bodyPr/>
        <a:lstStyle/>
        <a:p>
          <a:endParaRPr lang="en-GB" sz="220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C3154736-11EF-443B-993E-4B829067E716}">
      <dgm:prSet custT="1"/>
      <dgm:spPr/>
      <dgm:t>
        <a:bodyPr/>
        <a:lstStyle/>
        <a:p>
          <a:pPr algn="just"/>
          <a:r>
            <a:rPr lang="en-GB" sz="2000" b="1" i="0" dirty="0">
              <a:latin typeface="Segoe UI" panose="020B0502040204020203" pitchFamily="34" charset="0"/>
              <a:cs typeface="Segoe UI" panose="020B0502040204020203" pitchFamily="34" charset="0"/>
            </a:rPr>
            <a:t>Family members: </a:t>
          </a:r>
          <a:r>
            <a:rPr lang="en-GB" sz="2000" b="0" i="0" dirty="0">
              <a:latin typeface="Segoe UI" panose="020B0502040204020203" pitchFamily="34" charset="0"/>
              <a:cs typeface="Segoe UI" panose="020B0502040204020203" pitchFamily="34" charset="0"/>
            </a:rPr>
            <a:t>Remote monitoring supports shared care but increase informal caregiving responsibilities (Saeed et al., 2025, p. 229).</a:t>
          </a:r>
          <a:endParaRPr lang="en-GB" sz="2000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963BE41E-978F-4874-911D-68A8E494275C}" type="parTrans" cxnId="{24C0E38F-CABD-4418-A152-7BB39E050901}">
      <dgm:prSet/>
      <dgm:spPr/>
      <dgm:t>
        <a:bodyPr/>
        <a:lstStyle/>
        <a:p>
          <a:endParaRPr lang="en-GB" sz="220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8D4240AC-A370-4A2F-BEC8-B992D2F26272}" type="sibTrans" cxnId="{24C0E38F-CABD-4418-A152-7BB39E050901}">
      <dgm:prSet/>
      <dgm:spPr/>
      <dgm:t>
        <a:bodyPr/>
        <a:lstStyle/>
        <a:p>
          <a:endParaRPr lang="en-GB" sz="220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AE81F8A1-BA48-43DD-93D4-0464B7990CF1}">
      <dgm:prSet custT="1"/>
      <dgm:spPr/>
      <dgm:t>
        <a:bodyPr/>
        <a:lstStyle/>
        <a:p>
          <a:pPr algn="just"/>
          <a:r>
            <a:rPr lang="en-GB" sz="2000" b="1" i="0" dirty="0">
              <a:latin typeface="Segoe UI" panose="020B0502040204020203" pitchFamily="34" charset="0"/>
              <a:cs typeface="Segoe UI" panose="020B0502040204020203" pitchFamily="34" charset="0"/>
            </a:rPr>
            <a:t>Public Health: </a:t>
          </a:r>
          <a:r>
            <a:rPr lang="en-GB" sz="2000" b="0" i="0" dirty="0">
              <a:latin typeface="Segoe UI" panose="020B0502040204020203" pitchFamily="34" charset="0"/>
              <a:cs typeface="Segoe UI" panose="020B0502040204020203" pitchFamily="34" charset="0"/>
            </a:rPr>
            <a:t>Wearable data supports disease surveillance and preventative health planning (</a:t>
          </a:r>
          <a:r>
            <a:rPr lang="en-GB" sz="2000" dirty="0" err="1">
              <a:latin typeface="Segoe UI" panose="020B0502040204020203" pitchFamily="34" charset="0"/>
              <a:cs typeface="Segoe UI" panose="020B0502040204020203" pitchFamily="34" charset="0"/>
            </a:rPr>
            <a:t>Obianyo</a:t>
          </a:r>
          <a:r>
            <a:rPr lang="en-GB" sz="2000" b="0" i="0" dirty="0">
              <a:latin typeface="Segoe UI" panose="020B0502040204020203" pitchFamily="34" charset="0"/>
              <a:cs typeface="Segoe UI" panose="020B0502040204020203" pitchFamily="34" charset="0"/>
            </a:rPr>
            <a:t> et al., 2024).</a:t>
          </a:r>
          <a:endParaRPr lang="en-GB" sz="2000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DFDEEE14-4E9A-4E0E-8A41-1342CDE9D668}" type="parTrans" cxnId="{0482E48D-B1C3-43EC-8F51-608E9119B013}">
      <dgm:prSet/>
      <dgm:spPr/>
      <dgm:t>
        <a:bodyPr/>
        <a:lstStyle/>
        <a:p>
          <a:endParaRPr lang="en-GB" sz="220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47DCF581-F873-42D3-8DF9-0862B12B0A19}" type="sibTrans" cxnId="{0482E48D-B1C3-43EC-8F51-608E9119B013}">
      <dgm:prSet/>
      <dgm:spPr/>
      <dgm:t>
        <a:bodyPr/>
        <a:lstStyle/>
        <a:p>
          <a:endParaRPr lang="en-GB" sz="220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52AB3F53-7B6F-4FD5-8FC3-9ECC05A9F225}">
      <dgm:prSet custT="1"/>
      <dgm:spPr/>
      <dgm:t>
        <a:bodyPr/>
        <a:lstStyle/>
        <a:p>
          <a:pPr algn="just"/>
          <a:r>
            <a:rPr lang="en-GB" sz="2000" b="1" i="0" dirty="0">
              <a:latin typeface="Segoe UI" panose="020B0502040204020203" pitchFamily="34" charset="0"/>
              <a:cs typeface="Segoe UI" panose="020B0502040204020203" pitchFamily="34" charset="0"/>
            </a:rPr>
            <a:t>Socio-Ecological Model: </a:t>
          </a:r>
          <a:r>
            <a:rPr lang="en-GB" sz="2000" b="0" i="0" dirty="0">
              <a:latin typeface="Segoe UI" panose="020B0502040204020203" pitchFamily="34" charset="0"/>
              <a:cs typeface="Segoe UI" panose="020B0502040204020203" pitchFamily="34" charset="0"/>
            </a:rPr>
            <a:t>Community benefits depend on digital inclusion and equitable access.</a:t>
          </a:r>
          <a:endParaRPr lang="en-GB" sz="2000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5876FF18-FCC3-4960-B846-CFF1EE4B3302}" type="parTrans" cxnId="{787A4DE0-C2EF-41EE-8FE3-DAD63706FDE4}">
      <dgm:prSet/>
      <dgm:spPr/>
      <dgm:t>
        <a:bodyPr/>
        <a:lstStyle/>
        <a:p>
          <a:endParaRPr lang="en-GB" sz="220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4E869FEC-55A3-4C71-861C-91ADCB20DD76}" type="sibTrans" cxnId="{787A4DE0-C2EF-41EE-8FE3-DAD63706FDE4}">
      <dgm:prSet/>
      <dgm:spPr/>
      <dgm:t>
        <a:bodyPr/>
        <a:lstStyle/>
        <a:p>
          <a:endParaRPr lang="en-GB" sz="220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29D1C155-E0E7-4F43-9340-5311EFAB9242}" type="pres">
      <dgm:prSet presAssocID="{51EC8912-6B4E-4168-9A9F-8A39B5940D3A}" presName="linear" presStyleCnt="0">
        <dgm:presLayoutVars>
          <dgm:dir/>
          <dgm:resizeHandles val="exact"/>
        </dgm:presLayoutVars>
      </dgm:prSet>
      <dgm:spPr/>
    </dgm:pt>
    <dgm:pt modelId="{1CEDC99D-2DF3-48BE-9E78-72C367A28197}" type="pres">
      <dgm:prSet presAssocID="{77F2E451-C1DE-4284-9684-1531A0965591}" presName="comp" presStyleCnt="0"/>
      <dgm:spPr/>
    </dgm:pt>
    <dgm:pt modelId="{17DB78E9-E3C2-4C18-AD6E-9DE7101208D6}" type="pres">
      <dgm:prSet presAssocID="{77F2E451-C1DE-4284-9684-1531A0965591}" presName="box" presStyleLbl="node1" presStyleIdx="0" presStyleCnt="4" custLinFactNeighborY="-2831"/>
      <dgm:spPr/>
    </dgm:pt>
    <dgm:pt modelId="{9946F994-1D54-4A56-B664-70D88C78ABCA}" type="pres">
      <dgm:prSet presAssocID="{77F2E451-C1DE-4284-9684-1531A0965591}" presName="img" presStyleLbl="fgImgPlace1" presStyleIdx="0" presStyleCnt="4"/>
      <dgm:spPr>
        <a:blipFill rotWithShape="1">
          <a:blip xmlns:r="http://schemas.openxmlformats.org/officeDocument/2006/relationships" r:embed="rId1"/>
          <a:srcRect/>
          <a:stretch>
            <a:fillRect t="-19000" b="-19000"/>
          </a:stretch>
        </a:blipFill>
      </dgm:spPr>
    </dgm:pt>
    <dgm:pt modelId="{E6692627-7AD6-4227-93C0-6F8985683E1C}" type="pres">
      <dgm:prSet presAssocID="{77F2E451-C1DE-4284-9684-1531A0965591}" presName="text" presStyleLbl="node1" presStyleIdx="0" presStyleCnt="4">
        <dgm:presLayoutVars>
          <dgm:bulletEnabled val="1"/>
        </dgm:presLayoutVars>
      </dgm:prSet>
      <dgm:spPr/>
    </dgm:pt>
    <dgm:pt modelId="{D839DC98-EC10-4F9E-8D56-7E1A89874C61}" type="pres">
      <dgm:prSet presAssocID="{4108AA58-97CE-48C5-80CF-12CA32A3F4BE}" presName="spacer" presStyleCnt="0"/>
      <dgm:spPr/>
    </dgm:pt>
    <dgm:pt modelId="{1DBF9C9B-2A54-4206-AFA0-AA05B3CAD0EE}" type="pres">
      <dgm:prSet presAssocID="{C3154736-11EF-443B-993E-4B829067E716}" presName="comp" presStyleCnt="0"/>
      <dgm:spPr/>
    </dgm:pt>
    <dgm:pt modelId="{AB8AA425-9BDA-4338-A019-BDBD514407CB}" type="pres">
      <dgm:prSet presAssocID="{C3154736-11EF-443B-993E-4B829067E716}" presName="box" presStyleLbl="node1" presStyleIdx="1" presStyleCnt="4" custLinFactNeighborY="3713"/>
      <dgm:spPr/>
    </dgm:pt>
    <dgm:pt modelId="{0E2C1317-7422-48C1-8896-0CAF916F4C0A}" type="pres">
      <dgm:prSet presAssocID="{C3154736-11EF-443B-993E-4B829067E716}" presName="img" presStyleLbl="fgImgPlace1" presStyleIdx="1" presStyleCnt="4"/>
      <dgm:spPr>
        <a:blipFill rotWithShape="1">
          <a:blip xmlns:r="http://schemas.openxmlformats.org/officeDocument/2006/relationships" r:embed="rId2"/>
          <a:srcRect/>
          <a:stretch>
            <a:fillRect t="-11000" b="-11000"/>
          </a:stretch>
        </a:blipFill>
      </dgm:spPr>
    </dgm:pt>
    <dgm:pt modelId="{BF3801F5-7B39-4B0D-A5C1-5B22C0E35A93}" type="pres">
      <dgm:prSet presAssocID="{C3154736-11EF-443B-993E-4B829067E716}" presName="text" presStyleLbl="node1" presStyleIdx="1" presStyleCnt="4">
        <dgm:presLayoutVars>
          <dgm:bulletEnabled val="1"/>
        </dgm:presLayoutVars>
      </dgm:prSet>
      <dgm:spPr/>
    </dgm:pt>
    <dgm:pt modelId="{D3B8F55C-D57C-40A5-A413-1AB4B77803CA}" type="pres">
      <dgm:prSet presAssocID="{8D4240AC-A370-4A2F-BEC8-B992D2F26272}" presName="spacer" presStyleCnt="0"/>
      <dgm:spPr/>
    </dgm:pt>
    <dgm:pt modelId="{C2D89ECD-1AE6-4935-A5C3-AD168E7F1BE8}" type="pres">
      <dgm:prSet presAssocID="{AE81F8A1-BA48-43DD-93D4-0464B7990CF1}" presName="comp" presStyleCnt="0"/>
      <dgm:spPr/>
    </dgm:pt>
    <dgm:pt modelId="{7365093C-6154-4733-94B2-A1C897EF0340}" type="pres">
      <dgm:prSet presAssocID="{AE81F8A1-BA48-43DD-93D4-0464B7990CF1}" presName="box" presStyleLbl="node1" presStyleIdx="2" presStyleCnt="4"/>
      <dgm:spPr/>
    </dgm:pt>
    <dgm:pt modelId="{2FF1D50B-BF7E-43FD-8314-BCA9B807BAA2}" type="pres">
      <dgm:prSet presAssocID="{AE81F8A1-BA48-43DD-93D4-0464B7990CF1}" presName="img" presStyleLbl="fgImgPlace1" presStyleIdx="2" presStyleCnt="4"/>
      <dgm:spPr>
        <a:blipFill rotWithShape="1">
          <a:blip xmlns:r="http://schemas.openxmlformats.org/officeDocument/2006/relationships" r:embed="rId3"/>
          <a:srcRect/>
          <a:stretch>
            <a:fillRect t="-48000" b="-48000"/>
          </a:stretch>
        </a:blipFill>
      </dgm:spPr>
    </dgm:pt>
    <dgm:pt modelId="{841ABF31-B74D-4632-8DBE-2DFABC8B3019}" type="pres">
      <dgm:prSet presAssocID="{AE81F8A1-BA48-43DD-93D4-0464B7990CF1}" presName="text" presStyleLbl="node1" presStyleIdx="2" presStyleCnt="4">
        <dgm:presLayoutVars>
          <dgm:bulletEnabled val="1"/>
        </dgm:presLayoutVars>
      </dgm:prSet>
      <dgm:spPr/>
    </dgm:pt>
    <dgm:pt modelId="{9BCCAF3B-2E1B-4EF2-BAD7-D353A4E2F58A}" type="pres">
      <dgm:prSet presAssocID="{47DCF581-F873-42D3-8DF9-0862B12B0A19}" presName="spacer" presStyleCnt="0"/>
      <dgm:spPr/>
    </dgm:pt>
    <dgm:pt modelId="{64A37AEB-CED7-440A-B37A-F3D7C77EB5BC}" type="pres">
      <dgm:prSet presAssocID="{52AB3F53-7B6F-4FD5-8FC3-9ECC05A9F225}" presName="comp" presStyleCnt="0"/>
      <dgm:spPr/>
    </dgm:pt>
    <dgm:pt modelId="{A1672C50-116E-4C14-A3FC-802C2F6F76E7}" type="pres">
      <dgm:prSet presAssocID="{52AB3F53-7B6F-4FD5-8FC3-9ECC05A9F225}" presName="box" presStyleLbl="node1" presStyleIdx="3" presStyleCnt="4"/>
      <dgm:spPr/>
    </dgm:pt>
    <dgm:pt modelId="{B0D62735-2E86-4D2E-AC33-108B6425C541}" type="pres">
      <dgm:prSet presAssocID="{52AB3F53-7B6F-4FD5-8FC3-9ECC05A9F225}" presName="img" presStyleLbl="fgImgPlace1" presStyleIdx="3" presStyleCnt="4"/>
      <dgm:spPr>
        <a:blipFill rotWithShape="1">
          <a:blip xmlns:r="http://schemas.openxmlformats.org/officeDocument/2006/relationships" r:embed="rId4"/>
          <a:srcRect/>
          <a:stretch>
            <a:fillRect t="-52000" b="-52000"/>
          </a:stretch>
        </a:blipFill>
      </dgm:spPr>
    </dgm:pt>
    <dgm:pt modelId="{DCB684B9-E2DA-46AD-9878-4E7D3CF91070}" type="pres">
      <dgm:prSet presAssocID="{52AB3F53-7B6F-4FD5-8FC3-9ECC05A9F225}" presName="text" presStyleLbl="node1" presStyleIdx="3" presStyleCnt="4">
        <dgm:presLayoutVars>
          <dgm:bulletEnabled val="1"/>
        </dgm:presLayoutVars>
      </dgm:prSet>
      <dgm:spPr/>
    </dgm:pt>
  </dgm:ptLst>
  <dgm:cxnLst>
    <dgm:cxn modelId="{5889E512-5828-4D08-B3AE-6A9947DEA9B5}" type="presOf" srcId="{77F2E451-C1DE-4284-9684-1531A0965591}" destId="{E6692627-7AD6-4227-93C0-6F8985683E1C}" srcOrd="1" destOrd="0" presId="urn:microsoft.com/office/officeart/2005/8/layout/vList4"/>
    <dgm:cxn modelId="{5618D14D-44A4-4AC9-9996-5D060FC8B6B4}" type="presOf" srcId="{C3154736-11EF-443B-993E-4B829067E716}" destId="{AB8AA425-9BDA-4338-A019-BDBD514407CB}" srcOrd="0" destOrd="0" presId="urn:microsoft.com/office/officeart/2005/8/layout/vList4"/>
    <dgm:cxn modelId="{7B3A314F-6D19-4820-BE57-4B5FB742B3B6}" type="presOf" srcId="{C3154736-11EF-443B-993E-4B829067E716}" destId="{BF3801F5-7B39-4B0D-A5C1-5B22C0E35A93}" srcOrd="1" destOrd="0" presId="urn:microsoft.com/office/officeart/2005/8/layout/vList4"/>
    <dgm:cxn modelId="{18DC4356-D4DF-45F2-8B53-90786BFB0C0D}" type="presOf" srcId="{51EC8912-6B4E-4168-9A9F-8A39B5940D3A}" destId="{29D1C155-E0E7-4F43-9340-5311EFAB9242}" srcOrd="0" destOrd="0" presId="urn:microsoft.com/office/officeart/2005/8/layout/vList4"/>
    <dgm:cxn modelId="{9499B674-4DF3-4EFB-A62D-4E9E6B2AD448}" type="presOf" srcId="{AE81F8A1-BA48-43DD-93D4-0464B7990CF1}" destId="{841ABF31-B74D-4632-8DBE-2DFABC8B3019}" srcOrd="1" destOrd="0" presId="urn:microsoft.com/office/officeart/2005/8/layout/vList4"/>
    <dgm:cxn modelId="{0482E48D-B1C3-43EC-8F51-608E9119B013}" srcId="{51EC8912-6B4E-4168-9A9F-8A39B5940D3A}" destId="{AE81F8A1-BA48-43DD-93D4-0464B7990CF1}" srcOrd="2" destOrd="0" parTransId="{DFDEEE14-4E9A-4E0E-8A41-1342CDE9D668}" sibTransId="{47DCF581-F873-42D3-8DF9-0862B12B0A19}"/>
    <dgm:cxn modelId="{24C0E38F-CABD-4418-A152-7BB39E050901}" srcId="{51EC8912-6B4E-4168-9A9F-8A39B5940D3A}" destId="{C3154736-11EF-443B-993E-4B829067E716}" srcOrd="1" destOrd="0" parTransId="{963BE41E-978F-4874-911D-68A8E494275C}" sibTransId="{8D4240AC-A370-4A2F-BEC8-B992D2F26272}"/>
    <dgm:cxn modelId="{1684A1B0-CC25-429B-BDAD-C1DC17B74ACF}" type="presOf" srcId="{52AB3F53-7B6F-4FD5-8FC3-9ECC05A9F225}" destId="{DCB684B9-E2DA-46AD-9878-4E7D3CF91070}" srcOrd="1" destOrd="0" presId="urn:microsoft.com/office/officeart/2005/8/layout/vList4"/>
    <dgm:cxn modelId="{17D7FFD3-62AA-4D29-8001-19AC6347180B}" type="presOf" srcId="{77F2E451-C1DE-4284-9684-1531A0965591}" destId="{17DB78E9-E3C2-4C18-AD6E-9DE7101208D6}" srcOrd="0" destOrd="0" presId="urn:microsoft.com/office/officeart/2005/8/layout/vList4"/>
    <dgm:cxn modelId="{787A4DE0-C2EF-41EE-8FE3-DAD63706FDE4}" srcId="{51EC8912-6B4E-4168-9A9F-8A39B5940D3A}" destId="{52AB3F53-7B6F-4FD5-8FC3-9ECC05A9F225}" srcOrd="3" destOrd="0" parTransId="{5876FF18-FCC3-4960-B846-CFF1EE4B3302}" sibTransId="{4E869FEC-55A3-4C71-861C-91ADCB20DD76}"/>
    <dgm:cxn modelId="{9143A0EA-2520-4A64-AFAC-6E3056A88F82}" type="presOf" srcId="{52AB3F53-7B6F-4FD5-8FC3-9ECC05A9F225}" destId="{A1672C50-116E-4C14-A3FC-802C2F6F76E7}" srcOrd="0" destOrd="0" presId="urn:microsoft.com/office/officeart/2005/8/layout/vList4"/>
    <dgm:cxn modelId="{1C60ADEC-D700-489A-A68A-CC9127B68F2B}" srcId="{51EC8912-6B4E-4168-9A9F-8A39B5940D3A}" destId="{77F2E451-C1DE-4284-9684-1531A0965591}" srcOrd="0" destOrd="0" parTransId="{B50B54AB-F025-42D5-B264-332E53CAA6F8}" sibTransId="{4108AA58-97CE-48C5-80CF-12CA32A3F4BE}"/>
    <dgm:cxn modelId="{4569D3FA-9DB7-4D9C-B373-7689EFCBA0A0}" type="presOf" srcId="{AE81F8A1-BA48-43DD-93D4-0464B7990CF1}" destId="{7365093C-6154-4733-94B2-A1C897EF0340}" srcOrd="0" destOrd="0" presId="urn:microsoft.com/office/officeart/2005/8/layout/vList4"/>
    <dgm:cxn modelId="{044D9AAD-5FD0-45C6-8406-BC2EE35D2072}" type="presParOf" srcId="{29D1C155-E0E7-4F43-9340-5311EFAB9242}" destId="{1CEDC99D-2DF3-48BE-9E78-72C367A28197}" srcOrd="0" destOrd="0" presId="urn:microsoft.com/office/officeart/2005/8/layout/vList4"/>
    <dgm:cxn modelId="{A0773E9B-949E-4D95-8511-53DD69FF54AA}" type="presParOf" srcId="{1CEDC99D-2DF3-48BE-9E78-72C367A28197}" destId="{17DB78E9-E3C2-4C18-AD6E-9DE7101208D6}" srcOrd="0" destOrd="0" presId="urn:microsoft.com/office/officeart/2005/8/layout/vList4"/>
    <dgm:cxn modelId="{DD32BBCD-B68C-4CFC-ABD0-2923A1DBEF20}" type="presParOf" srcId="{1CEDC99D-2DF3-48BE-9E78-72C367A28197}" destId="{9946F994-1D54-4A56-B664-70D88C78ABCA}" srcOrd="1" destOrd="0" presId="urn:microsoft.com/office/officeart/2005/8/layout/vList4"/>
    <dgm:cxn modelId="{5F0171FD-4F3D-48D9-BEB0-60326DD0CB83}" type="presParOf" srcId="{1CEDC99D-2DF3-48BE-9E78-72C367A28197}" destId="{E6692627-7AD6-4227-93C0-6F8985683E1C}" srcOrd="2" destOrd="0" presId="urn:microsoft.com/office/officeart/2005/8/layout/vList4"/>
    <dgm:cxn modelId="{65D50752-A2BE-4707-89E5-E3473499FA88}" type="presParOf" srcId="{29D1C155-E0E7-4F43-9340-5311EFAB9242}" destId="{D839DC98-EC10-4F9E-8D56-7E1A89874C61}" srcOrd="1" destOrd="0" presId="urn:microsoft.com/office/officeart/2005/8/layout/vList4"/>
    <dgm:cxn modelId="{FF836100-F68C-4293-8BB4-52DE3CE22C90}" type="presParOf" srcId="{29D1C155-E0E7-4F43-9340-5311EFAB9242}" destId="{1DBF9C9B-2A54-4206-AFA0-AA05B3CAD0EE}" srcOrd="2" destOrd="0" presId="urn:microsoft.com/office/officeart/2005/8/layout/vList4"/>
    <dgm:cxn modelId="{B6053B3C-797F-4F10-9158-1BB1FB77E4E5}" type="presParOf" srcId="{1DBF9C9B-2A54-4206-AFA0-AA05B3CAD0EE}" destId="{AB8AA425-9BDA-4338-A019-BDBD514407CB}" srcOrd="0" destOrd="0" presId="urn:microsoft.com/office/officeart/2005/8/layout/vList4"/>
    <dgm:cxn modelId="{473226E6-08BE-4EC8-B287-10BC00E03232}" type="presParOf" srcId="{1DBF9C9B-2A54-4206-AFA0-AA05B3CAD0EE}" destId="{0E2C1317-7422-48C1-8896-0CAF916F4C0A}" srcOrd="1" destOrd="0" presId="urn:microsoft.com/office/officeart/2005/8/layout/vList4"/>
    <dgm:cxn modelId="{FC894400-5D98-4DF5-8857-D71E89E2A3EB}" type="presParOf" srcId="{1DBF9C9B-2A54-4206-AFA0-AA05B3CAD0EE}" destId="{BF3801F5-7B39-4B0D-A5C1-5B22C0E35A93}" srcOrd="2" destOrd="0" presId="urn:microsoft.com/office/officeart/2005/8/layout/vList4"/>
    <dgm:cxn modelId="{24FF9639-CB58-4EA0-9495-889318E1860C}" type="presParOf" srcId="{29D1C155-E0E7-4F43-9340-5311EFAB9242}" destId="{D3B8F55C-D57C-40A5-A413-1AB4B77803CA}" srcOrd="3" destOrd="0" presId="urn:microsoft.com/office/officeart/2005/8/layout/vList4"/>
    <dgm:cxn modelId="{616BE352-2661-4BB6-B3B6-D29ACD74B490}" type="presParOf" srcId="{29D1C155-E0E7-4F43-9340-5311EFAB9242}" destId="{C2D89ECD-1AE6-4935-A5C3-AD168E7F1BE8}" srcOrd="4" destOrd="0" presId="urn:microsoft.com/office/officeart/2005/8/layout/vList4"/>
    <dgm:cxn modelId="{BE9E675C-2D93-4171-B5B9-481A4B3CA8D5}" type="presParOf" srcId="{C2D89ECD-1AE6-4935-A5C3-AD168E7F1BE8}" destId="{7365093C-6154-4733-94B2-A1C897EF0340}" srcOrd="0" destOrd="0" presId="urn:microsoft.com/office/officeart/2005/8/layout/vList4"/>
    <dgm:cxn modelId="{1A2B4064-3F54-4CB1-A688-6C5D06BF0823}" type="presParOf" srcId="{C2D89ECD-1AE6-4935-A5C3-AD168E7F1BE8}" destId="{2FF1D50B-BF7E-43FD-8314-BCA9B807BAA2}" srcOrd="1" destOrd="0" presId="urn:microsoft.com/office/officeart/2005/8/layout/vList4"/>
    <dgm:cxn modelId="{A4A04828-EF4C-452B-896C-24AED1BBFA40}" type="presParOf" srcId="{C2D89ECD-1AE6-4935-A5C3-AD168E7F1BE8}" destId="{841ABF31-B74D-4632-8DBE-2DFABC8B3019}" srcOrd="2" destOrd="0" presId="urn:microsoft.com/office/officeart/2005/8/layout/vList4"/>
    <dgm:cxn modelId="{0817198B-050B-41BE-981A-5D815C0D1513}" type="presParOf" srcId="{29D1C155-E0E7-4F43-9340-5311EFAB9242}" destId="{9BCCAF3B-2E1B-4EF2-BAD7-D353A4E2F58A}" srcOrd="5" destOrd="0" presId="urn:microsoft.com/office/officeart/2005/8/layout/vList4"/>
    <dgm:cxn modelId="{0C411E5C-FB88-4140-94F3-312A6DEC719B}" type="presParOf" srcId="{29D1C155-E0E7-4F43-9340-5311EFAB9242}" destId="{64A37AEB-CED7-440A-B37A-F3D7C77EB5BC}" srcOrd="6" destOrd="0" presId="urn:microsoft.com/office/officeart/2005/8/layout/vList4"/>
    <dgm:cxn modelId="{0C02DA59-4851-4BF2-A2BE-4E1F1792D534}" type="presParOf" srcId="{64A37AEB-CED7-440A-B37A-F3D7C77EB5BC}" destId="{A1672C50-116E-4C14-A3FC-802C2F6F76E7}" srcOrd="0" destOrd="0" presId="urn:microsoft.com/office/officeart/2005/8/layout/vList4"/>
    <dgm:cxn modelId="{3E36D539-726B-443F-93E0-BFF95BA1ADBF}" type="presParOf" srcId="{64A37AEB-CED7-440A-B37A-F3D7C77EB5BC}" destId="{B0D62735-2E86-4D2E-AC33-108B6425C541}" srcOrd="1" destOrd="0" presId="urn:microsoft.com/office/officeart/2005/8/layout/vList4"/>
    <dgm:cxn modelId="{3C838DBE-D350-4A3A-B63F-DF7E7B61534A}" type="presParOf" srcId="{64A37AEB-CED7-440A-B37A-F3D7C77EB5BC}" destId="{DCB684B9-E2DA-46AD-9878-4E7D3CF91070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FECCB2A-8DAE-4ECA-9CF1-E00C99CB0803}" type="doc">
      <dgm:prSet loTypeId="urn:microsoft.com/office/officeart/2008/layout/PictureStrip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B2DA3FC-BCDB-4930-8315-B092F552A8C9}">
      <dgm:prSet custT="1"/>
      <dgm:spPr/>
      <dgm:t>
        <a:bodyPr/>
        <a:lstStyle/>
        <a:p>
          <a:pPr algn="just"/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Digital exclusion limits equitable access for disadvantaged and older people (Wilson et al., 2024, p.2).</a:t>
          </a:r>
        </a:p>
      </dgm:t>
    </dgm:pt>
    <dgm:pt modelId="{529427FC-548E-4356-A770-DA3B74474F22}" type="parTrans" cxnId="{DD8E0F43-29EC-47F6-AB9D-F9229669F5F7}">
      <dgm:prSet/>
      <dgm:spPr/>
      <dgm:t>
        <a:bodyPr/>
        <a:lstStyle/>
        <a:p>
          <a:endParaRPr lang="en-GB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504B1F1A-2530-4BF9-88B5-84E462C02D02}" type="sibTrans" cxnId="{DD8E0F43-29EC-47F6-AB9D-F9229669F5F7}">
      <dgm:prSet/>
      <dgm:spPr/>
      <dgm:t>
        <a:bodyPr/>
        <a:lstStyle/>
        <a:p>
          <a:endParaRPr lang="en-GB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8FD47C3F-1490-4C15-9E77-389F3788BB77}">
      <dgm:prSet custT="1"/>
      <dgm:spPr/>
      <dgm:t>
        <a:bodyPr/>
        <a:lstStyle/>
        <a:p>
          <a:pPr algn="just"/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Cybersecurity, privacy and GDPR concerns decrease patient trust.</a:t>
          </a:r>
        </a:p>
      </dgm:t>
    </dgm:pt>
    <dgm:pt modelId="{DDF8347A-17D9-4824-9945-2B3FBB5E9590}" type="parTrans" cxnId="{221DD27D-B681-495C-A9BD-741569AC3A42}">
      <dgm:prSet/>
      <dgm:spPr/>
      <dgm:t>
        <a:bodyPr/>
        <a:lstStyle/>
        <a:p>
          <a:endParaRPr lang="en-GB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7F6C513B-1D6E-4296-AF5A-A66E37ADD942}" type="sibTrans" cxnId="{221DD27D-B681-495C-A9BD-741569AC3A42}">
      <dgm:prSet/>
      <dgm:spPr/>
      <dgm:t>
        <a:bodyPr/>
        <a:lstStyle/>
        <a:p>
          <a:endParaRPr lang="en-GB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A0747A26-129B-426B-97AC-9AF6E23EF189}">
      <dgm:prSet custT="1"/>
      <dgm:spPr/>
      <dgm:t>
        <a:bodyPr/>
        <a:lstStyle/>
        <a:p>
          <a:pPr algn="just"/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False alerts or inaccurate can compromise clinical decision-making.</a:t>
          </a:r>
        </a:p>
      </dgm:t>
    </dgm:pt>
    <dgm:pt modelId="{815F0734-DEF7-438C-91F2-CBCC5168C507}" type="parTrans" cxnId="{AF2B2E61-A147-4F37-8E24-968C736E0A41}">
      <dgm:prSet/>
      <dgm:spPr/>
      <dgm:t>
        <a:bodyPr/>
        <a:lstStyle/>
        <a:p>
          <a:endParaRPr lang="en-GB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3B98F908-4473-418A-8C9A-0D371E31CC0F}" type="sibTrans" cxnId="{AF2B2E61-A147-4F37-8E24-968C736E0A41}">
      <dgm:prSet/>
      <dgm:spPr/>
      <dgm:t>
        <a:bodyPr/>
        <a:lstStyle/>
        <a:p>
          <a:endParaRPr lang="en-GB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EECF1217-0A0C-4D47-BCBC-54B106B43F9D}">
      <dgm:prSet custT="1"/>
      <dgm:spPr/>
      <dgm:t>
        <a:bodyPr/>
        <a:lstStyle/>
        <a:p>
          <a:pPr algn="just"/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Less face-to-face care can weaken therapeutic relationships (Granath et al., 2025, p.25).</a:t>
          </a:r>
        </a:p>
      </dgm:t>
    </dgm:pt>
    <dgm:pt modelId="{8957AA83-7DCB-4519-A35C-DA0791403331}" type="parTrans" cxnId="{67072A0C-2E63-4194-A2E0-7F554057C5DF}">
      <dgm:prSet/>
      <dgm:spPr/>
      <dgm:t>
        <a:bodyPr/>
        <a:lstStyle/>
        <a:p>
          <a:endParaRPr lang="en-GB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1800BAD8-5A5F-49FC-8501-E7B2E5B1A88E}" type="sibTrans" cxnId="{67072A0C-2E63-4194-A2E0-7F554057C5DF}">
      <dgm:prSet/>
      <dgm:spPr/>
      <dgm:t>
        <a:bodyPr/>
        <a:lstStyle/>
        <a:p>
          <a:endParaRPr lang="en-GB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6F746379-FD86-4375-B157-93C68EE7A2BF}" type="pres">
      <dgm:prSet presAssocID="{AFECCB2A-8DAE-4ECA-9CF1-E00C99CB0803}" presName="Name0" presStyleCnt="0">
        <dgm:presLayoutVars>
          <dgm:dir/>
          <dgm:resizeHandles val="exact"/>
        </dgm:presLayoutVars>
      </dgm:prSet>
      <dgm:spPr/>
    </dgm:pt>
    <dgm:pt modelId="{0BE14080-8949-4666-8E23-19AAC4F6C233}" type="pres">
      <dgm:prSet presAssocID="{9B2DA3FC-BCDB-4930-8315-B092F552A8C9}" presName="composite" presStyleCnt="0"/>
      <dgm:spPr/>
    </dgm:pt>
    <dgm:pt modelId="{8204CE0E-879E-4E28-A4E0-6B38D21938C4}" type="pres">
      <dgm:prSet presAssocID="{9B2DA3FC-BCDB-4930-8315-B092F552A8C9}" presName="rect1" presStyleLbl="trAlignAcc1" presStyleIdx="0" presStyleCnt="4" custScaleY="129902">
        <dgm:presLayoutVars>
          <dgm:bulletEnabled val="1"/>
        </dgm:presLayoutVars>
      </dgm:prSet>
      <dgm:spPr/>
    </dgm:pt>
    <dgm:pt modelId="{05E96F61-E2C1-4363-A99A-41006AA26DF2}" type="pres">
      <dgm:prSet presAssocID="{9B2DA3FC-BCDB-4930-8315-B092F552A8C9}" presName="rect2" presStyleLbl="fgImgPlace1" presStyleIdx="0" presStyleCnt="4"/>
      <dgm:spPr>
        <a:blipFill rotWithShape="1">
          <a:blip xmlns:r="http://schemas.openxmlformats.org/officeDocument/2006/relationships" r:embed="rId1"/>
          <a:srcRect/>
          <a:stretch>
            <a:fillRect l="-113000" r="-113000"/>
          </a:stretch>
        </a:blipFill>
      </dgm:spPr>
    </dgm:pt>
    <dgm:pt modelId="{41F98D22-DBA1-4AF1-8B95-D4E14B241E25}" type="pres">
      <dgm:prSet presAssocID="{504B1F1A-2530-4BF9-88B5-84E462C02D02}" presName="sibTrans" presStyleCnt="0"/>
      <dgm:spPr/>
    </dgm:pt>
    <dgm:pt modelId="{37D31540-C3B3-458A-AF59-76133BB1EC60}" type="pres">
      <dgm:prSet presAssocID="{8FD47C3F-1490-4C15-9E77-389F3788BB77}" presName="composite" presStyleCnt="0"/>
      <dgm:spPr/>
    </dgm:pt>
    <dgm:pt modelId="{9FFB190B-A7B5-4816-95FB-9C25965BE36E}" type="pres">
      <dgm:prSet presAssocID="{8FD47C3F-1490-4C15-9E77-389F3788BB77}" presName="rect1" presStyleLbl="trAlignAcc1" presStyleIdx="1" presStyleCnt="4" custScaleY="139279">
        <dgm:presLayoutVars>
          <dgm:bulletEnabled val="1"/>
        </dgm:presLayoutVars>
      </dgm:prSet>
      <dgm:spPr/>
    </dgm:pt>
    <dgm:pt modelId="{3B377504-40B7-406C-B1A7-46C72BA8FB73}" type="pres">
      <dgm:prSet presAssocID="{8FD47C3F-1490-4C15-9E77-389F3788BB77}" presName="rect2" presStyleLbl="fgImgPlace1" presStyleIdx="1" presStyleCnt="4"/>
      <dgm:spPr>
        <a:blipFill rotWithShape="1">
          <a:blip xmlns:r="http://schemas.openxmlformats.org/officeDocument/2006/relationships" r:embed="rId2"/>
          <a:srcRect/>
          <a:stretch>
            <a:fillRect l="-83000" r="-83000"/>
          </a:stretch>
        </a:blipFill>
      </dgm:spPr>
    </dgm:pt>
    <dgm:pt modelId="{07451190-59D2-4393-9486-5C3BA11FAF14}" type="pres">
      <dgm:prSet presAssocID="{7F6C513B-1D6E-4296-AF5A-A66E37ADD942}" presName="sibTrans" presStyleCnt="0"/>
      <dgm:spPr/>
    </dgm:pt>
    <dgm:pt modelId="{4322169C-3432-4D92-8E6A-5917FB6DA5D4}" type="pres">
      <dgm:prSet presAssocID="{A0747A26-129B-426B-97AC-9AF6E23EF189}" presName="composite" presStyleCnt="0"/>
      <dgm:spPr/>
    </dgm:pt>
    <dgm:pt modelId="{DF27D2C4-1360-4081-80D0-C62C3E8F3508}" type="pres">
      <dgm:prSet presAssocID="{A0747A26-129B-426B-97AC-9AF6E23EF189}" presName="rect1" presStyleLbl="trAlignAcc1" presStyleIdx="2" presStyleCnt="4" custScaleY="116403">
        <dgm:presLayoutVars>
          <dgm:bulletEnabled val="1"/>
        </dgm:presLayoutVars>
      </dgm:prSet>
      <dgm:spPr/>
    </dgm:pt>
    <dgm:pt modelId="{D7E33B9D-8057-40C3-B553-F928BE9EA3FD}" type="pres">
      <dgm:prSet presAssocID="{A0747A26-129B-426B-97AC-9AF6E23EF189}" presName="rect2" presStyleLbl="fgImgPlace1" presStyleIdx="2" presStyleCnt="4"/>
      <dgm:spPr>
        <a:blipFill rotWithShape="1">
          <a:blip xmlns:r="http://schemas.openxmlformats.org/officeDocument/2006/relationships" r:embed="rId3"/>
          <a:srcRect/>
          <a:stretch>
            <a:fillRect l="-33000" r="-33000"/>
          </a:stretch>
        </a:blipFill>
      </dgm:spPr>
    </dgm:pt>
    <dgm:pt modelId="{F995E526-6993-4E0A-8DD4-616764A5A802}" type="pres">
      <dgm:prSet presAssocID="{3B98F908-4473-418A-8C9A-0D371E31CC0F}" presName="sibTrans" presStyleCnt="0"/>
      <dgm:spPr/>
    </dgm:pt>
    <dgm:pt modelId="{0C5B77D9-7AC0-4FF1-9390-9404DFF49574}" type="pres">
      <dgm:prSet presAssocID="{EECF1217-0A0C-4D47-BCBC-54B106B43F9D}" presName="composite" presStyleCnt="0"/>
      <dgm:spPr/>
    </dgm:pt>
    <dgm:pt modelId="{54518AFD-6307-4E8C-99D3-98CDD21636B0}" type="pres">
      <dgm:prSet presAssocID="{EECF1217-0A0C-4D47-BCBC-54B106B43F9D}" presName="rect1" presStyleLbl="trAlignAcc1" presStyleIdx="3" presStyleCnt="4" custScaleY="121313">
        <dgm:presLayoutVars>
          <dgm:bulletEnabled val="1"/>
        </dgm:presLayoutVars>
      </dgm:prSet>
      <dgm:spPr/>
    </dgm:pt>
    <dgm:pt modelId="{2BBF3DAD-29D6-4A1C-A69A-BEEEB2B0837C}" type="pres">
      <dgm:prSet presAssocID="{EECF1217-0A0C-4D47-BCBC-54B106B43F9D}" presName="rect2" presStyleLbl="fgImgPlace1" presStyleIdx="3" presStyleCnt="4"/>
      <dgm:spPr>
        <a:blipFill rotWithShape="1">
          <a:blip xmlns:r="http://schemas.openxmlformats.org/officeDocument/2006/relationships" r:embed="rId4"/>
          <a:srcRect/>
          <a:stretch>
            <a:fillRect l="-50000" r="-50000"/>
          </a:stretch>
        </a:blipFill>
      </dgm:spPr>
    </dgm:pt>
  </dgm:ptLst>
  <dgm:cxnLst>
    <dgm:cxn modelId="{67072A0C-2E63-4194-A2E0-7F554057C5DF}" srcId="{AFECCB2A-8DAE-4ECA-9CF1-E00C99CB0803}" destId="{EECF1217-0A0C-4D47-BCBC-54B106B43F9D}" srcOrd="3" destOrd="0" parTransId="{8957AA83-7DCB-4519-A35C-DA0791403331}" sibTransId="{1800BAD8-5A5F-49FC-8501-E7B2E5B1A88E}"/>
    <dgm:cxn modelId="{0C5E0B16-196B-4109-BDAD-3B432A25B563}" type="presOf" srcId="{EECF1217-0A0C-4D47-BCBC-54B106B43F9D}" destId="{54518AFD-6307-4E8C-99D3-98CDD21636B0}" srcOrd="0" destOrd="0" presId="urn:microsoft.com/office/officeart/2008/layout/PictureStrips"/>
    <dgm:cxn modelId="{F510ED3A-193B-4E30-A0A6-BD9A365041C2}" type="presOf" srcId="{9B2DA3FC-BCDB-4930-8315-B092F552A8C9}" destId="{8204CE0E-879E-4E28-A4E0-6B38D21938C4}" srcOrd="0" destOrd="0" presId="urn:microsoft.com/office/officeart/2008/layout/PictureStrips"/>
    <dgm:cxn modelId="{DD8E0F43-29EC-47F6-AB9D-F9229669F5F7}" srcId="{AFECCB2A-8DAE-4ECA-9CF1-E00C99CB0803}" destId="{9B2DA3FC-BCDB-4930-8315-B092F552A8C9}" srcOrd="0" destOrd="0" parTransId="{529427FC-548E-4356-A770-DA3B74474F22}" sibTransId="{504B1F1A-2530-4BF9-88B5-84E462C02D02}"/>
    <dgm:cxn modelId="{F239774D-685A-44D6-8EC1-A0C0557D7A2B}" type="presOf" srcId="{AFECCB2A-8DAE-4ECA-9CF1-E00C99CB0803}" destId="{6F746379-FD86-4375-B157-93C68EE7A2BF}" srcOrd="0" destOrd="0" presId="urn:microsoft.com/office/officeart/2008/layout/PictureStrips"/>
    <dgm:cxn modelId="{AF2B2E61-A147-4F37-8E24-968C736E0A41}" srcId="{AFECCB2A-8DAE-4ECA-9CF1-E00C99CB0803}" destId="{A0747A26-129B-426B-97AC-9AF6E23EF189}" srcOrd="2" destOrd="0" parTransId="{815F0734-DEF7-438C-91F2-CBCC5168C507}" sibTransId="{3B98F908-4473-418A-8C9A-0D371E31CC0F}"/>
    <dgm:cxn modelId="{221DD27D-B681-495C-A9BD-741569AC3A42}" srcId="{AFECCB2A-8DAE-4ECA-9CF1-E00C99CB0803}" destId="{8FD47C3F-1490-4C15-9E77-389F3788BB77}" srcOrd="1" destOrd="0" parTransId="{DDF8347A-17D9-4824-9945-2B3FBB5E9590}" sibTransId="{7F6C513B-1D6E-4296-AF5A-A66E37ADD942}"/>
    <dgm:cxn modelId="{8FBC5E8B-ACA7-48E2-B251-6936C867DA54}" type="presOf" srcId="{A0747A26-129B-426B-97AC-9AF6E23EF189}" destId="{DF27D2C4-1360-4081-80D0-C62C3E8F3508}" srcOrd="0" destOrd="0" presId="urn:microsoft.com/office/officeart/2008/layout/PictureStrips"/>
    <dgm:cxn modelId="{A55C0BC4-D5EB-4002-929A-57BCD08668DD}" type="presOf" srcId="{8FD47C3F-1490-4C15-9E77-389F3788BB77}" destId="{9FFB190B-A7B5-4816-95FB-9C25965BE36E}" srcOrd="0" destOrd="0" presId="urn:microsoft.com/office/officeart/2008/layout/PictureStrips"/>
    <dgm:cxn modelId="{BE28825D-8E98-46E3-B0DB-87E8882FD35A}" type="presParOf" srcId="{6F746379-FD86-4375-B157-93C68EE7A2BF}" destId="{0BE14080-8949-4666-8E23-19AAC4F6C233}" srcOrd="0" destOrd="0" presId="urn:microsoft.com/office/officeart/2008/layout/PictureStrips"/>
    <dgm:cxn modelId="{3647B1B8-E504-4320-A88F-60498E78BE1C}" type="presParOf" srcId="{0BE14080-8949-4666-8E23-19AAC4F6C233}" destId="{8204CE0E-879E-4E28-A4E0-6B38D21938C4}" srcOrd="0" destOrd="0" presId="urn:microsoft.com/office/officeart/2008/layout/PictureStrips"/>
    <dgm:cxn modelId="{8AA40CA9-ECFA-4B97-8CFB-222E0F26A5C2}" type="presParOf" srcId="{0BE14080-8949-4666-8E23-19AAC4F6C233}" destId="{05E96F61-E2C1-4363-A99A-41006AA26DF2}" srcOrd="1" destOrd="0" presId="urn:microsoft.com/office/officeart/2008/layout/PictureStrips"/>
    <dgm:cxn modelId="{B1E62C73-95C0-4E9C-AD59-ADF1C03987A4}" type="presParOf" srcId="{6F746379-FD86-4375-B157-93C68EE7A2BF}" destId="{41F98D22-DBA1-4AF1-8B95-D4E14B241E25}" srcOrd="1" destOrd="0" presId="urn:microsoft.com/office/officeart/2008/layout/PictureStrips"/>
    <dgm:cxn modelId="{C04D20E4-B6F4-4C31-854C-C63A578DDCCF}" type="presParOf" srcId="{6F746379-FD86-4375-B157-93C68EE7A2BF}" destId="{37D31540-C3B3-458A-AF59-76133BB1EC60}" srcOrd="2" destOrd="0" presId="urn:microsoft.com/office/officeart/2008/layout/PictureStrips"/>
    <dgm:cxn modelId="{A58959F0-1C5A-4D5F-9738-86E175806E42}" type="presParOf" srcId="{37D31540-C3B3-458A-AF59-76133BB1EC60}" destId="{9FFB190B-A7B5-4816-95FB-9C25965BE36E}" srcOrd="0" destOrd="0" presId="urn:microsoft.com/office/officeart/2008/layout/PictureStrips"/>
    <dgm:cxn modelId="{172B04F9-B07E-4B36-BEA3-365AD45FE872}" type="presParOf" srcId="{37D31540-C3B3-458A-AF59-76133BB1EC60}" destId="{3B377504-40B7-406C-B1A7-46C72BA8FB73}" srcOrd="1" destOrd="0" presId="urn:microsoft.com/office/officeart/2008/layout/PictureStrips"/>
    <dgm:cxn modelId="{0184DE02-58DE-4B74-A0BF-9DB4525C43AF}" type="presParOf" srcId="{6F746379-FD86-4375-B157-93C68EE7A2BF}" destId="{07451190-59D2-4393-9486-5C3BA11FAF14}" srcOrd="3" destOrd="0" presId="urn:microsoft.com/office/officeart/2008/layout/PictureStrips"/>
    <dgm:cxn modelId="{0D25EA8E-1001-40B3-94C1-0848B44B0C1B}" type="presParOf" srcId="{6F746379-FD86-4375-B157-93C68EE7A2BF}" destId="{4322169C-3432-4D92-8E6A-5917FB6DA5D4}" srcOrd="4" destOrd="0" presId="urn:microsoft.com/office/officeart/2008/layout/PictureStrips"/>
    <dgm:cxn modelId="{F8D4F167-8F39-4F1D-BBA5-47813A5C10D3}" type="presParOf" srcId="{4322169C-3432-4D92-8E6A-5917FB6DA5D4}" destId="{DF27D2C4-1360-4081-80D0-C62C3E8F3508}" srcOrd="0" destOrd="0" presId="urn:microsoft.com/office/officeart/2008/layout/PictureStrips"/>
    <dgm:cxn modelId="{8D008035-7A08-49B1-B148-57098ADAA7F3}" type="presParOf" srcId="{4322169C-3432-4D92-8E6A-5917FB6DA5D4}" destId="{D7E33B9D-8057-40C3-B553-F928BE9EA3FD}" srcOrd="1" destOrd="0" presId="urn:microsoft.com/office/officeart/2008/layout/PictureStrips"/>
    <dgm:cxn modelId="{BC7E8B22-369E-43E2-9152-2AFE9B16F8E5}" type="presParOf" srcId="{6F746379-FD86-4375-B157-93C68EE7A2BF}" destId="{F995E526-6993-4E0A-8DD4-616764A5A802}" srcOrd="5" destOrd="0" presId="urn:microsoft.com/office/officeart/2008/layout/PictureStrips"/>
    <dgm:cxn modelId="{FA09B034-1DCC-4AFE-BEEE-2920FC9D69C1}" type="presParOf" srcId="{6F746379-FD86-4375-B157-93C68EE7A2BF}" destId="{0C5B77D9-7AC0-4FF1-9390-9404DFF49574}" srcOrd="6" destOrd="0" presId="urn:microsoft.com/office/officeart/2008/layout/PictureStrips"/>
    <dgm:cxn modelId="{31E86C44-DE0C-408D-BFF3-6FCC3B484A7E}" type="presParOf" srcId="{0C5B77D9-7AC0-4FF1-9390-9404DFF49574}" destId="{54518AFD-6307-4E8C-99D3-98CDD21636B0}" srcOrd="0" destOrd="0" presId="urn:microsoft.com/office/officeart/2008/layout/PictureStrips"/>
    <dgm:cxn modelId="{A454EE71-1DE8-44C5-A597-082B26209A0E}" type="presParOf" srcId="{0C5B77D9-7AC0-4FF1-9390-9404DFF49574}" destId="{2BBF3DAD-29D6-4A1C-A69A-BEEEB2B0837C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C8E3B8E-F4F9-44A4-8B88-EA88142D467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799C595-972E-416B-ACF7-97ACEC6AD02D}">
      <dgm:prSet custT="1"/>
      <dgm:spPr/>
      <dgm:t>
        <a:bodyPr/>
        <a:lstStyle/>
        <a:p>
          <a:pPr algn="just"/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Improve workforce training to address digital skills gaps and increase clinicians' confidence in analysing wearable data.</a:t>
          </a:r>
          <a:endParaRPr lang="en-GB" sz="2000" b="0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0232B6DD-53F4-48CD-9A4F-FE24B7E415F6}" type="parTrans" cxnId="{9277304C-19C5-41D4-BF71-E13407BA930C}">
      <dgm:prSet/>
      <dgm:spPr/>
      <dgm:t>
        <a:bodyPr/>
        <a:lstStyle/>
        <a:p>
          <a:endParaRPr lang="en-GB"/>
        </a:p>
      </dgm:t>
    </dgm:pt>
    <dgm:pt modelId="{7A9DCBD7-A594-4570-9F52-263A2AD70DFC}" type="sibTrans" cxnId="{9277304C-19C5-41D4-BF71-E13407BA930C}">
      <dgm:prSet/>
      <dgm:spPr/>
      <dgm:t>
        <a:bodyPr/>
        <a:lstStyle/>
        <a:p>
          <a:endParaRPr lang="en-GB"/>
        </a:p>
      </dgm:t>
    </dgm:pt>
    <dgm:pt modelId="{3D417113-BED7-4CC3-9121-1D97668AFEE4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Increase interoperability among wearable devices and NHS Electronic Patient Records for better data accuracy and care (</a:t>
          </a:r>
          <a:r>
            <a:rPr lang="en-GB" sz="2000" dirty="0" err="1">
              <a:latin typeface="Segoe UI" panose="020B0502040204020203" pitchFamily="34" charset="0"/>
              <a:cs typeface="Segoe UI" panose="020B0502040204020203" pitchFamily="34" charset="0"/>
            </a:rPr>
            <a:t>Alsubaie</a:t>
          </a:r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 et al., 2024, p. 2665).</a:t>
          </a:r>
        </a:p>
      </dgm:t>
    </dgm:pt>
    <dgm:pt modelId="{8E725B6D-842D-45BA-8274-1279E39FF663}" type="parTrans" cxnId="{2BE6320E-7982-4D58-BE72-E64E0D54BD20}">
      <dgm:prSet/>
      <dgm:spPr/>
      <dgm:t>
        <a:bodyPr/>
        <a:lstStyle/>
        <a:p>
          <a:endParaRPr lang="en-GB"/>
        </a:p>
      </dgm:t>
    </dgm:pt>
    <dgm:pt modelId="{78574459-2D28-42E6-ABAA-D6547E4D15CF}" type="sibTrans" cxnId="{2BE6320E-7982-4D58-BE72-E64E0D54BD20}">
      <dgm:prSet/>
      <dgm:spPr/>
      <dgm:t>
        <a:bodyPr/>
        <a:lstStyle/>
        <a:p>
          <a:endParaRPr lang="en-GB"/>
        </a:p>
      </dgm:t>
    </dgm:pt>
    <dgm:pt modelId="{1B8D1459-036B-4B12-BA69-517845474C3E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Lessen digital exclusion via affordable devices and focused digital literacy programmes for vulnerable populations.</a:t>
          </a:r>
        </a:p>
      </dgm:t>
    </dgm:pt>
    <dgm:pt modelId="{81C4143C-E680-4914-8814-E183CC719CE5}" type="parTrans" cxnId="{2994194D-80F0-4B28-868E-EED4F0A75819}">
      <dgm:prSet/>
      <dgm:spPr/>
      <dgm:t>
        <a:bodyPr/>
        <a:lstStyle/>
        <a:p>
          <a:endParaRPr lang="en-GB"/>
        </a:p>
      </dgm:t>
    </dgm:pt>
    <dgm:pt modelId="{1425DAB9-1680-4930-AC93-8C540FA1431B}" type="sibTrans" cxnId="{2994194D-80F0-4B28-868E-EED4F0A75819}">
      <dgm:prSet/>
      <dgm:spPr/>
      <dgm:t>
        <a:bodyPr/>
        <a:lstStyle/>
        <a:p>
          <a:endParaRPr lang="en-GB"/>
        </a:p>
      </dgm:t>
    </dgm:pt>
    <dgm:pt modelId="{21744029-E31F-4F85-92FB-1B38E9BEEEB9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Enhance governance and cybersecurity to increase patient trust, data protection and better implementation (Loncar et al., 2019, p.e14017).</a:t>
          </a:r>
        </a:p>
      </dgm:t>
    </dgm:pt>
    <dgm:pt modelId="{CDFE684C-DC13-4F8D-A3DE-D0BCC6B52F93}" type="parTrans" cxnId="{33E26AAD-5874-4655-824C-12A31FFBB1C7}">
      <dgm:prSet/>
      <dgm:spPr/>
      <dgm:t>
        <a:bodyPr/>
        <a:lstStyle/>
        <a:p>
          <a:endParaRPr lang="en-GB"/>
        </a:p>
      </dgm:t>
    </dgm:pt>
    <dgm:pt modelId="{0E13F20A-1699-4051-8108-96341EF29D46}" type="sibTrans" cxnId="{33E26AAD-5874-4655-824C-12A31FFBB1C7}">
      <dgm:prSet/>
      <dgm:spPr/>
      <dgm:t>
        <a:bodyPr/>
        <a:lstStyle/>
        <a:p>
          <a:endParaRPr lang="en-GB"/>
        </a:p>
      </dgm:t>
    </dgm:pt>
    <dgm:pt modelId="{8401E8DB-88C3-46F3-8A54-97B4DD9E4891}" type="pres">
      <dgm:prSet presAssocID="{4C8E3B8E-F4F9-44A4-8B88-EA88142D4679}" presName="vert0" presStyleCnt="0">
        <dgm:presLayoutVars>
          <dgm:dir/>
          <dgm:animOne val="branch"/>
          <dgm:animLvl val="lvl"/>
        </dgm:presLayoutVars>
      </dgm:prSet>
      <dgm:spPr/>
    </dgm:pt>
    <dgm:pt modelId="{4E9AAE24-5ED4-4347-9E09-1DBD13C87066}" type="pres">
      <dgm:prSet presAssocID="{6799C595-972E-416B-ACF7-97ACEC6AD02D}" presName="thickLine" presStyleLbl="alignNode1" presStyleIdx="0" presStyleCnt="4"/>
      <dgm:spPr/>
    </dgm:pt>
    <dgm:pt modelId="{64C831F4-4475-4F92-9108-07193DF64D44}" type="pres">
      <dgm:prSet presAssocID="{6799C595-972E-416B-ACF7-97ACEC6AD02D}" presName="horz1" presStyleCnt="0"/>
      <dgm:spPr/>
    </dgm:pt>
    <dgm:pt modelId="{5DC5BB73-86EA-42E3-B860-69FA2674986A}" type="pres">
      <dgm:prSet presAssocID="{6799C595-972E-416B-ACF7-97ACEC6AD02D}" presName="tx1" presStyleLbl="revTx" presStyleIdx="0" presStyleCnt="4"/>
      <dgm:spPr/>
    </dgm:pt>
    <dgm:pt modelId="{49F617D1-8D32-4E6F-B584-0BF8EE740E0D}" type="pres">
      <dgm:prSet presAssocID="{6799C595-972E-416B-ACF7-97ACEC6AD02D}" presName="vert1" presStyleCnt="0"/>
      <dgm:spPr/>
    </dgm:pt>
    <dgm:pt modelId="{5EE096D3-1855-438F-9CA3-1234A470D68B}" type="pres">
      <dgm:prSet presAssocID="{3D417113-BED7-4CC3-9121-1D97668AFEE4}" presName="thickLine" presStyleLbl="alignNode1" presStyleIdx="1" presStyleCnt="4"/>
      <dgm:spPr/>
    </dgm:pt>
    <dgm:pt modelId="{72B94E7C-75F0-491D-B7D6-149C71BCBDA4}" type="pres">
      <dgm:prSet presAssocID="{3D417113-BED7-4CC3-9121-1D97668AFEE4}" presName="horz1" presStyleCnt="0"/>
      <dgm:spPr/>
    </dgm:pt>
    <dgm:pt modelId="{41D18DB8-8E5F-46BD-A67C-97A337CD8F5F}" type="pres">
      <dgm:prSet presAssocID="{3D417113-BED7-4CC3-9121-1D97668AFEE4}" presName="tx1" presStyleLbl="revTx" presStyleIdx="1" presStyleCnt="4"/>
      <dgm:spPr/>
    </dgm:pt>
    <dgm:pt modelId="{C2D1C3E0-DA7A-480F-BE1E-C5D7ADB8F4A8}" type="pres">
      <dgm:prSet presAssocID="{3D417113-BED7-4CC3-9121-1D97668AFEE4}" presName="vert1" presStyleCnt="0"/>
      <dgm:spPr/>
    </dgm:pt>
    <dgm:pt modelId="{451B7BD5-393E-48A6-8D19-02ED92F13CDC}" type="pres">
      <dgm:prSet presAssocID="{1B8D1459-036B-4B12-BA69-517845474C3E}" presName="thickLine" presStyleLbl="alignNode1" presStyleIdx="2" presStyleCnt="4"/>
      <dgm:spPr/>
    </dgm:pt>
    <dgm:pt modelId="{3C22ABAC-8328-4D10-878F-8876ECD5E79D}" type="pres">
      <dgm:prSet presAssocID="{1B8D1459-036B-4B12-BA69-517845474C3E}" presName="horz1" presStyleCnt="0"/>
      <dgm:spPr/>
    </dgm:pt>
    <dgm:pt modelId="{97560B26-7CC0-4671-BBF5-8E5C581108F0}" type="pres">
      <dgm:prSet presAssocID="{1B8D1459-036B-4B12-BA69-517845474C3E}" presName="tx1" presStyleLbl="revTx" presStyleIdx="2" presStyleCnt="4"/>
      <dgm:spPr/>
    </dgm:pt>
    <dgm:pt modelId="{34336229-33FD-4941-B126-24879B6AA697}" type="pres">
      <dgm:prSet presAssocID="{1B8D1459-036B-4B12-BA69-517845474C3E}" presName="vert1" presStyleCnt="0"/>
      <dgm:spPr/>
    </dgm:pt>
    <dgm:pt modelId="{6A1243D3-8890-427C-A9FE-46D454084F6E}" type="pres">
      <dgm:prSet presAssocID="{21744029-E31F-4F85-92FB-1B38E9BEEEB9}" presName="thickLine" presStyleLbl="alignNode1" presStyleIdx="3" presStyleCnt="4"/>
      <dgm:spPr/>
    </dgm:pt>
    <dgm:pt modelId="{08337BA5-F327-4545-BA44-2FC8DF3264E4}" type="pres">
      <dgm:prSet presAssocID="{21744029-E31F-4F85-92FB-1B38E9BEEEB9}" presName="horz1" presStyleCnt="0"/>
      <dgm:spPr/>
    </dgm:pt>
    <dgm:pt modelId="{5F05E2F5-8602-40D3-B6F5-505007AB30CA}" type="pres">
      <dgm:prSet presAssocID="{21744029-E31F-4F85-92FB-1B38E9BEEEB9}" presName="tx1" presStyleLbl="revTx" presStyleIdx="3" presStyleCnt="4"/>
      <dgm:spPr/>
    </dgm:pt>
    <dgm:pt modelId="{DEB448B6-6DB2-4B8F-BBBA-02B234BF8481}" type="pres">
      <dgm:prSet presAssocID="{21744029-E31F-4F85-92FB-1B38E9BEEEB9}" presName="vert1" presStyleCnt="0"/>
      <dgm:spPr/>
    </dgm:pt>
  </dgm:ptLst>
  <dgm:cxnLst>
    <dgm:cxn modelId="{2BE6320E-7982-4D58-BE72-E64E0D54BD20}" srcId="{4C8E3B8E-F4F9-44A4-8B88-EA88142D4679}" destId="{3D417113-BED7-4CC3-9121-1D97668AFEE4}" srcOrd="1" destOrd="0" parTransId="{8E725B6D-842D-45BA-8274-1279E39FF663}" sibTransId="{78574459-2D28-42E6-ABAA-D6547E4D15CF}"/>
    <dgm:cxn modelId="{F855C540-FA5B-4F48-88E5-AE5B37E3753D}" type="presOf" srcId="{21744029-E31F-4F85-92FB-1B38E9BEEEB9}" destId="{5F05E2F5-8602-40D3-B6F5-505007AB30CA}" srcOrd="0" destOrd="0" presId="urn:microsoft.com/office/officeart/2008/layout/LinedList"/>
    <dgm:cxn modelId="{77173045-4F0F-46C3-8CED-0D491AAF4A9E}" type="presOf" srcId="{1B8D1459-036B-4B12-BA69-517845474C3E}" destId="{97560B26-7CC0-4671-BBF5-8E5C581108F0}" srcOrd="0" destOrd="0" presId="urn:microsoft.com/office/officeart/2008/layout/LinedList"/>
    <dgm:cxn modelId="{9277304C-19C5-41D4-BF71-E13407BA930C}" srcId="{4C8E3B8E-F4F9-44A4-8B88-EA88142D4679}" destId="{6799C595-972E-416B-ACF7-97ACEC6AD02D}" srcOrd="0" destOrd="0" parTransId="{0232B6DD-53F4-48CD-9A4F-FE24B7E415F6}" sibTransId="{7A9DCBD7-A594-4570-9F52-263A2AD70DFC}"/>
    <dgm:cxn modelId="{2994194D-80F0-4B28-868E-EED4F0A75819}" srcId="{4C8E3B8E-F4F9-44A4-8B88-EA88142D4679}" destId="{1B8D1459-036B-4B12-BA69-517845474C3E}" srcOrd="2" destOrd="0" parTransId="{81C4143C-E680-4914-8814-E183CC719CE5}" sibTransId="{1425DAB9-1680-4930-AC93-8C540FA1431B}"/>
    <dgm:cxn modelId="{33E26AAD-5874-4655-824C-12A31FFBB1C7}" srcId="{4C8E3B8E-F4F9-44A4-8B88-EA88142D4679}" destId="{21744029-E31F-4F85-92FB-1B38E9BEEEB9}" srcOrd="3" destOrd="0" parTransId="{CDFE684C-DC13-4F8D-A3DE-D0BCC6B52F93}" sibTransId="{0E13F20A-1699-4051-8108-96341EF29D46}"/>
    <dgm:cxn modelId="{1B4318F3-575D-4C29-A23C-C2CF8E97F6FE}" type="presOf" srcId="{4C8E3B8E-F4F9-44A4-8B88-EA88142D4679}" destId="{8401E8DB-88C3-46F3-8A54-97B4DD9E4891}" srcOrd="0" destOrd="0" presId="urn:microsoft.com/office/officeart/2008/layout/LinedList"/>
    <dgm:cxn modelId="{453545FA-B532-40EB-8AD6-91B3BA449AD0}" type="presOf" srcId="{3D417113-BED7-4CC3-9121-1D97668AFEE4}" destId="{41D18DB8-8E5F-46BD-A67C-97A337CD8F5F}" srcOrd="0" destOrd="0" presId="urn:microsoft.com/office/officeart/2008/layout/LinedList"/>
    <dgm:cxn modelId="{5E8F7AFA-AD49-46D5-9239-572052FC6580}" type="presOf" srcId="{6799C595-972E-416B-ACF7-97ACEC6AD02D}" destId="{5DC5BB73-86EA-42E3-B860-69FA2674986A}" srcOrd="0" destOrd="0" presId="urn:microsoft.com/office/officeart/2008/layout/LinedList"/>
    <dgm:cxn modelId="{E6B46876-8FC9-4D1F-AE32-5EDDBF521FA3}" type="presParOf" srcId="{8401E8DB-88C3-46F3-8A54-97B4DD9E4891}" destId="{4E9AAE24-5ED4-4347-9E09-1DBD13C87066}" srcOrd="0" destOrd="0" presId="urn:microsoft.com/office/officeart/2008/layout/LinedList"/>
    <dgm:cxn modelId="{C17FC34A-76A2-4E01-B4E8-F734A3D141FD}" type="presParOf" srcId="{8401E8DB-88C3-46F3-8A54-97B4DD9E4891}" destId="{64C831F4-4475-4F92-9108-07193DF64D44}" srcOrd="1" destOrd="0" presId="urn:microsoft.com/office/officeart/2008/layout/LinedList"/>
    <dgm:cxn modelId="{9EF85DC8-4397-444F-AD06-A1A901F949A4}" type="presParOf" srcId="{64C831F4-4475-4F92-9108-07193DF64D44}" destId="{5DC5BB73-86EA-42E3-B860-69FA2674986A}" srcOrd="0" destOrd="0" presId="urn:microsoft.com/office/officeart/2008/layout/LinedList"/>
    <dgm:cxn modelId="{36D9FF5C-3B05-48AB-9A2A-4ABECC51AF18}" type="presParOf" srcId="{64C831F4-4475-4F92-9108-07193DF64D44}" destId="{49F617D1-8D32-4E6F-B584-0BF8EE740E0D}" srcOrd="1" destOrd="0" presId="urn:microsoft.com/office/officeart/2008/layout/LinedList"/>
    <dgm:cxn modelId="{43A29926-0795-4E5E-8898-3FD3CE7155AA}" type="presParOf" srcId="{8401E8DB-88C3-46F3-8A54-97B4DD9E4891}" destId="{5EE096D3-1855-438F-9CA3-1234A470D68B}" srcOrd="2" destOrd="0" presId="urn:microsoft.com/office/officeart/2008/layout/LinedList"/>
    <dgm:cxn modelId="{C611DDBF-ABDE-4C18-956C-02E7BB1A5408}" type="presParOf" srcId="{8401E8DB-88C3-46F3-8A54-97B4DD9E4891}" destId="{72B94E7C-75F0-491D-B7D6-149C71BCBDA4}" srcOrd="3" destOrd="0" presId="urn:microsoft.com/office/officeart/2008/layout/LinedList"/>
    <dgm:cxn modelId="{CE6B409D-CC2A-4B3B-A167-14D9A7E39B1D}" type="presParOf" srcId="{72B94E7C-75F0-491D-B7D6-149C71BCBDA4}" destId="{41D18DB8-8E5F-46BD-A67C-97A337CD8F5F}" srcOrd="0" destOrd="0" presId="urn:microsoft.com/office/officeart/2008/layout/LinedList"/>
    <dgm:cxn modelId="{F3CEB9BB-B1A9-4109-B2ED-5A4EA0076CBA}" type="presParOf" srcId="{72B94E7C-75F0-491D-B7D6-149C71BCBDA4}" destId="{C2D1C3E0-DA7A-480F-BE1E-C5D7ADB8F4A8}" srcOrd="1" destOrd="0" presId="urn:microsoft.com/office/officeart/2008/layout/LinedList"/>
    <dgm:cxn modelId="{C5D8F918-3923-4B52-A5E3-068E8236A72F}" type="presParOf" srcId="{8401E8DB-88C3-46F3-8A54-97B4DD9E4891}" destId="{451B7BD5-393E-48A6-8D19-02ED92F13CDC}" srcOrd="4" destOrd="0" presId="urn:microsoft.com/office/officeart/2008/layout/LinedList"/>
    <dgm:cxn modelId="{43BC3076-7C15-4810-AEDC-D1891281CF46}" type="presParOf" srcId="{8401E8DB-88C3-46F3-8A54-97B4DD9E4891}" destId="{3C22ABAC-8328-4D10-878F-8876ECD5E79D}" srcOrd="5" destOrd="0" presId="urn:microsoft.com/office/officeart/2008/layout/LinedList"/>
    <dgm:cxn modelId="{5AA1F808-776D-4E25-9A49-6C2E13F05528}" type="presParOf" srcId="{3C22ABAC-8328-4D10-878F-8876ECD5E79D}" destId="{97560B26-7CC0-4671-BBF5-8E5C581108F0}" srcOrd="0" destOrd="0" presId="urn:microsoft.com/office/officeart/2008/layout/LinedList"/>
    <dgm:cxn modelId="{67103018-9CEE-400B-9E93-F754B5E8CF75}" type="presParOf" srcId="{3C22ABAC-8328-4D10-878F-8876ECD5E79D}" destId="{34336229-33FD-4941-B126-24879B6AA697}" srcOrd="1" destOrd="0" presId="urn:microsoft.com/office/officeart/2008/layout/LinedList"/>
    <dgm:cxn modelId="{8CD7798C-65C5-4FCC-91A5-B9276A9D8F76}" type="presParOf" srcId="{8401E8DB-88C3-46F3-8A54-97B4DD9E4891}" destId="{6A1243D3-8890-427C-A9FE-46D454084F6E}" srcOrd="6" destOrd="0" presId="urn:microsoft.com/office/officeart/2008/layout/LinedList"/>
    <dgm:cxn modelId="{F9ADD25D-948D-41C3-931C-623D5C8F7793}" type="presParOf" srcId="{8401E8DB-88C3-46F3-8A54-97B4DD9E4891}" destId="{08337BA5-F327-4545-BA44-2FC8DF3264E4}" srcOrd="7" destOrd="0" presId="urn:microsoft.com/office/officeart/2008/layout/LinedList"/>
    <dgm:cxn modelId="{322243C6-5E24-4EC9-93F8-4527CEE50270}" type="presParOf" srcId="{08337BA5-F327-4545-BA44-2FC8DF3264E4}" destId="{5F05E2F5-8602-40D3-B6F5-505007AB30CA}" srcOrd="0" destOrd="0" presId="urn:microsoft.com/office/officeart/2008/layout/LinedList"/>
    <dgm:cxn modelId="{0D981BD2-A73A-469A-A4F6-68BA77371830}" type="presParOf" srcId="{08337BA5-F327-4545-BA44-2FC8DF3264E4}" destId="{DEB448B6-6DB2-4B8F-BBBA-02B234BF848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15C81EB-E5CD-4FA7-9ECA-07155C0C1807}" type="doc">
      <dgm:prSet loTypeId="urn:microsoft.com/office/officeart/2005/8/layout/vProcess5" loCatId="process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DF08E95A-AC75-4CD9-AD8C-A1E12D580106}">
      <dgm:prSet custT="1"/>
      <dgm:spPr/>
      <dgm:t>
        <a:bodyPr/>
        <a:lstStyle/>
        <a:p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This presentation aimed to evaluates wearable devices impact on workforce, service delivery, patients and wider community.</a:t>
          </a:r>
        </a:p>
      </dgm:t>
    </dgm:pt>
    <dgm:pt modelId="{236F1AB8-621A-4EB2-A8C7-43266834740D}" type="parTrans" cxnId="{2EBE74BA-E433-41C8-88C5-2CE9FF354FB1}">
      <dgm:prSet/>
      <dgm:spPr/>
      <dgm:t>
        <a:bodyPr/>
        <a:lstStyle/>
        <a:p>
          <a:endParaRPr lang="en-GB"/>
        </a:p>
      </dgm:t>
    </dgm:pt>
    <dgm:pt modelId="{ED280022-ECA7-4425-AEF6-16D38C38D1D4}" type="sibTrans" cxnId="{2EBE74BA-E433-41C8-88C5-2CE9FF354FB1}">
      <dgm:prSet/>
      <dgm:spPr/>
      <dgm:t>
        <a:bodyPr/>
        <a:lstStyle/>
        <a:p>
          <a:endParaRPr lang="en-GB"/>
        </a:p>
      </dgm:t>
    </dgm:pt>
    <dgm:pt modelId="{D22D3ECA-E6C1-4248-9C90-D8D4C7F6933E}">
      <dgm:prSet custT="1"/>
      <dgm:spPr/>
      <dgm:t>
        <a:bodyPr/>
        <a:lstStyle/>
        <a:p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Wearables transformed workforce, service delivery, patient care and community health.</a:t>
          </a:r>
        </a:p>
      </dgm:t>
    </dgm:pt>
    <dgm:pt modelId="{EAFA7416-6C5B-4593-9569-CC980B5A7B37}" type="parTrans" cxnId="{9D783078-FC52-4CA8-83A8-E18FD35012D8}">
      <dgm:prSet/>
      <dgm:spPr/>
      <dgm:t>
        <a:bodyPr/>
        <a:lstStyle/>
        <a:p>
          <a:endParaRPr lang="en-GB"/>
        </a:p>
      </dgm:t>
    </dgm:pt>
    <dgm:pt modelId="{0E57353C-033C-42C7-89A2-FF3DCE553177}" type="sibTrans" cxnId="{9D783078-FC52-4CA8-83A8-E18FD35012D8}">
      <dgm:prSet/>
      <dgm:spPr/>
      <dgm:t>
        <a:bodyPr/>
        <a:lstStyle/>
        <a:p>
          <a:endParaRPr lang="en-GB"/>
        </a:p>
      </dgm:t>
    </dgm:pt>
    <dgm:pt modelId="{A35C87B2-1CD2-43D0-AAA7-027557BE8AC7}">
      <dgm:prSet custT="1"/>
      <dgm:spPr/>
      <dgm:t>
        <a:bodyPr/>
        <a:lstStyle/>
        <a:p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Workforce pressures, digital inequalities and governance challenges remain.</a:t>
          </a:r>
        </a:p>
      </dgm:t>
    </dgm:pt>
    <dgm:pt modelId="{1575D2E5-54DB-48DF-B5BD-22A0711D1344}" type="parTrans" cxnId="{E3FF33CF-9B8B-4B5A-A60F-57E4AF57E2C8}">
      <dgm:prSet/>
      <dgm:spPr/>
      <dgm:t>
        <a:bodyPr/>
        <a:lstStyle/>
        <a:p>
          <a:endParaRPr lang="en-GB"/>
        </a:p>
      </dgm:t>
    </dgm:pt>
    <dgm:pt modelId="{44FF178D-8D32-42E0-86FC-3370EAC6A88A}" type="sibTrans" cxnId="{E3FF33CF-9B8B-4B5A-A60F-57E4AF57E2C8}">
      <dgm:prSet/>
      <dgm:spPr/>
      <dgm:t>
        <a:bodyPr/>
        <a:lstStyle/>
        <a:p>
          <a:endParaRPr lang="en-GB"/>
        </a:p>
      </dgm:t>
    </dgm:pt>
    <dgm:pt modelId="{552C2915-58E7-48BF-A33C-BCE1608A62AE}">
      <dgm:prSet custT="1"/>
      <dgm:spPr/>
      <dgm:t>
        <a:bodyPr/>
        <a:lstStyle/>
        <a:p>
          <a:r>
            <a:rPr lang="en-GB" sz="2000" dirty="0">
              <a:latin typeface="Segoe UI" panose="020B0502040204020203" pitchFamily="34" charset="0"/>
              <a:cs typeface="Segoe UI" panose="020B0502040204020203" pitchFamily="34" charset="0"/>
            </a:rPr>
            <a:t>Long-term success depends on ethical, inclusive and evidence-based implementation</a:t>
          </a:r>
        </a:p>
      </dgm:t>
    </dgm:pt>
    <dgm:pt modelId="{0B0F3BEE-3991-4115-AA2F-E4BBB5A5B413}" type="parTrans" cxnId="{5ED85D33-5F1C-4E86-A02D-428818ADF193}">
      <dgm:prSet/>
      <dgm:spPr/>
      <dgm:t>
        <a:bodyPr/>
        <a:lstStyle/>
        <a:p>
          <a:endParaRPr lang="en-GB"/>
        </a:p>
      </dgm:t>
    </dgm:pt>
    <dgm:pt modelId="{D2EAE1CD-54AD-4ED7-9859-1A022C379BE3}" type="sibTrans" cxnId="{5ED85D33-5F1C-4E86-A02D-428818ADF193}">
      <dgm:prSet/>
      <dgm:spPr/>
      <dgm:t>
        <a:bodyPr/>
        <a:lstStyle/>
        <a:p>
          <a:endParaRPr lang="en-GB"/>
        </a:p>
      </dgm:t>
    </dgm:pt>
    <dgm:pt modelId="{2EDF088E-06FA-4C11-8939-D2356F49BBFF}" type="pres">
      <dgm:prSet presAssocID="{B15C81EB-E5CD-4FA7-9ECA-07155C0C1807}" presName="outerComposite" presStyleCnt="0">
        <dgm:presLayoutVars>
          <dgm:chMax val="5"/>
          <dgm:dir/>
          <dgm:resizeHandles val="exact"/>
        </dgm:presLayoutVars>
      </dgm:prSet>
      <dgm:spPr/>
    </dgm:pt>
    <dgm:pt modelId="{73079BC7-F4E8-416A-A40E-004FF66B3ADA}" type="pres">
      <dgm:prSet presAssocID="{B15C81EB-E5CD-4FA7-9ECA-07155C0C1807}" presName="dummyMaxCanvas" presStyleCnt="0">
        <dgm:presLayoutVars/>
      </dgm:prSet>
      <dgm:spPr/>
    </dgm:pt>
    <dgm:pt modelId="{EEDE7EB9-E9EC-4AD0-824A-5B40A98533FD}" type="pres">
      <dgm:prSet presAssocID="{B15C81EB-E5CD-4FA7-9ECA-07155C0C1807}" presName="FourNodes_1" presStyleLbl="node1" presStyleIdx="0" presStyleCnt="4">
        <dgm:presLayoutVars>
          <dgm:bulletEnabled val="1"/>
        </dgm:presLayoutVars>
      </dgm:prSet>
      <dgm:spPr/>
    </dgm:pt>
    <dgm:pt modelId="{7EF01F0D-21C1-420E-9AEC-70E7C00D5FFA}" type="pres">
      <dgm:prSet presAssocID="{B15C81EB-E5CD-4FA7-9ECA-07155C0C1807}" presName="FourNodes_2" presStyleLbl="node1" presStyleIdx="1" presStyleCnt="4">
        <dgm:presLayoutVars>
          <dgm:bulletEnabled val="1"/>
        </dgm:presLayoutVars>
      </dgm:prSet>
      <dgm:spPr/>
    </dgm:pt>
    <dgm:pt modelId="{C06A2106-4BDF-436B-B2A9-E38A6F01E8D6}" type="pres">
      <dgm:prSet presAssocID="{B15C81EB-E5CD-4FA7-9ECA-07155C0C1807}" presName="FourNodes_3" presStyleLbl="node1" presStyleIdx="2" presStyleCnt="4">
        <dgm:presLayoutVars>
          <dgm:bulletEnabled val="1"/>
        </dgm:presLayoutVars>
      </dgm:prSet>
      <dgm:spPr/>
    </dgm:pt>
    <dgm:pt modelId="{1B48FD6E-9D2A-4094-840C-271CFD1F4389}" type="pres">
      <dgm:prSet presAssocID="{B15C81EB-E5CD-4FA7-9ECA-07155C0C1807}" presName="FourNodes_4" presStyleLbl="node1" presStyleIdx="3" presStyleCnt="4">
        <dgm:presLayoutVars>
          <dgm:bulletEnabled val="1"/>
        </dgm:presLayoutVars>
      </dgm:prSet>
      <dgm:spPr/>
    </dgm:pt>
    <dgm:pt modelId="{FB2F62FC-BA3F-420C-97CA-51977012D2BA}" type="pres">
      <dgm:prSet presAssocID="{B15C81EB-E5CD-4FA7-9ECA-07155C0C1807}" presName="FourConn_1-2" presStyleLbl="fgAccFollowNode1" presStyleIdx="0" presStyleCnt="3">
        <dgm:presLayoutVars>
          <dgm:bulletEnabled val="1"/>
        </dgm:presLayoutVars>
      </dgm:prSet>
      <dgm:spPr/>
    </dgm:pt>
    <dgm:pt modelId="{B5C04C5E-E8BE-4460-A36F-6C358AED977E}" type="pres">
      <dgm:prSet presAssocID="{B15C81EB-E5CD-4FA7-9ECA-07155C0C1807}" presName="FourConn_2-3" presStyleLbl="fgAccFollowNode1" presStyleIdx="1" presStyleCnt="3">
        <dgm:presLayoutVars>
          <dgm:bulletEnabled val="1"/>
        </dgm:presLayoutVars>
      </dgm:prSet>
      <dgm:spPr/>
    </dgm:pt>
    <dgm:pt modelId="{229950DF-77C3-418D-B495-8D8640A6FDAE}" type="pres">
      <dgm:prSet presAssocID="{B15C81EB-E5CD-4FA7-9ECA-07155C0C1807}" presName="FourConn_3-4" presStyleLbl="fgAccFollowNode1" presStyleIdx="2" presStyleCnt="3">
        <dgm:presLayoutVars>
          <dgm:bulletEnabled val="1"/>
        </dgm:presLayoutVars>
      </dgm:prSet>
      <dgm:spPr/>
    </dgm:pt>
    <dgm:pt modelId="{27AD8B38-550D-4B2B-A045-648797655525}" type="pres">
      <dgm:prSet presAssocID="{B15C81EB-E5CD-4FA7-9ECA-07155C0C1807}" presName="FourNodes_1_text" presStyleLbl="node1" presStyleIdx="3" presStyleCnt="4">
        <dgm:presLayoutVars>
          <dgm:bulletEnabled val="1"/>
        </dgm:presLayoutVars>
      </dgm:prSet>
      <dgm:spPr/>
    </dgm:pt>
    <dgm:pt modelId="{9A356857-1CDD-49EE-A4C1-8687E3BD377B}" type="pres">
      <dgm:prSet presAssocID="{B15C81EB-E5CD-4FA7-9ECA-07155C0C1807}" presName="FourNodes_2_text" presStyleLbl="node1" presStyleIdx="3" presStyleCnt="4">
        <dgm:presLayoutVars>
          <dgm:bulletEnabled val="1"/>
        </dgm:presLayoutVars>
      </dgm:prSet>
      <dgm:spPr/>
    </dgm:pt>
    <dgm:pt modelId="{CD598F8A-D3FA-4CB9-85C2-A52E26053DA3}" type="pres">
      <dgm:prSet presAssocID="{B15C81EB-E5CD-4FA7-9ECA-07155C0C1807}" presName="FourNodes_3_text" presStyleLbl="node1" presStyleIdx="3" presStyleCnt="4">
        <dgm:presLayoutVars>
          <dgm:bulletEnabled val="1"/>
        </dgm:presLayoutVars>
      </dgm:prSet>
      <dgm:spPr/>
    </dgm:pt>
    <dgm:pt modelId="{10DB3BB2-BF9D-42C6-96BB-EE9908B02307}" type="pres">
      <dgm:prSet presAssocID="{B15C81EB-E5CD-4FA7-9ECA-07155C0C1807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F58F9C00-76B3-4A5D-BD9D-FCD9E6F93439}" type="presOf" srcId="{44FF178D-8D32-42E0-86FC-3370EAC6A88A}" destId="{229950DF-77C3-418D-B495-8D8640A6FDAE}" srcOrd="0" destOrd="0" presId="urn:microsoft.com/office/officeart/2005/8/layout/vProcess5"/>
    <dgm:cxn modelId="{9D851815-0605-4B9A-BEF4-B268A9335B02}" type="presOf" srcId="{A35C87B2-1CD2-43D0-AAA7-027557BE8AC7}" destId="{CD598F8A-D3FA-4CB9-85C2-A52E26053DA3}" srcOrd="1" destOrd="0" presId="urn:microsoft.com/office/officeart/2005/8/layout/vProcess5"/>
    <dgm:cxn modelId="{322DA817-E87B-4AD4-8E8E-9FF3A159FD2D}" type="presOf" srcId="{D22D3ECA-E6C1-4248-9C90-D8D4C7F6933E}" destId="{9A356857-1CDD-49EE-A4C1-8687E3BD377B}" srcOrd="1" destOrd="0" presId="urn:microsoft.com/office/officeart/2005/8/layout/vProcess5"/>
    <dgm:cxn modelId="{B95DDD17-A234-44B0-B4DB-D129BE36B92F}" type="presOf" srcId="{B15C81EB-E5CD-4FA7-9ECA-07155C0C1807}" destId="{2EDF088E-06FA-4C11-8939-D2356F49BBFF}" srcOrd="0" destOrd="0" presId="urn:microsoft.com/office/officeart/2005/8/layout/vProcess5"/>
    <dgm:cxn modelId="{485AA228-E861-4853-9F85-C3499CEA252C}" type="presOf" srcId="{DF08E95A-AC75-4CD9-AD8C-A1E12D580106}" destId="{27AD8B38-550D-4B2B-A045-648797655525}" srcOrd="1" destOrd="0" presId="urn:microsoft.com/office/officeart/2005/8/layout/vProcess5"/>
    <dgm:cxn modelId="{5ED85D33-5F1C-4E86-A02D-428818ADF193}" srcId="{B15C81EB-E5CD-4FA7-9ECA-07155C0C1807}" destId="{552C2915-58E7-48BF-A33C-BCE1608A62AE}" srcOrd="3" destOrd="0" parTransId="{0B0F3BEE-3991-4115-AA2F-E4BBB5A5B413}" sibTransId="{D2EAE1CD-54AD-4ED7-9859-1A022C379BE3}"/>
    <dgm:cxn modelId="{DC9FCD69-1BBF-4922-A678-EE6D0D0B1363}" type="presOf" srcId="{0E57353C-033C-42C7-89A2-FF3DCE553177}" destId="{B5C04C5E-E8BE-4460-A36F-6C358AED977E}" srcOrd="0" destOrd="0" presId="urn:microsoft.com/office/officeart/2005/8/layout/vProcess5"/>
    <dgm:cxn modelId="{9D783078-FC52-4CA8-83A8-E18FD35012D8}" srcId="{B15C81EB-E5CD-4FA7-9ECA-07155C0C1807}" destId="{D22D3ECA-E6C1-4248-9C90-D8D4C7F6933E}" srcOrd="1" destOrd="0" parTransId="{EAFA7416-6C5B-4593-9569-CC980B5A7B37}" sibTransId="{0E57353C-033C-42C7-89A2-FF3DCE553177}"/>
    <dgm:cxn modelId="{F4BB0E7C-1C43-4F28-92D2-34AA4D121B95}" type="presOf" srcId="{552C2915-58E7-48BF-A33C-BCE1608A62AE}" destId="{1B48FD6E-9D2A-4094-840C-271CFD1F4389}" srcOrd="0" destOrd="0" presId="urn:microsoft.com/office/officeart/2005/8/layout/vProcess5"/>
    <dgm:cxn modelId="{B826127F-F65D-4B49-AAAD-226B10652E88}" type="presOf" srcId="{A35C87B2-1CD2-43D0-AAA7-027557BE8AC7}" destId="{C06A2106-4BDF-436B-B2A9-E38A6F01E8D6}" srcOrd="0" destOrd="0" presId="urn:microsoft.com/office/officeart/2005/8/layout/vProcess5"/>
    <dgm:cxn modelId="{8D0E8D9C-82EF-4736-A911-3C14DB08A12C}" type="presOf" srcId="{ED280022-ECA7-4425-AEF6-16D38C38D1D4}" destId="{FB2F62FC-BA3F-420C-97CA-51977012D2BA}" srcOrd="0" destOrd="0" presId="urn:microsoft.com/office/officeart/2005/8/layout/vProcess5"/>
    <dgm:cxn modelId="{2EBE74BA-E433-41C8-88C5-2CE9FF354FB1}" srcId="{B15C81EB-E5CD-4FA7-9ECA-07155C0C1807}" destId="{DF08E95A-AC75-4CD9-AD8C-A1E12D580106}" srcOrd="0" destOrd="0" parTransId="{236F1AB8-621A-4EB2-A8C7-43266834740D}" sibTransId="{ED280022-ECA7-4425-AEF6-16D38C38D1D4}"/>
    <dgm:cxn modelId="{A67970C7-48DD-4EA5-A6E2-4D2A4D6DACCA}" type="presOf" srcId="{D22D3ECA-E6C1-4248-9C90-D8D4C7F6933E}" destId="{7EF01F0D-21C1-420E-9AEC-70E7C00D5FFA}" srcOrd="0" destOrd="0" presId="urn:microsoft.com/office/officeart/2005/8/layout/vProcess5"/>
    <dgm:cxn modelId="{E595C6C7-D4EF-4E6B-A8D3-CC5BCCC1BF6E}" type="presOf" srcId="{552C2915-58E7-48BF-A33C-BCE1608A62AE}" destId="{10DB3BB2-BF9D-42C6-96BB-EE9908B02307}" srcOrd="1" destOrd="0" presId="urn:microsoft.com/office/officeart/2005/8/layout/vProcess5"/>
    <dgm:cxn modelId="{E3FF33CF-9B8B-4B5A-A60F-57E4AF57E2C8}" srcId="{B15C81EB-E5CD-4FA7-9ECA-07155C0C1807}" destId="{A35C87B2-1CD2-43D0-AAA7-027557BE8AC7}" srcOrd="2" destOrd="0" parTransId="{1575D2E5-54DB-48DF-B5BD-22A0711D1344}" sibTransId="{44FF178D-8D32-42E0-86FC-3370EAC6A88A}"/>
    <dgm:cxn modelId="{BC8B88ED-C7B7-49FF-9256-062E0978B433}" type="presOf" srcId="{DF08E95A-AC75-4CD9-AD8C-A1E12D580106}" destId="{EEDE7EB9-E9EC-4AD0-824A-5B40A98533FD}" srcOrd="0" destOrd="0" presId="urn:microsoft.com/office/officeart/2005/8/layout/vProcess5"/>
    <dgm:cxn modelId="{A0586438-6C82-40F8-B75D-929A7FF2B14E}" type="presParOf" srcId="{2EDF088E-06FA-4C11-8939-D2356F49BBFF}" destId="{73079BC7-F4E8-416A-A40E-004FF66B3ADA}" srcOrd="0" destOrd="0" presId="urn:microsoft.com/office/officeart/2005/8/layout/vProcess5"/>
    <dgm:cxn modelId="{04AED23D-BEEA-4D13-B986-A8C5CBCF378D}" type="presParOf" srcId="{2EDF088E-06FA-4C11-8939-D2356F49BBFF}" destId="{EEDE7EB9-E9EC-4AD0-824A-5B40A98533FD}" srcOrd="1" destOrd="0" presId="urn:microsoft.com/office/officeart/2005/8/layout/vProcess5"/>
    <dgm:cxn modelId="{DD07826A-A52A-4FC8-99CB-A1A6B0E76E74}" type="presParOf" srcId="{2EDF088E-06FA-4C11-8939-D2356F49BBFF}" destId="{7EF01F0D-21C1-420E-9AEC-70E7C00D5FFA}" srcOrd="2" destOrd="0" presId="urn:microsoft.com/office/officeart/2005/8/layout/vProcess5"/>
    <dgm:cxn modelId="{823B2C86-1A9D-43A2-A7BF-9FFACC2559F9}" type="presParOf" srcId="{2EDF088E-06FA-4C11-8939-D2356F49BBFF}" destId="{C06A2106-4BDF-436B-B2A9-E38A6F01E8D6}" srcOrd="3" destOrd="0" presId="urn:microsoft.com/office/officeart/2005/8/layout/vProcess5"/>
    <dgm:cxn modelId="{D437D001-D1CE-41E8-98E9-05CD2230E05B}" type="presParOf" srcId="{2EDF088E-06FA-4C11-8939-D2356F49BBFF}" destId="{1B48FD6E-9D2A-4094-840C-271CFD1F4389}" srcOrd="4" destOrd="0" presId="urn:microsoft.com/office/officeart/2005/8/layout/vProcess5"/>
    <dgm:cxn modelId="{DBD4F460-0258-4520-B4F1-1639B8723126}" type="presParOf" srcId="{2EDF088E-06FA-4C11-8939-D2356F49BBFF}" destId="{FB2F62FC-BA3F-420C-97CA-51977012D2BA}" srcOrd="5" destOrd="0" presId="urn:microsoft.com/office/officeart/2005/8/layout/vProcess5"/>
    <dgm:cxn modelId="{0C407256-4442-4DCA-94C1-47EB57EF7D2D}" type="presParOf" srcId="{2EDF088E-06FA-4C11-8939-D2356F49BBFF}" destId="{B5C04C5E-E8BE-4460-A36F-6C358AED977E}" srcOrd="6" destOrd="0" presId="urn:microsoft.com/office/officeart/2005/8/layout/vProcess5"/>
    <dgm:cxn modelId="{74A5D686-33E5-4797-BC11-C1B6859A818A}" type="presParOf" srcId="{2EDF088E-06FA-4C11-8939-D2356F49BBFF}" destId="{229950DF-77C3-418D-B495-8D8640A6FDAE}" srcOrd="7" destOrd="0" presId="urn:microsoft.com/office/officeart/2005/8/layout/vProcess5"/>
    <dgm:cxn modelId="{5A530030-11CA-4E23-A93B-3CBAA3132CB0}" type="presParOf" srcId="{2EDF088E-06FA-4C11-8939-D2356F49BBFF}" destId="{27AD8B38-550D-4B2B-A045-648797655525}" srcOrd="8" destOrd="0" presId="urn:microsoft.com/office/officeart/2005/8/layout/vProcess5"/>
    <dgm:cxn modelId="{07FDDE46-D2F7-4CC7-B8A0-C5A12AB92C59}" type="presParOf" srcId="{2EDF088E-06FA-4C11-8939-D2356F49BBFF}" destId="{9A356857-1CDD-49EE-A4C1-8687E3BD377B}" srcOrd="9" destOrd="0" presId="urn:microsoft.com/office/officeart/2005/8/layout/vProcess5"/>
    <dgm:cxn modelId="{3D6D3F43-F32F-46AB-91FA-5B36C538600D}" type="presParOf" srcId="{2EDF088E-06FA-4C11-8939-D2356F49BBFF}" destId="{CD598F8A-D3FA-4CB9-85C2-A52E26053DA3}" srcOrd="10" destOrd="0" presId="urn:microsoft.com/office/officeart/2005/8/layout/vProcess5"/>
    <dgm:cxn modelId="{B359A671-718A-4757-A6F7-DCEF1F9231E7}" type="presParOf" srcId="{2EDF088E-06FA-4C11-8939-D2356F49BBFF}" destId="{10DB3BB2-BF9D-42C6-96BB-EE9908B02307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B9E3D3-AC1C-41FD-BC75-76A4F0CFE35D}">
      <dsp:nvSpPr>
        <dsp:cNvPr id="0" name=""/>
        <dsp:cNvSpPr/>
      </dsp:nvSpPr>
      <dsp:spPr>
        <a:xfrm>
          <a:off x="0" y="1906"/>
          <a:ext cx="8763000" cy="936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Wearable health technologies support NHS shift towards digitally enabled, preventive care. </a:t>
          </a:r>
        </a:p>
      </dsp:txBody>
      <dsp:txXfrm>
        <a:off x="45692" y="47598"/>
        <a:ext cx="8671616" cy="844616"/>
      </dsp:txXfrm>
    </dsp:sp>
    <dsp:sp modelId="{743861DC-E08E-455F-9CF1-26F292E39ADA}">
      <dsp:nvSpPr>
        <dsp:cNvPr id="0" name=""/>
        <dsp:cNvSpPr/>
      </dsp:nvSpPr>
      <dsp:spPr>
        <a:xfrm>
          <a:off x="0" y="1088453"/>
          <a:ext cx="8763000" cy="936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The City of London offers favourable condition due to high digital literacy and advanced infrastructure (LOTI, 2022).</a:t>
          </a:r>
        </a:p>
      </dsp:txBody>
      <dsp:txXfrm>
        <a:off x="45692" y="1134145"/>
        <a:ext cx="8671616" cy="844616"/>
      </dsp:txXfrm>
    </dsp:sp>
    <dsp:sp modelId="{FD0E9E1F-3002-4194-98B3-7AD895F86A22}">
      <dsp:nvSpPr>
        <dsp:cNvPr id="0" name=""/>
        <dsp:cNvSpPr/>
      </dsp:nvSpPr>
      <dsp:spPr>
        <a:xfrm>
          <a:off x="0" y="2168453"/>
          <a:ext cx="8763000" cy="936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Despite growing adoption (46% UK users), concerns regarding data security and digital inequality remain (Cleveland Clinic London, 2024).</a:t>
          </a:r>
        </a:p>
      </dsp:txBody>
      <dsp:txXfrm>
        <a:off x="45692" y="2214145"/>
        <a:ext cx="8671616" cy="844616"/>
      </dsp:txXfrm>
    </dsp:sp>
    <dsp:sp modelId="{6E54AC9F-7BA1-4EA2-BB70-329F41D49CF8}">
      <dsp:nvSpPr>
        <dsp:cNvPr id="0" name=""/>
        <dsp:cNvSpPr/>
      </dsp:nvSpPr>
      <dsp:spPr>
        <a:xfrm>
          <a:off x="0" y="3248453"/>
          <a:ext cx="8763000" cy="936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This presentation aims to analyse wearable devices impact on the workforce service delivery, patients and the wider community. </a:t>
          </a:r>
        </a:p>
      </dsp:txBody>
      <dsp:txXfrm>
        <a:off x="45692" y="3294145"/>
        <a:ext cx="8671616" cy="8446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B9F272-6250-4F0E-AD1E-D09EE34FAAB2}">
      <dsp:nvSpPr>
        <dsp:cNvPr id="0" name=""/>
        <dsp:cNvSpPr/>
      </dsp:nvSpPr>
      <dsp:spPr>
        <a:xfrm>
          <a:off x="0" y="0"/>
          <a:ext cx="8686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0A5009-DCEE-4279-A85B-245852EDB391}">
      <dsp:nvSpPr>
        <dsp:cNvPr id="0" name=""/>
        <dsp:cNvSpPr/>
      </dsp:nvSpPr>
      <dsp:spPr>
        <a:xfrm>
          <a:off x="0" y="0"/>
          <a:ext cx="8686800" cy="1010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Segoe UI" panose="020B0502040204020203" pitchFamily="34" charset="0"/>
              <a:cs typeface="Segoe UI" panose="020B0502040204020203" pitchFamily="34" charset="0"/>
            </a:rPr>
            <a:t>Remote monitoring enables expanded clinical roles and rapid intervention.</a:t>
          </a:r>
          <a:endParaRPr lang="en-GB" sz="2000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0" y="0"/>
        <a:ext cx="8686800" cy="1010639"/>
      </dsp:txXfrm>
    </dsp:sp>
    <dsp:sp modelId="{DEFCD904-B548-4344-B4FC-E3742ABE7634}">
      <dsp:nvSpPr>
        <dsp:cNvPr id="0" name=""/>
        <dsp:cNvSpPr/>
      </dsp:nvSpPr>
      <dsp:spPr>
        <a:xfrm>
          <a:off x="0" y="1010639"/>
          <a:ext cx="8686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D8A4F4-9050-4629-AAC2-C4055DDDCE15}">
      <dsp:nvSpPr>
        <dsp:cNvPr id="0" name=""/>
        <dsp:cNvSpPr/>
      </dsp:nvSpPr>
      <dsp:spPr>
        <a:xfrm>
          <a:off x="0" y="1010639"/>
          <a:ext cx="8686800" cy="1010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Segoe UI" panose="020B0502040204020203" pitchFamily="34" charset="0"/>
              <a:cs typeface="Segoe UI" panose="020B0502040204020203" pitchFamily="34" charset="0"/>
            </a:rPr>
            <a:t>NHS have over 1.4 million staff, yet digital responsibilities increase workload (NHS, 2024).</a:t>
          </a:r>
          <a:endParaRPr lang="en-GB" sz="2000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0" y="1010639"/>
        <a:ext cx="8686800" cy="1010639"/>
      </dsp:txXfrm>
    </dsp:sp>
    <dsp:sp modelId="{1006A266-1932-4A29-81E4-F2621F82C551}">
      <dsp:nvSpPr>
        <dsp:cNvPr id="0" name=""/>
        <dsp:cNvSpPr/>
      </dsp:nvSpPr>
      <dsp:spPr>
        <a:xfrm>
          <a:off x="0" y="2021279"/>
          <a:ext cx="8686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309B3F-F071-4BFB-8515-D975369D8BE1}">
      <dsp:nvSpPr>
        <dsp:cNvPr id="0" name=""/>
        <dsp:cNvSpPr/>
      </dsp:nvSpPr>
      <dsp:spPr>
        <a:xfrm>
          <a:off x="0" y="2021279"/>
          <a:ext cx="8686800" cy="1010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Segoe UI" panose="020B0502040204020203" pitchFamily="34" charset="0"/>
              <a:cs typeface="Segoe UI" panose="020B0502040204020203" pitchFamily="34" charset="0"/>
            </a:rPr>
            <a:t>New digital roles require advanced data interpretation and digital competencies.</a:t>
          </a:r>
          <a:endParaRPr lang="en-GB" sz="2000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0" y="2021279"/>
        <a:ext cx="8686800" cy="1010639"/>
      </dsp:txXfrm>
    </dsp:sp>
    <dsp:sp modelId="{6AFCC928-4032-4A90-9E92-4EBF5BE1F588}">
      <dsp:nvSpPr>
        <dsp:cNvPr id="0" name=""/>
        <dsp:cNvSpPr/>
      </dsp:nvSpPr>
      <dsp:spPr>
        <a:xfrm>
          <a:off x="0" y="3031919"/>
          <a:ext cx="8686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1E9DA9-2101-402E-96C5-9C90F41CCAF2}">
      <dsp:nvSpPr>
        <dsp:cNvPr id="0" name=""/>
        <dsp:cNvSpPr/>
      </dsp:nvSpPr>
      <dsp:spPr>
        <a:xfrm>
          <a:off x="0" y="3031919"/>
          <a:ext cx="8686800" cy="1010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Segoe UI" panose="020B0502040204020203" pitchFamily="34" charset="0"/>
              <a:cs typeface="Segoe UI" panose="020B0502040204020203" pitchFamily="34" charset="0"/>
            </a:rPr>
            <a:t>As per TAM clinicians adopt wearables when they perceive them as useful and easy to use, however, organisational barriers remain (</a:t>
          </a:r>
          <a:r>
            <a:rPr lang="en-US" sz="2000" kern="1200" dirty="0" err="1">
              <a:latin typeface="Segoe UI" panose="020B0502040204020203" pitchFamily="34" charset="0"/>
              <a:cs typeface="Segoe UI" panose="020B0502040204020203" pitchFamily="34" charset="0"/>
            </a:rPr>
            <a:t>Taherdoost</a:t>
          </a:r>
          <a:r>
            <a:rPr lang="en-US" sz="2000" kern="1200" dirty="0">
              <a:latin typeface="Segoe UI" panose="020B0502040204020203" pitchFamily="34" charset="0"/>
              <a:cs typeface="Segoe UI" panose="020B0502040204020203" pitchFamily="34" charset="0"/>
            </a:rPr>
            <a:t>, 2018, p.962).</a:t>
          </a:r>
          <a:endParaRPr lang="en-GB" sz="2000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0" y="3031919"/>
        <a:ext cx="8686800" cy="10106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FD2BA2-9FDC-44A8-8804-B58064644F02}">
      <dsp:nvSpPr>
        <dsp:cNvPr id="0" name=""/>
        <dsp:cNvSpPr/>
      </dsp:nvSpPr>
      <dsp:spPr>
        <a:xfrm>
          <a:off x="-5513922" y="-844209"/>
          <a:ext cx="6565219" cy="6565219"/>
        </a:xfrm>
        <a:prstGeom prst="blockArc">
          <a:avLst>
            <a:gd name="adj1" fmla="val 18900000"/>
            <a:gd name="adj2" fmla="val 2700000"/>
            <a:gd name="adj3" fmla="val 329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C8CAA2-47ED-4F5A-8A1C-88733C666354}">
      <dsp:nvSpPr>
        <dsp:cNvPr id="0" name=""/>
        <dsp:cNvSpPr/>
      </dsp:nvSpPr>
      <dsp:spPr>
        <a:xfrm>
          <a:off x="550354" y="374928"/>
          <a:ext cx="8297021" cy="7502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5508" tIns="50800" rIns="50800" bIns="508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Remote Patient Monitoring shifted healthcare delivery from hospitals to patients' homes (Ferdous and Rahman, 2025, p.38).</a:t>
          </a:r>
        </a:p>
      </dsp:txBody>
      <dsp:txXfrm>
        <a:off x="550354" y="374928"/>
        <a:ext cx="8297021" cy="750246"/>
      </dsp:txXfrm>
    </dsp:sp>
    <dsp:sp modelId="{13F48C87-B50A-460A-B456-6A6D2A7E178A}">
      <dsp:nvSpPr>
        <dsp:cNvPr id="0" name=""/>
        <dsp:cNvSpPr/>
      </dsp:nvSpPr>
      <dsp:spPr>
        <a:xfrm>
          <a:off x="81450" y="281147"/>
          <a:ext cx="937808" cy="93780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C90C22-7F07-4ADB-BE58-A9E244C8DA60}">
      <dsp:nvSpPr>
        <dsp:cNvPr id="0" name=""/>
        <dsp:cNvSpPr/>
      </dsp:nvSpPr>
      <dsp:spPr>
        <a:xfrm>
          <a:off x="980488" y="1500493"/>
          <a:ext cx="7866888" cy="7502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5508" tIns="50800" rIns="50800" bIns="508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London operates around </a:t>
          </a:r>
          <a:r>
            <a:rPr lang="en-GB" sz="2000" b="0" kern="1200" dirty="0">
              <a:latin typeface="Segoe UI" panose="020B0502040204020203" pitchFamily="34" charset="0"/>
              <a:cs typeface="Segoe UI" panose="020B0502040204020203" pitchFamily="34" charset="0"/>
            </a:rPr>
            <a:t>1,800 Virtual Ward beds</a:t>
          </a: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, treating almost </a:t>
          </a:r>
          <a:r>
            <a:rPr lang="en-GB" sz="2000" b="0" kern="1200" dirty="0">
              <a:latin typeface="Segoe UI" panose="020B0502040204020203" pitchFamily="34" charset="0"/>
              <a:cs typeface="Segoe UI" panose="020B0502040204020203" pitchFamily="34" charset="0"/>
            </a:rPr>
            <a:t>1,000 patients</a:t>
          </a: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 at home (NHS, 2023).</a:t>
          </a:r>
        </a:p>
      </dsp:txBody>
      <dsp:txXfrm>
        <a:off x="980488" y="1500493"/>
        <a:ext cx="7866888" cy="750246"/>
      </dsp:txXfrm>
    </dsp:sp>
    <dsp:sp modelId="{F8B123B7-51A5-45C3-9882-A327D97116D0}">
      <dsp:nvSpPr>
        <dsp:cNvPr id="0" name=""/>
        <dsp:cNvSpPr/>
      </dsp:nvSpPr>
      <dsp:spPr>
        <a:xfrm>
          <a:off x="511583" y="1406712"/>
          <a:ext cx="937808" cy="93780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5DF274-60B9-498A-A801-268308DBB126}">
      <dsp:nvSpPr>
        <dsp:cNvPr id="0" name=""/>
        <dsp:cNvSpPr/>
      </dsp:nvSpPr>
      <dsp:spPr>
        <a:xfrm>
          <a:off x="980488" y="2626059"/>
          <a:ext cx="7866888" cy="7502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5508" tIns="50800" rIns="50800" bIns="508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Interoperability and false alerts continue to limit service effectiveness. </a:t>
          </a:r>
        </a:p>
      </dsp:txBody>
      <dsp:txXfrm>
        <a:off x="980488" y="2626059"/>
        <a:ext cx="7866888" cy="750246"/>
      </dsp:txXfrm>
    </dsp:sp>
    <dsp:sp modelId="{FA7D17FA-F5E5-43DA-9EED-400687C6E235}">
      <dsp:nvSpPr>
        <dsp:cNvPr id="0" name=""/>
        <dsp:cNvSpPr/>
      </dsp:nvSpPr>
      <dsp:spPr>
        <a:xfrm>
          <a:off x="511583" y="2532278"/>
          <a:ext cx="937808" cy="93780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E00E3D-B3DC-41D6-BD6C-111187F54C5D}">
      <dsp:nvSpPr>
        <dsp:cNvPr id="0" name=""/>
        <dsp:cNvSpPr/>
      </dsp:nvSpPr>
      <dsp:spPr>
        <a:xfrm>
          <a:off x="550354" y="3751624"/>
          <a:ext cx="8297021" cy="7502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5508" tIns="50800" rIns="50800" bIns="508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Segoe UI" panose="020B0502040204020203" pitchFamily="34" charset="0"/>
              <a:cs typeface="Segoe UI" panose="020B0502040204020203" pitchFamily="34" charset="0"/>
            </a:rPr>
            <a:t>Diffusion of Innovation Theory: </a:t>
          </a: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Perceived benefits encourage adoption, but digital infrastructure influences implementation </a:t>
          </a:r>
        </a:p>
      </dsp:txBody>
      <dsp:txXfrm>
        <a:off x="550354" y="3751624"/>
        <a:ext cx="8297021" cy="750246"/>
      </dsp:txXfrm>
    </dsp:sp>
    <dsp:sp modelId="{DBB04FD3-C5DB-4435-96E4-B2838FF603EF}">
      <dsp:nvSpPr>
        <dsp:cNvPr id="0" name=""/>
        <dsp:cNvSpPr/>
      </dsp:nvSpPr>
      <dsp:spPr>
        <a:xfrm>
          <a:off x="81450" y="3657843"/>
          <a:ext cx="937808" cy="93780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CE2D58-08DA-47C5-8DD6-DBF595863DDD}">
      <dsp:nvSpPr>
        <dsp:cNvPr id="0" name=""/>
        <dsp:cNvSpPr/>
      </dsp:nvSpPr>
      <dsp:spPr>
        <a:xfrm>
          <a:off x="0" y="0"/>
          <a:ext cx="8534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B993E5-1D64-4BD1-B233-580B5EB4AD72}">
      <dsp:nvSpPr>
        <dsp:cNvPr id="0" name=""/>
        <dsp:cNvSpPr/>
      </dsp:nvSpPr>
      <dsp:spPr>
        <a:xfrm>
          <a:off x="0" y="0"/>
          <a:ext cx="8534399" cy="1162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000" b="1" kern="1200" dirty="0">
              <a:latin typeface="Segoe UI" panose="020B0502040204020203" pitchFamily="34" charset="0"/>
              <a:cs typeface="Segoe UI" panose="020B0502040204020203" pitchFamily="34" charset="0"/>
            </a:rPr>
            <a:t> Patient Perceptions:</a:t>
          </a: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 Wearables enhance self-management and health awareness but raise privacy and data accuracy issues (Babu et al., 2024). </a:t>
          </a:r>
        </a:p>
      </dsp:txBody>
      <dsp:txXfrm>
        <a:off x="0" y="0"/>
        <a:ext cx="8534399" cy="1162049"/>
      </dsp:txXfrm>
    </dsp:sp>
    <dsp:sp modelId="{4D1D7342-2682-475A-B719-F26C1202A369}">
      <dsp:nvSpPr>
        <dsp:cNvPr id="0" name=""/>
        <dsp:cNvSpPr/>
      </dsp:nvSpPr>
      <dsp:spPr>
        <a:xfrm>
          <a:off x="0" y="1162050"/>
          <a:ext cx="8534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B4A80B-BE16-4A72-8FA1-5359C11DD02E}">
      <dsp:nvSpPr>
        <dsp:cNvPr id="0" name=""/>
        <dsp:cNvSpPr/>
      </dsp:nvSpPr>
      <dsp:spPr>
        <a:xfrm>
          <a:off x="0" y="1162049"/>
          <a:ext cx="8534399" cy="1162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000" b="1" kern="1200" dirty="0">
              <a:latin typeface="Segoe UI" panose="020B0502040204020203" pitchFamily="34" charset="0"/>
              <a:cs typeface="Segoe UI" panose="020B0502040204020203" pitchFamily="34" charset="0"/>
            </a:rPr>
            <a:t> Patient Experience:</a:t>
          </a: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 Remote monitoring improves convenience, personalised care and reduces hospital visits. </a:t>
          </a:r>
        </a:p>
      </dsp:txBody>
      <dsp:txXfrm>
        <a:off x="0" y="1162049"/>
        <a:ext cx="8534399" cy="1162049"/>
      </dsp:txXfrm>
    </dsp:sp>
    <dsp:sp modelId="{20094D98-BFBC-44E6-AF35-2E21450B4433}">
      <dsp:nvSpPr>
        <dsp:cNvPr id="0" name=""/>
        <dsp:cNvSpPr/>
      </dsp:nvSpPr>
      <dsp:spPr>
        <a:xfrm>
          <a:off x="0" y="2324100"/>
          <a:ext cx="8534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3D719E-084E-4199-8C3C-51207F4DF866}">
      <dsp:nvSpPr>
        <dsp:cNvPr id="0" name=""/>
        <dsp:cNvSpPr/>
      </dsp:nvSpPr>
      <dsp:spPr>
        <a:xfrm>
          <a:off x="0" y="2324099"/>
          <a:ext cx="8534399" cy="1162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000" b="1" kern="1200" dirty="0">
              <a:latin typeface="Segoe UI" panose="020B0502040204020203" pitchFamily="34" charset="0"/>
              <a:cs typeface="Segoe UI" panose="020B0502040204020203" pitchFamily="34" charset="0"/>
            </a:rPr>
            <a:t> Health Belief Model:</a:t>
          </a: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 Adoption depends on whether perceived benefits outweigh privacy, digital literacy and trust barriers (Kaur et al., 2025, p. 3). </a:t>
          </a:r>
        </a:p>
      </dsp:txBody>
      <dsp:txXfrm>
        <a:off x="0" y="2324099"/>
        <a:ext cx="8534399" cy="1162049"/>
      </dsp:txXfrm>
    </dsp:sp>
    <dsp:sp modelId="{62B32336-CCA3-488C-9C3D-F89BB40D08D0}">
      <dsp:nvSpPr>
        <dsp:cNvPr id="0" name=""/>
        <dsp:cNvSpPr/>
      </dsp:nvSpPr>
      <dsp:spPr>
        <a:xfrm>
          <a:off x="0" y="3486149"/>
          <a:ext cx="8534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71C6E5-B7B2-4A7A-A766-4A751B6D6347}">
      <dsp:nvSpPr>
        <dsp:cNvPr id="0" name=""/>
        <dsp:cNvSpPr/>
      </dsp:nvSpPr>
      <dsp:spPr>
        <a:xfrm>
          <a:off x="0" y="3486149"/>
          <a:ext cx="8534399" cy="1162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 Patient-centred implementation is crucial to maximise engagement and minimise digital inequalities.</a:t>
          </a:r>
        </a:p>
      </dsp:txBody>
      <dsp:txXfrm>
        <a:off x="0" y="3486149"/>
        <a:ext cx="8534399" cy="116204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DB78E9-E3C2-4C18-AD6E-9DE7101208D6}">
      <dsp:nvSpPr>
        <dsp:cNvPr id="0" name=""/>
        <dsp:cNvSpPr/>
      </dsp:nvSpPr>
      <dsp:spPr>
        <a:xfrm>
          <a:off x="0" y="0"/>
          <a:ext cx="8762999" cy="105909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Segoe UI" panose="020B0502040204020203" pitchFamily="34" charset="0"/>
              <a:cs typeface="Segoe UI" panose="020B0502040204020203" pitchFamily="34" charset="0"/>
            </a:rPr>
            <a:t>Patient/service location: </a:t>
          </a:r>
          <a:r>
            <a:rPr lang="en-GB" sz="2000" b="0" i="0" kern="1200" dirty="0">
              <a:latin typeface="Segoe UI" panose="020B0502040204020203" pitchFamily="34" charset="0"/>
              <a:cs typeface="Segoe UI" panose="020B0502040204020203" pitchFamily="34" charset="0"/>
            </a:rPr>
            <a:t>Wearables enable home-based care, reducing unnecessary hospital visits.</a:t>
          </a:r>
          <a:endParaRPr lang="en-GB" sz="2000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1858508" y="0"/>
        <a:ext cx="6904490" cy="1059090"/>
      </dsp:txXfrm>
    </dsp:sp>
    <dsp:sp modelId="{9946F994-1D54-4A56-B664-70D88C78ABCA}">
      <dsp:nvSpPr>
        <dsp:cNvPr id="0" name=""/>
        <dsp:cNvSpPr/>
      </dsp:nvSpPr>
      <dsp:spPr>
        <a:xfrm>
          <a:off x="105909" y="105909"/>
          <a:ext cx="1752599" cy="84727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19000" b="-19000"/>
          </a:stretch>
        </a:blip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8AA425-9BDA-4338-A019-BDBD514407CB}">
      <dsp:nvSpPr>
        <dsp:cNvPr id="0" name=""/>
        <dsp:cNvSpPr/>
      </dsp:nvSpPr>
      <dsp:spPr>
        <a:xfrm>
          <a:off x="0" y="1204323"/>
          <a:ext cx="8762999" cy="105909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Segoe UI" panose="020B0502040204020203" pitchFamily="34" charset="0"/>
              <a:cs typeface="Segoe UI" panose="020B0502040204020203" pitchFamily="34" charset="0"/>
            </a:rPr>
            <a:t>Family members: </a:t>
          </a:r>
          <a:r>
            <a:rPr lang="en-GB" sz="2000" b="0" i="0" kern="1200" dirty="0">
              <a:latin typeface="Segoe UI" panose="020B0502040204020203" pitchFamily="34" charset="0"/>
              <a:cs typeface="Segoe UI" panose="020B0502040204020203" pitchFamily="34" charset="0"/>
            </a:rPr>
            <a:t>Remote monitoring supports shared care but increase informal caregiving responsibilities (Saeed et al., 2025, p. 229).</a:t>
          </a:r>
          <a:endParaRPr lang="en-GB" sz="2000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1858508" y="1204323"/>
        <a:ext cx="6904490" cy="1059090"/>
      </dsp:txXfrm>
    </dsp:sp>
    <dsp:sp modelId="{0E2C1317-7422-48C1-8896-0CAF916F4C0A}">
      <dsp:nvSpPr>
        <dsp:cNvPr id="0" name=""/>
        <dsp:cNvSpPr/>
      </dsp:nvSpPr>
      <dsp:spPr>
        <a:xfrm>
          <a:off x="105909" y="1270908"/>
          <a:ext cx="1752599" cy="84727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rcRect/>
          <a:stretch>
            <a:fillRect t="-11000" b="-11000"/>
          </a:stretch>
        </a:blip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65093C-6154-4733-94B2-A1C897EF0340}">
      <dsp:nvSpPr>
        <dsp:cNvPr id="0" name=""/>
        <dsp:cNvSpPr/>
      </dsp:nvSpPr>
      <dsp:spPr>
        <a:xfrm>
          <a:off x="0" y="2329999"/>
          <a:ext cx="8762999" cy="105909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Segoe UI" panose="020B0502040204020203" pitchFamily="34" charset="0"/>
              <a:cs typeface="Segoe UI" panose="020B0502040204020203" pitchFamily="34" charset="0"/>
            </a:rPr>
            <a:t>Public Health: </a:t>
          </a:r>
          <a:r>
            <a:rPr lang="en-GB" sz="2000" b="0" i="0" kern="1200" dirty="0">
              <a:latin typeface="Segoe UI" panose="020B0502040204020203" pitchFamily="34" charset="0"/>
              <a:cs typeface="Segoe UI" panose="020B0502040204020203" pitchFamily="34" charset="0"/>
            </a:rPr>
            <a:t>Wearable data supports disease surveillance and preventative health planning (</a:t>
          </a:r>
          <a:r>
            <a:rPr lang="en-GB" sz="2000" kern="1200" dirty="0" err="1">
              <a:latin typeface="Segoe UI" panose="020B0502040204020203" pitchFamily="34" charset="0"/>
              <a:cs typeface="Segoe UI" panose="020B0502040204020203" pitchFamily="34" charset="0"/>
            </a:rPr>
            <a:t>Obianyo</a:t>
          </a:r>
          <a:r>
            <a:rPr lang="en-GB" sz="2000" b="0" i="0" kern="1200" dirty="0">
              <a:latin typeface="Segoe UI" panose="020B0502040204020203" pitchFamily="34" charset="0"/>
              <a:cs typeface="Segoe UI" panose="020B0502040204020203" pitchFamily="34" charset="0"/>
            </a:rPr>
            <a:t> et al., 2024).</a:t>
          </a:r>
          <a:endParaRPr lang="en-GB" sz="2000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1858508" y="2329999"/>
        <a:ext cx="6904490" cy="1059090"/>
      </dsp:txXfrm>
    </dsp:sp>
    <dsp:sp modelId="{2FF1D50B-BF7E-43FD-8314-BCA9B807BAA2}">
      <dsp:nvSpPr>
        <dsp:cNvPr id="0" name=""/>
        <dsp:cNvSpPr/>
      </dsp:nvSpPr>
      <dsp:spPr>
        <a:xfrm>
          <a:off x="105909" y="2435908"/>
          <a:ext cx="1752599" cy="84727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rcRect/>
          <a:stretch>
            <a:fillRect t="-48000" b="-48000"/>
          </a:stretch>
        </a:blip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672C50-116E-4C14-A3FC-802C2F6F76E7}">
      <dsp:nvSpPr>
        <dsp:cNvPr id="0" name=""/>
        <dsp:cNvSpPr/>
      </dsp:nvSpPr>
      <dsp:spPr>
        <a:xfrm>
          <a:off x="0" y="3494999"/>
          <a:ext cx="8762999" cy="105909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Segoe UI" panose="020B0502040204020203" pitchFamily="34" charset="0"/>
              <a:cs typeface="Segoe UI" panose="020B0502040204020203" pitchFamily="34" charset="0"/>
            </a:rPr>
            <a:t>Socio-Ecological Model: </a:t>
          </a:r>
          <a:r>
            <a:rPr lang="en-GB" sz="2000" b="0" i="0" kern="1200" dirty="0">
              <a:latin typeface="Segoe UI" panose="020B0502040204020203" pitchFamily="34" charset="0"/>
              <a:cs typeface="Segoe UI" panose="020B0502040204020203" pitchFamily="34" charset="0"/>
            </a:rPr>
            <a:t>Community benefits depend on digital inclusion and equitable access.</a:t>
          </a:r>
          <a:endParaRPr lang="en-GB" sz="2000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1858508" y="3494999"/>
        <a:ext cx="6904490" cy="1059090"/>
      </dsp:txXfrm>
    </dsp:sp>
    <dsp:sp modelId="{B0D62735-2E86-4D2E-AC33-108B6425C541}">
      <dsp:nvSpPr>
        <dsp:cNvPr id="0" name=""/>
        <dsp:cNvSpPr/>
      </dsp:nvSpPr>
      <dsp:spPr>
        <a:xfrm>
          <a:off x="105909" y="3600908"/>
          <a:ext cx="1752599" cy="84727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4"/>
          <a:srcRect/>
          <a:stretch>
            <a:fillRect t="-52000" b="-52000"/>
          </a:stretch>
        </a:blip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04CE0E-879E-4E28-A4E0-6B38D21938C4}">
      <dsp:nvSpPr>
        <dsp:cNvPr id="0" name=""/>
        <dsp:cNvSpPr/>
      </dsp:nvSpPr>
      <dsp:spPr>
        <a:xfrm>
          <a:off x="181272" y="1281375"/>
          <a:ext cx="4243387" cy="1722576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8184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Digital exclusion limits equitable access for disadvantaged and older people (Wilson et al., 2024, p.2).</a:t>
          </a:r>
        </a:p>
      </dsp:txBody>
      <dsp:txXfrm>
        <a:off x="181272" y="1281375"/>
        <a:ext cx="4243387" cy="1722576"/>
      </dsp:txXfrm>
    </dsp:sp>
    <dsp:sp modelId="{05E96F61-E2C1-4363-A99A-41006AA26DF2}">
      <dsp:nvSpPr>
        <dsp:cNvPr id="0" name=""/>
        <dsp:cNvSpPr/>
      </dsp:nvSpPr>
      <dsp:spPr>
        <a:xfrm>
          <a:off x="4464" y="1288092"/>
          <a:ext cx="928241" cy="1392361"/>
        </a:xfrm>
        <a:prstGeom prst="rect">
          <a:avLst/>
        </a:prstGeom>
        <a:blipFill rotWithShape="1">
          <a:blip xmlns:r="http://schemas.openxmlformats.org/officeDocument/2006/relationships" r:embed="rId1"/>
          <a:srcRect/>
          <a:stretch>
            <a:fillRect l="-113000" r="-113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FB190B-A7B5-4816-95FB-9C25965BE36E}">
      <dsp:nvSpPr>
        <dsp:cNvPr id="0" name=""/>
        <dsp:cNvSpPr/>
      </dsp:nvSpPr>
      <dsp:spPr>
        <a:xfrm>
          <a:off x="4896147" y="1219203"/>
          <a:ext cx="4243387" cy="1846921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8184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Cybersecurity, privacy and GDPR concerns decrease patient trust.</a:t>
          </a:r>
        </a:p>
      </dsp:txBody>
      <dsp:txXfrm>
        <a:off x="4896147" y="1219203"/>
        <a:ext cx="4243387" cy="1846921"/>
      </dsp:txXfrm>
    </dsp:sp>
    <dsp:sp modelId="{3B377504-40B7-406C-B1A7-46C72BA8FB73}">
      <dsp:nvSpPr>
        <dsp:cNvPr id="0" name=""/>
        <dsp:cNvSpPr/>
      </dsp:nvSpPr>
      <dsp:spPr>
        <a:xfrm>
          <a:off x="4719339" y="1288092"/>
          <a:ext cx="928241" cy="1392361"/>
        </a:xfrm>
        <a:prstGeom prst="rect">
          <a:avLst/>
        </a:prstGeom>
        <a:blipFill rotWithShape="1">
          <a:blip xmlns:r="http://schemas.openxmlformats.org/officeDocument/2006/relationships" r:embed="rId2"/>
          <a:srcRect/>
          <a:stretch>
            <a:fillRect l="-83000" r="-83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27D2C4-1360-4081-80D0-C62C3E8F3508}">
      <dsp:nvSpPr>
        <dsp:cNvPr id="0" name=""/>
        <dsp:cNvSpPr/>
      </dsp:nvSpPr>
      <dsp:spPr>
        <a:xfrm>
          <a:off x="181272" y="3316947"/>
          <a:ext cx="4243387" cy="1543571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8184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False alerts or inaccurate can compromise clinical decision-making.</a:t>
          </a:r>
        </a:p>
      </dsp:txBody>
      <dsp:txXfrm>
        <a:off x="181272" y="3316947"/>
        <a:ext cx="4243387" cy="1543571"/>
      </dsp:txXfrm>
    </dsp:sp>
    <dsp:sp modelId="{D7E33B9D-8057-40C3-B553-F928BE9EA3FD}">
      <dsp:nvSpPr>
        <dsp:cNvPr id="0" name=""/>
        <dsp:cNvSpPr/>
      </dsp:nvSpPr>
      <dsp:spPr>
        <a:xfrm>
          <a:off x="4464" y="3234162"/>
          <a:ext cx="928241" cy="1392361"/>
        </a:xfrm>
        <a:prstGeom prst="rect">
          <a:avLst/>
        </a:prstGeom>
        <a:blipFill rotWithShape="1">
          <a:blip xmlns:r="http://schemas.openxmlformats.org/officeDocument/2006/relationships" r:embed="rId3"/>
          <a:srcRect/>
          <a:stretch>
            <a:fillRect l="-33000" r="-33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518AFD-6307-4E8C-99D3-98CDD21636B0}">
      <dsp:nvSpPr>
        <dsp:cNvPr id="0" name=""/>
        <dsp:cNvSpPr/>
      </dsp:nvSpPr>
      <dsp:spPr>
        <a:xfrm>
          <a:off x="4896147" y="3268115"/>
          <a:ext cx="4243387" cy="1608681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8184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Less face-to-face care can weaken therapeutic relationships (Granath et al., 2025, p.25).</a:t>
          </a:r>
        </a:p>
      </dsp:txBody>
      <dsp:txXfrm>
        <a:off x="4896147" y="3268115"/>
        <a:ext cx="4243387" cy="1608681"/>
      </dsp:txXfrm>
    </dsp:sp>
    <dsp:sp modelId="{2BBF3DAD-29D6-4A1C-A69A-BEEEB2B0837C}">
      <dsp:nvSpPr>
        <dsp:cNvPr id="0" name=""/>
        <dsp:cNvSpPr/>
      </dsp:nvSpPr>
      <dsp:spPr>
        <a:xfrm>
          <a:off x="4719339" y="3217884"/>
          <a:ext cx="928241" cy="1392361"/>
        </a:xfrm>
        <a:prstGeom prst="rect">
          <a:avLst/>
        </a:prstGeom>
        <a:blipFill rotWithShape="1">
          <a:blip xmlns:r="http://schemas.openxmlformats.org/officeDocument/2006/relationships" r:embed="rId4"/>
          <a:srcRect/>
          <a:stretch>
            <a:fillRect l="-50000" r="-50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9AAE24-5ED4-4347-9E09-1DBD13C87066}">
      <dsp:nvSpPr>
        <dsp:cNvPr id="0" name=""/>
        <dsp:cNvSpPr/>
      </dsp:nvSpPr>
      <dsp:spPr>
        <a:xfrm>
          <a:off x="0" y="0"/>
          <a:ext cx="8839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C5BB73-86EA-42E3-B860-69FA2674986A}">
      <dsp:nvSpPr>
        <dsp:cNvPr id="0" name=""/>
        <dsp:cNvSpPr/>
      </dsp:nvSpPr>
      <dsp:spPr>
        <a:xfrm>
          <a:off x="0" y="0"/>
          <a:ext cx="8839200" cy="108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Improve workforce training to address digital skills gaps and increase clinicians' confidence in analysing wearable data.</a:t>
          </a:r>
          <a:endParaRPr lang="en-GB" sz="2000" b="0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0" y="0"/>
        <a:ext cx="8839200" cy="1088000"/>
      </dsp:txXfrm>
    </dsp:sp>
    <dsp:sp modelId="{5EE096D3-1855-438F-9CA3-1234A470D68B}">
      <dsp:nvSpPr>
        <dsp:cNvPr id="0" name=""/>
        <dsp:cNvSpPr/>
      </dsp:nvSpPr>
      <dsp:spPr>
        <a:xfrm>
          <a:off x="0" y="1088000"/>
          <a:ext cx="8839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D18DB8-8E5F-46BD-A67C-97A337CD8F5F}">
      <dsp:nvSpPr>
        <dsp:cNvPr id="0" name=""/>
        <dsp:cNvSpPr/>
      </dsp:nvSpPr>
      <dsp:spPr>
        <a:xfrm>
          <a:off x="0" y="1088000"/>
          <a:ext cx="8839200" cy="108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Increase interoperability among wearable devices and NHS Electronic Patient Records for better data accuracy and care (</a:t>
          </a:r>
          <a:r>
            <a:rPr lang="en-GB" sz="2000" kern="1200" dirty="0" err="1">
              <a:latin typeface="Segoe UI" panose="020B0502040204020203" pitchFamily="34" charset="0"/>
              <a:cs typeface="Segoe UI" panose="020B0502040204020203" pitchFamily="34" charset="0"/>
            </a:rPr>
            <a:t>Alsubaie</a:t>
          </a: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 et al., 2024, p. 2665).</a:t>
          </a:r>
        </a:p>
      </dsp:txBody>
      <dsp:txXfrm>
        <a:off x="0" y="1088000"/>
        <a:ext cx="8839200" cy="1088000"/>
      </dsp:txXfrm>
    </dsp:sp>
    <dsp:sp modelId="{451B7BD5-393E-48A6-8D19-02ED92F13CDC}">
      <dsp:nvSpPr>
        <dsp:cNvPr id="0" name=""/>
        <dsp:cNvSpPr/>
      </dsp:nvSpPr>
      <dsp:spPr>
        <a:xfrm>
          <a:off x="0" y="2176001"/>
          <a:ext cx="8839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560B26-7CC0-4671-BBF5-8E5C581108F0}">
      <dsp:nvSpPr>
        <dsp:cNvPr id="0" name=""/>
        <dsp:cNvSpPr/>
      </dsp:nvSpPr>
      <dsp:spPr>
        <a:xfrm>
          <a:off x="0" y="2176001"/>
          <a:ext cx="8839200" cy="108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Lessen digital exclusion via affordable devices and focused digital literacy programmes for vulnerable populations.</a:t>
          </a:r>
        </a:p>
      </dsp:txBody>
      <dsp:txXfrm>
        <a:off x="0" y="2176001"/>
        <a:ext cx="8839200" cy="1088000"/>
      </dsp:txXfrm>
    </dsp:sp>
    <dsp:sp modelId="{6A1243D3-8890-427C-A9FE-46D454084F6E}">
      <dsp:nvSpPr>
        <dsp:cNvPr id="0" name=""/>
        <dsp:cNvSpPr/>
      </dsp:nvSpPr>
      <dsp:spPr>
        <a:xfrm>
          <a:off x="0" y="3264002"/>
          <a:ext cx="8839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05E2F5-8602-40D3-B6F5-505007AB30CA}">
      <dsp:nvSpPr>
        <dsp:cNvPr id="0" name=""/>
        <dsp:cNvSpPr/>
      </dsp:nvSpPr>
      <dsp:spPr>
        <a:xfrm>
          <a:off x="0" y="3264002"/>
          <a:ext cx="8839200" cy="108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Enhance governance and cybersecurity to increase patient trust, data protection and better implementation (Loncar et al., 2019, p.e14017).</a:t>
          </a:r>
        </a:p>
      </dsp:txBody>
      <dsp:txXfrm>
        <a:off x="0" y="3264002"/>
        <a:ext cx="8839200" cy="1088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DE7EB9-E9EC-4AD0-824A-5B40A98533FD}">
      <dsp:nvSpPr>
        <dsp:cNvPr id="0" name=""/>
        <dsp:cNvSpPr/>
      </dsp:nvSpPr>
      <dsp:spPr>
        <a:xfrm>
          <a:off x="0" y="0"/>
          <a:ext cx="6888480" cy="88849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This presentation aimed to evaluates wearable devices impact on workforce, service delivery, patients and wider community.</a:t>
          </a:r>
        </a:p>
      </dsp:txBody>
      <dsp:txXfrm>
        <a:off x="26023" y="26023"/>
        <a:ext cx="5854650" cy="836446"/>
      </dsp:txXfrm>
    </dsp:sp>
    <dsp:sp modelId="{7EF01F0D-21C1-420E-9AEC-70E7C00D5FFA}">
      <dsp:nvSpPr>
        <dsp:cNvPr id="0" name=""/>
        <dsp:cNvSpPr/>
      </dsp:nvSpPr>
      <dsp:spPr>
        <a:xfrm>
          <a:off x="576910" y="1050036"/>
          <a:ext cx="6888480" cy="88849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Wearables transformed workforce, service delivery, patient care and community health.</a:t>
          </a:r>
        </a:p>
      </dsp:txBody>
      <dsp:txXfrm>
        <a:off x="602933" y="1076059"/>
        <a:ext cx="5682004" cy="836446"/>
      </dsp:txXfrm>
    </dsp:sp>
    <dsp:sp modelId="{C06A2106-4BDF-436B-B2A9-E38A6F01E8D6}">
      <dsp:nvSpPr>
        <dsp:cNvPr id="0" name=""/>
        <dsp:cNvSpPr/>
      </dsp:nvSpPr>
      <dsp:spPr>
        <a:xfrm>
          <a:off x="1145209" y="2100072"/>
          <a:ext cx="6888480" cy="88849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Workforce pressures, digital inequalities and governance challenges remain.</a:t>
          </a:r>
        </a:p>
      </dsp:txBody>
      <dsp:txXfrm>
        <a:off x="1171232" y="2126095"/>
        <a:ext cx="5690614" cy="836445"/>
      </dsp:txXfrm>
    </dsp:sp>
    <dsp:sp modelId="{1B48FD6E-9D2A-4094-840C-271CFD1F4389}">
      <dsp:nvSpPr>
        <dsp:cNvPr id="0" name=""/>
        <dsp:cNvSpPr/>
      </dsp:nvSpPr>
      <dsp:spPr>
        <a:xfrm>
          <a:off x="1722119" y="3150108"/>
          <a:ext cx="6888480" cy="88849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Segoe UI" panose="020B0502040204020203" pitchFamily="34" charset="0"/>
              <a:cs typeface="Segoe UI" panose="020B0502040204020203" pitchFamily="34" charset="0"/>
            </a:rPr>
            <a:t>Long-term success depends on ethical, inclusive and evidence-based implementation</a:t>
          </a:r>
        </a:p>
      </dsp:txBody>
      <dsp:txXfrm>
        <a:off x="1748142" y="3176131"/>
        <a:ext cx="5682004" cy="836446"/>
      </dsp:txXfrm>
    </dsp:sp>
    <dsp:sp modelId="{FB2F62FC-BA3F-420C-97CA-51977012D2BA}">
      <dsp:nvSpPr>
        <dsp:cNvPr id="0" name=""/>
        <dsp:cNvSpPr/>
      </dsp:nvSpPr>
      <dsp:spPr>
        <a:xfrm>
          <a:off x="6310960" y="680504"/>
          <a:ext cx="577519" cy="577519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6440902" y="680504"/>
        <a:ext cx="317635" cy="434583"/>
      </dsp:txXfrm>
    </dsp:sp>
    <dsp:sp modelId="{B5C04C5E-E8BE-4460-A36F-6C358AED977E}">
      <dsp:nvSpPr>
        <dsp:cNvPr id="0" name=""/>
        <dsp:cNvSpPr/>
      </dsp:nvSpPr>
      <dsp:spPr>
        <a:xfrm>
          <a:off x="6887870" y="1730540"/>
          <a:ext cx="577519" cy="577519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7017812" y="1730540"/>
        <a:ext cx="317635" cy="434583"/>
      </dsp:txXfrm>
    </dsp:sp>
    <dsp:sp modelId="{229950DF-77C3-418D-B495-8D8640A6FDAE}">
      <dsp:nvSpPr>
        <dsp:cNvPr id="0" name=""/>
        <dsp:cNvSpPr/>
      </dsp:nvSpPr>
      <dsp:spPr>
        <a:xfrm>
          <a:off x="7456170" y="2780576"/>
          <a:ext cx="577519" cy="577519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7586112" y="2780576"/>
        <a:ext cx="317635" cy="4345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8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757237" y="3433762"/>
            <a:ext cx="7562850" cy="2305050"/>
          </a:xfrm>
          <a:custGeom>
            <a:avLst/>
            <a:gdLst/>
            <a:ahLst/>
            <a:cxnLst/>
            <a:rect l="l" t="t" r="r" b="b"/>
            <a:pathLst>
              <a:path w="7562850" h="2305050">
                <a:moveTo>
                  <a:pt x="7562850" y="0"/>
                </a:moveTo>
                <a:lnTo>
                  <a:pt x="0" y="0"/>
                </a:lnTo>
                <a:lnTo>
                  <a:pt x="0" y="2305050"/>
                </a:lnTo>
                <a:lnTo>
                  <a:pt x="7562850" y="2305050"/>
                </a:lnTo>
                <a:lnTo>
                  <a:pt x="7562850" y="0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757237" y="3433762"/>
            <a:ext cx="7562850" cy="2305050"/>
          </a:xfrm>
          <a:custGeom>
            <a:avLst/>
            <a:gdLst/>
            <a:ahLst/>
            <a:cxnLst/>
            <a:rect l="l" t="t" r="r" b="b"/>
            <a:pathLst>
              <a:path w="7562850" h="2305050">
                <a:moveTo>
                  <a:pt x="0" y="2305050"/>
                </a:moveTo>
                <a:lnTo>
                  <a:pt x="7562850" y="2305050"/>
                </a:lnTo>
                <a:lnTo>
                  <a:pt x="7562850" y="0"/>
                </a:lnTo>
                <a:lnTo>
                  <a:pt x="0" y="0"/>
                </a:lnTo>
                <a:lnTo>
                  <a:pt x="0" y="2305050"/>
                </a:lnTo>
                <a:close/>
              </a:path>
            </a:pathLst>
          </a:custGeom>
          <a:ln w="25400">
            <a:solidFill>
              <a:srgbClr val="0080A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15974" y="1519174"/>
            <a:ext cx="6943725" cy="23488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3387471" y="4323778"/>
            <a:ext cx="2815590" cy="10039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7/18/26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7/18/26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7/18/26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7/18/26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7/18/26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799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95972" y="480060"/>
            <a:ext cx="7557770" cy="701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6575" y="1625980"/>
            <a:ext cx="8009890" cy="14903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7/18/26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hyperlink" Target="https://www.youtube.com/shorts/a9tjXQQHZh0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iva-portal.org/smash/get/diva2:1374639/FULLTEXT01.pdf" TargetMode="External"/><Relationship Id="rId3" Type="http://schemas.openxmlformats.org/officeDocument/2006/relationships/hyperlink" Target="https://doi.org/10.62754/joe.v3i7.4665" TargetMode="External"/><Relationship Id="rId7" Type="http://schemas.openxmlformats.org/officeDocument/2006/relationships/hyperlink" Target="https://doi.org/10.22270/ijdra.v13i3.778" TargetMode="External"/><Relationship Id="rId2" Type="http://schemas.openxmlformats.org/officeDocument/2006/relationships/hyperlink" Target="https://doi.org/10.3390/s25092848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newsroom.clevelandclinic.org/2024/02/20/cleveland-clinic-london-survey-nearly-half-of-uk-adults-use-health-monitoring-technology" TargetMode="External"/><Relationship Id="rId5" Type="http://schemas.openxmlformats.org/officeDocument/2006/relationships/hyperlink" Target="https://doi.org/10.1146/annurev-med-052422-020437" TargetMode="External"/><Relationship Id="rId4" Type="http://schemas.openxmlformats.org/officeDocument/2006/relationships/hyperlink" Target="https://data.londonsport.org/dataset/a-third-of-adults-in-london-are-not-meeting-recommended-levels-of-physical-activity/" TargetMode="External"/><Relationship Id="rId9" Type="http://schemas.openxmlformats.org/officeDocument/2006/relationships/hyperlink" Target="https://doi.org/10.1111/scs.70166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38/s41746-024-01177-7" TargetMode="External"/><Relationship Id="rId3" Type="http://schemas.openxmlformats.org/officeDocument/2006/relationships/hyperlink" Target="https://loti.london/wp-content/uploads/2022/02/LOTI-Digital_Inclusion_Report.pdf" TargetMode="External"/><Relationship Id="rId7" Type="http://schemas.openxmlformats.org/officeDocument/2006/relationships/hyperlink" Target="https://doi.org/10.1016/j.promfg.2018.03.137" TargetMode="External"/><Relationship Id="rId2" Type="http://schemas.openxmlformats.org/officeDocument/2006/relationships/hyperlink" Target="https://doi.org/10.2196/14017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doi.org/10.37547/tajet/Volume07Issue08-18" TargetMode="External"/><Relationship Id="rId5" Type="http://schemas.openxmlformats.org/officeDocument/2006/relationships/hyperlink" Target="https://www.england.nhs.uk/long-read/nhs-long-term-workforce-plan-2/" TargetMode="External"/><Relationship Id="rId4" Type="http://schemas.openxmlformats.org/officeDocument/2006/relationships/hyperlink" Target="https://www.england.nhs.uk/london/2023/10/12/more-london-patients-benefitting-from-hospital-level-care-at-hom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12700" marR="5080" algn="ctr">
              <a:lnSpc>
                <a:spcPct val="101400"/>
              </a:lnSpc>
              <a:spcBef>
                <a:spcPts val="60"/>
              </a:spcBef>
            </a:pPr>
            <a:r>
              <a:rPr sz="3950" dirty="0">
                <a:solidFill>
                  <a:srgbClr val="FFFFCC"/>
                </a:solidFill>
              </a:rPr>
              <a:t>Digital</a:t>
            </a:r>
            <a:r>
              <a:rPr sz="3950" spc="-40" dirty="0">
                <a:solidFill>
                  <a:srgbClr val="FFFFCC"/>
                </a:solidFill>
              </a:rPr>
              <a:t> </a:t>
            </a:r>
            <a:r>
              <a:rPr sz="3950" dirty="0">
                <a:solidFill>
                  <a:srgbClr val="FFFFCC"/>
                </a:solidFill>
              </a:rPr>
              <a:t>Transformation</a:t>
            </a:r>
            <a:r>
              <a:rPr sz="3950" spc="-30" dirty="0">
                <a:solidFill>
                  <a:srgbClr val="FFFFCC"/>
                </a:solidFill>
              </a:rPr>
              <a:t> </a:t>
            </a:r>
            <a:r>
              <a:rPr sz="3950" dirty="0">
                <a:solidFill>
                  <a:srgbClr val="FFFFCC"/>
                </a:solidFill>
              </a:rPr>
              <a:t>in</a:t>
            </a:r>
            <a:r>
              <a:rPr sz="3950" spc="-25" dirty="0">
                <a:solidFill>
                  <a:srgbClr val="FFFFCC"/>
                </a:solidFill>
              </a:rPr>
              <a:t> the </a:t>
            </a:r>
            <a:r>
              <a:rPr sz="3950" dirty="0">
                <a:solidFill>
                  <a:srgbClr val="FFFFCC"/>
                </a:solidFill>
              </a:rPr>
              <a:t>Health</a:t>
            </a:r>
            <a:r>
              <a:rPr sz="3950" spc="35" dirty="0">
                <a:solidFill>
                  <a:srgbClr val="FFFFCC"/>
                </a:solidFill>
              </a:rPr>
              <a:t> </a:t>
            </a:r>
            <a:r>
              <a:rPr sz="3950" dirty="0">
                <a:solidFill>
                  <a:srgbClr val="FFFFCC"/>
                </a:solidFill>
              </a:rPr>
              <a:t>and</a:t>
            </a:r>
            <a:r>
              <a:rPr sz="3950" spc="55" dirty="0">
                <a:solidFill>
                  <a:srgbClr val="FFFFCC"/>
                </a:solidFill>
              </a:rPr>
              <a:t> </a:t>
            </a:r>
            <a:r>
              <a:rPr sz="3950" dirty="0">
                <a:solidFill>
                  <a:srgbClr val="FFFFCC"/>
                </a:solidFill>
              </a:rPr>
              <a:t>Care</a:t>
            </a:r>
            <a:r>
              <a:rPr sz="3950" spc="-25" dirty="0">
                <a:solidFill>
                  <a:srgbClr val="FFFFCC"/>
                </a:solidFill>
              </a:rPr>
              <a:t> </a:t>
            </a:r>
            <a:r>
              <a:rPr sz="3950" spc="-10" dirty="0">
                <a:solidFill>
                  <a:srgbClr val="FFFFCC"/>
                </a:solidFill>
              </a:rPr>
              <a:t>Professions (BMHP6026)</a:t>
            </a:r>
            <a:endParaRPr sz="3950"/>
          </a:p>
          <a:p>
            <a:pPr marL="6350" algn="ctr">
              <a:lnSpc>
                <a:spcPct val="100000"/>
              </a:lnSpc>
              <a:spcBef>
                <a:spcPts val="65"/>
              </a:spcBef>
            </a:pPr>
            <a:r>
              <a:rPr sz="3200" dirty="0">
                <a:solidFill>
                  <a:srgbClr val="FFFFCC"/>
                </a:solidFill>
              </a:rPr>
              <a:t>Component</a:t>
            </a:r>
            <a:r>
              <a:rPr sz="3200" spc="-100" dirty="0">
                <a:solidFill>
                  <a:srgbClr val="FFFFCC"/>
                </a:solidFill>
              </a:rPr>
              <a:t> </a:t>
            </a:r>
            <a:r>
              <a:rPr sz="3200" dirty="0">
                <a:solidFill>
                  <a:srgbClr val="FFFFCC"/>
                </a:solidFill>
              </a:rPr>
              <a:t>2</a:t>
            </a:r>
            <a:r>
              <a:rPr sz="3200" spc="-85" dirty="0">
                <a:solidFill>
                  <a:srgbClr val="FFFFCC"/>
                </a:solidFill>
              </a:rPr>
              <a:t> </a:t>
            </a:r>
            <a:r>
              <a:rPr sz="3200" spc="-10" dirty="0">
                <a:solidFill>
                  <a:srgbClr val="FFFFCC"/>
                </a:solidFill>
              </a:rPr>
              <a:t>Assessment</a:t>
            </a:r>
            <a:endParaRPr sz="3200"/>
          </a:p>
        </p:txBody>
      </p:sp>
      <p:sp>
        <p:nvSpPr>
          <p:cNvPr id="3" name="object 3"/>
          <p:cNvSpPr txBox="1">
            <a:spLocks noGrp="1"/>
          </p:cNvSpPr>
          <p:nvPr>
            <p:ph type="subTitle" idx="4"/>
          </p:nvPr>
        </p:nvSpPr>
        <p:spPr>
          <a:xfrm>
            <a:off x="1511236" y="4038600"/>
            <a:ext cx="6553200" cy="1518364"/>
          </a:xfrm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27660" marR="5080" indent="-315595">
              <a:lnSpc>
                <a:spcPts val="3829"/>
              </a:lnSpc>
              <a:spcBef>
                <a:spcPts val="240"/>
              </a:spcBef>
            </a:pPr>
            <a:r>
              <a:rPr b="1" dirty="0">
                <a:solidFill>
                  <a:srgbClr val="FFFFCC"/>
                </a:solidFill>
                <a:latin typeface="Segoe UI"/>
                <a:cs typeface="Segoe UI"/>
              </a:rPr>
              <a:t>Student</a:t>
            </a:r>
            <a:r>
              <a:rPr b="1" spc="-185" dirty="0">
                <a:solidFill>
                  <a:srgbClr val="FFFFCC"/>
                </a:solidFill>
                <a:latin typeface="Segoe UI"/>
                <a:cs typeface="Segoe UI"/>
              </a:rPr>
              <a:t> </a:t>
            </a:r>
            <a:r>
              <a:rPr b="1" spc="-20" dirty="0">
                <a:solidFill>
                  <a:srgbClr val="FFFFCC"/>
                </a:solidFill>
                <a:latin typeface="Segoe UI"/>
                <a:cs typeface="Segoe UI"/>
              </a:rPr>
              <a:t>name:</a:t>
            </a:r>
            <a:r>
              <a:rPr lang="en-GB" b="1" spc="-20" dirty="0">
                <a:solidFill>
                  <a:srgbClr val="FFFFCC"/>
                </a:solidFill>
                <a:latin typeface="Segoe UI"/>
                <a:cs typeface="Segoe UI"/>
              </a:rPr>
              <a:t> </a:t>
            </a:r>
            <a:r>
              <a:rPr lang="en-GB" b="1" spc="-20" dirty="0" err="1">
                <a:solidFill>
                  <a:srgbClr val="FFFFCC"/>
                </a:solidFill>
                <a:latin typeface="Segoe UI"/>
                <a:cs typeface="Segoe UI"/>
              </a:rPr>
              <a:t>Tosin</a:t>
            </a:r>
            <a:r>
              <a:rPr lang="en-GB" b="1" spc="-20" dirty="0">
                <a:solidFill>
                  <a:srgbClr val="FFFFCC"/>
                </a:solidFill>
                <a:latin typeface="Segoe UI"/>
                <a:cs typeface="Segoe UI"/>
              </a:rPr>
              <a:t> Yusuf</a:t>
            </a:r>
            <a:r>
              <a:rPr b="1" spc="-20" dirty="0">
                <a:solidFill>
                  <a:srgbClr val="FFFFCC"/>
                </a:solidFill>
                <a:latin typeface="Segoe UI"/>
                <a:cs typeface="Segoe UI"/>
              </a:rPr>
              <a:t> </a:t>
            </a:r>
            <a:r>
              <a:rPr b="1" dirty="0">
                <a:solidFill>
                  <a:srgbClr val="FFFFCC"/>
                </a:solidFill>
                <a:latin typeface="Segoe UI"/>
                <a:cs typeface="Segoe UI"/>
              </a:rPr>
              <a:t>Student</a:t>
            </a:r>
            <a:r>
              <a:rPr b="1" spc="-200" dirty="0">
                <a:solidFill>
                  <a:srgbClr val="FFFFCC"/>
                </a:solidFill>
                <a:latin typeface="Segoe UI"/>
                <a:cs typeface="Segoe UI"/>
              </a:rPr>
              <a:t> </a:t>
            </a:r>
            <a:r>
              <a:rPr b="1" spc="-25" dirty="0">
                <a:solidFill>
                  <a:srgbClr val="FFFFCC"/>
                </a:solidFill>
                <a:latin typeface="Segoe UI"/>
                <a:cs typeface="Segoe UI"/>
              </a:rPr>
              <a:t>ID:</a:t>
            </a:r>
            <a:r>
              <a:rPr lang="en-GB" b="1" spc="-25" dirty="0">
                <a:solidFill>
                  <a:srgbClr val="FFFFCC"/>
                </a:solidFill>
                <a:latin typeface="Segoe UI"/>
                <a:cs typeface="Segoe UI"/>
              </a:rPr>
              <a:t> 2334371</a:t>
            </a:r>
          </a:p>
          <a:p>
            <a:pPr marL="327660" marR="5080" indent="-315595">
              <a:lnSpc>
                <a:spcPts val="3829"/>
              </a:lnSpc>
              <a:spcBef>
                <a:spcPts val="240"/>
              </a:spcBef>
            </a:pPr>
            <a:r>
              <a:rPr lang="en-GB" b="1" spc="-25" dirty="0">
                <a:solidFill>
                  <a:srgbClr val="FFFFCC"/>
                </a:solidFill>
              </a:rPr>
              <a:t>Lecturer Name: Ping Wu</a:t>
            </a:r>
            <a:endParaRPr b="1" spc="-25" dirty="0">
              <a:solidFill>
                <a:srgbClr val="FFFFCC"/>
              </a:solidFill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48895">
              <a:lnSpc>
                <a:spcPct val="100000"/>
              </a:lnSpc>
              <a:spcBef>
                <a:spcPts val="130"/>
              </a:spcBef>
            </a:pPr>
            <a:r>
              <a:rPr dirty="0"/>
              <a:t>Use</a:t>
            </a:r>
            <a:r>
              <a:rPr spc="-75" dirty="0"/>
              <a:t> </a:t>
            </a:r>
            <a:r>
              <a:rPr dirty="0"/>
              <a:t>of</a:t>
            </a:r>
            <a:r>
              <a:rPr spc="-55" dirty="0"/>
              <a:t> </a:t>
            </a:r>
            <a:r>
              <a:rPr dirty="0"/>
              <a:t>AI</a:t>
            </a:r>
            <a:r>
              <a:rPr spc="-55" dirty="0"/>
              <a:t> </a:t>
            </a:r>
            <a:r>
              <a:rPr spc="-10" dirty="0"/>
              <a:t>Acknowledgement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E211D5-6781-2954-E7D8-D928FCE3311B}"/>
              </a:ext>
            </a:extLst>
          </p:cNvPr>
          <p:cNvSpPr txBox="1"/>
          <p:nvPr/>
        </p:nvSpPr>
        <p:spPr>
          <a:xfrm>
            <a:off x="795972" y="1752600"/>
            <a:ext cx="65954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/>
              <a:t>No AI </a:t>
            </a:r>
            <a:r>
              <a:rPr lang="en-US"/>
              <a:t>is used </a:t>
            </a:r>
            <a:endParaRPr lang="en-US" dirty="0"/>
          </a:p>
          <a:p>
            <a:pPr algn="just"/>
            <a:r>
              <a:rPr lang="en-US" dirty="0"/>
              <a:t>All the sources are properly acknowledged and cited to avoid </a:t>
            </a:r>
            <a:r>
              <a:rPr lang="en-US" dirty="0" err="1"/>
              <a:t>plagirisam</a:t>
            </a:r>
            <a:r>
              <a:rPr lang="en-US" dirty="0"/>
              <a:t> concerns.</a:t>
            </a:r>
          </a:p>
          <a:p>
            <a:pPr algn="just"/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793115" y="257535"/>
            <a:ext cx="7557770" cy="7010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2127250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Introduction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FC5CCA0-A1B3-E62F-56BB-263FCEC38F4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18266089"/>
              </p:ext>
            </p:extLst>
          </p:nvPr>
        </p:nvGraphicFramePr>
        <p:xfrm>
          <a:off x="190500" y="1036681"/>
          <a:ext cx="8763000" cy="41929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B4E3A71-F901-6526-2A95-2A0A3547A6C0}"/>
              </a:ext>
            </a:extLst>
          </p:cNvPr>
          <p:cNvSpPr txBox="1"/>
          <p:nvPr/>
        </p:nvSpPr>
        <p:spPr>
          <a:xfrm>
            <a:off x="2667000" y="5307693"/>
            <a:ext cx="6019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7"/>
              </a:rPr>
              <a:t>https://www.youtube.com/shorts</a:t>
            </a:r>
            <a:r>
              <a:rPr lang="en-GB">
                <a:hlinkClick r:id="rId7"/>
              </a:rPr>
              <a:t>/a9tjXQQHZh0</a:t>
            </a:r>
            <a:r>
              <a:rPr lang="en-GB"/>
              <a:t> 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793115" y="304800"/>
            <a:ext cx="7557770" cy="7010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991235">
              <a:lnSpc>
                <a:spcPct val="100000"/>
              </a:lnSpc>
              <a:spcBef>
                <a:spcPts val="130"/>
              </a:spcBef>
            </a:pPr>
            <a:r>
              <a:rPr dirty="0"/>
              <a:t>Impact</a:t>
            </a:r>
            <a:r>
              <a:rPr spc="-85" dirty="0"/>
              <a:t> </a:t>
            </a:r>
            <a:r>
              <a:rPr dirty="0"/>
              <a:t>on</a:t>
            </a:r>
            <a:r>
              <a:rPr spc="-130" dirty="0"/>
              <a:t> </a:t>
            </a:r>
            <a:r>
              <a:rPr spc="-10" dirty="0"/>
              <a:t>Workforce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9C6F7B3C-80B6-844C-4DDA-5AD9BC7F4CC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96587993"/>
              </p:ext>
            </p:extLst>
          </p:nvPr>
        </p:nvGraphicFramePr>
        <p:xfrm>
          <a:off x="304800" y="1443841"/>
          <a:ext cx="8686800" cy="40425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793115" y="183863"/>
            <a:ext cx="7557770" cy="7010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31470">
              <a:lnSpc>
                <a:spcPct val="100000"/>
              </a:lnSpc>
              <a:spcBef>
                <a:spcPts val="130"/>
              </a:spcBef>
            </a:pPr>
            <a:r>
              <a:rPr dirty="0"/>
              <a:t>Impact</a:t>
            </a:r>
            <a:r>
              <a:rPr spc="-30" dirty="0"/>
              <a:t> </a:t>
            </a:r>
            <a:r>
              <a:rPr dirty="0"/>
              <a:t>on</a:t>
            </a:r>
            <a:r>
              <a:rPr spc="-85" dirty="0"/>
              <a:t> </a:t>
            </a:r>
            <a:r>
              <a:rPr lang="en-US" dirty="0"/>
              <a:t>S</a:t>
            </a:r>
            <a:r>
              <a:rPr dirty="0"/>
              <a:t>ervice</a:t>
            </a:r>
            <a:r>
              <a:rPr spc="-10" dirty="0"/>
              <a:t> </a:t>
            </a:r>
            <a:r>
              <a:rPr lang="en-US" spc="-10" dirty="0"/>
              <a:t>D</a:t>
            </a:r>
            <a:r>
              <a:rPr spc="-10" dirty="0"/>
              <a:t>elivery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553CFE9-9B43-938A-DA46-272A672A02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33003328"/>
              </p:ext>
            </p:extLst>
          </p:nvPr>
        </p:nvGraphicFramePr>
        <p:xfrm>
          <a:off x="228600" y="914400"/>
          <a:ext cx="8915400" cy="4876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793115" y="152400"/>
            <a:ext cx="7557770" cy="7010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316355">
              <a:lnSpc>
                <a:spcPct val="100000"/>
              </a:lnSpc>
              <a:spcBef>
                <a:spcPts val="130"/>
              </a:spcBef>
            </a:pPr>
            <a:r>
              <a:rPr dirty="0"/>
              <a:t>Impact</a:t>
            </a:r>
            <a:r>
              <a:rPr spc="-85" dirty="0"/>
              <a:t> </a:t>
            </a:r>
            <a:r>
              <a:rPr dirty="0"/>
              <a:t>on</a:t>
            </a:r>
            <a:r>
              <a:rPr spc="-135" dirty="0"/>
              <a:t> </a:t>
            </a:r>
            <a:r>
              <a:rPr lang="en-US" spc="-10" dirty="0"/>
              <a:t>P</a:t>
            </a:r>
            <a:r>
              <a:rPr spc="-10" dirty="0"/>
              <a:t>atients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21BF894-CE93-4152-EB62-6426096CE1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0337025"/>
              </p:ext>
            </p:extLst>
          </p:nvPr>
        </p:nvGraphicFramePr>
        <p:xfrm>
          <a:off x="304800" y="1066800"/>
          <a:ext cx="8534399" cy="4648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793115" y="228600"/>
            <a:ext cx="7557770" cy="7010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883919">
              <a:lnSpc>
                <a:spcPct val="100000"/>
              </a:lnSpc>
              <a:spcBef>
                <a:spcPts val="130"/>
              </a:spcBef>
            </a:pPr>
            <a:r>
              <a:rPr dirty="0"/>
              <a:t>Impact</a:t>
            </a:r>
            <a:r>
              <a:rPr spc="-95" dirty="0"/>
              <a:t> </a:t>
            </a:r>
            <a:r>
              <a:rPr dirty="0"/>
              <a:t>on</a:t>
            </a:r>
            <a:r>
              <a:rPr spc="-135" dirty="0"/>
              <a:t> </a:t>
            </a:r>
            <a:r>
              <a:rPr lang="en-US" spc="-10" dirty="0"/>
              <a:t>C</a:t>
            </a:r>
            <a:r>
              <a:rPr spc="-10" dirty="0"/>
              <a:t>ommunity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3F06074-B8D3-6591-28AC-7A74E52B44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93341777"/>
              </p:ext>
            </p:extLst>
          </p:nvPr>
        </p:nvGraphicFramePr>
        <p:xfrm>
          <a:off x="190500" y="1150620"/>
          <a:ext cx="8762999" cy="45567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304800" y="228600"/>
            <a:ext cx="8839200" cy="1370888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Challenges</a:t>
            </a:r>
            <a:r>
              <a:rPr spc="-120" dirty="0"/>
              <a:t> </a:t>
            </a:r>
            <a:r>
              <a:rPr dirty="0"/>
              <a:t>of</a:t>
            </a:r>
            <a:r>
              <a:rPr spc="-95" dirty="0"/>
              <a:t> </a:t>
            </a:r>
            <a:r>
              <a:rPr lang="en-US" spc="-95" dirty="0"/>
              <a:t>Wearable Technologies</a:t>
            </a:r>
            <a:endParaRPr spc="-10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1E73379F-DF53-289F-EEF0-9447FDE19B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79180841"/>
              </p:ext>
            </p:extLst>
          </p:nvPr>
        </p:nvGraphicFramePr>
        <p:xfrm>
          <a:off x="0" y="762000"/>
          <a:ext cx="9144000" cy="6096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341755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Recommendations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6981F333-F849-09DF-9583-0C89A7C45E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67900694"/>
              </p:ext>
            </p:extLst>
          </p:nvPr>
        </p:nvGraphicFramePr>
        <p:xfrm>
          <a:off x="228600" y="1210597"/>
          <a:ext cx="8839200" cy="43520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2339975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Conclusion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6FA3429-4B5E-6416-2A15-879FBD6100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46590277"/>
              </p:ext>
            </p:extLst>
          </p:nvPr>
        </p:nvGraphicFramePr>
        <p:xfrm>
          <a:off x="152400" y="1371600"/>
          <a:ext cx="8610600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793115" y="137160"/>
            <a:ext cx="7557770" cy="7010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2356485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16A232-FE52-E502-4BF7-F9CB09C05C5D}"/>
              </a:ext>
            </a:extLst>
          </p:cNvPr>
          <p:cNvSpPr txBox="1"/>
          <p:nvPr/>
        </p:nvSpPr>
        <p:spPr>
          <a:xfrm>
            <a:off x="152400" y="1066800"/>
            <a:ext cx="8839200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Abdelrazik, A., Eldesouky, M., Antoun, I., Lau, E.Y., Koya, A., Vali, Z., Suleman, S.A., Donaldson, J. and Ng, G.A. (2025) ‘Wearable devices for arrhythmia detection: advancements and clinical implications’, </a:t>
            </a:r>
            <a:r>
              <a:rPr lang="en-GB" sz="1200" i="1" dirty="0">
                <a:latin typeface="Segoe UI" panose="020B0502040204020203" pitchFamily="34" charset="0"/>
                <a:cs typeface="Segoe UI" panose="020B0502040204020203" pitchFamily="34" charset="0"/>
              </a:rPr>
              <a:t>Sensors</a:t>
            </a: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, 25(9), p.2848. Available at: </a:t>
            </a:r>
            <a:r>
              <a:rPr lang="en-GB" sz="1200" u="sng" dirty="0">
                <a:latin typeface="Segoe UI" panose="020B0502040204020203" pitchFamily="34" charset="0"/>
                <a:cs typeface="Segoe UI" panose="020B0502040204020203" pitchFamily="34" charset="0"/>
                <a:hlinkClick r:id="rId2"/>
              </a:rPr>
              <a:t>https://doi.org/10.3390/s25092848</a:t>
            </a:r>
            <a:endParaRPr lang="en-GB" sz="12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 err="1">
                <a:latin typeface="Segoe UI" panose="020B0502040204020203" pitchFamily="34" charset="0"/>
                <a:cs typeface="Segoe UI" panose="020B0502040204020203" pitchFamily="34" charset="0"/>
              </a:rPr>
              <a:t>Alsubaie</a:t>
            </a: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, S.S., </a:t>
            </a:r>
            <a:r>
              <a:rPr lang="en-GB" sz="1200" dirty="0" err="1">
                <a:latin typeface="Segoe UI" panose="020B0502040204020203" pitchFamily="34" charset="0"/>
                <a:cs typeface="Segoe UI" panose="020B0502040204020203" pitchFamily="34" charset="0"/>
              </a:rPr>
              <a:t>Bukhamseen</a:t>
            </a: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, Z.F.A., Alyami, F.S.A., Alotaibi, M.F., </a:t>
            </a:r>
            <a:r>
              <a:rPr lang="en-GB" sz="1200" dirty="0" err="1">
                <a:latin typeface="Segoe UI" panose="020B0502040204020203" pitchFamily="34" charset="0"/>
                <a:cs typeface="Segoe UI" panose="020B0502040204020203" pitchFamily="34" charset="0"/>
              </a:rPr>
              <a:t>Alkahtani</a:t>
            </a: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, F.A., </a:t>
            </a:r>
            <a:r>
              <a:rPr lang="en-GB" sz="1200" dirty="0" err="1">
                <a:latin typeface="Segoe UI" panose="020B0502040204020203" pitchFamily="34" charset="0"/>
                <a:cs typeface="Segoe UI" panose="020B0502040204020203" pitchFamily="34" charset="0"/>
              </a:rPr>
              <a:t>Alkhamsan</a:t>
            </a: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, M.S., </a:t>
            </a:r>
            <a:r>
              <a:rPr lang="en-GB" sz="1200" dirty="0" err="1">
                <a:latin typeface="Segoe UI" panose="020B0502040204020203" pitchFamily="34" charset="0"/>
                <a:cs typeface="Segoe UI" panose="020B0502040204020203" pitchFamily="34" charset="0"/>
              </a:rPr>
              <a:t>Alaseel</a:t>
            </a: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, A.J., </a:t>
            </a:r>
            <a:r>
              <a:rPr lang="en-GB" sz="1200" dirty="0" err="1">
                <a:latin typeface="Segoe UI" panose="020B0502040204020203" pitchFamily="34" charset="0"/>
                <a:cs typeface="Segoe UI" panose="020B0502040204020203" pitchFamily="34" charset="0"/>
              </a:rPr>
              <a:t>Albahri</a:t>
            </a: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, M.A.S., Bahrani, J.I.A.A. and </a:t>
            </a:r>
            <a:r>
              <a:rPr lang="en-GB" sz="1200" dirty="0" err="1">
                <a:latin typeface="Segoe UI" panose="020B0502040204020203" pitchFamily="34" charset="0"/>
                <a:cs typeface="Segoe UI" panose="020B0502040204020203" pitchFamily="34" charset="0"/>
              </a:rPr>
              <a:t>Khamees</a:t>
            </a: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, Z.H.A. (2024) ‘Multidisciplinary approaches in general medical practice: enhancing collaboration for better patient care’, </a:t>
            </a:r>
            <a:r>
              <a:rPr lang="en-GB" sz="1200" i="1" dirty="0">
                <a:latin typeface="Segoe UI" panose="020B0502040204020203" pitchFamily="34" charset="0"/>
                <a:cs typeface="Segoe UI" panose="020B0502040204020203" pitchFamily="34" charset="0"/>
              </a:rPr>
              <a:t>J </a:t>
            </a:r>
            <a:r>
              <a:rPr lang="en-GB" sz="1200" i="1" dirty="0" err="1">
                <a:latin typeface="Segoe UI" panose="020B0502040204020203" pitchFamily="34" charset="0"/>
                <a:cs typeface="Segoe UI" panose="020B0502040204020203" pitchFamily="34" charset="0"/>
              </a:rPr>
              <a:t>Ecohumanism</a:t>
            </a: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, 3(7), pp.2659-2669. Available at:  </a:t>
            </a:r>
            <a:r>
              <a:rPr lang="en-GB" sz="1200" u="sng" dirty="0">
                <a:latin typeface="Segoe UI" panose="020B0502040204020203" pitchFamily="34" charset="0"/>
                <a:cs typeface="Segoe UI" panose="020B0502040204020203" pitchFamily="34" charset="0"/>
                <a:hlinkClick r:id="rId3"/>
              </a:rPr>
              <a:t>https://doi.org/10.62754/joe.v3i7.4665</a:t>
            </a: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Andy. (2026) </a:t>
            </a:r>
            <a:r>
              <a:rPr lang="en-GB" sz="1200" i="1" dirty="0">
                <a:latin typeface="Segoe UI" panose="020B0502040204020203" pitchFamily="34" charset="0"/>
                <a:cs typeface="Segoe UI" panose="020B0502040204020203" pitchFamily="34" charset="0"/>
              </a:rPr>
              <a:t>A third of adults in London are not meeting recommended levels of physical activity - London Sport Data Hub</a:t>
            </a: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. [online] London Sport Data Hub. Available at: </a:t>
            </a:r>
            <a:r>
              <a:rPr lang="en-GB" sz="1200" u="sng" dirty="0">
                <a:latin typeface="Segoe UI" panose="020B0502040204020203" pitchFamily="34" charset="0"/>
                <a:cs typeface="Segoe UI" panose="020B0502040204020203" pitchFamily="34" charset="0"/>
                <a:hlinkClick r:id="rId4"/>
              </a:rPr>
              <a:t>https://data.londonsport.org/dataset/a-third-of-adults-in-london-are-not-meeting-recommended-levels-of-physical-activity/</a:t>
            </a: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  [Accessed 14 July 2026].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Babu, M., Lautman, Z., Lin, X., Sobota, M.H. and Snyder, M.P. (2024) ‘Wearable devices: implications for precision medicine and the future of health care’, </a:t>
            </a:r>
            <a:r>
              <a:rPr lang="en-GB" sz="1200" i="1" dirty="0">
                <a:latin typeface="Segoe UI" panose="020B0502040204020203" pitchFamily="34" charset="0"/>
                <a:cs typeface="Segoe UI" panose="020B0502040204020203" pitchFamily="34" charset="0"/>
              </a:rPr>
              <a:t>Annual Review of Medicine</a:t>
            </a: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, 75(1), pp.401-415. Available at:  </a:t>
            </a:r>
            <a:r>
              <a:rPr lang="en-GB" sz="1200" u="sng" dirty="0">
                <a:latin typeface="Segoe UI" panose="020B0502040204020203" pitchFamily="34" charset="0"/>
                <a:cs typeface="Segoe UI" panose="020B0502040204020203" pitchFamily="34" charset="0"/>
                <a:hlinkClick r:id="rId5"/>
              </a:rPr>
              <a:t>https://doi.org/10.1146/annurev-med-052422-020437</a:t>
            </a: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Cleveland Clinic London. (2024) </a:t>
            </a:r>
            <a:r>
              <a:rPr lang="en-GB" sz="1200" i="1" dirty="0">
                <a:latin typeface="Segoe UI" panose="020B0502040204020203" pitchFamily="34" charset="0"/>
                <a:cs typeface="Segoe UI" panose="020B0502040204020203" pitchFamily="34" charset="0"/>
              </a:rPr>
              <a:t>Cleveland Clinic London Survey: Nearly half of UK Adults Use Health Monitoring Technology</a:t>
            </a: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. [online] Cleveland Clinic. Available at: </a:t>
            </a:r>
            <a:r>
              <a:rPr lang="en-GB" sz="1200" u="sng" dirty="0">
                <a:latin typeface="Segoe UI" panose="020B0502040204020203" pitchFamily="34" charset="0"/>
                <a:cs typeface="Segoe UI" panose="020B0502040204020203" pitchFamily="34" charset="0"/>
                <a:hlinkClick r:id="rId6"/>
              </a:rPr>
              <a:t>https://newsroom.clevelandclinic.org/2024/02/20/cleveland-clinic-london-survey-nearly-half-of-uk-adults-use-health-monitoring-technology</a:t>
            </a: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. [Accessed 23 Jun. 2026].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Ferdous, A.A. and Rahman, S.S. (2025) ‘The Integration of Wearable Devices with mHealth Apps for Remote Patient Monitoring: A Literature Review’, </a:t>
            </a:r>
            <a:r>
              <a:rPr lang="en-GB" sz="1200" i="1" dirty="0">
                <a:latin typeface="Segoe UI" panose="020B0502040204020203" pitchFamily="34" charset="0"/>
                <a:cs typeface="Segoe UI" panose="020B0502040204020203" pitchFamily="34" charset="0"/>
              </a:rPr>
              <a:t>International Journal of Drug Regulatory Affairs</a:t>
            </a: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, 13(3), pp.38-51. Available at: </a:t>
            </a:r>
            <a:r>
              <a:rPr lang="en-GB" sz="1200" u="sng" dirty="0">
                <a:latin typeface="Segoe UI" panose="020B0502040204020203" pitchFamily="34" charset="0"/>
                <a:cs typeface="Segoe UI" panose="020B0502040204020203" pitchFamily="34" charset="0"/>
                <a:hlinkClick r:id="rId7"/>
              </a:rPr>
              <a:t>https://doi.org/10.22270/ijdra.v13i3.778</a:t>
            </a: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Gomes, R. and Osman, S.S. (2019) ‘Managing Organizational Adoption of IoT: Revisiting Rogers' Diffusion of Innovation Theory’. Available at:  </a:t>
            </a:r>
            <a:r>
              <a:rPr lang="en-GB" sz="1200" u="sng" dirty="0">
                <a:latin typeface="Segoe UI" panose="020B0502040204020203" pitchFamily="34" charset="0"/>
                <a:cs typeface="Segoe UI" panose="020B0502040204020203" pitchFamily="34" charset="0"/>
                <a:hlinkClick r:id="rId8"/>
              </a:rPr>
              <a:t>https://www.diva-portal.org/smash/get/diva2:1374639/FULLTEXT01.pdf</a:t>
            </a: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Granath, A., Torp Løkkeberg, S.E., Kauppi, W., Andersen, F., </a:t>
            </a:r>
            <a:r>
              <a:rPr lang="en-GB" sz="1200" dirty="0" err="1">
                <a:latin typeface="Segoe UI" panose="020B0502040204020203" pitchFamily="34" charset="0"/>
                <a:cs typeface="Segoe UI" panose="020B0502040204020203" pitchFamily="34" charset="0"/>
              </a:rPr>
              <a:t>Sandsjö</a:t>
            </a: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, L. and Eriksson, E. (2025) ‘Remotely Monitored Patients' Experiences of the Interpersonal Patient–Nurse Relationship: A Scoping Review’, </a:t>
            </a:r>
            <a:r>
              <a:rPr lang="en-GB" sz="1200" i="1" dirty="0">
                <a:latin typeface="Segoe UI" panose="020B0502040204020203" pitchFamily="34" charset="0"/>
                <a:cs typeface="Segoe UI" panose="020B0502040204020203" pitchFamily="34" charset="0"/>
              </a:rPr>
              <a:t>Scandinavian Journal of Caring Sciences</a:t>
            </a: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, 39(4), p.e70166. </a:t>
            </a:r>
            <a:r>
              <a:rPr lang="en-GB" sz="1200" u="sng" dirty="0">
                <a:latin typeface="Segoe UI" panose="020B0502040204020203" pitchFamily="34" charset="0"/>
                <a:cs typeface="Segoe UI" panose="020B0502040204020203" pitchFamily="34" charset="0"/>
                <a:hlinkClick r:id="rId9"/>
              </a:rPr>
              <a:t>https://doi.org/10.1111/scs.70166</a:t>
            </a:r>
            <a:r>
              <a:rPr lang="en-GB" sz="12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0B5640-CF64-26B9-0075-A26421609F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>
            <a:extLst>
              <a:ext uri="{FF2B5EF4-FFF2-40B4-BE49-F238E27FC236}">
                <a16:creationId xmlns:a16="http://schemas.microsoft.com/office/drawing/2014/main" id="{85FE154D-DBAC-7DBE-16B2-AF03C181603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93115" y="272427"/>
            <a:ext cx="7557770" cy="7010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2356485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E2C657-C13A-E788-CC80-6DA69839EFC7}"/>
              </a:ext>
            </a:extLst>
          </p:cNvPr>
          <p:cNvSpPr txBox="1"/>
          <p:nvPr/>
        </p:nvSpPr>
        <p:spPr>
          <a:xfrm>
            <a:off x="152400" y="1005422"/>
            <a:ext cx="8763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Kaur, R., </a:t>
            </a:r>
            <a:r>
              <a:rPr lang="en-GB" sz="1200" dirty="0" err="1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Khurjekar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, S., Shetty, S., Das, G. and Kumar, A. (2025) ‘Wearables in healthcare: A study of patient perceptions, usage, and barriers to effective integration’, </a:t>
            </a:r>
            <a:r>
              <a:rPr lang="en-GB" sz="1200" i="1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Asia Pacific Journal of Health Management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, 20(2), pp.1-10. Available at:  </a:t>
            </a:r>
            <a:r>
              <a:rPr lang="en-GB" sz="1200" dirty="0" err="1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doi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: 10.24083/apjhm.v20i2.4935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Loncar-</a:t>
            </a:r>
            <a:r>
              <a:rPr lang="en-GB" sz="1200" dirty="0" err="1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Turukalo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, T., </a:t>
            </a:r>
            <a:r>
              <a:rPr lang="en-GB" sz="1200" dirty="0" err="1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Zdravevski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, E., Da Silva, J.M., </a:t>
            </a:r>
            <a:r>
              <a:rPr lang="en-GB" sz="1200" dirty="0" err="1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Chouvarda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, I. and </a:t>
            </a:r>
            <a:r>
              <a:rPr lang="en-GB" sz="1200" dirty="0" err="1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Trajkovik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, V. (2019) ‘Literature on wearable technology for connected health: scoping review of research trends, advances, and barriers’, </a:t>
            </a:r>
            <a:r>
              <a:rPr lang="en-GB" sz="1200" i="1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Journal of medical Internet research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, 21(9), p.e14017. Available at: </a:t>
            </a:r>
            <a:r>
              <a:rPr lang="en-GB" sz="1200" u="sng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  <a:hlinkClick r:id="rId2"/>
              </a:rPr>
              <a:t>https://doi.org/10.2196/14017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LOTI. (2022) </a:t>
            </a:r>
            <a:r>
              <a:rPr lang="en-GB" sz="1200" i="1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Digital Inclusion in London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. [online] Available at: </a:t>
            </a:r>
            <a:r>
              <a:rPr lang="en-GB" sz="1200" u="sng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  <a:hlinkClick r:id="rId3"/>
              </a:rPr>
              <a:t>https://loti.london/wp-content/uploads/2022/02/LOTI-Digital_Inclusion_Report.pdf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. [Accessed 14 July 2026].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NHS. (2023) </a:t>
            </a:r>
            <a:r>
              <a:rPr lang="en-GB" sz="1200" i="1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NHS England — London» More London patients benefitting from hospital-level care at home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. [online] England.nhs.uk. Available at: </a:t>
            </a:r>
            <a:r>
              <a:rPr lang="en-GB" sz="1200" u="sng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  <a:hlinkClick r:id="rId4"/>
              </a:rPr>
              <a:t>https://www.england.nhs.uk/london/2023/10/12/more-london-patients-benefitting-from-hospital-level-care-at-home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  [Accessed 14 July 2026].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NHS. (2024) </a:t>
            </a:r>
            <a:r>
              <a:rPr lang="en-GB" sz="1200" i="1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NHS England - NHS Long Term Workforce Plan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. [online] NHS England. Available at: </a:t>
            </a:r>
            <a:r>
              <a:rPr lang="en-GB" sz="1200" u="sng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  <a:hlinkClick r:id="rId5"/>
              </a:rPr>
              <a:t>https://www.england.nhs.uk/long-read/nhs-long-term-workforce-plan-2/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. [Accessed 14 July 2026].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 err="1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Obianyo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, C., </a:t>
            </a:r>
            <a:r>
              <a:rPr lang="en-GB" sz="1200" dirty="0" err="1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Ezeamii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, V.C., Idoko, B., Adeyinka, T., </a:t>
            </a:r>
            <a:r>
              <a:rPr lang="en-GB" sz="1200" dirty="0" err="1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Ejembi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, E.V., Idoko, J.E., Obioma, L.O. and Ugwu, O.J. (2024) ‘The future of wearable health technology: from monitoring to preventive healthcare’, </a:t>
            </a:r>
            <a:r>
              <a:rPr lang="en-GB" sz="1200" i="1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World J </a:t>
            </a:r>
            <a:r>
              <a:rPr lang="en-GB" sz="1200" i="1" dirty="0" err="1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Biol</a:t>
            </a:r>
            <a:r>
              <a:rPr lang="en-GB" sz="1200" i="1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 Pharm Heal Sci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, 20(1), pp.36-55.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Saeed, M., Roy, K.K., Lama, K.Y., Azzawi, M.A. and Arafat, Y. (2025) ‘IOT and Wearable Technology in Patient Monitoring: Business Analytics Applications for Real-Time Health Management’, </a:t>
            </a:r>
            <a:r>
              <a:rPr lang="en-GB" sz="1200" i="1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The American Journal of ET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, 7(8), pp.226-246. Available at: </a:t>
            </a:r>
            <a:r>
              <a:rPr lang="en-GB" sz="1200" u="sng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  <a:hlinkClick r:id="rId6"/>
              </a:rPr>
              <a:t>https://doi.org/10.37547/tajet/Volume07Issue08-18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 err="1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Taherdoost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, H. (2018) ‘A review of technology acceptance and adoption models and theories’, </a:t>
            </a:r>
            <a:r>
              <a:rPr lang="en-GB" sz="1200" i="1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Procedia manufacturing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, 22, pp.960-967. Available at: </a:t>
            </a:r>
            <a:r>
              <a:rPr lang="en-GB" sz="1200" u="sng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  <a:hlinkClick r:id="rId7"/>
              </a:rPr>
              <a:t>https://doi.org/10.1016/j.promfg.2018.03.137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Wilson, S., Tolley, C., Mc Ardle, R., Lawson, L., Beswick, E., Hassan, N., Slight, R. and Slight, S. (2024) ‘Recommendations to advance digital health equity: a systematic review of qualitative studies’, </a:t>
            </a:r>
            <a:r>
              <a:rPr lang="en-GB" sz="1200" i="1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NPJ Digital Medicine,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 7(1), p.173. Available at:  </a:t>
            </a:r>
            <a:r>
              <a:rPr lang="en-GB" sz="1200" u="sng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  <a:hlinkClick r:id="rId8"/>
              </a:rPr>
              <a:t>https://doi.org/10.1038/s41746-024-01177-7</a:t>
            </a:r>
            <a:r>
              <a:rPr lang="en-GB" sz="1200" dirty="0">
                <a:latin typeface="Segoe UI" panose="020B0502040204020203" pitchFamily="34" charset="0"/>
                <a:ea typeface="Ebrima" panose="02000000000000000000" pitchFamily="2" charset="0"/>
                <a:cs typeface="Segoe UI" panose="020B0502040204020203" pitchFamily="34" charset="0"/>
              </a:rPr>
              <a:t>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sz="1200" dirty="0">
              <a:latin typeface="Segoe UI" panose="020B0502040204020203" pitchFamily="34" charset="0"/>
              <a:ea typeface="Ebrima" panose="02000000000000000000" pitchFamily="2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23150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82</TotalTime>
  <Words>1729</Words>
  <Application>Microsoft Macintosh PowerPoint</Application>
  <PresentationFormat>On-screen Show (4:3)</PresentationFormat>
  <Paragraphs>67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Segoe UI</vt:lpstr>
      <vt:lpstr>Symbol</vt:lpstr>
      <vt:lpstr>Office Theme</vt:lpstr>
      <vt:lpstr>Digital Transformation in the Health and Care Professions (BMHP6026) Component 2 Assessment</vt:lpstr>
      <vt:lpstr>Use of AI Acknowledgement</vt:lpstr>
      <vt:lpstr>Introduction</vt:lpstr>
      <vt:lpstr>Impact on Workforce</vt:lpstr>
      <vt:lpstr>Impact on Service Delivery</vt:lpstr>
      <vt:lpstr>Impact on Patients</vt:lpstr>
      <vt:lpstr>Impact on Community</vt:lpstr>
      <vt:lpstr>Challenges of Wearable Technologies</vt:lpstr>
      <vt:lpstr>Recommendations</vt:lpstr>
      <vt:lpstr>Conclusion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Transformation in the Health and Care Professions (BMHP6026) Component 2 Assessment</dc:title>
  <cp:lastModifiedBy>Tosin Yusuf (2334371)</cp:lastModifiedBy>
  <cp:revision>16</cp:revision>
  <dcterms:created xsi:type="dcterms:W3CDTF">2026-07-14T06:28:38Z</dcterms:created>
  <dcterms:modified xsi:type="dcterms:W3CDTF">2026-07-18T09:21:41Z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verter">
    <vt:lpwstr>SolidFramework v10.0.19910.1</vt:lpwstr>
  </property>
  <property fmtid="{D5CDD505-2E9C-101B-9397-08002B2CF9AE}" pid="3" name="Created">
    <vt:filetime>2026-07-11T00:00:00Z</vt:filetime>
  </property>
  <property fmtid="{D5CDD505-2E9C-101B-9397-08002B2CF9AE}" pid="4" name="LastSaved">
    <vt:filetime>2026-07-14T00:00:00Z</vt:filetime>
  </property>
</Properties>
</file>