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Lst>
  <p:notesMasterIdLst>
    <p:notesMasterId r:id="rId63"/>
  </p:notesMasterIdLst>
  <p:handoutMasterIdLst>
    <p:handoutMasterId r:id="rId64"/>
  </p:handoutMasterIdLst>
  <p:sldIdLst>
    <p:sldId id="455" r:id="rId21"/>
    <p:sldId id="265" r:id="rId22"/>
    <p:sldId id="315" r:id="rId23"/>
    <p:sldId id="258" r:id="rId24"/>
    <p:sldId id="374" r:id="rId25"/>
    <p:sldId id="461" r:id="rId26"/>
    <p:sldId id="462" r:id="rId27"/>
    <p:sldId id="463" r:id="rId28"/>
    <p:sldId id="464" r:id="rId29"/>
    <p:sldId id="465" r:id="rId30"/>
    <p:sldId id="466" r:id="rId31"/>
    <p:sldId id="468" r:id="rId32"/>
    <p:sldId id="457" r:id="rId33"/>
    <p:sldId id="442" r:id="rId34"/>
    <p:sldId id="416" r:id="rId35"/>
    <p:sldId id="410" r:id="rId36"/>
    <p:sldId id="467" r:id="rId37"/>
    <p:sldId id="274" r:id="rId38"/>
    <p:sldId id="275" r:id="rId39"/>
    <p:sldId id="277" r:id="rId40"/>
    <p:sldId id="469" r:id="rId41"/>
    <p:sldId id="409" r:id="rId42"/>
    <p:sldId id="425" r:id="rId43"/>
    <p:sldId id="426" r:id="rId44"/>
    <p:sldId id="427" r:id="rId45"/>
    <p:sldId id="446" r:id="rId46"/>
    <p:sldId id="451" r:id="rId47"/>
    <p:sldId id="431" r:id="rId48"/>
    <p:sldId id="432" r:id="rId49"/>
    <p:sldId id="460" r:id="rId50"/>
    <p:sldId id="436" r:id="rId51"/>
    <p:sldId id="368" r:id="rId52"/>
    <p:sldId id="459" r:id="rId53"/>
    <p:sldId id="453" r:id="rId54"/>
    <p:sldId id="370" r:id="rId55"/>
    <p:sldId id="375" r:id="rId56"/>
    <p:sldId id="371" r:id="rId57"/>
    <p:sldId id="372" r:id="rId58"/>
    <p:sldId id="440" r:id="rId59"/>
    <p:sldId id="470" r:id="rId60"/>
    <p:sldId id="337" r:id="rId61"/>
    <p:sldId id="456" r:id="rId62"/>
  </p:sldIdLst>
  <p:sldSz cx="9144000" cy="6858000" type="screen4x3"/>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Parry" initials="JGP" lastIdx="2" clrIdx="0">
    <p:extLst>
      <p:ext uri="{19B8F6BF-5375-455C-9EA6-DF929625EA0E}">
        <p15:presenceInfo xmlns:p15="http://schemas.microsoft.com/office/powerpoint/2012/main" userId="ad4d5f42c4de9f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125960-750A-4D0B-9D32-464FFF605DB4}" v="283" dt="2022-11-17T08:33:15.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82064" autoAdjust="0"/>
  </p:normalViewPr>
  <p:slideViewPr>
    <p:cSldViewPr>
      <p:cViewPr varScale="1">
        <p:scale>
          <a:sx n="89" d="100"/>
          <a:sy n="89" d="100"/>
        </p:scale>
        <p:origin x="2118"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6"/>
        <p:guide pos="217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handoutMaster" Target="handoutMasters/handoutMaster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6F125960-750A-4D0B-9D32-464FFF605DB4}"/>
    <pc:docChg chg="custSel addSld delSld modSld sldOrd">
      <pc:chgData name="Christopher Wilkin" userId="10363294-769d-46d1-9962-1839b2820248" providerId="ADAL" clId="{6F125960-750A-4D0B-9D32-464FFF605DB4}" dt="2022-11-17T08:33:15.346" v="1127"/>
      <pc:docMkLst>
        <pc:docMk/>
      </pc:docMkLst>
      <pc:sldChg chg="addSp modSp mod modNotesTx">
        <pc:chgData name="Christopher Wilkin" userId="10363294-769d-46d1-9962-1839b2820248" providerId="ADAL" clId="{6F125960-750A-4D0B-9D32-464FFF605DB4}" dt="2022-11-11T23:51:32.397" v="716" actId="1076"/>
        <pc:sldMkLst>
          <pc:docMk/>
          <pc:sldMk cId="3333778919" sldId="274"/>
        </pc:sldMkLst>
        <pc:picChg chg="add mod">
          <ac:chgData name="Christopher Wilkin" userId="10363294-769d-46d1-9962-1839b2820248" providerId="ADAL" clId="{6F125960-750A-4D0B-9D32-464FFF605DB4}" dt="2022-11-11T23:51:32.397" v="716" actId="1076"/>
          <ac:picMkLst>
            <pc:docMk/>
            <pc:sldMk cId="3333778919" sldId="274"/>
            <ac:picMk id="4" creationId="{07777140-4F7A-D01F-6CAA-AB1616ECC83D}"/>
          </ac:picMkLst>
        </pc:picChg>
        <pc:picChg chg="mod">
          <ac:chgData name="Christopher Wilkin" userId="10363294-769d-46d1-9962-1839b2820248" providerId="ADAL" clId="{6F125960-750A-4D0B-9D32-464FFF605DB4}" dt="2022-11-11T23:51:16.039" v="709" actId="14100"/>
          <ac:picMkLst>
            <pc:docMk/>
            <pc:sldMk cId="3333778919" sldId="274"/>
            <ac:picMk id="8" creationId="{B4E3745D-82C2-E678-2B13-192030B1267B}"/>
          </ac:picMkLst>
        </pc:picChg>
      </pc:sldChg>
      <pc:sldChg chg="modSp mod">
        <pc:chgData name="Christopher Wilkin" userId="10363294-769d-46d1-9962-1839b2820248" providerId="ADAL" clId="{6F125960-750A-4D0B-9D32-464FFF605DB4}" dt="2022-11-12T00:34:38.929" v="1024" actId="1076"/>
        <pc:sldMkLst>
          <pc:docMk/>
          <pc:sldMk cId="224674008" sldId="337"/>
        </pc:sldMkLst>
        <pc:spChg chg="mod">
          <ac:chgData name="Christopher Wilkin" userId="10363294-769d-46d1-9962-1839b2820248" providerId="ADAL" clId="{6F125960-750A-4D0B-9D32-464FFF605DB4}" dt="2022-11-12T00:34:38.929" v="1024" actId="1076"/>
          <ac:spMkLst>
            <pc:docMk/>
            <pc:sldMk cId="224674008" sldId="337"/>
            <ac:spMk id="2" creationId="{8D68356B-6E2C-4B7B-B224-7F66C762A821}"/>
          </ac:spMkLst>
        </pc:spChg>
        <pc:spChg chg="mod">
          <ac:chgData name="Christopher Wilkin" userId="10363294-769d-46d1-9962-1839b2820248" providerId="ADAL" clId="{6F125960-750A-4D0B-9D32-464FFF605DB4}" dt="2022-11-12T00:34:29.778" v="1022" actId="1076"/>
          <ac:spMkLst>
            <pc:docMk/>
            <pc:sldMk cId="224674008" sldId="337"/>
            <ac:spMk id="3" creationId="{E1510AA9-7A9A-421A-A426-8EB179739F06}"/>
          </ac:spMkLst>
        </pc:spChg>
      </pc:sldChg>
      <pc:sldChg chg="modAnim">
        <pc:chgData name="Christopher Wilkin" userId="10363294-769d-46d1-9962-1839b2820248" providerId="ADAL" clId="{6F125960-750A-4D0B-9D32-464FFF605DB4}" dt="2022-11-15T11:34:53.581" v="1090"/>
        <pc:sldMkLst>
          <pc:docMk/>
          <pc:sldMk cId="2102649732" sldId="368"/>
        </pc:sldMkLst>
      </pc:sldChg>
      <pc:sldChg chg="modAnim">
        <pc:chgData name="Christopher Wilkin" userId="10363294-769d-46d1-9962-1839b2820248" providerId="ADAL" clId="{6F125960-750A-4D0B-9D32-464FFF605DB4}" dt="2022-11-15T11:35:15.621" v="1101"/>
        <pc:sldMkLst>
          <pc:docMk/>
          <pc:sldMk cId="2618195940" sldId="370"/>
        </pc:sldMkLst>
      </pc:sldChg>
      <pc:sldChg chg="modAnim">
        <pc:chgData name="Christopher Wilkin" userId="10363294-769d-46d1-9962-1839b2820248" providerId="ADAL" clId="{6F125960-750A-4D0B-9D32-464FFF605DB4}" dt="2022-11-15T11:35:38.446" v="1115"/>
        <pc:sldMkLst>
          <pc:docMk/>
          <pc:sldMk cId="4169084947" sldId="371"/>
        </pc:sldMkLst>
      </pc:sldChg>
      <pc:sldChg chg="modAnim">
        <pc:chgData name="Christopher Wilkin" userId="10363294-769d-46d1-9962-1839b2820248" providerId="ADAL" clId="{6F125960-750A-4D0B-9D32-464FFF605DB4}" dt="2022-11-15T11:35:52.661" v="1122"/>
        <pc:sldMkLst>
          <pc:docMk/>
          <pc:sldMk cId="1640741745" sldId="372"/>
        </pc:sldMkLst>
      </pc:sldChg>
      <pc:sldChg chg="modAnim">
        <pc:chgData name="Christopher Wilkin" userId="10363294-769d-46d1-9962-1839b2820248" providerId="ADAL" clId="{6F125960-750A-4D0B-9D32-464FFF605DB4}" dt="2022-11-15T11:35:27.854" v="1109"/>
        <pc:sldMkLst>
          <pc:docMk/>
          <pc:sldMk cId="3819848113" sldId="375"/>
        </pc:sldMkLst>
      </pc:sldChg>
      <pc:sldChg chg="del">
        <pc:chgData name="Christopher Wilkin" userId="10363294-769d-46d1-9962-1839b2820248" providerId="ADAL" clId="{6F125960-750A-4D0B-9D32-464FFF605DB4}" dt="2022-11-11T23:52:23.466" v="717" actId="47"/>
        <pc:sldMkLst>
          <pc:docMk/>
          <pc:sldMk cId="826822517" sldId="408"/>
        </pc:sldMkLst>
      </pc:sldChg>
      <pc:sldChg chg="addSp delSp modSp mod delAnim modAnim modNotesTx">
        <pc:chgData name="Christopher Wilkin" userId="10363294-769d-46d1-9962-1839b2820248" providerId="ADAL" clId="{6F125960-750A-4D0B-9D32-464FFF605DB4}" dt="2022-11-12T00:25:48.645" v="1008" actId="1076"/>
        <pc:sldMkLst>
          <pc:docMk/>
          <pc:sldMk cId="162882529" sldId="409"/>
        </pc:sldMkLst>
        <pc:spChg chg="mod">
          <ac:chgData name="Christopher Wilkin" userId="10363294-769d-46d1-9962-1839b2820248" providerId="ADAL" clId="{6F125960-750A-4D0B-9D32-464FFF605DB4}" dt="2022-11-12T00:25:16.188" v="996" actId="1076"/>
          <ac:spMkLst>
            <pc:docMk/>
            <pc:sldMk cId="162882529" sldId="409"/>
            <ac:spMk id="3" creationId="{ED4AC067-BF73-4465-A948-902E6527688E}"/>
          </ac:spMkLst>
        </pc:spChg>
        <pc:spChg chg="add mod">
          <ac:chgData name="Christopher Wilkin" userId="10363294-769d-46d1-9962-1839b2820248" providerId="ADAL" clId="{6F125960-750A-4D0B-9D32-464FFF605DB4}" dt="2022-11-12T00:25:20.586" v="998" actId="1076"/>
          <ac:spMkLst>
            <pc:docMk/>
            <pc:sldMk cId="162882529" sldId="409"/>
            <ac:spMk id="6" creationId="{03305052-3BB9-2C52-722C-F49A2EE8D0F0}"/>
          </ac:spMkLst>
        </pc:spChg>
        <pc:spChg chg="add mod">
          <ac:chgData name="Christopher Wilkin" userId="10363294-769d-46d1-9962-1839b2820248" providerId="ADAL" clId="{6F125960-750A-4D0B-9D32-464FFF605DB4}" dt="2022-11-12T00:25:48.645" v="1008" actId="1076"/>
          <ac:spMkLst>
            <pc:docMk/>
            <pc:sldMk cId="162882529" sldId="409"/>
            <ac:spMk id="7" creationId="{ADE5CE27-44B6-7D18-BD86-DD74D738D283}"/>
          </ac:spMkLst>
        </pc:spChg>
        <pc:picChg chg="add mod">
          <ac:chgData name="Christopher Wilkin" userId="10363294-769d-46d1-9962-1839b2820248" providerId="ADAL" clId="{6F125960-750A-4D0B-9D32-464FFF605DB4}" dt="2022-11-12T00:25:25.506" v="1001" actId="1076"/>
          <ac:picMkLst>
            <pc:docMk/>
            <pc:sldMk cId="162882529" sldId="409"/>
            <ac:picMk id="2" creationId="{AE1F669C-5A08-74CA-200F-A28512F37AD6}"/>
          </ac:picMkLst>
        </pc:picChg>
        <pc:picChg chg="del mod">
          <ac:chgData name="Christopher Wilkin" userId="10363294-769d-46d1-9962-1839b2820248" providerId="ADAL" clId="{6F125960-750A-4D0B-9D32-464FFF605DB4}" dt="2022-11-11T23:57:01.973" v="797" actId="478"/>
          <ac:picMkLst>
            <pc:docMk/>
            <pc:sldMk cId="162882529" sldId="409"/>
            <ac:picMk id="5" creationId="{FC9AFA9D-6303-4CD7-93B9-BAAF0DCEFC99}"/>
          </ac:picMkLst>
        </pc:picChg>
      </pc:sldChg>
      <pc:sldChg chg="addSp delSp modSp mod ord">
        <pc:chgData name="Christopher Wilkin" userId="10363294-769d-46d1-9962-1839b2820248" providerId="ADAL" clId="{6F125960-750A-4D0B-9D32-464FFF605DB4}" dt="2022-11-11T23:41:45.009" v="640" actId="113"/>
        <pc:sldMkLst>
          <pc:docMk/>
          <pc:sldMk cId="2526303213" sldId="410"/>
        </pc:sldMkLst>
        <pc:spChg chg="mod">
          <ac:chgData name="Christopher Wilkin" userId="10363294-769d-46d1-9962-1839b2820248" providerId="ADAL" clId="{6F125960-750A-4D0B-9D32-464FFF605DB4}" dt="2022-11-11T23:41:45.009" v="640" actId="113"/>
          <ac:spMkLst>
            <pc:docMk/>
            <pc:sldMk cId="2526303213" sldId="410"/>
            <ac:spMk id="3" creationId="{AACA5BBD-8079-439E-B8DD-D472E9AF04EA}"/>
          </ac:spMkLst>
        </pc:spChg>
        <pc:spChg chg="add mod">
          <ac:chgData name="Christopher Wilkin" userId="10363294-769d-46d1-9962-1839b2820248" providerId="ADAL" clId="{6F125960-750A-4D0B-9D32-464FFF605DB4}" dt="2022-11-11T23:40:58.160" v="601" actId="1076"/>
          <ac:spMkLst>
            <pc:docMk/>
            <pc:sldMk cId="2526303213" sldId="410"/>
            <ac:spMk id="4" creationId="{BC6C4565-B2E7-2EC2-F7DB-869830A2111B}"/>
          </ac:spMkLst>
        </pc:spChg>
        <pc:picChg chg="del mod">
          <ac:chgData name="Christopher Wilkin" userId="10363294-769d-46d1-9962-1839b2820248" providerId="ADAL" clId="{6F125960-750A-4D0B-9D32-464FFF605DB4}" dt="2022-11-11T23:32:50.093" v="18" actId="478"/>
          <ac:picMkLst>
            <pc:docMk/>
            <pc:sldMk cId="2526303213" sldId="410"/>
            <ac:picMk id="2" creationId="{58126403-D0BA-478E-94CA-246937087931}"/>
          </ac:picMkLst>
        </pc:picChg>
        <pc:picChg chg="del mod">
          <ac:chgData name="Christopher Wilkin" userId="10363294-769d-46d1-9962-1839b2820248" providerId="ADAL" clId="{6F125960-750A-4D0B-9D32-464FFF605DB4}" dt="2022-11-11T23:32:48.442" v="17" actId="478"/>
          <ac:picMkLst>
            <pc:docMk/>
            <pc:sldMk cId="2526303213" sldId="410"/>
            <ac:picMk id="5" creationId="{441D406C-C260-4AD8-9B10-036C84B728DB}"/>
          </ac:picMkLst>
        </pc:picChg>
      </pc:sldChg>
      <pc:sldChg chg="del ord">
        <pc:chgData name="Christopher Wilkin" userId="10363294-769d-46d1-9962-1839b2820248" providerId="ADAL" clId="{6F125960-750A-4D0B-9D32-464FFF605DB4}" dt="2022-11-11T23:36:30.726" v="161" actId="47"/>
        <pc:sldMkLst>
          <pc:docMk/>
          <pc:sldMk cId="3915744397" sldId="411"/>
        </pc:sldMkLst>
      </pc:sldChg>
      <pc:sldChg chg="addSp delSp modSp mod ord delAnim">
        <pc:chgData name="Christopher Wilkin" userId="10363294-769d-46d1-9962-1839b2820248" providerId="ADAL" clId="{6F125960-750A-4D0B-9D32-464FFF605DB4}" dt="2022-11-12T00:02:33.417" v="859"/>
        <pc:sldMkLst>
          <pc:docMk/>
          <pc:sldMk cId="1600903726" sldId="416"/>
        </pc:sldMkLst>
        <pc:spChg chg="mod">
          <ac:chgData name="Christopher Wilkin" userId="10363294-769d-46d1-9962-1839b2820248" providerId="ADAL" clId="{6F125960-750A-4D0B-9D32-464FFF605DB4}" dt="2022-11-12T00:02:27.762" v="857" actId="20577"/>
          <ac:spMkLst>
            <pc:docMk/>
            <pc:sldMk cId="1600903726" sldId="416"/>
            <ac:spMk id="2" creationId="{647768BF-0F40-4A85-8984-16F216E7CEB9}"/>
          </ac:spMkLst>
        </pc:spChg>
        <pc:spChg chg="del mod">
          <ac:chgData name="Christopher Wilkin" userId="10363294-769d-46d1-9962-1839b2820248" providerId="ADAL" clId="{6F125960-750A-4D0B-9D32-464FFF605DB4}" dt="2022-11-12T00:02:09.734" v="849" actId="478"/>
          <ac:spMkLst>
            <pc:docMk/>
            <pc:sldMk cId="1600903726" sldId="416"/>
            <ac:spMk id="3" creationId="{9BDFF971-442B-4660-B416-EB002A1CE361}"/>
          </ac:spMkLst>
        </pc:spChg>
        <pc:spChg chg="add mod">
          <ac:chgData name="Christopher Wilkin" userId="10363294-769d-46d1-9962-1839b2820248" providerId="ADAL" clId="{6F125960-750A-4D0B-9D32-464FFF605DB4}" dt="2022-11-12T00:01:25.984" v="835" actId="20577"/>
          <ac:spMkLst>
            <pc:docMk/>
            <pc:sldMk cId="1600903726" sldId="416"/>
            <ac:spMk id="6" creationId="{A5608F64-1E15-953B-B6F0-BDDFECEFC42B}"/>
          </ac:spMkLst>
        </pc:spChg>
        <pc:spChg chg="add del mod">
          <ac:chgData name="Christopher Wilkin" userId="10363294-769d-46d1-9962-1839b2820248" providerId="ADAL" clId="{6F125960-750A-4D0B-9D32-464FFF605DB4}" dt="2022-11-12T00:02:17.107" v="851" actId="478"/>
          <ac:spMkLst>
            <pc:docMk/>
            <pc:sldMk cId="1600903726" sldId="416"/>
            <ac:spMk id="8" creationId="{918F45C5-FDEA-A5CB-9CD4-E69C97678C25}"/>
          </ac:spMkLst>
        </pc:spChg>
        <pc:picChg chg="mod ord">
          <ac:chgData name="Christopher Wilkin" userId="10363294-769d-46d1-9962-1839b2820248" providerId="ADAL" clId="{6F125960-750A-4D0B-9D32-464FFF605DB4}" dt="2022-11-12T00:02:21.430" v="853" actId="14100"/>
          <ac:picMkLst>
            <pc:docMk/>
            <pc:sldMk cId="1600903726" sldId="416"/>
            <ac:picMk id="5" creationId="{D858E37E-FD2D-43C8-980E-4B5903F40737}"/>
          </ac:picMkLst>
        </pc:picChg>
      </pc:sldChg>
      <pc:sldChg chg="modSp del mod ord">
        <pc:chgData name="Christopher Wilkin" userId="10363294-769d-46d1-9962-1839b2820248" providerId="ADAL" clId="{6F125960-750A-4D0B-9D32-464FFF605DB4}" dt="2022-11-12T00:03:03.176" v="863" actId="47"/>
        <pc:sldMkLst>
          <pc:docMk/>
          <pc:sldMk cId="2565531978" sldId="417"/>
        </pc:sldMkLst>
        <pc:spChg chg="mod">
          <ac:chgData name="Christopher Wilkin" userId="10363294-769d-46d1-9962-1839b2820248" providerId="ADAL" clId="{6F125960-750A-4D0B-9D32-464FFF605DB4}" dt="2022-11-12T00:02:51.488" v="862" actId="1076"/>
          <ac:spMkLst>
            <pc:docMk/>
            <pc:sldMk cId="2565531978" sldId="417"/>
            <ac:spMk id="3" creationId="{56D59C60-87E0-4FF5-B32B-3E1405E674D7}"/>
          </ac:spMkLst>
        </pc:spChg>
      </pc:sldChg>
      <pc:sldChg chg="del">
        <pc:chgData name="Christopher Wilkin" userId="10363294-769d-46d1-9962-1839b2820248" providerId="ADAL" clId="{6F125960-750A-4D0B-9D32-464FFF605DB4}" dt="2022-11-12T00:03:27.629" v="864" actId="47"/>
        <pc:sldMkLst>
          <pc:docMk/>
          <pc:sldMk cId="4048333156" sldId="422"/>
        </pc:sldMkLst>
      </pc:sldChg>
      <pc:sldChg chg="modSp del mod">
        <pc:chgData name="Christopher Wilkin" userId="10363294-769d-46d1-9962-1839b2820248" providerId="ADAL" clId="{6F125960-750A-4D0B-9D32-464FFF605DB4}" dt="2022-11-12T00:05:15.242" v="876" actId="47"/>
        <pc:sldMkLst>
          <pc:docMk/>
          <pc:sldMk cId="1928020150" sldId="423"/>
        </pc:sldMkLst>
        <pc:spChg chg="mod">
          <ac:chgData name="Christopher Wilkin" userId="10363294-769d-46d1-9962-1839b2820248" providerId="ADAL" clId="{6F125960-750A-4D0B-9D32-464FFF605DB4}" dt="2022-11-12T00:03:48.318" v="865" actId="1076"/>
          <ac:spMkLst>
            <pc:docMk/>
            <pc:sldMk cId="1928020150" sldId="423"/>
            <ac:spMk id="3" creationId="{F861CBA9-C0A9-4AED-90F4-DFD82F47DD01}"/>
          </ac:spMkLst>
        </pc:spChg>
      </pc:sldChg>
      <pc:sldChg chg="del">
        <pc:chgData name="Christopher Wilkin" userId="10363294-769d-46d1-9962-1839b2820248" providerId="ADAL" clId="{6F125960-750A-4D0B-9D32-464FFF605DB4}" dt="2022-11-12T00:08:43.662" v="915" actId="47"/>
        <pc:sldMkLst>
          <pc:docMk/>
          <pc:sldMk cId="1640176274" sldId="424"/>
        </pc:sldMkLst>
      </pc:sldChg>
      <pc:sldChg chg="modSp mod modAnim">
        <pc:chgData name="Christopher Wilkin" userId="10363294-769d-46d1-9962-1839b2820248" providerId="ADAL" clId="{6F125960-750A-4D0B-9D32-464FFF605DB4}" dt="2022-11-15T11:33:01.948" v="1031"/>
        <pc:sldMkLst>
          <pc:docMk/>
          <pc:sldMk cId="921096295" sldId="425"/>
        </pc:sldMkLst>
        <pc:spChg chg="mod">
          <ac:chgData name="Christopher Wilkin" userId="10363294-769d-46d1-9962-1839b2820248" providerId="ADAL" clId="{6F125960-750A-4D0B-9D32-464FFF605DB4}" dt="2022-11-12T00:14:26.228" v="956" actId="1076"/>
          <ac:spMkLst>
            <pc:docMk/>
            <pc:sldMk cId="921096295" sldId="425"/>
            <ac:spMk id="3" creationId="{B9F94346-4E55-4E95-A237-4F4601F37C50}"/>
          </ac:spMkLst>
        </pc:spChg>
        <pc:picChg chg="mod">
          <ac:chgData name="Christopher Wilkin" userId="10363294-769d-46d1-9962-1839b2820248" providerId="ADAL" clId="{6F125960-750A-4D0B-9D32-464FFF605DB4}" dt="2022-11-12T00:14:29.288" v="957" actId="14100"/>
          <ac:picMkLst>
            <pc:docMk/>
            <pc:sldMk cId="921096295" sldId="425"/>
            <ac:picMk id="6" creationId="{74C226AB-8CC1-48E2-9CCD-BC295B55F2D7}"/>
          </ac:picMkLst>
        </pc:picChg>
      </pc:sldChg>
      <pc:sldChg chg="modAnim">
        <pc:chgData name="Christopher Wilkin" userId="10363294-769d-46d1-9962-1839b2820248" providerId="ADAL" clId="{6F125960-750A-4D0B-9D32-464FFF605DB4}" dt="2022-11-15T11:33:09.773" v="1035"/>
        <pc:sldMkLst>
          <pc:docMk/>
          <pc:sldMk cId="788576670" sldId="426"/>
        </pc:sldMkLst>
      </pc:sldChg>
      <pc:sldChg chg="modAnim">
        <pc:chgData name="Christopher Wilkin" userId="10363294-769d-46d1-9962-1839b2820248" providerId="ADAL" clId="{6F125960-750A-4D0B-9D32-464FFF605DB4}" dt="2022-11-15T11:33:21.494" v="1041"/>
        <pc:sldMkLst>
          <pc:docMk/>
          <pc:sldMk cId="187509911" sldId="427"/>
        </pc:sldMkLst>
      </pc:sldChg>
      <pc:sldChg chg="del">
        <pc:chgData name="Christopher Wilkin" userId="10363294-769d-46d1-9962-1839b2820248" providerId="ADAL" clId="{6F125960-750A-4D0B-9D32-464FFF605DB4}" dt="2022-11-12T00:15:24.127" v="958" actId="47"/>
        <pc:sldMkLst>
          <pc:docMk/>
          <pc:sldMk cId="3725613662" sldId="429"/>
        </pc:sldMkLst>
      </pc:sldChg>
      <pc:sldChg chg="ord modAnim">
        <pc:chgData name="Christopher Wilkin" userId="10363294-769d-46d1-9962-1839b2820248" providerId="ADAL" clId="{6F125960-750A-4D0B-9D32-464FFF605DB4}" dt="2022-11-15T11:34:01.815" v="1062"/>
        <pc:sldMkLst>
          <pc:docMk/>
          <pc:sldMk cId="3160029535" sldId="431"/>
        </pc:sldMkLst>
      </pc:sldChg>
      <pc:sldChg chg="ord modAnim">
        <pc:chgData name="Christopher Wilkin" userId="10363294-769d-46d1-9962-1839b2820248" providerId="ADAL" clId="{6F125960-750A-4D0B-9D32-464FFF605DB4}" dt="2022-11-15T11:34:13.562" v="1069"/>
        <pc:sldMkLst>
          <pc:docMk/>
          <pc:sldMk cId="2206868401" sldId="432"/>
        </pc:sldMkLst>
      </pc:sldChg>
      <pc:sldChg chg="del">
        <pc:chgData name="Christopher Wilkin" userId="10363294-769d-46d1-9962-1839b2820248" providerId="ADAL" clId="{6F125960-750A-4D0B-9D32-464FFF605DB4}" dt="2022-11-12T00:13:46.558" v="955" actId="47"/>
        <pc:sldMkLst>
          <pc:docMk/>
          <pc:sldMk cId="2840310435" sldId="434"/>
        </pc:sldMkLst>
      </pc:sldChg>
      <pc:sldChg chg="del">
        <pc:chgData name="Christopher Wilkin" userId="10363294-769d-46d1-9962-1839b2820248" providerId="ADAL" clId="{6F125960-750A-4D0B-9D32-464FFF605DB4}" dt="2022-11-12T00:18:41.114" v="967" actId="47"/>
        <pc:sldMkLst>
          <pc:docMk/>
          <pc:sldMk cId="552370919" sldId="435"/>
        </pc:sldMkLst>
      </pc:sldChg>
      <pc:sldChg chg="modSp mod modAnim">
        <pc:chgData name="Christopher Wilkin" userId="10363294-769d-46d1-9962-1839b2820248" providerId="ADAL" clId="{6F125960-750A-4D0B-9D32-464FFF605DB4}" dt="2022-11-15T11:40:34.899" v="1126" actId="14100"/>
        <pc:sldMkLst>
          <pc:docMk/>
          <pc:sldMk cId="1470683312" sldId="436"/>
        </pc:sldMkLst>
        <pc:picChg chg="mod">
          <ac:chgData name="Christopher Wilkin" userId="10363294-769d-46d1-9962-1839b2820248" providerId="ADAL" clId="{6F125960-750A-4D0B-9D32-464FFF605DB4}" dt="2022-11-15T11:40:34.899" v="1126" actId="14100"/>
          <ac:picMkLst>
            <pc:docMk/>
            <pc:sldMk cId="1470683312" sldId="436"/>
            <ac:picMk id="5" creationId="{28516EAC-6A00-4722-B09B-9889DEEAC183}"/>
          </ac:picMkLst>
        </pc:picChg>
      </pc:sldChg>
      <pc:sldChg chg="modSp mod">
        <pc:chgData name="Christopher Wilkin" userId="10363294-769d-46d1-9962-1839b2820248" providerId="ADAL" clId="{6F125960-750A-4D0B-9D32-464FFF605DB4}" dt="2022-11-15T11:36:13.926" v="1124" actId="20577"/>
        <pc:sldMkLst>
          <pc:docMk/>
          <pc:sldMk cId="1584975762" sldId="440"/>
        </pc:sldMkLst>
        <pc:spChg chg="mod">
          <ac:chgData name="Christopher Wilkin" userId="10363294-769d-46d1-9962-1839b2820248" providerId="ADAL" clId="{6F125960-750A-4D0B-9D32-464FFF605DB4}" dt="2022-11-15T11:36:13.926" v="1124" actId="20577"/>
          <ac:spMkLst>
            <pc:docMk/>
            <pc:sldMk cId="1584975762" sldId="440"/>
            <ac:spMk id="3" creationId="{4554CB90-BFA1-4739-B0D3-DB06D809D381}"/>
          </ac:spMkLst>
        </pc:spChg>
      </pc:sldChg>
      <pc:sldChg chg="addSp delSp modSp mod modAnim">
        <pc:chgData name="Christopher Wilkin" userId="10363294-769d-46d1-9962-1839b2820248" providerId="ADAL" clId="{6F125960-750A-4D0B-9D32-464FFF605DB4}" dt="2022-11-15T11:33:35.631" v="1048"/>
        <pc:sldMkLst>
          <pc:docMk/>
          <pc:sldMk cId="3511663692" sldId="446"/>
        </pc:sldMkLst>
        <pc:spChg chg="add del">
          <ac:chgData name="Christopher Wilkin" userId="10363294-769d-46d1-9962-1839b2820248" providerId="ADAL" clId="{6F125960-750A-4D0B-9D32-464FFF605DB4}" dt="2022-11-12T00:12:59.841" v="946" actId="478"/>
          <ac:spMkLst>
            <pc:docMk/>
            <pc:sldMk cId="3511663692" sldId="446"/>
            <ac:spMk id="5" creationId="{137D5E98-EA73-B5F6-55A0-99D7CCEBEEDA}"/>
          </ac:spMkLst>
        </pc:spChg>
        <pc:spChg chg="add mod">
          <ac:chgData name="Christopher Wilkin" userId="10363294-769d-46d1-9962-1839b2820248" providerId="ADAL" clId="{6F125960-750A-4D0B-9D32-464FFF605DB4}" dt="2022-11-12T00:13:36.271" v="954" actId="1076"/>
          <ac:spMkLst>
            <pc:docMk/>
            <pc:sldMk cId="3511663692" sldId="446"/>
            <ac:spMk id="9" creationId="{DE632A11-6832-A373-A93C-D7CCF64AA86A}"/>
          </ac:spMkLst>
        </pc:spChg>
        <pc:spChg chg="add del mod">
          <ac:chgData name="Christopher Wilkin" userId="10363294-769d-46d1-9962-1839b2820248" providerId="ADAL" clId="{6F125960-750A-4D0B-9D32-464FFF605DB4}" dt="2022-11-12T00:13:20.882" v="951" actId="478"/>
          <ac:spMkLst>
            <pc:docMk/>
            <pc:sldMk cId="3511663692" sldId="446"/>
            <ac:spMk id="11" creationId="{CF2FD9DF-2E46-484B-4FA0-2176CCD6DD4C}"/>
          </ac:spMkLst>
        </pc:spChg>
        <pc:spChg chg="add mod">
          <ac:chgData name="Christopher Wilkin" userId="10363294-769d-46d1-9962-1839b2820248" providerId="ADAL" clId="{6F125960-750A-4D0B-9D32-464FFF605DB4}" dt="2022-11-12T00:13:31.802" v="953" actId="1076"/>
          <ac:spMkLst>
            <pc:docMk/>
            <pc:sldMk cId="3511663692" sldId="446"/>
            <ac:spMk id="12" creationId="{20B4D79F-F87E-1AAB-C39B-53A093B1DB82}"/>
          </ac:spMkLst>
        </pc:spChg>
        <pc:picChg chg="del mod">
          <ac:chgData name="Christopher Wilkin" userId="10363294-769d-46d1-9962-1839b2820248" providerId="ADAL" clId="{6F125960-750A-4D0B-9D32-464FFF605DB4}" dt="2022-11-12T00:13:17.886" v="950" actId="478"/>
          <ac:picMkLst>
            <pc:docMk/>
            <pc:sldMk cId="3511663692" sldId="446"/>
            <ac:picMk id="4" creationId="{80740BD8-ED76-4FFB-BB27-AE45FF67EB93}"/>
          </ac:picMkLst>
        </pc:picChg>
      </pc:sldChg>
      <pc:sldChg chg="del">
        <pc:chgData name="Christopher Wilkin" userId="10363294-769d-46d1-9962-1839b2820248" providerId="ADAL" clId="{6F125960-750A-4D0B-9D32-464FFF605DB4}" dt="2022-11-12T00:15:25.316" v="959" actId="47"/>
        <pc:sldMkLst>
          <pc:docMk/>
          <pc:sldMk cId="1426374350" sldId="448"/>
        </pc:sldMkLst>
      </pc:sldChg>
      <pc:sldChg chg="del">
        <pc:chgData name="Christopher Wilkin" userId="10363294-769d-46d1-9962-1839b2820248" providerId="ADAL" clId="{6F125960-750A-4D0B-9D32-464FFF605DB4}" dt="2022-11-12T00:15:26.597" v="960" actId="47"/>
        <pc:sldMkLst>
          <pc:docMk/>
          <pc:sldMk cId="2557089587" sldId="449"/>
        </pc:sldMkLst>
      </pc:sldChg>
      <pc:sldChg chg="del ord">
        <pc:chgData name="Christopher Wilkin" userId="10363294-769d-46d1-9962-1839b2820248" providerId="ADAL" clId="{6F125960-750A-4D0B-9D32-464FFF605DB4}" dt="2022-11-12T00:08:41.961" v="914" actId="47"/>
        <pc:sldMkLst>
          <pc:docMk/>
          <pc:sldMk cId="2115167509" sldId="450"/>
        </pc:sldMkLst>
      </pc:sldChg>
      <pc:sldChg chg="modAnim">
        <pc:chgData name="Christopher Wilkin" userId="10363294-769d-46d1-9962-1839b2820248" providerId="ADAL" clId="{6F125960-750A-4D0B-9D32-464FFF605DB4}" dt="2022-11-15T11:33:51.838" v="1057"/>
        <pc:sldMkLst>
          <pc:docMk/>
          <pc:sldMk cId="3915490250" sldId="451"/>
        </pc:sldMkLst>
      </pc:sldChg>
      <pc:sldChg chg="modAnim">
        <pc:chgData name="Christopher Wilkin" userId="10363294-769d-46d1-9962-1839b2820248" providerId="ADAL" clId="{6F125960-750A-4D0B-9D32-464FFF605DB4}" dt="2022-11-17T08:33:15.346" v="1127"/>
        <pc:sldMkLst>
          <pc:docMk/>
          <pc:sldMk cId="2791824084" sldId="453"/>
        </pc:sldMkLst>
      </pc:sldChg>
      <pc:sldChg chg="del">
        <pc:chgData name="Christopher Wilkin" userId="10363294-769d-46d1-9962-1839b2820248" providerId="ADAL" clId="{6F125960-750A-4D0B-9D32-464FFF605DB4}" dt="2022-11-12T00:16:17.642" v="962" actId="47"/>
        <pc:sldMkLst>
          <pc:docMk/>
          <pc:sldMk cId="2054390219" sldId="458"/>
        </pc:sldMkLst>
      </pc:sldChg>
      <pc:sldChg chg="modSp mod modAnim">
        <pc:chgData name="Christopher Wilkin" userId="10363294-769d-46d1-9962-1839b2820248" providerId="ADAL" clId="{6F125960-750A-4D0B-9D32-464FFF605DB4}" dt="2022-11-15T11:34:29.625" v="1076"/>
        <pc:sldMkLst>
          <pc:docMk/>
          <pc:sldMk cId="1559886483" sldId="460"/>
        </pc:sldMkLst>
        <pc:picChg chg="mod">
          <ac:chgData name="Christopher Wilkin" userId="10363294-769d-46d1-9962-1839b2820248" providerId="ADAL" clId="{6F125960-750A-4D0B-9D32-464FFF605DB4}" dt="2022-11-12T00:16:05.960" v="961" actId="1076"/>
          <ac:picMkLst>
            <pc:docMk/>
            <pc:sldMk cId="1559886483" sldId="460"/>
            <ac:picMk id="4" creationId="{27B15E86-1805-47C0-AC05-1C1AE16DA424}"/>
          </ac:picMkLst>
        </pc:picChg>
      </pc:sldChg>
      <pc:sldChg chg="addSp delSp modSp mod modNotesTx">
        <pc:chgData name="Christopher Wilkin" userId="10363294-769d-46d1-9962-1839b2820248" providerId="ADAL" clId="{6F125960-750A-4D0B-9D32-464FFF605DB4}" dt="2022-11-12T00:05:07.044" v="875" actId="20577"/>
        <pc:sldMkLst>
          <pc:docMk/>
          <pc:sldMk cId="382890076" sldId="467"/>
        </pc:sldMkLst>
        <pc:picChg chg="add del mod modCrop">
          <ac:chgData name="Christopher Wilkin" userId="10363294-769d-46d1-9962-1839b2820248" providerId="ADAL" clId="{6F125960-750A-4D0B-9D32-464FFF605DB4}" dt="2022-11-11T23:47:34.748" v="672" actId="478"/>
          <ac:picMkLst>
            <pc:docMk/>
            <pc:sldMk cId="382890076" sldId="467"/>
            <ac:picMk id="4" creationId="{1ED29693-65F2-A6A0-C51D-5DB76C103643}"/>
          </ac:picMkLst>
        </pc:picChg>
        <pc:picChg chg="mod">
          <ac:chgData name="Christopher Wilkin" userId="10363294-769d-46d1-9962-1839b2820248" providerId="ADAL" clId="{6F125960-750A-4D0B-9D32-464FFF605DB4}" dt="2022-11-11T23:45:40.352" v="659" actId="1076"/>
          <ac:picMkLst>
            <pc:docMk/>
            <pc:sldMk cId="382890076" sldId="467"/>
            <ac:picMk id="8" creationId="{FB23C182-7FEF-C855-B1BF-50A6ACA91E92}"/>
          </ac:picMkLst>
        </pc:picChg>
        <pc:picChg chg="add mod">
          <ac:chgData name="Christopher Wilkin" userId="10363294-769d-46d1-9962-1839b2820248" providerId="ADAL" clId="{6F125960-750A-4D0B-9D32-464FFF605DB4}" dt="2022-11-12T00:04:35.088" v="874" actId="1076"/>
          <ac:picMkLst>
            <pc:docMk/>
            <pc:sldMk cId="382890076" sldId="467"/>
            <ac:picMk id="1026" creationId="{7E90FAF7-26B7-B0C2-BCEC-7A27A2F70429}"/>
          </ac:picMkLst>
        </pc:picChg>
      </pc:sldChg>
      <pc:sldChg chg="addSp modSp new mod setBg">
        <pc:chgData name="Christopher Wilkin" userId="10363294-769d-46d1-9962-1839b2820248" providerId="ADAL" clId="{6F125960-750A-4D0B-9D32-464FFF605DB4}" dt="2022-11-12T00:21:09.113" v="977" actId="1076"/>
        <pc:sldMkLst>
          <pc:docMk/>
          <pc:sldMk cId="2825880586" sldId="468"/>
        </pc:sldMkLst>
        <pc:spChg chg="add">
          <ac:chgData name="Christopher Wilkin" userId="10363294-769d-46d1-9962-1839b2820248" providerId="ADAL" clId="{6F125960-750A-4D0B-9D32-464FFF605DB4}" dt="2022-11-12T00:21:01.137" v="972" actId="26606"/>
          <ac:spMkLst>
            <pc:docMk/>
            <pc:sldMk cId="2825880586" sldId="468"/>
            <ac:spMk id="2055" creationId="{42A4FC2C-047E-45A5-965D-8E1E3BF09BC6}"/>
          </ac:spMkLst>
        </pc:spChg>
        <pc:picChg chg="add mod">
          <ac:chgData name="Christopher Wilkin" userId="10363294-769d-46d1-9962-1839b2820248" providerId="ADAL" clId="{6F125960-750A-4D0B-9D32-464FFF605DB4}" dt="2022-11-12T00:21:09.113" v="977" actId="1076"/>
          <ac:picMkLst>
            <pc:docMk/>
            <pc:sldMk cId="2825880586" sldId="468"/>
            <ac:picMk id="2050" creationId="{2D797E3B-077F-0131-69B6-4D01F308F430}"/>
          </ac:picMkLst>
        </pc:picChg>
      </pc:sldChg>
      <pc:sldChg chg="delSp add setBg delDesignElem">
        <pc:chgData name="Christopher Wilkin" userId="10363294-769d-46d1-9962-1839b2820248" providerId="ADAL" clId="{6F125960-750A-4D0B-9D32-464FFF605DB4}" dt="2022-11-12T00:21:34.154" v="979"/>
        <pc:sldMkLst>
          <pc:docMk/>
          <pc:sldMk cId="2650882271" sldId="469"/>
        </pc:sldMkLst>
        <pc:spChg chg="del">
          <ac:chgData name="Christopher Wilkin" userId="10363294-769d-46d1-9962-1839b2820248" providerId="ADAL" clId="{6F125960-750A-4D0B-9D32-464FFF605DB4}" dt="2022-11-12T00:21:34.154" v="979"/>
          <ac:spMkLst>
            <pc:docMk/>
            <pc:sldMk cId="2650882271" sldId="469"/>
            <ac:spMk id="2055" creationId="{42A4FC2C-047E-45A5-965D-8E1E3BF09BC6}"/>
          </ac:spMkLst>
        </pc:spChg>
      </pc:sldChg>
      <pc:sldChg chg="modSp add mod ord">
        <pc:chgData name="Christopher Wilkin" userId="10363294-769d-46d1-9962-1839b2820248" providerId="ADAL" clId="{6F125960-750A-4D0B-9D32-464FFF605DB4}" dt="2022-11-12T00:34:50.285" v="1026" actId="1076"/>
        <pc:sldMkLst>
          <pc:docMk/>
          <pc:sldMk cId="2338615082" sldId="470"/>
        </pc:sldMkLst>
        <pc:spChg chg="mod">
          <ac:chgData name="Christopher Wilkin" userId="10363294-769d-46d1-9962-1839b2820248" providerId="ADAL" clId="{6F125960-750A-4D0B-9D32-464FFF605DB4}" dt="2022-11-12T00:34:50.285" v="1026" actId="1076"/>
          <ac:spMkLst>
            <pc:docMk/>
            <pc:sldMk cId="2338615082" sldId="470"/>
            <ac:spMk id="2" creationId="{8D68356B-6E2C-4B7B-B224-7F66C762A821}"/>
          </ac:spMkLst>
        </pc:spChg>
        <pc:spChg chg="mod">
          <ac:chgData name="Christopher Wilkin" userId="10363294-769d-46d1-9962-1839b2820248" providerId="ADAL" clId="{6F125960-750A-4D0B-9D32-464FFF605DB4}" dt="2022-11-12T00:34:02.772" v="1020" actId="20578"/>
          <ac:spMkLst>
            <pc:docMk/>
            <pc:sldMk cId="2338615082" sldId="470"/>
            <ac:spMk id="3" creationId="{E1510AA9-7A9A-421A-A426-8EB179739F0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0936"/>
          </a:xfrm>
          <a:prstGeom prst="rect">
            <a:avLst/>
          </a:prstGeom>
        </p:spPr>
        <p:txBody>
          <a:bodyPr vert="horz" lIns="96616" tIns="48308" rIns="96616" bIns="48308" rtlCol="0"/>
          <a:lstStyle>
            <a:lvl1pPr algn="r">
              <a:defRPr sz="1300"/>
            </a:lvl1pPr>
          </a:lstStyle>
          <a:p>
            <a:fld id="{96D292DE-8B7A-4254-AA83-74C1F4DD4AF0}" type="datetimeFigureOut">
              <a:rPr lang="en-GB" smtClean="0"/>
              <a:t>17/11/2022</a:t>
            </a:fld>
            <a:endParaRPr lang="en-GB"/>
          </a:p>
        </p:txBody>
      </p:sp>
      <p:sp>
        <p:nvSpPr>
          <p:cNvPr id="4" name="Footer Placeholder 3"/>
          <p:cNvSpPr>
            <a:spLocks noGrp="1"/>
          </p:cNvSpPr>
          <p:nvPr>
            <p:ph type="ftr" sz="quarter" idx="2"/>
          </p:nvPr>
        </p:nvSpPr>
        <p:spPr>
          <a:xfrm>
            <a:off x="0" y="9516038"/>
            <a:ext cx="2985558" cy="500936"/>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6038"/>
            <a:ext cx="2985558" cy="500936"/>
          </a:xfrm>
          <a:prstGeom prst="rect">
            <a:avLst/>
          </a:prstGeom>
        </p:spPr>
        <p:txBody>
          <a:bodyPr vert="horz" lIns="96616" tIns="48308" rIns="96616" bIns="48308"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6088"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6088" cy="501650"/>
          </a:xfrm>
          <a:prstGeom prst="rect">
            <a:avLst/>
          </a:prstGeom>
        </p:spPr>
        <p:txBody>
          <a:bodyPr vert="horz" lIns="91440" tIns="45720" rIns="91440" bIns="45720" rtlCol="0"/>
          <a:lstStyle>
            <a:lvl1pPr algn="r">
              <a:defRPr sz="1200"/>
            </a:lvl1pPr>
          </a:lstStyle>
          <a:p>
            <a:fld id="{FAD00B0C-0069-4219-8253-86824B605357}" type="datetimeFigureOut">
              <a:rPr lang="en-GB" smtClean="0"/>
              <a:t>16/11/2022</a:t>
            </a:fld>
            <a:endParaRPr lang="en-GB"/>
          </a:p>
        </p:txBody>
      </p:sp>
      <p:sp>
        <p:nvSpPr>
          <p:cNvPr id="4" name="Slide Image Placeholder 3"/>
          <p:cNvSpPr>
            <a:spLocks noGrp="1" noRot="1" noChangeAspect="1"/>
          </p:cNvSpPr>
          <p:nvPr>
            <p:ph type="sldImg" idx="2"/>
          </p:nvPr>
        </p:nvSpPr>
        <p:spPr>
          <a:xfrm>
            <a:off x="1190625" y="1252538"/>
            <a:ext cx="4508500"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1238"/>
            <a:ext cx="5511800" cy="39449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063"/>
            <a:ext cx="2986088"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7063"/>
            <a:ext cx="2986088" cy="501650"/>
          </a:xfrm>
          <a:prstGeom prst="rect">
            <a:avLst/>
          </a:prstGeom>
        </p:spPr>
        <p:txBody>
          <a:bodyPr vert="horz" lIns="91440" tIns="45720" rIns="91440" bIns="45720" rtlCol="0" anchor="b"/>
          <a:lstStyle>
            <a:lvl1pPr algn="r">
              <a:defRPr sz="1200"/>
            </a:lvl1pPr>
          </a:lstStyle>
          <a:p>
            <a:fld id="{EE525F19-5284-4F97-8C54-16AC0FA31F13}" type="slidenum">
              <a:rPr lang="en-GB" smtClean="0"/>
              <a:t>‹#›</a:t>
            </a:fld>
            <a:endParaRPr lang="en-GB"/>
          </a:p>
        </p:txBody>
      </p:sp>
    </p:spTree>
    <p:extLst>
      <p:ext uri="{BB962C8B-B14F-4D97-AF65-F5344CB8AC3E}">
        <p14:creationId xmlns:p14="http://schemas.microsoft.com/office/powerpoint/2010/main" val="194920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PESTLE stand for?</a:t>
            </a:r>
          </a:p>
          <a:p>
            <a:endParaRPr lang="en-GB" dirty="0"/>
          </a:p>
          <a:p>
            <a:r>
              <a:rPr lang="en-GB" dirty="0"/>
              <a:t>Who can remember SWOT?</a:t>
            </a:r>
          </a:p>
          <a:p>
            <a:endParaRPr lang="en-GB" dirty="0"/>
          </a:p>
          <a:p>
            <a:r>
              <a:rPr lang="en-GB" dirty="0"/>
              <a:t>SMART?...</a:t>
            </a:r>
          </a:p>
        </p:txBody>
      </p:sp>
      <p:sp>
        <p:nvSpPr>
          <p:cNvPr id="4" name="Slide Number Placeholder 3"/>
          <p:cNvSpPr>
            <a:spLocks noGrp="1"/>
          </p:cNvSpPr>
          <p:nvPr>
            <p:ph type="sldNum" sz="quarter" idx="5"/>
          </p:nvPr>
        </p:nvSpPr>
        <p:spPr/>
        <p:txBody>
          <a:bodyPr/>
          <a:lstStyle/>
          <a:p>
            <a:fld id="{EE525F19-5284-4F97-8C54-16AC0FA31F13}" type="slidenum">
              <a:rPr lang="en-GB" smtClean="0"/>
              <a:t>3</a:t>
            </a:fld>
            <a:endParaRPr lang="en-GB"/>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your marketing plan it is useful to consider the 5C’s</a:t>
            </a:r>
          </a:p>
        </p:txBody>
      </p:sp>
      <p:sp>
        <p:nvSpPr>
          <p:cNvPr id="4" name="Slide Number Placeholder 3"/>
          <p:cNvSpPr>
            <a:spLocks noGrp="1"/>
          </p:cNvSpPr>
          <p:nvPr>
            <p:ph type="sldNum" sz="quarter" idx="5"/>
          </p:nvPr>
        </p:nvSpPr>
        <p:spPr/>
        <p:txBody>
          <a:bodyPr/>
          <a:lstStyle/>
          <a:p>
            <a:fld id="{EE525F19-5284-4F97-8C54-16AC0FA31F13}" type="slidenum">
              <a:rPr lang="en-GB" smtClean="0"/>
              <a:t>6</a:t>
            </a:fld>
            <a:endParaRPr lang="en-GB"/>
          </a:p>
        </p:txBody>
      </p:sp>
    </p:spTree>
    <p:extLst>
      <p:ext uri="{BB962C8B-B14F-4D97-AF65-F5344CB8AC3E}">
        <p14:creationId xmlns:p14="http://schemas.microsoft.com/office/powerpoint/2010/main" val="89476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do not expect students to use every framework, you choose which ones will be most effective to highlight your Hotel, but there are some key frameworks you will need SWOT/ PEST/Marketing mix</a:t>
            </a:r>
          </a:p>
          <a:p>
            <a:r>
              <a:rPr lang="en-GB" dirty="0"/>
              <a:t>But the other frameworks will help frame your </a:t>
            </a:r>
          </a:p>
        </p:txBody>
      </p:sp>
      <p:sp>
        <p:nvSpPr>
          <p:cNvPr id="4" name="Slide Number Placeholder 3"/>
          <p:cNvSpPr>
            <a:spLocks noGrp="1"/>
          </p:cNvSpPr>
          <p:nvPr>
            <p:ph type="sldNum" sz="quarter" idx="5"/>
          </p:nvPr>
        </p:nvSpPr>
        <p:spPr/>
        <p:txBody>
          <a:bodyPr/>
          <a:lstStyle/>
          <a:p>
            <a:fld id="{EE525F19-5284-4F97-8C54-16AC0FA31F13}" type="slidenum">
              <a:rPr lang="en-GB" smtClean="0"/>
              <a:t>7</a:t>
            </a:fld>
            <a:endParaRPr lang="en-GB"/>
          </a:p>
        </p:txBody>
      </p:sp>
    </p:spTree>
    <p:extLst>
      <p:ext uri="{BB962C8B-B14F-4D97-AF65-F5344CB8AC3E}">
        <p14:creationId xmlns:p14="http://schemas.microsoft.com/office/powerpoint/2010/main" val="3365668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order to gather the information on what our customers needs and wants, we do market research </a:t>
            </a:r>
          </a:p>
          <a:p>
            <a:r>
              <a:rPr lang="en-GB" dirty="0"/>
              <a:t>Have any of you taken part in market research? </a:t>
            </a:r>
          </a:p>
          <a:p>
            <a:r>
              <a:rPr lang="en-GB" dirty="0"/>
              <a:t>Who has received a phone call for a survey? Or been stopped by someone?</a:t>
            </a:r>
          </a:p>
        </p:txBody>
      </p:sp>
      <p:sp>
        <p:nvSpPr>
          <p:cNvPr id="4" name="Slide Number Placeholder 3"/>
          <p:cNvSpPr>
            <a:spLocks noGrp="1"/>
          </p:cNvSpPr>
          <p:nvPr>
            <p:ph type="sldNum" sz="quarter" idx="5"/>
          </p:nvPr>
        </p:nvSpPr>
        <p:spPr/>
        <p:txBody>
          <a:bodyPr/>
          <a:lstStyle/>
          <a:p>
            <a:fld id="{EE525F19-5284-4F97-8C54-16AC0FA31F13}" type="slidenum">
              <a:rPr lang="en-GB" smtClean="0"/>
              <a:t>13</a:t>
            </a:fld>
            <a:endParaRPr lang="en-GB"/>
          </a:p>
        </p:txBody>
      </p:sp>
    </p:spTree>
    <p:extLst>
      <p:ext uri="{BB962C8B-B14F-4D97-AF65-F5344CB8AC3E}">
        <p14:creationId xmlns:p14="http://schemas.microsoft.com/office/powerpoint/2010/main" val="3332416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on brands that you will recognise make some notes. </a:t>
            </a:r>
          </a:p>
        </p:txBody>
      </p:sp>
      <p:sp>
        <p:nvSpPr>
          <p:cNvPr id="4" name="Slide Number Placeholder 3"/>
          <p:cNvSpPr>
            <a:spLocks noGrp="1"/>
          </p:cNvSpPr>
          <p:nvPr>
            <p:ph type="sldNum" sz="quarter" idx="5"/>
          </p:nvPr>
        </p:nvSpPr>
        <p:spPr/>
        <p:txBody>
          <a:bodyPr/>
          <a:lstStyle/>
          <a:p>
            <a:fld id="{EE525F19-5284-4F97-8C54-16AC0FA31F13}" type="slidenum">
              <a:rPr lang="en-GB" smtClean="0"/>
              <a:t>14</a:t>
            </a:fld>
            <a:endParaRPr lang="en-GB"/>
          </a:p>
        </p:txBody>
      </p:sp>
    </p:spTree>
    <p:extLst>
      <p:ext uri="{BB962C8B-B14F-4D97-AF65-F5344CB8AC3E}">
        <p14:creationId xmlns:p14="http://schemas.microsoft.com/office/powerpoint/2010/main" val="1884796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16</a:t>
            </a:fld>
            <a:endParaRPr lang="en-GB"/>
          </a:p>
        </p:txBody>
      </p:sp>
    </p:spTree>
    <p:extLst>
      <p:ext uri="{BB962C8B-B14F-4D97-AF65-F5344CB8AC3E}">
        <p14:creationId xmlns:p14="http://schemas.microsoft.com/office/powerpoint/2010/main" val="1776340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Quantitative vs qualitative question example:</a:t>
            </a:r>
          </a:p>
          <a:p>
            <a:endParaRPr lang="en-GB" dirty="0"/>
          </a:p>
          <a:p>
            <a:r>
              <a:rPr lang="en-GB" dirty="0"/>
              <a:t>Quantitative – Do you like this product?  (binary yes or no answer) can be quantified and assigned numerical values.</a:t>
            </a:r>
          </a:p>
          <a:p>
            <a:endParaRPr lang="en-GB" dirty="0"/>
          </a:p>
          <a:p>
            <a:r>
              <a:rPr lang="en-GB" dirty="0"/>
              <a:t>Qualitative – How do you feel about this product? (forces an explanation) responses will need to include descriptions and provides opportunity to explain and justify, cannot be easily numerically assigned.   </a:t>
            </a:r>
          </a:p>
          <a:p>
            <a:pPr marL="0" indent="0">
              <a:lnSpc>
                <a:spcPct val="120000"/>
              </a:lnSpc>
              <a:buNone/>
            </a:pPr>
            <a:endParaRPr lang="en-GB" sz="1200" dirty="0"/>
          </a:p>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17</a:t>
            </a:fld>
            <a:endParaRPr lang="en-GB"/>
          </a:p>
        </p:txBody>
      </p:sp>
    </p:spTree>
    <p:extLst>
      <p:ext uri="{BB962C8B-B14F-4D97-AF65-F5344CB8AC3E}">
        <p14:creationId xmlns:p14="http://schemas.microsoft.com/office/powerpoint/2010/main" val="956043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ways to target, who, when and how many we target can have impact.</a:t>
            </a:r>
          </a:p>
          <a:p>
            <a:r>
              <a:rPr lang="en-GB" dirty="0"/>
              <a:t>Can be affected by events social/political/leisure etc,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marketers we must consider going to where our target market go, this can be physical or online. How we interpret data must take into consideration how the data was gathered    </a:t>
            </a:r>
          </a:p>
          <a:p>
            <a:endParaRPr lang="en-GB" dirty="0"/>
          </a:p>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18</a:t>
            </a:fld>
            <a:endParaRPr lang="en-GB"/>
          </a:p>
        </p:txBody>
      </p:sp>
    </p:spTree>
    <p:extLst>
      <p:ext uri="{BB962C8B-B14F-4D97-AF65-F5344CB8AC3E}">
        <p14:creationId xmlns:p14="http://schemas.microsoft.com/office/powerpoint/2010/main" val="1958456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19</a:t>
            </a:fld>
            <a:endParaRPr lang="en-GB"/>
          </a:p>
        </p:txBody>
      </p:sp>
    </p:spTree>
    <p:extLst>
      <p:ext uri="{BB962C8B-B14F-4D97-AF65-F5344CB8AC3E}">
        <p14:creationId xmlns:p14="http://schemas.microsoft.com/office/powerpoint/2010/main" val="1038483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22</a:t>
            </a:fld>
            <a:endParaRPr lang="en-GB"/>
          </a:p>
        </p:txBody>
      </p:sp>
    </p:spTree>
    <p:extLst>
      <p:ext uri="{BB962C8B-B14F-4D97-AF65-F5344CB8AC3E}">
        <p14:creationId xmlns:p14="http://schemas.microsoft.com/office/powerpoint/2010/main" val="2917153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database has to be properly maintained of all the data that is collected . You have gone to a lot of time and expense to do this .</a:t>
            </a:r>
          </a:p>
        </p:txBody>
      </p:sp>
      <p:sp>
        <p:nvSpPr>
          <p:cNvPr id="4" name="Slide Number Placeholder 3"/>
          <p:cNvSpPr>
            <a:spLocks noGrp="1"/>
          </p:cNvSpPr>
          <p:nvPr>
            <p:ph type="sldNum" sz="quarter" idx="5"/>
          </p:nvPr>
        </p:nvSpPr>
        <p:spPr/>
        <p:txBody>
          <a:bodyPr/>
          <a:lstStyle/>
          <a:p>
            <a:fld id="{EE525F19-5284-4F97-8C54-16AC0FA31F13}" type="slidenum">
              <a:rPr lang="en-GB" smtClean="0"/>
              <a:t>24</a:t>
            </a:fld>
            <a:endParaRPr lang="en-GB"/>
          </a:p>
        </p:txBody>
      </p:sp>
    </p:spTree>
    <p:extLst>
      <p:ext uri="{BB962C8B-B14F-4D97-AF65-F5344CB8AC3E}">
        <p14:creationId xmlns:p14="http://schemas.microsoft.com/office/powerpoint/2010/main" val="3061542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highly targeted marketing approaches?  </a:t>
            </a:r>
          </a:p>
          <a:p>
            <a:r>
              <a:rPr lang="en-GB" dirty="0"/>
              <a:t>Targeted Email Marketing </a:t>
            </a:r>
          </a:p>
          <a:p>
            <a:r>
              <a:rPr lang="en-GB" dirty="0"/>
              <a:t>Targeted SMS Marketing</a:t>
            </a:r>
          </a:p>
          <a:p>
            <a:r>
              <a:rPr lang="en-GB" dirty="0"/>
              <a:t>Facebook and Instagram Marketing</a:t>
            </a:r>
          </a:p>
        </p:txBody>
      </p:sp>
      <p:sp>
        <p:nvSpPr>
          <p:cNvPr id="4" name="Slide Number Placeholder 3"/>
          <p:cNvSpPr>
            <a:spLocks noGrp="1"/>
          </p:cNvSpPr>
          <p:nvPr>
            <p:ph type="sldNum" sz="quarter" idx="5"/>
          </p:nvPr>
        </p:nvSpPr>
        <p:spPr/>
        <p:txBody>
          <a:bodyPr/>
          <a:lstStyle/>
          <a:p>
            <a:fld id="{EE525F19-5284-4F97-8C54-16AC0FA31F13}" type="slidenum">
              <a:rPr lang="en-GB" smtClean="0"/>
              <a:t>27</a:t>
            </a:fld>
            <a:endParaRPr lang="en-GB"/>
          </a:p>
        </p:txBody>
      </p:sp>
    </p:spTree>
    <p:extLst>
      <p:ext uri="{BB962C8B-B14F-4D97-AF65-F5344CB8AC3E}">
        <p14:creationId xmlns:p14="http://schemas.microsoft.com/office/powerpoint/2010/main" val="1161924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https://blog.marketveep.com/examples-of-brand-repositioning-renewed-company-growth</a:t>
            </a:r>
          </a:p>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32</a:t>
            </a:fld>
            <a:endParaRPr lang="en-GB"/>
          </a:p>
        </p:txBody>
      </p:sp>
    </p:spTree>
    <p:extLst>
      <p:ext uri="{BB962C8B-B14F-4D97-AF65-F5344CB8AC3E}">
        <p14:creationId xmlns:p14="http://schemas.microsoft.com/office/powerpoint/2010/main" val="923593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ON A BRAND REPOSITIONING </a:t>
            </a:r>
          </a:p>
        </p:txBody>
      </p:sp>
      <p:sp>
        <p:nvSpPr>
          <p:cNvPr id="4" name="Slide Number Placeholder 3"/>
          <p:cNvSpPr>
            <a:spLocks noGrp="1"/>
          </p:cNvSpPr>
          <p:nvPr>
            <p:ph type="sldNum" sz="quarter" idx="5"/>
          </p:nvPr>
        </p:nvSpPr>
        <p:spPr/>
        <p:txBody>
          <a:bodyPr/>
          <a:lstStyle/>
          <a:p>
            <a:fld id="{EE525F19-5284-4F97-8C54-16AC0FA31F13}" type="slidenum">
              <a:rPr lang="en-GB" smtClean="0"/>
              <a:t>33</a:t>
            </a:fld>
            <a:endParaRPr lang="en-GB"/>
          </a:p>
        </p:txBody>
      </p:sp>
    </p:spTree>
    <p:extLst>
      <p:ext uri="{BB962C8B-B14F-4D97-AF65-F5344CB8AC3E}">
        <p14:creationId xmlns:p14="http://schemas.microsoft.com/office/powerpoint/2010/main" val="2168290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A NEW IMAGE AND CHANGE IN THE PRODUCT DELIVERY </a:t>
            </a:r>
          </a:p>
        </p:txBody>
      </p:sp>
      <p:sp>
        <p:nvSpPr>
          <p:cNvPr id="4" name="Slide Number Placeholder 3"/>
          <p:cNvSpPr>
            <a:spLocks noGrp="1"/>
          </p:cNvSpPr>
          <p:nvPr>
            <p:ph type="sldNum" sz="quarter" idx="5"/>
          </p:nvPr>
        </p:nvSpPr>
        <p:spPr/>
        <p:txBody>
          <a:bodyPr/>
          <a:lstStyle/>
          <a:p>
            <a:fld id="{EE525F19-5284-4F97-8C54-16AC0FA31F13}" type="slidenum">
              <a:rPr lang="en-GB" smtClean="0"/>
              <a:t>34</a:t>
            </a:fld>
            <a:endParaRPr lang="en-GB"/>
          </a:p>
        </p:txBody>
      </p:sp>
    </p:spTree>
    <p:extLst>
      <p:ext uri="{BB962C8B-B14F-4D97-AF65-F5344CB8AC3E}">
        <p14:creationId xmlns:p14="http://schemas.microsoft.com/office/powerpoint/2010/main" val="12619558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we have </a:t>
            </a:r>
            <a:r>
              <a:rPr lang="en-GB" b="1" dirty="0"/>
              <a:t>collected the data through market research </a:t>
            </a:r>
            <a:r>
              <a:rPr lang="en-GB" dirty="0"/>
              <a:t>and we have been able to use the data to determine who are target customers are we cab now launch the product to the market.  Every product will have a ‘product life cycle’ the length of the stages can vary.</a:t>
            </a:r>
          </a:p>
        </p:txBody>
      </p:sp>
      <p:sp>
        <p:nvSpPr>
          <p:cNvPr id="4" name="Slide Number Placeholder 3"/>
          <p:cNvSpPr>
            <a:spLocks noGrp="1"/>
          </p:cNvSpPr>
          <p:nvPr>
            <p:ph type="sldNum" sz="quarter" idx="5"/>
          </p:nvPr>
        </p:nvSpPr>
        <p:spPr/>
        <p:txBody>
          <a:bodyPr/>
          <a:lstStyle/>
          <a:p>
            <a:fld id="{EE525F19-5284-4F97-8C54-16AC0FA31F13}" type="slidenum">
              <a:rPr lang="en-GB" smtClean="0"/>
              <a:t>35</a:t>
            </a:fld>
            <a:endParaRPr lang="en-GB"/>
          </a:p>
        </p:txBody>
      </p:sp>
    </p:spTree>
    <p:extLst>
      <p:ext uri="{BB962C8B-B14F-4D97-AF65-F5344CB8AC3E}">
        <p14:creationId xmlns:p14="http://schemas.microsoft.com/office/powerpoint/2010/main" val="2673578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5084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51355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50506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44569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4059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33885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16693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57982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45781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20892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8322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668202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0818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7102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82675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5101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615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853750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61351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47509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951806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89736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0790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4427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18596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15361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414564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256727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1519877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149496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5304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929614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96443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164832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613905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63160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292556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48997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133321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401692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661796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689408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315701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1767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276459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151687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000018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0665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19225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327625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8248757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6386436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368126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6723280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9593444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283182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774993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1751387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455944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250647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1774680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670523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000680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8697949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7491700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5.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6.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5.xml"/><Relationship Id="rId1" Type="http://schemas.openxmlformats.org/officeDocument/2006/relationships/slideLayout" Target="../slideLayouts/slideLayout64.xml"/><Relationship Id="rId4"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2208311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8018645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8769073"/>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7790566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2326483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41452077"/>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05356672"/>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26731138"/>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0870478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821497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86566552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282171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01187371"/>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35168661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15563613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229737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917535"/>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image" Target="../media/image34.pn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2.png"/><Relationship Id="rId1" Type="http://schemas.openxmlformats.org/officeDocument/2006/relationships/slideLayout" Target="../slideLayouts/slideLayout16.xml"/><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2.png"/><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16.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hyperlink" Target="http://mariapcclass.blogspot.com/2016/04/market-research-project.html"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video" Target="https://www.youtube.com/embed/NSavcu-cIs0?feature=oembed" TargetMode="External"/><Relationship Id="rId4" Type="http://schemas.openxmlformats.org/officeDocument/2006/relationships/image" Target="../media/image45.jpeg"/></Relationships>
</file>

<file path=ppt/slides/_rels/slide1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48.jpeg"/></Relationships>
</file>

<file path=ppt/slides/_rels/slide18.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50.png"/></Relationships>
</file>

<file path=ppt/slides/_rels/slide1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52.png"/></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image" Target="../media/image60.png"/></Relationships>
</file>

<file path=ppt/slides/_rels/slide2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8.xml"/><Relationship Id="rId1" Type="http://schemas.openxmlformats.org/officeDocument/2006/relationships/video" Target="https://www.youtube.com/embed/4TvSx2K-T1c?feature=oembed" TargetMode="External"/><Relationship Id="rId4" Type="http://schemas.openxmlformats.org/officeDocument/2006/relationships/image" Target="../media/image65.jpeg"/></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5.xml"/><Relationship Id="rId1" Type="http://schemas.openxmlformats.org/officeDocument/2006/relationships/slideLayout" Target="../slideLayouts/slideLayout16.xml"/><Relationship Id="rId4" Type="http://schemas.openxmlformats.org/officeDocument/2006/relationships/image" Target="../media/image67.png"/></Relationships>
</file>

<file path=ppt/slides/_rels/slide3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71.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323528" y="2420888"/>
            <a:ext cx="3880287" cy="3607785"/>
          </a:xfrm>
        </p:spPr>
        <p:txBody>
          <a:bodyPr/>
          <a:lstStyle/>
          <a:p>
            <a:pPr algn="ctr"/>
            <a:r>
              <a:rPr lang="en-GB" i="1">
                <a:solidFill>
                  <a:schemeClr val="bg1"/>
                </a:solidFill>
              </a:rPr>
              <a:t>Marketing Essentials</a:t>
            </a:r>
            <a:br>
              <a:rPr lang="en-GB" i="1">
                <a:solidFill>
                  <a:schemeClr val="bg1"/>
                </a:solidFill>
              </a:rPr>
            </a:br>
            <a:r>
              <a:rPr lang="en-GB" i="1">
                <a:solidFill>
                  <a:schemeClr val="bg1"/>
                </a:solidFill>
              </a:rPr>
              <a:t>BMIH4005</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08625" y="1979721"/>
            <a:ext cx="8726749" cy="3863164"/>
          </a:xfrm>
        </p:spPr>
        <p:txBody>
          <a:bodyPr/>
          <a:lstStyle/>
          <a:p>
            <a:pPr marL="0" indent="0" algn="ctr">
              <a:lnSpc>
                <a:spcPct val="90000"/>
              </a:lnSpc>
              <a:buNone/>
            </a:pPr>
            <a:r>
              <a:rPr lang="en-GB" sz="3200" dirty="0">
                <a:solidFill>
                  <a:schemeClr val="bg1"/>
                </a:solidFill>
              </a:rPr>
              <a:t>Before we start</a:t>
            </a:r>
            <a:br>
              <a:rPr lang="en-GB" sz="2000" dirty="0">
                <a:solidFill>
                  <a:schemeClr val="bg1"/>
                </a:solidFill>
              </a:rPr>
            </a:br>
            <a:br>
              <a:rPr lang="en-GB" sz="2000" dirty="0">
                <a:solidFill>
                  <a:schemeClr val="bg1"/>
                </a:solidFill>
              </a:rPr>
            </a:br>
            <a:r>
              <a:rPr lang="en-GB" sz="2000" dirty="0">
                <a:solidFill>
                  <a:schemeClr val="bg1"/>
                </a:solidFill>
              </a:rPr>
              <a:t>As there are quite a few of us here, please ensure that your microphone is muted during all teaching until you are asked a question or there is a group discussion to prevent background noise.</a:t>
            </a:r>
            <a:br>
              <a:rPr lang="en-GB" sz="2000" dirty="0">
                <a:solidFill>
                  <a:schemeClr val="bg1"/>
                </a:solidFill>
              </a:rPr>
            </a:br>
            <a:br>
              <a:rPr lang="en-GB" sz="2000" dirty="0">
                <a:solidFill>
                  <a:schemeClr val="bg1"/>
                </a:solidFill>
              </a:rPr>
            </a:br>
            <a:r>
              <a:rPr lang="en-GB" sz="2000" b="1" dirty="0">
                <a:solidFill>
                  <a:srgbClr val="FF0000"/>
                </a:solidFill>
                <a:highlight>
                  <a:srgbClr val="FFFF00"/>
                </a:highlight>
              </a:rPr>
              <a:t>Your camera must be always on during lectures please.</a:t>
            </a:r>
            <a:br>
              <a:rPr lang="en-GB" sz="2000" b="1" dirty="0">
                <a:solidFill>
                  <a:srgbClr val="FF0000"/>
                </a:solidFill>
                <a:highlight>
                  <a:srgbClr val="FFFF00"/>
                </a:highlight>
              </a:rPr>
            </a:br>
            <a:br>
              <a:rPr lang="en-GB" sz="2000" dirty="0">
                <a:solidFill>
                  <a:schemeClr val="bg1"/>
                </a:solidFill>
              </a:rPr>
            </a:br>
            <a:r>
              <a:rPr lang="en-GB" sz="2000" dirty="0">
                <a:solidFill>
                  <a:schemeClr val="bg1"/>
                </a:solidFill>
              </a:rPr>
              <a:t>This and all sessions will be recorded so that you can watch it again</a:t>
            </a:r>
            <a:br>
              <a:rPr lang="en-GB" sz="2000" dirty="0">
                <a:solidFill>
                  <a:schemeClr val="bg1"/>
                </a:solidFill>
              </a:rPr>
            </a:b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603504" y="1445494"/>
            <a:ext cx="2712642" cy="4376572"/>
          </a:xfrm>
        </p:spPr>
        <p:txBody>
          <a:bodyPr anchor="ctr">
            <a:normAutofit/>
          </a:bodyPr>
          <a:lstStyle/>
          <a:p>
            <a:r>
              <a:rPr lang="en-GB" altLang="en-US" sz="420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283968" y="85150"/>
            <a:ext cx="4680520" cy="2232248"/>
          </a:xfrm>
        </p:spPr>
        <p:txBody>
          <a:bodyPr anchor="ctr">
            <a:normAutofit/>
          </a:bodyPr>
          <a:lstStyle/>
          <a:p>
            <a:pPr marL="0" indent="0">
              <a:buNone/>
            </a:pPr>
            <a:r>
              <a:rPr lang="en-GB" altLang="en-US" sz="1900" dirty="0">
                <a:solidFill>
                  <a:schemeClr val="bg1"/>
                </a:solidFill>
                <a:latin typeface="Trebuchet MS" panose="020B0603020202020204" pitchFamily="34" charset="0"/>
              </a:rPr>
              <a:t>Last week gave an overview of the SOSTAC marketing plan framework.</a:t>
            </a:r>
          </a:p>
          <a:p>
            <a:pPr marL="0" indent="0">
              <a:buNone/>
            </a:pPr>
            <a:r>
              <a:rPr lang="en-GB" altLang="en-US" sz="1900" dirty="0">
                <a:solidFill>
                  <a:schemeClr val="bg1"/>
                </a:solidFill>
                <a:latin typeface="Trebuchet MS" panose="020B0603020202020204" pitchFamily="34" charset="0"/>
              </a:rPr>
              <a:t>Assessment discussion </a:t>
            </a:r>
          </a:p>
          <a:p>
            <a:pPr marL="0" indent="0">
              <a:buNone/>
            </a:pPr>
            <a:endParaRPr lang="en-GB" altLang="en-US" sz="19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4002946" y="1772816"/>
            <a:ext cx="5027990" cy="850369"/>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5637742" y="2852936"/>
            <a:ext cx="1841614" cy="180020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4796440" y="4882887"/>
            <a:ext cx="3744416" cy="1433048"/>
          </a:xfrm>
          <a:prstGeom prst="rect">
            <a:avLst/>
          </a:prstGeom>
        </p:spPr>
      </p:pic>
      <p:pic>
        <p:nvPicPr>
          <p:cNvPr id="3" name="Picture 2">
            <a:extLst>
              <a:ext uri="{FF2B5EF4-FFF2-40B4-BE49-F238E27FC236}">
                <a16:creationId xmlns:a16="http://schemas.microsoft.com/office/drawing/2014/main" id="{D4368A7F-2CD4-F595-1FB5-0764D32BA95B}"/>
              </a:ext>
            </a:extLst>
          </p:cNvPr>
          <p:cNvPicPr>
            <a:picLocks noChangeAspect="1"/>
          </p:cNvPicPr>
          <p:nvPr/>
        </p:nvPicPr>
        <p:blipFill>
          <a:blip r:embed="rId6"/>
          <a:stretch>
            <a:fillRect/>
          </a:stretch>
        </p:blipFill>
        <p:spPr>
          <a:xfrm>
            <a:off x="179512" y="411850"/>
            <a:ext cx="3361517" cy="2212700"/>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86" y="548680"/>
            <a:ext cx="8229600" cy="562074"/>
          </a:xfrm>
        </p:spPr>
        <p:txBody>
          <a:bodyPr>
            <a:normAutofit fontScale="90000"/>
          </a:bodyPr>
          <a:lstStyle/>
          <a:p>
            <a:r>
              <a:rPr lang="en-GB" dirty="0">
                <a:solidFill>
                  <a:srgbClr val="0070C0"/>
                </a:solidFill>
              </a:rPr>
              <a:t>Aims For Today</a:t>
            </a:r>
          </a:p>
        </p:txBody>
      </p:sp>
      <p:sp>
        <p:nvSpPr>
          <p:cNvPr id="3" name="Content Placeholder 2"/>
          <p:cNvSpPr>
            <a:spLocks noGrp="1"/>
          </p:cNvSpPr>
          <p:nvPr>
            <p:ph idx="1"/>
          </p:nvPr>
        </p:nvSpPr>
        <p:spPr>
          <a:xfrm>
            <a:off x="4355976" y="843075"/>
            <a:ext cx="4618856" cy="3888432"/>
          </a:xfrm>
        </p:spPr>
        <p:txBody>
          <a:bodyPr>
            <a:normAutofit/>
          </a:bodyPr>
          <a:lstStyle/>
          <a:p>
            <a:pPr marL="0" indent="0">
              <a:buNone/>
            </a:pPr>
            <a:r>
              <a:rPr lang="en-GB" sz="2000" b="1" dirty="0">
                <a:solidFill>
                  <a:srgbClr val="0070C0"/>
                </a:solidFill>
              </a:rPr>
              <a:t>A deeper look at (Situational analysis)</a:t>
            </a:r>
          </a:p>
          <a:p>
            <a:pPr marL="0" indent="0">
              <a:buNone/>
            </a:pPr>
            <a:endParaRPr lang="en-GB" sz="2000" b="1" dirty="0">
              <a:solidFill>
                <a:srgbClr val="0070C0"/>
              </a:solidFill>
            </a:endParaRPr>
          </a:p>
          <a:p>
            <a:pPr marL="0" indent="0">
              <a:buNone/>
            </a:pPr>
            <a:r>
              <a:rPr lang="en-GB" sz="2000" b="1" dirty="0">
                <a:solidFill>
                  <a:srgbClr val="0070C0"/>
                </a:solidFill>
              </a:rPr>
              <a:t>5 ‘C’s</a:t>
            </a:r>
          </a:p>
          <a:p>
            <a:pPr marL="0" indent="0">
              <a:buNone/>
            </a:pPr>
            <a:r>
              <a:rPr lang="en-GB" sz="2000" b="1" dirty="0">
                <a:solidFill>
                  <a:srgbClr val="0070C0"/>
                </a:solidFill>
              </a:rPr>
              <a:t>MARKET RESEARCH</a:t>
            </a:r>
          </a:p>
          <a:p>
            <a:pPr marL="0" indent="0">
              <a:buNone/>
            </a:pPr>
            <a:r>
              <a:rPr lang="en-GB" sz="2000" b="1" dirty="0">
                <a:solidFill>
                  <a:srgbClr val="0070C0"/>
                </a:solidFill>
              </a:rPr>
              <a:t>The importance of data collection.</a:t>
            </a:r>
          </a:p>
          <a:p>
            <a:pPr marL="0" indent="0">
              <a:buNone/>
            </a:pPr>
            <a:r>
              <a:rPr lang="en-GB" sz="2000" b="1" dirty="0">
                <a:solidFill>
                  <a:srgbClr val="0070C0"/>
                </a:solidFill>
              </a:rPr>
              <a:t>Legal considerations</a:t>
            </a:r>
            <a:endParaRPr lang="en-GB" sz="2000" b="1" dirty="0">
              <a:solidFill>
                <a:schemeClr val="tx2">
                  <a:lumMod val="60000"/>
                  <a:lumOff val="40000"/>
                </a:schemeClr>
              </a:solidFill>
            </a:endParaRPr>
          </a:p>
          <a:p>
            <a:pPr marL="0" indent="0">
              <a:buNone/>
            </a:pPr>
            <a:endParaRPr lang="en-GB" sz="2900" b="1" dirty="0">
              <a:solidFill>
                <a:schemeClr val="tx2">
                  <a:lumMod val="60000"/>
                  <a:lumOff val="40000"/>
                </a:schemeClr>
              </a:solidFill>
            </a:endParaRPr>
          </a:p>
          <a:p>
            <a:pPr marL="0" indent="0">
              <a:buNone/>
            </a:pPr>
            <a:endParaRPr lang="en-GB" sz="2900" b="1" dirty="0">
              <a:solidFill>
                <a:schemeClr val="tx2">
                  <a:lumMod val="60000"/>
                  <a:lumOff val="40000"/>
                </a:schemeClr>
              </a:solidFill>
            </a:endParaRPr>
          </a:p>
          <a:p>
            <a:pPr marL="0" indent="0">
              <a:buNone/>
            </a:pPr>
            <a:endParaRPr lang="en-GB" sz="2900" dirty="0"/>
          </a:p>
          <a:p>
            <a:pPr marL="0" indent="0">
              <a:buNone/>
            </a:pPr>
            <a:endParaRPr lang="en-GB" sz="2900" dirty="0"/>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539552" y="1781198"/>
            <a:ext cx="3096344" cy="2430120"/>
          </a:xfrm>
          <a:prstGeom prst="rect">
            <a:avLst/>
          </a:prstGeom>
        </p:spPr>
      </p:pic>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4514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80" name="Rectangle 717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367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cxnSp>
        <p:nvCxnSpPr>
          <p:cNvPr id="7182" name="Straight Connector 718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184" name="Straight Connector 718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243400" y="1616016"/>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5364088" y="4550777"/>
            <a:ext cx="4584878" cy="369332"/>
          </a:xfrm>
          <a:prstGeom prst="rect">
            <a:avLst/>
          </a:prstGeom>
          <a:noFill/>
        </p:spPr>
        <p:txBody>
          <a:bodyPr wrap="square">
            <a:spAutoFit/>
          </a:bodyPr>
          <a:lstStyle/>
          <a:p>
            <a:r>
              <a:rPr lang="en-GB" dirty="0"/>
              <a:t>(Corporate finance institute,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691680" y="354180"/>
            <a:ext cx="7886700" cy="1325563"/>
          </a:xfrm>
        </p:spPr>
        <p:txBody>
          <a:bodyPr/>
          <a:lstStyle/>
          <a:p>
            <a:r>
              <a:rPr lang="en-GB" dirty="0"/>
              <a:t>Company</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p:txBody>
          <a:bodyPr/>
          <a:lstStyle/>
          <a:p>
            <a:pPr marL="0" indent="0" algn="l">
              <a:buNone/>
            </a:pPr>
            <a:r>
              <a:rPr lang="en-GB" sz="2000" b="0" i="0" dirty="0">
                <a:solidFill>
                  <a:srgbClr val="000000"/>
                </a:solidFill>
                <a:effectLst/>
              </a:rPr>
              <a:t>What do we sell?</a:t>
            </a:r>
          </a:p>
          <a:p>
            <a:pPr marL="0" indent="0" algn="l">
              <a:buNone/>
            </a:pPr>
            <a:r>
              <a:rPr lang="en-GB" sz="2000" b="0" i="0" dirty="0">
                <a:solidFill>
                  <a:srgbClr val="000000"/>
                </a:solidFill>
                <a:effectLst/>
              </a:rPr>
              <a:t>USP?</a:t>
            </a:r>
          </a:p>
          <a:p>
            <a:pPr marL="0" indent="0" algn="l">
              <a:buNone/>
            </a:pPr>
            <a:r>
              <a:rPr lang="en-GB" sz="2000" b="0" i="0" dirty="0">
                <a:solidFill>
                  <a:srgbClr val="000000"/>
                </a:solidFill>
                <a:effectLst/>
              </a:rPr>
              <a:t>How do we differ from competitors?</a:t>
            </a:r>
          </a:p>
          <a:p>
            <a:pPr marL="0" indent="0" algn="l">
              <a:buNone/>
            </a:pPr>
            <a:r>
              <a:rPr lang="en-GB" sz="2000" dirty="0">
                <a:solidFill>
                  <a:srgbClr val="000000"/>
                </a:solidFill>
              </a:rPr>
              <a:t>What are our sources of competitive advantage?</a:t>
            </a:r>
          </a:p>
          <a:p>
            <a:pPr marL="0" indent="0" algn="l">
              <a:buNone/>
            </a:pPr>
            <a:r>
              <a:rPr lang="en-GB" sz="2000" dirty="0">
                <a:solidFill>
                  <a:srgbClr val="000000"/>
                </a:solidFill>
              </a:rPr>
              <a:t>W</a:t>
            </a:r>
            <a:r>
              <a:rPr lang="en-GB" sz="2000" b="0" i="0" dirty="0">
                <a:solidFill>
                  <a:srgbClr val="000000"/>
                </a:solidFill>
                <a:effectLst/>
              </a:rPr>
              <a:t>hat are our current goals?</a:t>
            </a:r>
          </a:p>
          <a:p>
            <a:pPr marL="0" indent="0" algn="l">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6782247" y="932576"/>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251520"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4720964" y="1015522"/>
            <a:ext cx="2066317" cy="2018422"/>
          </a:xfrm>
          <a:prstGeom prst="rect">
            <a:avLst/>
          </a:prstGeom>
        </p:spPr>
      </p:pic>
      <p:pic>
        <p:nvPicPr>
          <p:cNvPr id="7" name="Picture 6">
            <a:extLst>
              <a:ext uri="{FF2B5EF4-FFF2-40B4-BE49-F238E27FC236}">
                <a16:creationId xmlns:a16="http://schemas.microsoft.com/office/drawing/2014/main" id="{A5F349A8-A285-C1E0-134C-AC7BDA55D41B}"/>
              </a:ext>
            </a:extLst>
          </p:cNvPr>
          <p:cNvPicPr>
            <a:picLocks noChangeAspect="1"/>
          </p:cNvPicPr>
          <p:nvPr/>
        </p:nvPicPr>
        <p:blipFill>
          <a:blip r:embed="rId5"/>
          <a:stretch>
            <a:fillRect/>
          </a:stretch>
        </p:blipFill>
        <p:spPr>
          <a:xfrm>
            <a:off x="4759357" y="3123170"/>
            <a:ext cx="3595452" cy="2281358"/>
          </a:xfrm>
          <a:prstGeom prst="rect">
            <a:avLst/>
          </a:prstGeom>
        </p:spPr>
      </p:pic>
      <p:sp>
        <p:nvSpPr>
          <p:cNvPr id="9" name="TextBox 8">
            <a:extLst>
              <a:ext uri="{FF2B5EF4-FFF2-40B4-BE49-F238E27FC236}">
                <a16:creationId xmlns:a16="http://schemas.microsoft.com/office/drawing/2014/main" id="{04F1A03D-CD12-49C2-EF31-39B1FFFACA2A}"/>
              </a:ext>
            </a:extLst>
          </p:cNvPr>
          <p:cNvSpPr txBox="1"/>
          <p:nvPr/>
        </p:nvSpPr>
        <p:spPr>
          <a:xfrm>
            <a:off x="6053115" y="5492978"/>
            <a:ext cx="5325414" cy="369332"/>
          </a:xfrm>
          <a:prstGeom prst="rect">
            <a:avLst/>
          </a:prstGeom>
          <a:noFill/>
        </p:spPr>
        <p:txBody>
          <a:bodyPr wrap="square">
            <a:spAutoFit/>
          </a:bodyPr>
          <a:lstStyle/>
          <a:p>
            <a:r>
              <a:rPr lang="en-GB" dirty="0"/>
              <a:t>(Bowman &amp; Faulkner, 1997)</a:t>
            </a:r>
          </a:p>
        </p:txBody>
      </p:sp>
    </p:spTree>
    <p:extLst>
      <p:ext uri="{BB962C8B-B14F-4D97-AF65-F5344CB8AC3E}">
        <p14:creationId xmlns:p14="http://schemas.microsoft.com/office/powerpoint/2010/main" val="2551506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4495800" y="188640"/>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344952" y="1561705"/>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7164288" y="188640"/>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313341" y="620688"/>
            <a:ext cx="3866852" cy="3025089"/>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69711" y="3933056"/>
            <a:ext cx="3596532" cy="1296144"/>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45807" y="304504"/>
            <a:ext cx="7886700" cy="1325563"/>
          </a:xfrm>
        </p:spPr>
        <p:txBody>
          <a:bodyPr/>
          <a:lstStyle/>
          <a:p>
            <a:r>
              <a:rPr lang="en-GB" dirty="0"/>
              <a:t>Competitors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586267" y="2489315"/>
            <a:ext cx="3867150" cy="4351338"/>
          </a:xfrm>
        </p:spPr>
        <p:txBody>
          <a:bodyPr/>
          <a:lstStyle/>
          <a:p>
            <a:pPr marL="0" indent="0" algn="l">
              <a:buNone/>
            </a:pPr>
            <a:r>
              <a:rPr lang="en-GB" sz="2000" b="0" i="0" dirty="0">
                <a:solidFill>
                  <a:srgbClr val="000000"/>
                </a:solidFill>
                <a:effectLst/>
              </a:rPr>
              <a:t>Direct/Indirect competitors?</a:t>
            </a:r>
          </a:p>
          <a:p>
            <a:pPr marL="0" indent="0" algn="l">
              <a:buNone/>
            </a:pPr>
            <a:r>
              <a:rPr lang="en-GB" sz="2000" dirty="0">
                <a:solidFill>
                  <a:srgbClr val="000000"/>
                </a:solidFill>
              </a:rPr>
              <a:t>New competitors/entrants?</a:t>
            </a:r>
          </a:p>
          <a:p>
            <a:pPr marL="0" indent="0" algn="l">
              <a:buNone/>
            </a:pPr>
            <a:r>
              <a:rPr lang="en-GB" sz="2000" dirty="0">
                <a:solidFill>
                  <a:srgbClr val="000000"/>
                </a:solidFill>
              </a:rPr>
              <a:t>What do they do? </a:t>
            </a:r>
          </a:p>
          <a:p>
            <a:pPr marL="0" indent="0" algn="l">
              <a:buNone/>
            </a:pPr>
            <a:r>
              <a:rPr lang="en-GB" sz="2000" dirty="0">
                <a:solidFill>
                  <a:srgbClr val="000000"/>
                </a:solidFill>
              </a:rPr>
              <a:t>Is it h</a:t>
            </a:r>
            <a:r>
              <a:rPr lang="en-GB" sz="2000" b="0" i="0" dirty="0">
                <a:solidFill>
                  <a:srgbClr val="000000"/>
                </a:solidFill>
                <a:effectLst/>
              </a:rPr>
              <a:t>ard to replicate?</a:t>
            </a:r>
          </a:p>
          <a:p>
            <a:pPr marL="0" indent="0" algn="l">
              <a:buNone/>
            </a:pPr>
            <a:r>
              <a:rPr lang="en-GB" sz="2000" dirty="0">
                <a:solidFill>
                  <a:srgbClr val="000000"/>
                </a:solidFill>
              </a:rPr>
              <a:t>What are their weaknesses?</a:t>
            </a:r>
          </a:p>
          <a:p>
            <a:pPr marL="0" indent="0" algn="l">
              <a:buNone/>
            </a:pPr>
            <a:r>
              <a:rPr lang="en-GB" sz="2000" b="0" i="0" dirty="0">
                <a:solidFill>
                  <a:srgbClr val="000000"/>
                </a:solidFill>
                <a:effectLst/>
              </a:rPr>
              <a:t>How do customers perceive us vs them?</a:t>
            </a:r>
          </a:p>
          <a:p>
            <a:pPr marL="0" indent="0">
              <a:buNone/>
            </a:pP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2"/>
          <a:srcRect l="41101" t="25768" r="40292"/>
          <a:stretch/>
        </p:blipFill>
        <p:spPr>
          <a:xfrm>
            <a:off x="179512" y="27841"/>
            <a:ext cx="1656184" cy="2122495"/>
          </a:xfrm>
          <a:prstGeom prst="rect">
            <a:avLst/>
          </a:prstGeom>
        </p:spPr>
      </p:pic>
      <p:pic>
        <p:nvPicPr>
          <p:cNvPr id="11" name="Picture 10">
            <a:extLst>
              <a:ext uri="{FF2B5EF4-FFF2-40B4-BE49-F238E27FC236}">
                <a16:creationId xmlns:a16="http://schemas.microsoft.com/office/drawing/2014/main" id="{BD7171CD-2A43-658E-F6E7-F02C12754D75}"/>
              </a:ext>
            </a:extLst>
          </p:cNvPr>
          <p:cNvPicPr>
            <a:picLocks noChangeAspect="1"/>
          </p:cNvPicPr>
          <p:nvPr/>
        </p:nvPicPr>
        <p:blipFill>
          <a:blip r:embed="rId3"/>
          <a:stretch>
            <a:fillRect/>
          </a:stretch>
        </p:blipFill>
        <p:spPr>
          <a:xfrm>
            <a:off x="4957900" y="141159"/>
            <a:ext cx="3403946" cy="3209804"/>
          </a:xfrm>
          <a:prstGeom prst="rect">
            <a:avLst/>
          </a:prstGeom>
        </p:spPr>
      </p:pic>
      <p:pic>
        <p:nvPicPr>
          <p:cNvPr id="12" name="Picture 11">
            <a:extLst>
              <a:ext uri="{FF2B5EF4-FFF2-40B4-BE49-F238E27FC236}">
                <a16:creationId xmlns:a16="http://schemas.microsoft.com/office/drawing/2014/main" id="{6BAF9096-29C8-EC74-7DF6-AECCFE04DEAE}"/>
              </a:ext>
            </a:extLst>
          </p:cNvPr>
          <p:cNvPicPr>
            <a:picLocks noChangeAspect="1"/>
          </p:cNvPicPr>
          <p:nvPr/>
        </p:nvPicPr>
        <p:blipFill>
          <a:blip r:embed="rId4"/>
          <a:stretch>
            <a:fillRect/>
          </a:stretch>
        </p:blipFill>
        <p:spPr>
          <a:xfrm>
            <a:off x="5158744" y="3166297"/>
            <a:ext cx="3002258" cy="2712700"/>
          </a:xfrm>
          <a:prstGeom prst="rect">
            <a:avLst/>
          </a:prstGeom>
        </p:spPr>
      </p:pic>
      <p:sp>
        <p:nvSpPr>
          <p:cNvPr id="14" name="TextBox 13">
            <a:extLst>
              <a:ext uri="{FF2B5EF4-FFF2-40B4-BE49-F238E27FC236}">
                <a16:creationId xmlns:a16="http://schemas.microsoft.com/office/drawing/2014/main" id="{08F50415-D5EC-062D-87FF-DB14A4C97941}"/>
              </a:ext>
            </a:extLst>
          </p:cNvPr>
          <p:cNvSpPr txBox="1"/>
          <p:nvPr/>
        </p:nvSpPr>
        <p:spPr>
          <a:xfrm>
            <a:off x="7298193" y="150212"/>
            <a:ext cx="1478206" cy="369332"/>
          </a:xfrm>
          <a:prstGeom prst="rect">
            <a:avLst/>
          </a:prstGeom>
          <a:noFill/>
        </p:spPr>
        <p:txBody>
          <a:bodyPr wrap="square">
            <a:spAutoFit/>
          </a:bodyPr>
          <a:lstStyle/>
          <a:p>
            <a:r>
              <a:rPr lang="en-GB" dirty="0"/>
              <a:t>(Porter, 2004)</a:t>
            </a:r>
          </a:p>
        </p:txBody>
      </p:sp>
    </p:spTree>
    <p:extLst>
      <p:ext uri="{BB962C8B-B14F-4D97-AF65-F5344CB8AC3E}">
        <p14:creationId xmlns:p14="http://schemas.microsoft.com/office/powerpoint/2010/main" val="826133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3972515" y="182392"/>
            <a:ext cx="7886700" cy="1325563"/>
          </a:xfrm>
        </p:spPr>
        <p:txBody>
          <a:bodyPr/>
          <a:lstStyle/>
          <a:p>
            <a:r>
              <a:rPr lang="en-GB" dirty="0"/>
              <a:t>Collaborators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3972515" y="997842"/>
            <a:ext cx="4754768" cy="4663405"/>
          </a:xfrm>
        </p:spPr>
        <p:txBody>
          <a:bodyPr/>
          <a:lstStyle/>
          <a:p>
            <a:pPr marL="0" indent="0">
              <a:buNone/>
            </a:pPr>
            <a:r>
              <a:rPr lang="en-GB" sz="2000" dirty="0"/>
              <a:t>Who do we work with?</a:t>
            </a:r>
          </a:p>
          <a:p>
            <a:pPr marL="0" indent="0">
              <a:buNone/>
            </a:pPr>
            <a:r>
              <a:rPr lang="en-GB" sz="2000" dirty="0"/>
              <a:t>Stakeholder?</a:t>
            </a:r>
          </a:p>
          <a:p>
            <a:pPr marL="0" indent="0">
              <a:buNone/>
            </a:pPr>
            <a:r>
              <a:rPr lang="en-GB" sz="2000" dirty="0"/>
              <a:t>Partnerships?</a:t>
            </a:r>
          </a:p>
          <a:p>
            <a:pPr marL="0" indent="0">
              <a:buNone/>
            </a:pPr>
            <a:r>
              <a:rPr lang="en-GB" sz="2000" dirty="0"/>
              <a:t>Franchisees?</a:t>
            </a:r>
          </a:p>
          <a:p>
            <a:pPr marL="0" indent="0">
              <a:buNone/>
            </a:pPr>
            <a:r>
              <a:rPr lang="en-GB" sz="2000" dirty="0"/>
              <a:t>Incentive/Environmental schemes? </a:t>
            </a:r>
          </a:p>
          <a:p>
            <a:pPr marL="0" indent="0">
              <a:buNone/>
            </a:pPr>
            <a:r>
              <a:rPr lang="en-GB" sz="2000" dirty="0"/>
              <a:t>Charities? </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58898" t="27334" r="21686"/>
          <a:stretch/>
        </p:blipFill>
        <p:spPr>
          <a:xfrm>
            <a:off x="7268048" y="182392"/>
            <a:ext cx="1728192" cy="2077708"/>
          </a:xfrm>
          <a:prstGeom prst="rect">
            <a:avLst/>
          </a:prstGeom>
        </p:spPr>
      </p:pic>
      <p:pic>
        <p:nvPicPr>
          <p:cNvPr id="5" name="Picture 4">
            <a:extLst>
              <a:ext uri="{FF2B5EF4-FFF2-40B4-BE49-F238E27FC236}">
                <a16:creationId xmlns:a16="http://schemas.microsoft.com/office/drawing/2014/main" id="{608462D8-E5BC-4CA7-343A-E45E62B5837C}"/>
              </a:ext>
            </a:extLst>
          </p:cNvPr>
          <p:cNvPicPr>
            <a:picLocks noChangeAspect="1"/>
          </p:cNvPicPr>
          <p:nvPr/>
        </p:nvPicPr>
        <p:blipFill>
          <a:blip r:embed="rId3"/>
          <a:stretch>
            <a:fillRect/>
          </a:stretch>
        </p:blipFill>
        <p:spPr>
          <a:xfrm>
            <a:off x="6147019" y="4293096"/>
            <a:ext cx="2785886" cy="1567061"/>
          </a:xfrm>
          <a:prstGeom prst="rect">
            <a:avLst/>
          </a:prstGeom>
        </p:spPr>
      </p:pic>
      <p:pic>
        <p:nvPicPr>
          <p:cNvPr id="6" name="Picture 5">
            <a:extLst>
              <a:ext uri="{FF2B5EF4-FFF2-40B4-BE49-F238E27FC236}">
                <a16:creationId xmlns:a16="http://schemas.microsoft.com/office/drawing/2014/main" id="{C970236F-CE70-0CC8-AD2E-431B64A76065}"/>
              </a:ext>
            </a:extLst>
          </p:cNvPr>
          <p:cNvPicPr>
            <a:picLocks noChangeAspect="1"/>
          </p:cNvPicPr>
          <p:nvPr/>
        </p:nvPicPr>
        <p:blipFill>
          <a:blip r:embed="rId4"/>
          <a:stretch>
            <a:fillRect/>
          </a:stretch>
        </p:blipFill>
        <p:spPr>
          <a:xfrm>
            <a:off x="3144855" y="4293096"/>
            <a:ext cx="2785885" cy="1567061"/>
          </a:xfrm>
          <a:prstGeom prst="rect">
            <a:avLst/>
          </a:prstGeom>
        </p:spPr>
      </p:pic>
      <p:pic>
        <p:nvPicPr>
          <p:cNvPr id="7" name="Picture 6">
            <a:extLst>
              <a:ext uri="{FF2B5EF4-FFF2-40B4-BE49-F238E27FC236}">
                <a16:creationId xmlns:a16="http://schemas.microsoft.com/office/drawing/2014/main" id="{D2007290-D3BD-66A1-FF92-E0BFEBA69B5D}"/>
              </a:ext>
            </a:extLst>
          </p:cNvPr>
          <p:cNvPicPr>
            <a:picLocks noChangeAspect="1"/>
          </p:cNvPicPr>
          <p:nvPr/>
        </p:nvPicPr>
        <p:blipFill>
          <a:blip r:embed="rId5"/>
          <a:stretch>
            <a:fillRect/>
          </a:stretch>
        </p:blipFill>
        <p:spPr>
          <a:xfrm>
            <a:off x="827584" y="4004771"/>
            <a:ext cx="1722579" cy="1849655"/>
          </a:xfrm>
          <a:prstGeom prst="rect">
            <a:avLst/>
          </a:prstGeom>
        </p:spPr>
      </p:pic>
      <p:pic>
        <p:nvPicPr>
          <p:cNvPr id="8" name="Picture 7">
            <a:extLst>
              <a:ext uri="{FF2B5EF4-FFF2-40B4-BE49-F238E27FC236}">
                <a16:creationId xmlns:a16="http://schemas.microsoft.com/office/drawing/2014/main" id="{6A4FB9FD-9DE3-DE17-3CAB-F28880A01394}"/>
              </a:ext>
            </a:extLst>
          </p:cNvPr>
          <p:cNvPicPr>
            <a:picLocks noChangeAspect="1"/>
          </p:cNvPicPr>
          <p:nvPr/>
        </p:nvPicPr>
        <p:blipFill rotWithShape="1">
          <a:blip r:embed="rId6"/>
          <a:srcRect t="3017"/>
          <a:stretch/>
        </p:blipFill>
        <p:spPr>
          <a:xfrm>
            <a:off x="416717" y="182392"/>
            <a:ext cx="3078575" cy="3924263"/>
          </a:xfrm>
          <a:prstGeom prst="rect">
            <a:avLst/>
          </a:prstGeom>
        </p:spPr>
      </p:pic>
    </p:spTree>
    <p:extLst>
      <p:ext uri="{BB962C8B-B14F-4D97-AF65-F5344CB8AC3E}">
        <p14:creationId xmlns:p14="http://schemas.microsoft.com/office/powerpoint/2010/main" val="1426185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45807" y="304504"/>
            <a:ext cx="7886700" cy="1325563"/>
          </a:xfrm>
        </p:spPr>
        <p:txBody>
          <a:bodyPr/>
          <a:lstStyle/>
          <a:p>
            <a:r>
              <a:rPr lang="en-GB" dirty="0"/>
              <a:t>Climate</a:t>
            </a:r>
            <a:br>
              <a:rPr lang="en-GB" dirty="0"/>
            </a:b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2"/>
          <a:srcRect l="78315" t="25768" r="2958"/>
          <a:stretch/>
        </p:blipFill>
        <p:spPr>
          <a:xfrm>
            <a:off x="178943" y="31591"/>
            <a:ext cx="1666864" cy="2122495"/>
          </a:xfrm>
          <a:prstGeom prst="rect">
            <a:avLst/>
          </a:prstGeom>
        </p:spPr>
      </p:pic>
      <p:pic>
        <p:nvPicPr>
          <p:cNvPr id="5" name="Picture 4">
            <a:extLst>
              <a:ext uri="{FF2B5EF4-FFF2-40B4-BE49-F238E27FC236}">
                <a16:creationId xmlns:a16="http://schemas.microsoft.com/office/drawing/2014/main" id="{23AE1D48-0791-27B8-DED2-F42A1A0962B4}"/>
              </a:ext>
            </a:extLst>
          </p:cNvPr>
          <p:cNvPicPr>
            <a:picLocks noChangeAspect="1"/>
          </p:cNvPicPr>
          <p:nvPr/>
        </p:nvPicPr>
        <p:blipFill>
          <a:blip r:embed="rId3"/>
          <a:stretch>
            <a:fillRect/>
          </a:stretch>
        </p:blipFill>
        <p:spPr>
          <a:xfrm>
            <a:off x="1845807" y="1396823"/>
            <a:ext cx="7204485" cy="4064354"/>
          </a:xfrm>
          <a:prstGeom prst="rect">
            <a:avLst/>
          </a:prstGeom>
        </p:spPr>
      </p:pic>
    </p:spTree>
    <p:extLst>
      <p:ext uri="{BB962C8B-B14F-4D97-AF65-F5344CB8AC3E}">
        <p14:creationId xmlns:p14="http://schemas.microsoft.com/office/powerpoint/2010/main" val="2625839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935596" y="260648"/>
            <a:ext cx="7272808" cy="5352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880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text&#10;&#10;Description automatically generated with medium confidence">
            <a:extLst>
              <a:ext uri="{FF2B5EF4-FFF2-40B4-BE49-F238E27FC236}">
                <a16:creationId xmlns:a16="http://schemas.microsoft.com/office/drawing/2014/main" id="{C50AD018-E4CA-4265-8787-D3DE71E1D82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61931" y="46213"/>
            <a:ext cx="5820138" cy="4365104"/>
          </a:xfrm>
          <a:prstGeom prst="rect">
            <a:avLst/>
          </a:prstGeom>
        </p:spPr>
      </p:pic>
      <p:sp>
        <p:nvSpPr>
          <p:cNvPr id="2" name="Text Placeholder 3">
            <a:extLst>
              <a:ext uri="{FF2B5EF4-FFF2-40B4-BE49-F238E27FC236}">
                <a16:creationId xmlns:a16="http://schemas.microsoft.com/office/drawing/2014/main" id="{AEF233E8-E635-A47B-7C50-E99CBF69738C}"/>
              </a:ext>
            </a:extLst>
          </p:cNvPr>
          <p:cNvSpPr txBox="1">
            <a:spLocks/>
          </p:cNvSpPr>
          <p:nvPr/>
        </p:nvSpPr>
        <p:spPr>
          <a:xfrm>
            <a:off x="599571" y="4293096"/>
            <a:ext cx="7944858" cy="279523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dirty="0"/>
              <a:t>Market Research:</a:t>
            </a:r>
          </a:p>
          <a:p>
            <a:endParaRPr lang="en-GB" dirty="0"/>
          </a:p>
          <a:p>
            <a:pPr algn="ctr"/>
            <a:r>
              <a:rPr lang="en-GB" i="1" dirty="0"/>
              <a:t>“</a:t>
            </a:r>
            <a:r>
              <a:rPr lang="en-GB" altLang="en-US" i="1" dirty="0"/>
              <a:t>The systematic design, collection, analysis and reporting of data relevant to a specific marketing situation facing an organisation”</a:t>
            </a:r>
            <a:endParaRPr lang="en-GB" dirty="0"/>
          </a:p>
          <a:p>
            <a:r>
              <a:rPr lang="en-GB" altLang="en-US" dirty="0"/>
              <a:t>(Kotler 2014) </a:t>
            </a:r>
          </a:p>
          <a:p>
            <a:endParaRPr lang="en-GB" dirty="0"/>
          </a:p>
        </p:txBody>
      </p:sp>
    </p:spTree>
    <p:extLst>
      <p:ext uri="{BB962C8B-B14F-4D97-AF65-F5344CB8AC3E}">
        <p14:creationId xmlns:p14="http://schemas.microsoft.com/office/powerpoint/2010/main" val="2132566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rket Research | The Purpose of Market Research Explained | Lego, Gymshark &amp; Apple Examples">
            <a:hlinkClick r:id="" action="ppaction://media"/>
            <a:extLst>
              <a:ext uri="{FF2B5EF4-FFF2-40B4-BE49-F238E27FC236}">
                <a16:creationId xmlns:a16="http://schemas.microsoft.com/office/drawing/2014/main" id="{498CC818-1736-4521-9E2D-0CF6730F5CD1}"/>
              </a:ext>
            </a:extLst>
          </p:cNvPr>
          <p:cNvPicPr>
            <a:picLocks noGrp="1" noRot="1" noChangeAspect="1"/>
          </p:cNvPicPr>
          <p:nvPr>
            <p:ph idx="1"/>
            <a:videoFile r:link="rId1"/>
          </p:nvPr>
        </p:nvPicPr>
        <p:blipFill>
          <a:blip r:embed="rId4"/>
          <a:stretch>
            <a:fillRect/>
          </a:stretch>
        </p:blipFill>
        <p:spPr>
          <a:xfrm>
            <a:off x="0" y="0"/>
            <a:ext cx="9144000" cy="6021288"/>
          </a:xfrm>
          <a:prstGeom prst="rect">
            <a:avLst/>
          </a:prstGeom>
        </p:spPr>
      </p:pic>
    </p:spTree>
    <p:extLst>
      <p:ext uri="{BB962C8B-B14F-4D97-AF65-F5344CB8AC3E}">
        <p14:creationId xmlns:p14="http://schemas.microsoft.com/office/powerpoint/2010/main" val="219798610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58E37E-FD2D-43C8-980E-4B5903F40737}"/>
              </a:ext>
            </a:extLst>
          </p:cNvPr>
          <p:cNvPicPr>
            <a:picLocks noChangeAspect="1"/>
          </p:cNvPicPr>
          <p:nvPr/>
        </p:nvPicPr>
        <p:blipFill>
          <a:blip r:embed="rId2"/>
          <a:stretch>
            <a:fillRect/>
          </a:stretch>
        </p:blipFill>
        <p:spPr>
          <a:xfrm>
            <a:off x="5868144" y="404664"/>
            <a:ext cx="3243479" cy="2664296"/>
          </a:xfrm>
          <a:prstGeom prst="rect">
            <a:avLst/>
          </a:prstGeom>
          <a:noFill/>
        </p:spPr>
      </p:pic>
      <p:sp>
        <p:nvSpPr>
          <p:cNvPr id="2" name="Title 1">
            <a:extLst>
              <a:ext uri="{FF2B5EF4-FFF2-40B4-BE49-F238E27FC236}">
                <a16:creationId xmlns:a16="http://schemas.microsoft.com/office/drawing/2014/main" id="{647768BF-0F40-4A85-8984-16F216E7CEB9}"/>
              </a:ext>
            </a:extLst>
          </p:cNvPr>
          <p:cNvSpPr>
            <a:spLocks noGrp="1"/>
          </p:cNvSpPr>
          <p:nvPr>
            <p:ph type="title"/>
          </p:nvPr>
        </p:nvSpPr>
        <p:spPr>
          <a:xfrm>
            <a:off x="457200" y="274638"/>
            <a:ext cx="8229600" cy="778098"/>
          </a:xfrm>
        </p:spPr>
        <p:txBody>
          <a:bodyPr anchor="ctr">
            <a:normAutofit/>
          </a:bodyPr>
          <a:lstStyle/>
          <a:p>
            <a:pPr>
              <a:lnSpc>
                <a:spcPct val="90000"/>
              </a:lnSpc>
            </a:pPr>
            <a:r>
              <a:rPr lang="en-GB" sz="2800" dirty="0">
                <a:solidFill>
                  <a:schemeClr val="tx2"/>
                </a:solidFill>
              </a:rPr>
              <a:t>Market Research</a:t>
            </a:r>
          </a:p>
        </p:txBody>
      </p:sp>
      <p:sp>
        <p:nvSpPr>
          <p:cNvPr id="6" name="TextBox 5">
            <a:extLst>
              <a:ext uri="{FF2B5EF4-FFF2-40B4-BE49-F238E27FC236}">
                <a16:creationId xmlns:a16="http://schemas.microsoft.com/office/drawing/2014/main" id="{A5608F64-1E15-953B-B6F0-BDDFECEFC42B}"/>
              </a:ext>
            </a:extLst>
          </p:cNvPr>
          <p:cNvSpPr txBox="1"/>
          <p:nvPr/>
        </p:nvSpPr>
        <p:spPr>
          <a:xfrm>
            <a:off x="299849" y="1081639"/>
            <a:ext cx="4572000" cy="4801314"/>
          </a:xfrm>
          <a:prstGeom prst="rect">
            <a:avLst/>
          </a:prstGeom>
          <a:noFill/>
        </p:spPr>
        <p:txBody>
          <a:bodyPr wrap="square">
            <a:spAutoFit/>
          </a:bodyPr>
          <a:lstStyle/>
          <a:p>
            <a:r>
              <a:rPr lang="en-GB" sz="1800" dirty="0"/>
              <a:t>Allows a company to determine whether a new business, product or service is </a:t>
            </a:r>
            <a:r>
              <a:rPr lang="en-GB" sz="1800" b="1" dirty="0"/>
              <a:t>feasible</a:t>
            </a:r>
          </a:p>
          <a:p>
            <a:r>
              <a:rPr lang="en-GB" sz="1800" dirty="0"/>
              <a:t>Helps companies identify and develop </a:t>
            </a:r>
            <a:r>
              <a:rPr lang="en-GB" sz="1800" b="1" dirty="0"/>
              <a:t>new sectors </a:t>
            </a:r>
            <a:r>
              <a:rPr lang="en-GB" sz="1800" dirty="0"/>
              <a:t>in the marketplace</a:t>
            </a:r>
          </a:p>
          <a:p>
            <a:endParaRPr lang="en-GB" sz="1800" dirty="0"/>
          </a:p>
          <a:p>
            <a:r>
              <a:rPr lang="en-GB" sz="1800" dirty="0"/>
              <a:t>Enables companies to </a:t>
            </a:r>
            <a:r>
              <a:rPr lang="en-GB" sz="1800" b="1" dirty="0"/>
              <a:t>test the demand </a:t>
            </a:r>
            <a:r>
              <a:rPr lang="en-GB" sz="1800" dirty="0"/>
              <a:t>for a new service, product or feature before actually launching it</a:t>
            </a:r>
          </a:p>
          <a:p>
            <a:endParaRPr lang="en-GB" sz="1800" dirty="0"/>
          </a:p>
          <a:p>
            <a:r>
              <a:rPr lang="en-GB" sz="1800" b="1" dirty="0"/>
              <a:t>Boosts the overall success </a:t>
            </a:r>
            <a:r>
              <a:rPr lang="en-GB" sz="1800" dirty="0"/>
              <a:t>of marketing, advertising and promotional campaigns</a:t>
            </a:r>
          </a:p>
          <a:p>
            <a:r>
              <a:rPr lang="en-GB" sz="1800" dirty="0"/>
              <a:t>Assesses </a:t>
            </a:r>
            <a:r>
              <a:rPr lang="en-GB" sz="1800" b="1" dirty="0"/>
              <a:t>current market trends </a:t>
            </a:r>
            <a:r>
              <a:rPr lang="en-GB" sz="1800" dirty="0"/>
              <a:t>to allow companies to develop strategies to adapt to these trends</a:t>
            </a:r>
          </a:p>
          <a:p>
            <a:endParaRPr lang="en-GB" sz="1800" dirty="0"/>
          </a:p>
          <a:p>
            <a:r>
              <a:rPr lang="en-GB" sz="1800" dirty="0"/>
              <a:t>Helps companies determine the </a:t>
            </a:r>
            <a:r>
              <a:rPr lang="en-GB" sz="1800" b="1" dirty="0"/>
              <a:t>optimal product placement for a product</a:t>
            </a:r>
          </a:p>
        </p:txBody>
      </p:sp>
    </p:spTree>
    <p:extLst>
      <p:ext uri="{BB962C8B-B14F-4D97-AF65-F5344CB8AC3E}">
        <p14:creationId xmlns:p14="http://schemas.microsoft.com/office/powerpoint/2010/main" val="1600903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CA5BBD-8079-439E-B8DD-D472E9AF04EA}"/>
              </a:ext>
            </a:extLst>
          </p:cNvPr>
          <p:cNvSpPr>
            <a:spLocks noGrp="1"/>
          </p:cNvSpPr>
          <p:nvPr>
            <p:ph sz="half" idx="1"/>
          </p:nvPr>
        </p:nvSpPr>
        <p:spPr>
          <a:xfrm>
            <a:off x="0" y="1196752"/>
            <a:ext cx="9073009" cy="4608512"/>
          </a:xfrm>
        </p:spPr>
        <p:txBody>
          <a:bodyPr>
            <a:noAutofit/>
          </a:bodyPr>
          <a:lstStyle/>
          <a:p>
            <a:pPr marL="0" indent="0">
              <a:lnSpc>
                <a:spcPct val="120000"/>
              </a:lnSpc>
              <a:buNone/>
            </a:pPr>
            <a:r>
              <a:rPr lang="en-GB" sz="1600" b="1" dirty="0"/>
              <a:t>Secondary</a:t>
            </a:r>
            <a:r>
              <a:rPr lang="en-GB" sz="1600" dirty="0"/>
              <a:t> research involves: </a:t>
            </a:r>
          </a:p>
          <a:p>
            <a:pPr marL="0" indent="0">
              <a:lnSpc>
                <a:spcPct val="120000"/>
              </a:lnSpc>
              <a:buNone/>
            </a:pPr>
            <a:r>
              <a:rPr lang="en-GB" sz="1600" dirty="0"/>
              <a:t>Assessing data that has been </a:t>
            </a:r>
            <a:r>
              <a:rPr lang="en-GB" sz="1600" b="1" dirty="0"/>
              <a:t>collected and published by others. </a:t>
            </a:r>
          </a:p>
          <a:p>
            <a:pPr>
              <a:lnSpc>
                <a:spcPct val="120000"/>
              </a:lnSpc>
            </a:pPr>
            <a:r>
              <a:rPr lang="en-GB" sz="1600" dirty="0"/>
              <a:t>Online statistical information</a:t>
            </a:r>
          </a:p>
          <a:p>
            <a:pPr>
              <a:lnSpc>
                <a:spcPct val="120000"/>
              </a:lnSpc>
            </a:pPr>
            <a:r>
              <a:rPr lang="en-GB" sz="1600" dirty="0"/>
              <a:t>Books, library, published company information etc,</a:t>
            </a:r>
          </a:p>
          <a:p>
            <a:pPr marL="0" indent="0">
              <a:lnSpc>
                <a:spcPct val="120000"/>
              </a:lnSpc>
              <a:buNone/>
            </a:pPr>
            <a:endParaRPr lang="en-GB" sz="1600" dirty="0"/>
          </a:p>
          <a:p>
            <a:pPr marL="0" indent="0">
              <a:lnSpc>
                <a:spcPct val="120000"/>
              </a:lnSpc>
              <a:buNone/>
            </a:pPr>
            <a:r>
              <a:rPr lang="en-GB" sz="1600" b="1" dirty="0"/>
              <a:t>Primary market research include</a:t>
            </a:r>
            <a:r>
              <a:rPr lang="en-GB" sz="1600" dirty="0"/>
              <a:t>:</a:t>
            </a:r>
          </a:p>
          <a:p>
            <a:pPr marL="0" indent="0">
              <a:lnSpc>
                <a:spcPct val="120000"/>
              </a:lnSpc>
              <a:buNone/>
            </a:pPr>
            <a:r>
              <a:rPr lang="en-GB" sz="1600" dirty="0"/>
              <a:t>Gathered </a:t>
            </a:r>
            <a:r>
              <a:rPr lang="en-GB" sz="1600" b="1" dirty="0"/>
              <a:t>first hand </a:t>
            </a:r>
            <a:r>
              <a:rPr lang="en-GB" sz="1600" dirty="0"/>
              <a:t>from the target markets / customers/ source you want to know about.</a:t>
            </a:r>
          </a:p>
          <a:p>
            <a:pPr>
              <a:lnSpc>
                <a:spcPct val="120000"/>
              </a:lnSpc>
            </a:pPr>
            <a:r>
              <a:rPr lang="en-GB" sz="1600" dirty="0"/>
              <a:t>Interviews</a:t>
            </a:r>
          </a:p>
          <a:p>
            <a:pPr>
              <a:lnSpc>
                <a:spcPct val="120000"/>
              </a:lnSpc>
            </a:pPr>
            <a:r>
              <a:rPr lang="en-GB" sz="1600" dirty="0"/>
              <a:t>Focus groups. </a:t>
            </a:r>
          </a:p>
          <a:p>
            <a:pPr>
              <a:lnSpc>
                <a:spcPct val="120000"/>
              </a:lnSpc>
            </a:pPr>
            <a:r>
              <a:rPr lang="en-GB" sz="1600" dirty="0"/>
              <a:t>Questionnaires / surveys</a:t>
            </a:r>
          </a:p>
        </p:txBody>
      </p:sp>
      <p:sp>
        <p:nvSpPr>
          <p:cNvPr id="4" name="Title 1">
            <a:extLst>
              <a:ext uri="{FF2B5EF4-FFF2-40B4-BE49-F238E27FC236}">
                <a16:creationId xmlns:a16="http://schemas.microsoft.com/office/drawing/2014/main" id="{BC6C4565-B2E7-2EC2-F7DB-869830A2111B}"/>
              </a:ext>
            </a:extLst>
          </p:cNvPr>
          <p:cNvSpPr>
            <a:spLocks noGrp="1"/>
          </p:cNvSpPr>
          <p:nvPr>
            <p:ph type="title"/>
          </p:nvPr>
        </p:nvSpPr>
        <p:spPr>
          <a:xfrm>
            <a:off x="971600" y="-531440"/>
            <a:ext cx="7886700" cy="1325563"/>
          </a:xfrm>
        </p:spPr>
        <p:txBody>
          <a:bodyPr/>
          <a:lstStyle/>
          <a:p>
            <a:br>
              <a:rPr lang="en-GB" dirty="0"/>
            </a:br>
            <a:r>
              <a:rPr lang="en-GB" dirty="0"/>
              <a:t>Primary and secondary data</a:t>
            </a:r>
            <a:br>
              <a:rPr lang="en-GB" dirty="0"/>
            </a:br>
            <a:endParaRPr lang="en-GB" dirty="0"/>
          </a:p>
        </p:txBody>
      </p:sp>
    </p:spTree>
    <p:extLst>
      <p:ext uri="{BB962C8B-B14F-4D97-AF65-F5344CB8AC3E}">
        <p14:creationId xmlns:p14="http://schemas.microsoft.com/office/powerpoint/2010/main" val="2526303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3AD7-2A11-1CFE-C0FC-B4C614842308}"/>
              </a:ext>
            </a:extLst>
          </p:cNvPr>
          <p:cNvSpPr>
            <a:spLocks noGrp="1"/>
          </p:cNvSpPr>
          <p:nvPr>
            <p:ph type="title"/>
          </p:nvPr>
        </p:nvSpPr>
        <p:spPr/>
        <p:txBody>
          <a:bodyPr/>
          <a:lstStyle/>
          <a:p>
            <a:r>
              <a:rPr lang="en-GB" dirty="0"/>
              <a:t>Quantitative vs Qualitative </a:t>
            </a:r>
          </a:p>
        </p:txBody>
      </p:sp>
      <p:pic>
        <p:nvPicPr>
          <p:cNvPr id="8" name="Picture 7">
            <a:extLst>
              <a:ext uri="{FF2B5EF4-FFF2-40B4-BE49-F238E27FC236}">
                <a16:creationId xmlns:a16="http://schemas.microsoft.com/office/drawing/2014/main" id="{FB23C182-7FEF-C855-B1BF-50A6ACA91E92}"/>
              </a:ext>
            </a:extLst>
          </p:cNvPr>
          <p:cNvPicPr>
            <a:picLocks noChangeAspect="1"/>
          </p:cNvPicPr>
          <p:nvPr/>
        </p:nvPicPr>
        <p:blipFill>
          <a:blip r:embed="rId3">
            <a:grayscl/>
          </a:blip>
          <a:stretch>
            <a:fillRect/>
          </a:stretch>
        </p:blipFill>
        <p:spPr>
          <a:xfrm>
            <a:off x="179512" y="1382138"/>
            <a:ext cx="6319484" cy="4015506"/>
          </a:xfrm>
          <a:prstGeom prst="rect">
            <a:avLst/>
          </a:prstGeom>
        </p:spPr>
      </p:pic>
      <p:pic>
        <p:nvPicPr>
          <p:cNvPr id="1026" name="Picture 2" descr="See the source image">
            <a:extLst>
              <a:ext uri="{FF2B5EF4-FFF2-40B4-BE49-F238E27FC236}">
                <a16:creationId xmlns:a16="http://schemas.microsoft.com/office/drawing/2014/main" id="{7E90FAF7-26B7-B0C2-BCEC-7A27A2F704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3097345"/>
            <a:ext cx="4385737" cy="281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90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CFBD-956A-4342-B75E-279CAC368685}"/>
              </a:ext>
            </a:extLst>
          </p:cNvPr>
          <p:cNvSpPr>
            <a:spLocks noGrp="1"/>
          </p:cNvSpPr>
          <p:nvPr>
            <p:ph type="title"/>
          </p:nvPr>
        </p:nvSpPr>
        <p:spPr>
          <a:xfrm>
            <a:off x="360759" y="3752849"/>
            <a:ext cx="2468166" cy="2452687"/>
          </a:xfrm>
        </p:spPr>
        <p:txBody>
          <a:bodyPr anchor="ctr">
            <a:normAutofit/>
          </a:bodyPr>
          <a:lstStyle/>
          <a:p>
            <a:r>
              <a:rPr lang="en-GB" dirty="0"/>
              <a:t>Sample Selection </a:t>
            </a:r>
          </a:p>
        </p:txBody>
      </p:sp>
      <p:sp>
        <p:nvSpPr>
          <p:cNvPr id="3" name="Content Placeholder 2">
            <a:extLst>
              <a:ext uri="{FF2B5EF4-FFF2-40B4-BE49-F238E27FC236}">
                <a16:creationId xmlns:a16="http://schemas.microsoft.com/office/drawing/2014/main" id="{FE7D742F-B8A0-41E6-AFBA-94903CDADB31}"/>
              </a:ext>
            </a:extLst>
          </p:cNvPr>
          <p:cNvSpPr>
            <a:spLocks noGrp="1"/>
          </p:cNvSpPr>
          <p:nvPr>
            <p:ph idx="1"/>
          </p:nvPr>
        </p:nvSpPr>
        <p:spPr>
          <a:xfrm>
            <a:off x="2777259" y="4133146"/>
            <a:ext cx="6005982" cy="2452687"/>
          </a:xfrm>
        </p:spPr>
        <p:txBody>
          <a:bodyPr anchor="ctr">
            <a:normAutofit/>
          </a:bodyPr>
          <a:lstStyle/>
          <a:p>
            <a:r>
              <a:rPr lang="en-GB" sz="1600" dirty="0"/>
              <a:t>The marketing researcher should not just choose the nearest convenient sample, since “without a defensible sampling strategy, the results of the study may be ambiguous or misleading” </a:t>
            </a:r>
          </a:p>
          <a:p>
            <a:pPr marL="0" indent="0">
              <a:buNone/>
            </a:pPr>
            <a:r>
              <a:rPr lang="en-GB" sz="1600" dirty="0"/>
              <a:t>(</a:t>
            </a:r>
            <a:r>
              <a:rPr lang="en-GB" sz="1600" dirty="0" err="1"/>
              <a:t>Lonner</a:t>
            </a:r>
            <a:r>
              <a:rPr lang="en-GB" sz="1600" dirty="0"/>
              <a:t> and Berry, 1986)</a:t>
            </a:r>
          </a:p>
          <a:p>
            <a:endParaRPr lang="en-GB" sz="1600" dirty="0"/>
          </a:p>
        </p:txBody>
      </p:sp>
      <p:pic>
        <p:nvPicPr>
          <p:cNvPr id="8" name="Picture 7" descr="Diagram&#10;&#10;Description automatically generated">
            <a:extLst>
              <a:ext uri="{FF2B5EF4-FFF2-40B4-BE49-F238E27FC236}">
                <a16:creationId xmlns:a16="http://schemas.microsoft.com/office/drawing/2014/main" id="{B4E3745D-82C2-E678-2B13-192030B1267B}"/>
              </a:ext>
            </a:extLst>
          </p:cNvPr>
          <p:cNvPicPr>
            <a:picLocks noChangeAspect="1"/>
          </p:cNvPicPr>
          <p:nvPr/>
        </p:nvPicPr>
        <p:blipFill rotWithShape="1">
          <a:blip r:embed="rId3">
            <a:extLst>
              <a:ext uri="{28A0092B-C50C-407E-A947-70E740481C1C}">
                <a14:useLocalDpi xmlns:a14="http://schemas.microsoft.com/office/drawing/2010/main" val="0"/>
              </a:ext>
            </a:extLst>
          </a:blip>
          <a:srcRect t="13550"/>
          <a:stretch/>
        </p:blipFill>
        <p:spPr>
          <a:xfrm>
            <a:off x="539553" y="332322"/>
            <a:ext cx="5184576" cy="2408214"/>
          </a:xfrm>
          <a:prstGeom prst="rect">
            <a:avLst/>
          </a:prstGeom>
        </p:spPr>
      </p:pic>
      <p:pic>
        <p:nvPicPr>
          <p:cNvPr id="4" name="Picture 3">
            <a:extLst>
              <a:ext uri="{FF2B5EF4-FFF2-40B4-BE49-F238E27FC236}">
                <a16:creationId xmlns:a16="http://schemas.microsoft.com/office/drawing/2014/main" id="{07777140-4F7A-D01F-6CAA-AB1616ECC83D}"/>
              </a:ext>
            </a:extLst>
          </p:cNvPr>
          <p:cNvPicPr>
            <a:picLocks noChangeAspect="1"/>
          </p:cNvPicPr>
          <p:nvPr/>
        </p:nvPicPr>
        <p:blipFill>
          <a:blip r:embed="rId4"/>
          <a:stretch>
            <a:fillRect/>
          </a:stretch>
        </p:blipFill>
        <p:spPr>
          <a:xfrm>
            <a:off x="3275856" y="2549991"/>
            <a:ext cx="5747489" cy="1787110"/>
          </a:xfrm>
          <a:prstGeom prst="rect">
            <a:avLst/>
          </a:prstGeom>
        </p:spPr>
      </p:pic>
    </p:spTree>
    <p:extLst>
      <p:ext uri="{BB962C8B-B14F-4D97-AF65-F5344CB8AC3E}">
        <p14:creationId xmlns:p14="http://schemas.microsoft.com/office/powerpoint/2010/main" val="3333778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8D398-9F04-4F7B-A544-1C4B81D09074}"/>
              </a:ext>
            </a:extLst>
          </p:cNvPr>
          <p:cNvSpPr>
            <a:spLocks noGrp="1"/>
          </p:cNvSpPr>
          <p:nvPr>
            <p:ph type="title"/>
          </p:nvPr>
        </p:nvSpPr>
        <p:spPr>
          <a:xfrm>
            <a:off x="66291" y="365125"/>
            <a:ext cx="3424431" cy="1938076"/>
          </a:xfrm>
        </p:spPr>
        <p:txBody>
          <a:bodyPr>
            <a:normAutofit/>
          </a:bodyPr>
          <a:lstStyle/>
          <a:p>
            <a:r>
              <a:rPr lang="en-GB" dirty="0"/>
              <a:t>Response Bias</a:t>
            </a:r>
          </a:p>
        </p:txBody>
      </p:sp>
      <p:sp>
        <p:nvSpPr>
          <p:cNvPr id="3" name="Content Placeholder 2">
            <a:extLst>
              <a:ext uri="{FF2B5EF4-FFF2-40B4-BE49-F238E27FC236}">
                <a16:creationId xmlns:a16="http://schemas.microsoft.com/office/drawing/2014/main" id="{9640EE1C-6207-4CDF-8B38-AD9204731E26}"/>
              </a:ext>
            </a:extLst>
          </p:cNvPr>
          <p:cNvSpPr>
            <a:spLocks noGrp="1"/>
          </p:cNvSpPr>
          <p:nvPr>
            <p:ph idx="1"/>
          </p:nvPr>
        </p:nvSpPr>
        <p:spPr>
          <a:xfrm>
            <a:off x="219211" y="1196752"/>
            <a:ext cx="3337802" cy="7416824"/>
          </a:xfrm>
        </p:spPr>
        <p:txBody>
          <a:bodyPr>
            <a:normAutofit/>
          </a:bodyPr>
          <a:lstStyle/>
          <a:p>
            <a:pPr marL="0" indent="0">
              <a:buNone/>
            </a:pPr>
            <a:r>
              <a:rPr lang="en-GB" sz="1600" dirty="0"/>
              <a:t>Bias is a generic term for all nuisance factors threatening validity” </a:t>
            </a:r>
          </a:p>
          <a:p>
            <a:pPr marL="0" indent="0">
              <a:buNone/>
            </a:pPr>
            <a:r>
              <a:rPr lang="en-GB" sz="1600" dirty="0"/>
              <a:t>(Van de </a:t>
            </a:r>
            <a:r>
              <a:rPr lang="en-GB" sz="1600" dirty="0" err="1"/>
              <a:t>Vijver</a:t>
            </a:r>
            <a:r>
              <a:rPr lang="en-GB" sz="1600" dirty="0"/>
              <a:t> and Leung, 1997) </a:t>
            </a:r>
          </a:p>
          <a:p>
            <a:pPr marL="0" indent="0">
              <a:buNone/>
            </a:pPr>
            <a:r>
              <a:rPr lang="en-GB" sz="1600" dirty="0"/>
              <a:t>Response bias consists of two phenomena                                                  </a:t>
            </a:r>
          </a:p>
          <a:p>
            <a:pPr marL="0" indent="0">
              <a:buNone/>
            </a:pPr>
            <a:r>
              <a:rPr lang="en-GB" sz="1600" dirty="0"/>
              <a:t>‘response sets’ and ‘response style’. </a:t>
            </a:r>
          </a:p>
          <a:p>
            <a:pPr marL="0" indent="0">
              <a:buNone/>
            </a:pPr>
            <a:r>
              <a:rPr lang="en-GB" sz="1600" dirty="0"/>
              <a:t>‘Response sets’ Desire, at either a conscious or an unconscious level, to give a particular picture of oneself by the way one responds” and includes social desirability bias and acquiescence </a:t>
            </a:r>
          </a:p>
          <a:p>
            <a:pPr marL="0" indent="0">
              <a:buNone/>
            </a:pPr>
            <a:r>
              <a:rPr lang="en-GB" sz="1600" dirty="0"/>
              <a:t>‘Response style’ Respondent’s tendency to answer in a manner that is unrelated to test content, but which is related to the form of the stimulus, is referred to as response style  </a:t>
            </a:r>
          </a:p>
          <a:p>
            <a:pPr marL="0" indent="0">
              <a:buNone/>
            </a:pPr>
            <a:r>
              <a:rPr lang="en-GB" sz="1600" dirty="0"/>
              <a:t>(Watkins and Cheung, 1995) </a:t>
            </a:r>
          </a:p>
          <a:p>
            <a:pPr marL="0" indent="0">
              <a:buNone/>
            </a:pPr>
            <a:endParaRPr lang="en-GB" sz="1200" dirty="0"/>
          </a:p>
        </p:txBody>
      </p:sp>
      <p:pic>
        <p:nvPicPr>
          <p:cNvPr id="4" name="Picture 3">
            <a:extLst>
              <a:ext uri="{FF2B5EF4-FFF2-40B4-BE49-F238E27FC236}">
                <a16:creationId xmlns:a16="http://schemas.microsoft.com/office/drawing/2014/main" id="{07708678-CAF3-4D6F-AE5C-A3635288E001}"/>
              </a:ext>
            </a:extLst>
          </p:cNvPr>
          <p:cNvPicPr>
            <a:picLocks noChangeAspect="1"/>
          </p:cNvPicPr>
          <p:nvPr/>
        </p:nvPicPr>
        <p:blipFill rotWithShape="1">
          <a:blip r:embed="rId3"/>
          <a:srcRect r="161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A323EBD3-BFD6-7C61-99AE-E468F0EE0239}"/>
              </a:ext>
            </a:extLst>
          </p:cNvPr>
          <p:cNvPicPr>
            <a:picLocks noChangeAspect="1"/>
          </p:cNvPicPr>
          <p:nvPr/>
        </p:nvPicPr>
        <p:blipFill rotWithShape="1">
          <a:blip r:embed="rId4"/>
          <a:srcRect l="1128" r="4931" b="-4"/>
          <a:stretch/>
        </p:blipFill>
        <p:spPr>
          <a:xfrm>
            <a:off x="3490722" y="3802961"/>
            <a:ext cx="56586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587228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flag&#10;&#10;Description automatically generated">
            <a:extLst>
              <a:ext uri="{FF2B5EF4-FFF2-40B4-BE49-F238E27FC236}">
                <a16:creationId xmlns:a16="http://schemas.microsoft.com/office/drawing/2014/main" id="{02A8D6B9-F4BF-4EFC-8303-25D3F0A99354}"/>
              </a:ext>
            </a:extLst>
          </p:cNvPr>
          <p:cNvPicPr>
            <a:picLocks noChangeAspect="1"/>
          </p:cNvPicPr>
          <p:nvPr/>
        </p:nvPicPr>
        <p:blipFill>
          <a:blip r:embed="rId2"/>
          <a:stretch>
            <a:fillRect/>
          </a:stretch>
        </p:blipFill>
        <p:spPr>
          <a:xfrm>
            <a:off x="112384" y="1234131"/>
            <a:ext cx="3339122" cy="2422843"/>
          </a:xfrm>
          <a:prstGeom prst="rect">
            <a:avLst/>
          </a:prstGeom>
        </p:spPr>
      </p:pic>
      <p:sp>
        <p:nvSpPr>
          <p:cNvPr id="5" name="TextBox 4">
            <a:extLst>
              <a:ext uri="{FF2B5EF4-FFF2-40B4-BE49-F238E27FC236}">
                <a16:creationId xmlns:a16="http://schemas.microsoft.com/office/drawing/2014/main" id="{5CA1A471-B597-4084-8613-AEDBD70235F0}"/>
              </a:ext>
            </a:extLst>
          </p:cNvPr>
          <p:cNvSpPr txBox="1"/>
          <p:nvPr/>
        </p:nvSpPr>
        <p:spPr>
          <a:xfrm>
            <a:off x="3707904" y="305068"/>
            <a:ext cx="5215160"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Take 30 minutes to complete this activity now.</a:t>
            </a:r>
          </a:p>
          <a:p>
            <a:endParaRPr lang="en-GB" sz="2000" b="1" dirty="0"/>
          </a:p>
          <a:p>
            <a:r>
              <a:rPr lang="en-GB" sz="2000" b="1" dirty="0"/>
              <a:t>Spend time looking at your hotel and ... </a:t>
            </a:r>
          </a:p>
          <a:p>
            <a:endParaRPr lang="en-GB" sz="2000" b="1" dirty="0"/>
          </a:p>
          <a:p>
            <a:pPr>
              <a:lnSpc>
                <a:spcPct val="150000"/>
              </a:lnSpc>
            </a:pPr>
            <a:r>
              <a:rPr lang="en-GB" sz="2000" b="1" dirty="0">
                <a:solidFill>
                  <a:srgbClr val="0070C0"/>
                </a:solidFill>
              </a:rPr>
              <a:t>Think about </a:t>
            </a:r>
            <a:r>
              <a:rPr lang="en-GB" sz="2000" b="1" u="sng" dirty="0">
                <a:solidFill>
                  <a:srgbClr val="0070C0"/>
                </a:solidFill>
              </a:rPr>
              <a:t>a new product or service </a:t>
            </a:r>
            <a:r>
              <a:rPr lang="en-GB" sz="2000" b="1" dirty="0">
                <a:solidFill>
                  <a:srgbClr val="0070C0"/>
                </a:solidFill>
              </a:rPr>
              <a:t>for a target market for your hotel </a:t>
            </a:r>
          </a:p>
          <a:p>
            <a:pPr>
              <a:lnSpc>
                <a:spcPct val="150000"/>
              </a:lnSpc>
            </a:pPr>
            <a:r>
              <a:rPr lang="en-GB" sz="2000" b="1" dirty="0">
                <a:solidFill>
                  <a:srgbClr val="0070C0"/>
                </a:solidFill>
              </a:rPr>
              <a:t>Now let’s do some MARKET RESEARCH? </a:t>
            </a:r>
          </a:p>
          <a:p>
            <a:pPr>
              <a:lnSpc>
                <a:spcPct val="150000"/>
              </a:lnSpc>
            </a:pPr>
            <a:r>
              <a:rPr lang="en-GB" sz="2000" b="1" dirty="0"/>
              <a:t>Think about what you would like to know about the target market? Needs and wants </a:t>
            </a:r>
          </a:p>
          <a:p>
            <a:pPr>
              <a:lnSpc>
                <a:spcPct val="150000"/>
              </a:lnSpc>
            </a:pPr>
            <a:r>
              <a:rPr lang="en-GB" sz="2000" b="1" dirty="0"/>
              <a:t>Put together several questions-</a:t>
            </a:r>
          </a:p>
          <a:p>
            <a:pPr>
              <a:lnSpc>
                <a:spcPct val="150000"/>
              </a:lnSpc>
            </a:pPr>
            <a:r>
              <a:rPr lang="en-GB" sz="2000" b="1" dirty="0"/>
              <a:t>What would you need to know if you were to introduce that new product or service to that target market.</a:t>
            </a:r>
          </a:p>
          <a:p>
            <a:endParaRPr lang="en-GB" sz="2000" b="1" dirty="0"/>
          </a:p>
          <a:p>
            <a:endParaRPr lang="en-GB" sz="2000" b="1" dirty="0"/>
          </a:p>
        </p:txBody>
      </p:sp>
      <p:pic>
        <p:nvPicPr>
          <p:cNvPr id="2" name="Picture 1">
            <a:extLst>
              <a:ext uri="{FF2B5EF4-FFF2-40B4-BE49-F238E27FC236}">
                <a16:creationId xmlns:a16="http://schemas.microsoft.com/office/drawing/2014/main" id="{55220FA0-803F-43DD-8BC0-49DECD4CD0B7}"/>
              </a:ext>
            </a:extLst>
          </p:cNvPr>
          <p:cNvPicPr>
            <a:picLocks noChangeAspect="1"/>
          </p:cNvPicPr>
          <p:nvPr/>
        </p:nvPicPr>
        <p:blipFill>
          <a:blip r:embed="rId3"/>
          <a:stretch>
            <a:fillRect/>
          </a:stretch>
        </p:blipFill>
        <p:spPr>
          <a:xfrm>
            <a:off x="144016" y="4149080"/>
            <a:ext cx="3563888" cy="1048603"/>
          </a:xfrm>
          <a:prstGeom prst="rect">
            <a:avLst/>
          </a:prstGeom>
        </p:spPr>
      </p:pic>
    </p:spTree>
    <p:extLst>
      <p:ext uri="{BB962C8B-B14F-4D97-AF65-F5344CB8AC3E}">
        <p14:creationId xmlns:p14="http://schemas.microsoft.com/office/powerpoint/2010/main" val="378946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935596" y="260648"/>
            <a:ext cx="7272808" cy="5352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882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AC067-BF73-4465-A948-902E6527688E}"/>
              </a:ext>
            </a:extLst>
          </p:cNvPr>
          <p:cNvSpPr>
            <a:spLocks noGrp="1"/>
          </p:cNvSpPr>
          <p:nvPr>
            <p:ph sz="half" idx="1"/>
          </p:nvPr>
        </p:nvSpPr>
        <p:spPr>
          <a:xfrm>
            <a:off x="89756" y="692696"/>
            <a:ext cx="8964488" cy="5472608"/>
          </a:xfrm>
        </p:spPr>
        <p:txBody>
          <a:bodyPr>
            <a:normAutofit/>
          </a:bodyPr>
          <a:lstStyle/>
          <a:p>
            <a:pPr marL="0" indent="0">
              <a:buNone/>
            </a:pPr>
            <a:r>
              <a:rPr lang="en-GB" sz="1500" dirty="0"/>
              <a:t>Far from lacking information, most marketing managers are overloaded with data and often overwhelmed by it!</a:t>
            </a:r>
          </a:p>
          <a:p>
            <a:pPr marL="0" indent="0">
              <a:buNone/>
            </a:pPr>
            <a:r>
              <a:rPr lang="en-GB" sz="1600" b="1" dirty="0"/>
              <a:t>Big Issues </a:t>
            </a:r>
            <a:r>
              <a:rPr lang="en-GB" sz="1600"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endParaRPr lang="en-GB" sz="1500" dirty="0"/>
          </a:p>
          <a:p>
            <a:pPr marL="0" indent="0">
              <a:buNone/>
            </a:pPr>
            <a:r>
              <a:rPr lang="en-GB" sz="1600" b="1" dirty="0"/>
              <a:t>Big Data </a:t>
            </a:r>
            <a:r>
              <a:rPr lang="en-GB" sz="1600" dirty="0"/>
              <a:t>– Where does it come from? Everywhere, everything you do online is recorded and logged often via cookies and loggers. In 2020 44 trillion gigabytes of big data had been collected by marketers of consumer habits, behaviours and purchases.</a:t>
            </a:r>
          </a:p>
          <a:p>
            <a:endParaRPr lang="en-GB" sz="1600" dirty="0"/>
          </a:p>
          <a:p>
            <a:pPr marL="0" indent="0">
              <a:lnSpc>
                <a:spcPct val="90000"/>
              </a:lnSpc>
              <a:buNone/>
            </a:pPr>
            <a:endParaRPr lang="en-GB" sz="1500" dirty="0"/>
          </a:p>
          <a:p>
            <a:pPr marL="0" indent="0">
              <a:lnSpc>
                <a:spcPct val="90000"/>
              </a:lnSpc>
              <a:buNone/>
            </a:pPr>
            <a:endParaRPr lang="en-GB" sz="1500" dirty="0"/>
          </a:p>
        </p:txBody>
      </p:sp>
      <p:pic>
        <p:nvPicPr>
          <p:cNvPr id="2" name="Picture 1">
            <a:extLst>
              <a:ext uri="{FF2B5EF4-FFF2-40B4-BE49-F238E27FC236}">
                <a16:creationId xmlns:a16="http://schemas.microsoft.com/office/drawing/2014/main" id="{AE1F669C-5A08-74CA-200F-A28512F37AD6}"/>
              </a:ext>
            </a:extLst>
          </p:cNvPr>
          <p:cNvPicPr>
            <a:picLocks noChangeAspect="1"/>
          </p:cNvPicPr>
          <p:nvPr/>
        </p:nvPicPr>
        <p:blipFill>
          <a:blip r:embed="rId3"/>
          <a:stretch>
            <a:fillRect/>
          </a:stretch>
        </p:blipFill>
        <p:spPr>
          <a:xfrm>
            <a:off x="5731495" y="2889904"/>
            <a:ext cx="3280740" cy="3046987"/>
          </a:xfrm>
          <a:prstGeom prst="rect">
            <a:avLst/>
          </a:prstGeom>
        </p:spPr>
      </p:pic>
      <p:sp>
        <p:nvSpPr>
          <p:cNvPr id="6" name="TextBox 5">
            <a:extLst>
              <a:ext uri="{FF2B5EF4-FFF2-40B4-BE49-F238E27FC236}">
                <a16:creationId xmlns:a16="http://schemas.microsoft.com/office/drawing/2014/main" id="{03305052-3BB9-2C52-722C-F49A2EE8D0F0}"/>
              </a:ext>
            </a:extLst>
          </p:cNvPr>
          <p:cNvSpPr txBox="1"/>
          <p:nvPr/>
        </p:nvSpPr>
        <p:spPr>
          <a:xfrm>
            <a:off x="89756" y="2891306"/>
            <a:ext cx="5641739" cy="3046988"/>
          </a:xfrm>
          <a:prstGeom prst="rect">
            <a:avLst/>
          </a:prstGeom>
          <a:noFill/>
        </p:spPr>
        <p:txBody>
          <a:bodyPr wrap="square">
            <a:spAutoFit/>
          </a:bodyPr>
          <a:lstStyle/>
          <a:p>
            <a:r>
              <a:rPr lang="en-GB" sz="1600" dirty="0"/>
              <a:t>In 2018 Google spent 3 billion on Big data management and capture, Facebook 1 Billion, Jay Parikh - </a:t>
            </a:r>
            <a:r>
              <a:rPr lang="en-GB" sz="1600" dirty="0" err="1"/>
              <a:t>Vp</a:t>
            </a:r>
            <a:r>
              <a:rPr lang="en-GB" sz="1600" dirty="0"/>
              <a:t> of engineering at Facebook Said “everything we do is a Big data problem”</a:t>
            </a:r>
          </a:p>
          <a:p>
            <a:endParaRPr lang="en-GB" sz="1600" dirty="0"/>
          </a:p>
          <a:p>
            <a:r>
              <a:rPr lang="en-GB" sz="1600" dirty="0"/>
              <a:t>CIA paid Amazon web services 600 million Dollars to build private cloud infrastructure to manage Big Data. (Ira Hunt – CTO at the CIA said “Our mission is to collect everything and hang on to it forever!” </a:t>
            </a:r>
          </a:p>
          <a:p>
            <a:endParaRPr lang="en-GB" sz="1600" dirty="0"/>
          </a:p>
          <a:p>
            <a:r>
              <a:rPr lang="en-GB" sz="1600" dirty="0"/>
              <a:t>Carlsberg monitors online discussions about its brands by searching key words in tweets, blogs, posts and other sources, its servers take in six million public conversations a day</a:t>
            </a:r>
          </a:p>
        </p:txBody>
      </p:sp>
      <p:sp>
        <p:nvSpPr>
          <p:cNvPr id="7" name="Title 1">
            <a:extLst>
              <a:ext uri="{FF2B5EF4-FFF2-40B4-BE49-F238E27FC236}">
                <a16:creationId xmlns:a16="http://schemas.microsoft.com/office/drawing/2014/main" id="{ADE5CE27-44B6-7D18-BD86-DD74D738D283}"/>
              </a:ext>
            </a:extLst>
          </p:cNvPr>
          <p:cNvSpPr>
            <a:spLocks noGrp="1"/>
          </p:cNvSpPr>
          <p:nvPr>
            <p:ph type="title"/>
          </p:nvPr>
        </p:nvSpPr>
        <p:spPr>
          <a:xfrm>
            <a:off x="179512" y="29914"/>
            <a:ext cx="7886700" cy="1325563"/>
          </a:xfrm>
        </p:spPr>
        <p:txBody>
          <a:bodyPr/>
          <a:lstStyle/>
          <a:p>
            <a:r>
              <a:rPr lang="en-GB" dirty="0"/>
              <a:t>Data</a:t>
            </a:r>
          </a:p>
        </p:txBody>
      </p:sp>
    </p:spTree>
    <p:extLst>
      <p:ext uri="{BB962C8B-B14F-4D97-AF65-F5344CB8AC3E}">
        <p14:creationId xmlns:p14="http://schemas.microsoft.com/office/powerpoint/2010/main" val="162882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F94346-4E55-4E95-A237-4F4601F37C50}"/>
              </a:ext>
            </a:extLst>
          </p:cNvPr>
          <p:cNvSpPr>
            <a:spLocks noGrp="1"/>
          </p:cNvSpPr>
          <p:nvPr>
            <p:ph sz="half" idx="1"/>
          </p:nvPr>
        </p:nvSpPr>
        <p:spPr>
          <a:xfrm>
            <a:off x="173360" y="188640"/>
            <a:ext cx="5040560" cy="5976664"/>
          </a:xfrm>
        </p:spPr>
        <p:txBody>
          <a:bodyPr>
            <a:normAutofit fontScale="77500" lnSpcReduction="20000"/>
          </a:bodyPr>
          <a:lstStyle/>
          <a:p>
            <a:pPr marL="0" indent="0">
              <a:lnSpc>
                <a:spcPct val="120000"/>
              </a:lnSpc>
              <a:buNone/>
            </a:pPr>
            <a:r>
              <a:rPr lang="en-GB" b="1" dirty="0">
                <a:solidFill>
                  <a:schemeClr val="tx2"/>
                </a:solidFill>
              </a:rPr>
              <a:t>Data Mining &amp; Segmentation</a:t>
            </a:r>
            <a:r>
              <a:rPr lang="en-GB" dirty="0"/>
              <a:t> can identify potential long-term customers.</a:t>
            </a:r>
          </a:p>
          <a:p>
            <a:pPr marL="0" indent="0" algn="ctr">
              <a:lnSpc>
                <a:spcPct val="120000"/>
              </a:lnSpc>
              <a:buNone/>
            </a:pPr>
            <a:r>
              <a:rPr lang="en-GB" sz="2900" b="1" dirty="0">
                <a:solidFill>
                  <a:srgbClr val="0070C0"/>
                </a:solidFill>
              </a:rPr>
              <a:t>As opposed to those who are </a:t>
            </a:r>
          </a:p>
          <a:p>
            <a:pPr marL="0" indent="0" algn="ctr">
              <a:lnSpc>
                <a:spcPct val="120000"/>
              </a:lnSpc>
              <a:buNone/>
            </a:pPr>
            <a:r>
              <a:rPr lang="en-GB" sz="2900" b="1" dirty="0">
                <a:solidFill>
                  <a:srgbClr val="0070C0"/>
                </a:solidFill>
              </a:rPr>
              <a:t>’bonus-seekers’ </a:t>
            </a:r>
          </a:p>
          <a:p>
            <a:pPr marL="0" indent="0">
              <a:lnSpc>
                <a:spcPct val="120000"/>
              </a:lnSpc>
              <a:buNone/>
            </a:pPr>
            <a:r>
              <a:rPr lang="en-GB" sz="2900" dirty="0"/>
              <a:t>(short term shoppers/ bargain hunters only, can be costly to  marketing efforts as they are </a:t>
            </a:r>
            <a:r>
              <a:rPr lang="en-GB" sz="2900" b="1" dirty="0"/>
              <a:t>not brand loyal </a:t>
            </a:r>
            <a:r>
              <a:rPr lang="en-GB" sz="2900" dirty="0"/>
              <a:t>and increase the ‘churn rate’) Groupon/</a:t>
            </a:r>
            <a:r>
              <a:rPr lang="en-GB" sz="2900" dirty="0" err="1"/>
              <a:t>Wowcher</a:t>
            </a:r>
            <a:r>
              <a:rPr lang="en-GB" sz="2900" dirty="0"/>
              <a:t> etc. </a:t>
            </a:r>
          </a:p>
          <a:p>
            <a:pPr marL="0" indent="0">
              <a:lnSpc>
                <a:spcPct val="120000"/>
              </a:lnSpc>
              <a:buNone/>
            </a:pPr>
            <a:endParaRPr lang="en-GB" sz="2900" dirty="0"/>
          </a:p>
          <a:p>
            <a:pPr marL="0" indent="0">
              <a:lnSpc>
                <a:spcPct val="120000"/>
              </a:lnSpc>
              <a:buNone/>
            </a:pPr>
            <a:r>
              <a:rPr lang="en-GB" sz="2900" b="1" dirty="0">
                <a:solidFill>
                  <a:srgbClr val="0070C0"/>
                </a:solidFill>
              </a:rPr>
              <a:t>We want to gain and retain loyal customers.. </a:t>
            </a:r>
            <a:r>
              <a:rPr lang="en-GB" sz="2900" dirty="0"/>
              <a:t>by data mining and really getting to know the accurate information about our customers this can help us focus on successful retention through our marketing efforts.</a:t>
            </a:r>
          </a:p>
        </p:txBody>
      </p:sp>
      <p:pic>
        <p:nvPicPr>
          <p:cNvPr id="6" name="Content Placeholder 5">
            <a:extLst>
              <a:ext uri="{FF2B5EF4-FFF2-40B4-BE49-F238E27FC236}">
                <a16:creationId xmlns:a16="http://schemas.microsoft.com/office/drawing/2014/main" id="{74C226AB-8CC1-48E2-9CCD-BC295B55F2D7}"/>
              </a:ext>
            </a:extLst>
          </p:cNvPr>
          <p:cNvPicPr>
            <a:picLocks noGrp="1" noChangeAspect="1"/>
          </p:cNvPicPr>
          <p:nvPr>
            <p:ph sz="half" idx="2"/>
          </p:nvPr>
        </p:nvPicPr>
        <p:blipFill>
          <a:blip r:embed="rId2"/>
          <a:stretch>
            <a:fillRect/>
          </a:stretch>
        </p:blipFill>
        <p:spPr>
          <a:xfrm>
            <a:off x="5164568" y="1484784"/>
            <a:ext cx="3806071" cy="3096344"/>
          </a:xfrm>
        </p:spPr>
      </p:pic>
    </p:spTree>
    <p:extLst>
      <p:ext uri="{BB962C8B-B14F-4D97-AF65-F5344CB8AC3E}">
        <p14:creationId xmlns:p14="http://schemas.microsoft.com/office/powerpoint/2010/main" val="921096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6ECF1FF-B77B-433B-895F-C89F12A7144E}"/>
              </a:ext>
            </a:extLst>
          </p:cNvPr>
          <p:cNvPicPr>
            <a:picLocks noGrp="1" noChangeAspect="1"/>
          </p:cNvPicPr>
          <p:nvPr>
            <p:ph sz="half" idx="1"/>
          </p:nvPr>
        </p:nvPicPr>
        <p:blipFill>
          <a:blip r:embed="rId3"/>
          <a:stretch>
            <a:fillRect/>
          </a:stretch>
        </p:blipFill>
        <p:spPr>
          <a:xfrm>
            <a:off x="323528" y="2276872"/>
            <a:ext cx="4038600" cy="2592288"/>
          </a:xfrm>
          <a:noFill/>
        </p:spPr>
      </p:pic>
      <p:sp>
        <p:nvSpPr>
          <p:cNvPr id="12" name="Content Placeholder 3">
            <a:extLst>
              <a:ext uri="{FF2B5EF4-FFF2-40B4-BE49-F238E27FC236}">
                <a16:creationId xmlns:a16="http://schemas.microsoft.com/office/drawing/2014/main" id="{0FA5BE7E-E4B9-4604-BC32-A200564C3B66}"/>
              </a:ext>
            </a:extLst>
          </p:cNvPr>
          <p:cNvSpPr>
            <a:spLocks noGrp="1"/>
          </p:cNvSpPr>
          <p:nvPr>
            <p:ph sz="half" idx="2"/>
          </p:nvPr>
        </p:nvSpPr>
        <p:spPr>
          <a:xfrm>
            <a:off x="4648200" y="188640"/>
            <a:ext cx="4495800" cy="5832648"/>
          </a:xfrm>
        </p:spPr>
        <p:txBody>
          <a:bodyPr>
            <a:normAutofit fontScale="70000" lnSpcReduction="20000"/>
          </a:bodyPr>
          <a:lstStyle/>
          <a:p>
            <a:pPr marL="0" indent="0">
              <a:lnSpc>
                <a:spcPct val="120000"/>
              </a:lnSpc>
              <a:buNone/>
            </a:pPr>
            <a:r>
              <a:rPr lang="en-US" b="1" dirty="0">
                <a:solidFill>
                  <a:schemeClr val="tx2"/>
                </a:solidFill>
              </a:rPr>
              <a:t>Data Quality: E</a:t>
            </a:r>
            <a:r>
              <a:rPr lang="en-US" dirty="0"/>
              <a:t>nsuring data is accurate, relevant and kept up to date. Data like any other asset needs to be maintained ( cleaned and updated continuously)</a:t>
            </a:r>
          </a:p>
          <a:p>
            <a:pPr marL="0" indent="0">
              <a:lnSpc>
                <a:spcPct val="120000"/>
              </a:lnSpc>
              <a:buNone/>
            </a:pPr>
            <a:r>
              <a:rPr lang="en-US" b="1" dirty="0">
                <a:solidFill>
                  <a:schemeClr val="tx2"/>
                </a:solidFill>
              </a:rPr>
              <a:t>Data Security </a:t>
            </a:r>
            <a:r>
              <a:rPr lang="en-US" dirty="0"/>
              <a:t>: Ensuring data </a:t>
            </a:r>
            <a:r>
              <a:rPr lang="en-US" b="1" dirty="0"/>
              <a:t>cannot be compromised </a:t>
            </a:r>
            <a:r>
              <a:rPr lang="en-US" dirty="0"/>
              <a:t>by attacks from inside or outside the organisation.</a:t>
            </a:r>
          </a:p>
          <a:p>
            <a:pPr marL="0" indent="0">
              <a:lnSpc>
                <a:spcPct val="120000"/>
              </a:lnSpc>
              <a:buNone/>
            </a:pPr>
            <a:r>
              <a:rPr lang="en-US" b="1" dirty="0">
                <a:solidFill>
                  <a:schemeClr val="tx2"/>
                </a:solidFill>
              </a:rPr>
              <a:t>Data Coordination</a:t>
            </a:r>
            <a:r>
              <a:rPr lang="en-US" dirty="0"/>
              <a:t>: Specifying exactly </a:t>
            </a:r>
            <a:r>
              <a:rPr lang="en-US" b="1" dirty="0"/>
              <a:t>who has access to data retrieval </a:t>
            </a:r>
            <a:r>
              <a:rPr lang="en-US" dirty="0"/>
              <a:t>and  access to </a:t>
            </a:r>
            <a:r>
              <a:rPr lang="en-US" b="1" dirty="0"/>
              <a:t>data input</a:t>
            </a:r>
            <a:r>
              <a:rPr lang="en-US" dirty="0"/>
              <a:t>. Too many uncontrolled inputs may result in files being deleted or changes and the database spins out of control.</a:t>
            </a:r>
          </a:p>
          <a:p>
            <a:pPr marL="0" indent="0">
              <a:lnSpc>
                <a:spcPct val="120000"/>
              </a:lnSpc>
              <a:buNone/>
            </a:pPr>
            <a:r>
              <a:rPr lang="en-US" b="1" dirty="0">
                <a:solidFill>
                  <a:schemeClr val="tx2"/>
                </a:solidFill>
              </a:rPr>
              <a:t>Data Back up: A</a:t>
            </a:r>
            <a:r>
              <a:rPr lang="en-US" dirty="0"/>
              <a:t>nd recovery ensuring that data can be </a:t>
            </a:r>
            <a:r>
              <a:rPr lang="en-US" b="1" dirty="0"/>
              <a:t>restored</a:t>
            </a:r>
            <a:r>
              <a:rPr lang="en-US" dirty="0"/>
              <a:t> when there are the almost inevitable </a:t>
            </a:r>
            <a:r>
              <a:rPr lang="en-US" b="1" dirty="0"/>
              <a:t>system failures </a:t>
            </a:r>
            <a:r>
              <a:rPr lang="en-US" dirty="0"/>
              <a:t>or attacks.</a:t>
            </a:r>
          </a:p>
          <a:p>
            <a:endParaRPr lang="en-US" dirty="0"/>
          </a:p>
        </p:txBody>
      </p:sp>
      <p:sp>
        <p:nvSpPr>
          <p:cNvPr id="7" name="TextBox 6">
            <a:extLst>
              <a:ext uri="{FF2B5EF4-FFF2-40B4-BE49-F238E27FC236}">
                <a16:creationId xmlns:a16="http://schemas.microsoft.com/office/drawing/2014/main" id="{48654889-5617-40D1-A8B1-A4FEDC1CDA83}"/>
              </a:ext>
            </a:extLst>
          </p:cNvPr>
          <p:cNvSpPr txBox="1"/>
          <p:nvPr/>
        </p:nvSpPr>
        <p:spPr>
          <a:xfrm>
            <a:off x="179512" y="188640"/>
            <a:ext cx="4618892" cy="1569660"/>
          </a:xfrm>
          <a:prstGeom prst="rect">
            <a:avLst/>
          </a:prstGeom>
          <a:noFill/>
        </p:spPr>
        <p:txBody>
          <a:bodyPr wrap="square">
            <a:spAutoFit/>
          </a:bodyPr>
          <a:lstStyle/>
          <a:p>
            <a:pPr marL="0" indent="0">
              <a:buNone/>
            </a:pPr>
            <a:r>
              <a:rPr lang="en-US" sz="2400" b="1" dirty="0">
                <a:solidFill>
                  <a:schemeClr val="tx2"/>
                </a:solidFill>
              </a:rPr>
              <a:t>The data base has many functions that must be followed to allow information to be accessed efficiently</a:t>
            </a:r>
          </a:p>
        </p:txBody>
      </p:sp>
    </p:spTree>
    <p:extLst>
      <p:ext uri="{BB962C8B-B14F-4D97-AF65-F5344CB8AC3E}">
        <p14:creationId xmlns:p14="http://schemas.microsoft.com/office/powerpoint/2010/main" val="788576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4229AC-FBDC-4BB8-B635-BDD52BC6DCDE}"/>
              </a:ext>
            </a:extLst>
          </p:cNvPr>
          <p:cNvPicPr>
            <a:picLocks noChangeAspect="1"/>
          </p:cNvPicPr>
          <p:nvPr/>
        </p:nvPicPr>
        <p:blipFill>
          <a:blip r:embed="rId2"/>
          <a:stretch>
            <a:fillRect/>
          </a:stretch>
        </p:blipFill>
        <p:spPr>
          <a:xfrm>
            <a:off x="5004048" y="1556792"/>
            <a:ext cx="3966592" cy="2685669"/>
          </a:xfrm>
          <a:prstGeom prst="rect">
            <a:avLst/>
          </a:prstGeom>
          <a:noFill/>
        </p:spPr>
      </p:pic>
      <p:sp>
        <p:nvSpPr>
          <p:cNvPr id="3" name="Content Placeholder 2">
            <a:extLst>
              <a:ext uri="{FF2B5EF4-FFF2-40B4-BE49-F238E27FC236}">
                <a16:creationId xmlns:a16="http://schemas.microsoft.com/office/drawing/2014/main" id="{266FFCD3-D89A-4447-A3CE-0860DDD2E187}"/>
              </a:ext>
            </a:extLst>
          </p:cNvPr>
          <p:cNvSpPr>
            <a:spLocks noGrp="1"/>
          </p:cNvSpPr>
          <p:nvPr>
            <p:ph sz="half" idx="1"/>
          </p:nvPr>
        </p:nvSpPr>
        <p:spPr>
          <a:xfrm>
            <a:off x="173360" y="451354"/>
            <a:ext cx="5148064" cy="5569934"/>
          </a:xfrm>
        </p:spPr>
        <p:txBody>
          <a:bodyPr>
            <a:normAutofit/>
          </a:bodyPr>
          <a:lstStyle/>
          <a:p>
            <a:pPr marL="0" indent="0" algn="ctr">
              <a:lnSpc>
                <a:spcPct val="90000"/>
              </a:lnSpc>
              <a:buNone/>
            </a:pPr>
            <a:r>
              <a:rPr lang="en-GB" b="1" dirty="0">
                <a:solidFill>
                  <a:srgbClr val="0070C0"/>
                </a:solidFill>
              </a:rPr>
              <a:t>Although it does not appear on the balance sheet</a:t>
            </a:r>
          </a:p>
          <a:p>
            <a:pPr marL="0" indent="0" algn="ctr">
              <a:lnSpc>
                <a:spcPct val="90000"/>
              </a:lnSpc>
              <a:buNone/>
            </a:pPr>
            <a:r>
              <a:rPr lang="en-GB" b="1" u="sng" dirty="0">
                <a:solidFill>
                  <a:srgbClr val="0070C0"/>
                </a:solidFill>
              </a:rPr>
              <a:t>Data is an ASSET</a:t>
            </a:r>
          </a:p>
          <a:p>
            <a:pPr marL="0" indent="0" algn="ctr">
              <a:lnSpc>
                <a:spcPct val="90000"/>
              </a:lnSpc>
              <a:buNone/>
            </a:pPr>
            <a:endParaRPr lang="en-GB" b="1" dirty="0">
              <a:solidFill>
                <a:srgbClr val="0070C0"/>
              </a:solidFill>
            </a:endParaRPr>
          </a:p>
          <a:p>
            <a:pPr marL="0" indent="0">
              <a:lnSpc>
                <a:spcPct val="90000"/>
              </a:lnSpc>
              <a:buNone/>
            </a:pPr>
            <a:r>
              <a:rPr lang="en-GB" sz="1800" dirty="0"/>
              <a:t>Like any asset it </a:t>
            </a:r>
            <a:r>
              <a:rPr lang="en-GB" sz="1800" b="1" dirty="0"/>
              <a:t>deteriorates or depreciates </a:t>
            </a:r>
            <a:r>
              <a:rPr lang="en-GB" sz="1800" dirty="0"/>
              <a:t>over time if is it not properly maintained.</a:t>
            </a:r>
          </a:p>
          <a:p>
            <a:pPr marL="0" indent="0">
              <a:lnSpc>
                <a:spcPct val="90000"/>
              </a:lnSpc>
              <a:buNone/>
            </a:pPr>
            <a:r>
              <a:rPr lang="en-GB" sz="1800" dirty="0"/>
              <a:t>In the same way that a physical asset like a building needs to be maintained</a:t>
            </a:r>
          </a:p>
          <a:p>
            <a:pPr marL="0" indent="0">
              <a:lnSpc>
                <a:spcPct val="90000"/>
              </a:lnSpc>
              <a:buNone/>
            </a:pPr>
            <a:r>
              <a:rPr lang="en-GB" sz="1800" dirty="0"/>
              <a:t>For example, sending a message to people who have died upsets their relative and shows a lack of customer insight, similarly, contacting an enquirer who has opted out within the Register Email Preference service can incur a large fine for an organisation. </a:t>
            </a:r>
          </a:p>
          <a:p>
            <a:pPr marL="0" indent="0">
              <a:lnSpc>
                <a:spcPct val="90000"/>
              </a:lnSpc>
              <a:buNone/>
            </a:pPr>
            <a:r>
              <a:rPr lang="en-GB" sz="1800" dirty="0"/>
              <a:t>These are aspects that are </a:t>
            </a:r>
            <a:r>
              <a:rPr lang="en-GB" sz="1800" b="1" dirty="0"/>
              <a:t>protected under GDPR.</a:t>
            </a:r>
          </a:p>
          <a:p>
            <a:pPr marL="0" indent="0">
              <a:lnSpc>
                <a:spcPct val="90000"/>
              </a:lnSpc>
              <a:buNone/>
            </a:pPr>
            <a:endParaRPr lang="en-GB" sz="1300" dirty="0"/>
          </a:p>
        </p:txBody>
      </p:sp>
    </p:spTree>
    <p:extLst>
      <p:ext uri="{BB962C8B-B14F-4D97-AF65-F5344CB8AC3E}">
        <p14:creationId xmlns:p14="http://schemas.microsoft.com/office/powerpoint/2010/main" val="187509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9E44-4B1C-402F-85AC-F2D1CEF9E25D}"/>
              </a:ext>
            </a:extLst>
          </p:cNvPr>
          <p:cNvSpPr>
            <a:spLocks noGrp="1"/>
          </p:cNvSpPr>
          <p:nvPr>
            <p:ph type="title"/>
          </p:nvPr>
        </p:nvSpPr>
        <p:spPr>
          <a:xfrm>
            <a:off x="107504" y="116632"/>
            <a:ext cx="8229600" cy="1143000"/>
          </a:xfrm>
        </p:spPr>
        <p:txBody>
          <a:bodyPr>
            <a:noAutofit/>
          </a:bodyPr>
          <a:lstStyle/>
          <a:p>
            <a:pPr>
              <a:lnSpc>
                <a:spcPct val="150000"/>
              </a:lnSpc>
            </a:pPr>
            <a:r>
              <a:rPr lang="en-GB" sz="2400" b="1" dirty="0">
                <a:solidFill>
                  <a:schemeClr val="tx2"/>
                </a:solidFill>
              </a:rPr>
              <a:t>What is GDPR ?</a:t>
            </a:r>
            <a:br>
              <a:rPr lang="en-GB" sz="2400" b="1" dirty="0">
                <a:solidFill>
                  <a:schemeClr val="tx2"/>
                </a:solidFill>
              </a:rPr>
            </a:br>
            <a:r>
              <a:rPr lang="en-GB" sz="2400" b="1" dirty="0">
                <a:solidFill>
                  <a:schemeClr val="tx2"/>
                </a:solidFill>
              </a:rPr>
              <a:t>What does it stand for?</a:t>
            </a:r>
            <a:br>
              <a:rPr lang="en-GB" sz="2400" b="1" dirty="0">
                <a:solidFill>
                  <a:schemeClr val="tx2"/>
                </a:solidFill>
              </a:rPr>
            </a:br>
            <a:endParaRPr lang="en-GB" sz="2400" dirty="0"/>
          </a:p>
        </p:txBody>
      </p:sp>
      <p:sp>
        <p:nvSpPr>
          <p:cNvPr id="6" name="TextBox 5">
            <a:extLst>
              <a:ext uri="{FF2B5EF4-FFF2-40B4-BE49-F238E27FC236}">
                <a16:creationId xmlns:a16="http://schemas.microsoft.com/office/drawing/2014/main" id="{A5E710AF-9AB3-41C7-96E7-338C9F21F948}"/>
              </a:ext>
            </a:extLst>
          </p:cNvPr>
          <p:cNvSpPr txBox="1"/>
          <p:nvPr/>
        </p:nvSpPr>
        <p:spPr>
          <a:xfrm>
            <a:off x="107504" y="1738799"/>
            <a:ext cx="4032448" cy="830997"/>
          </a:xfrm>
          <a:prstGeom prst="rect">
            <a:avLst/>
          </a:prstGeom>
          <a:noFill/>
        </p:spPr>
        <p:txBody>
          <a:bodyPr wrap="square">
            <a:spAutoFit/>
          </a:bodyPr>
          <a:lstStyle/>
          <a:p>
            <a:r>
              <a:rPr lang="en-GB" sz="2400" dirty="0"/>
              <a:t>General Data Protection Regulation</a:t>
            </a:r>
          </a:p>
        </p:txBody>
      </p:sp>
      <p:sp>
        <p:nvSpPr>
          <p:cNvPr id="8" name="TextBox 7">
            <a:extLst>
              <a:ext uri="{FF2B5EF4-FFF2-40B4-BE49-F238E27FC236}">
                <a16:creationId xmlns:a16="http://schemas.microsoft.com/office/drawing/2014/main" id="{7D902613-DDD5-4315-BD5A-46B87271E758}"/>
              </a:ext>
            </a:extLst>
          </p:cNvPr>
          <p:cNvSpPr txBox="1"/>
          <p:nvPr/>
        </p:nvSpPr>
        <p:spPr>
          <a:xfrm>
            <a:off x="0" y="3073436"/>
            <a:ext cx="4572000" cy="1569660"/>
          </a:xfrm>
          <a:prstGeom prst="rect">
            <a:avLst/>
          </a:prstGeom>
          <a:noFill/>
        </p:spPr>
        <p:txBody>
          <a:bodyPr wrap="square">
            <a:spAutoFit/>
          </a:bodyPr>
          <a:lstStyle/>
          <a:p>
            <a:r>
              <a:rPr lang="en-GB" sz="2400" dirty="0"/>
              <a:t>Regulation in EU law on data protection and privacy in the European Union and the European Economic Area -  May 2018</a:t>
            </a:r>
          </a:p>
        </p:txBody>
      </p:sp>
      <p:sp>
        <p:nvSpPr>
          <p:cNvPr id="9" name="TextBox 8">
            <a:extLst>
              <a:ext uri="{FF2B5EF4-FFF2-40B4-BE49-F238E27FC236}">
                <a16:creationId xmlns:a16="http://schemas.microsoft.com/office/drawing/2014/main" id="{DE632A11-6832-A373-A93C-D7CCF64AA86A}"/>
              </a:ext>
            </a:extLst>
          </p:cNvPr>
          <p:cNvSpPr txBox="1"/>
          <p:nvPr/>
        </p:nvSpPr>
        <p:spPr>
          <a:xfrm>
            <a:off x="7164288" y="5481058"/>
            <a:ext cx="4617076" cy="369332"/>
          </a:xfrm>
          <a:prstGeom prst="rect">
            <a:avLst/>
          </a:prstGeom>
          <a:noFill/>
        </p:spPr>
        <p:txBody>
          <a:bodyPr wrap="square">
            <a:spAutoFit/>
          </a:bodyPr>
          <a:lstStyle/>
          <a:p>
            <a:r>
              <a:rPr lang="en-GB" dirty="0"/>
              <a:t>(YouGov, 2015)</a:t>
            </a:r>
          </a:p>
        </p:txBody>
      </p:sp>
      <p:sp>
        <p:nvSpPr>
          <p:cNvPr id="12" name="Content Placeholder 2">
            <a:extLst>
              <a:ext uri="{FF2B5EF4-FFF2-40B4-BE49-F238E27FC236}">
                <a16:creationId xmlns:a16="http://schemas.microsoft.com/office/drawing/2014/main" id="{20B4D79F-F87E-1AAB-C39B-53A093B1DB82}"/>
              </a:ext>
            </a:extLst>
          </p:cNvPr>
          <p:cNvSpPr>
            <a:spLocks noGrp="1"/>
          </p:cNvSpPr>
          <p:nvPr>
            <p:ph sz="half" idx="1"/>
          </p:nvPr>
        </p:nvSpPr>
        <p:spPr>
          <a:xfrm>
            <a:off x="4504184" y="481148"/>
            <a:ext cx="4532312" cy="5184576"/>
          </a:xfrm>
        </p:spPr>
        <p:txBody>
          <a:bodyPr>
            <a:noAutofit/>
          </a:bodyPr>
          <a:lstStyle/>
          <a:p>
            <a:pPr marL="0" indent="0">
              <a:lnSpc>
                <a:spcPct val="90000"/>
              </a:lnSpc>
              <a:buNone/>
            </a:pPr>
            <a:r>
              <a:rPr lang="en-GB" sz="1800" dirty="0"/>
              <a:t>The General Data Protection Regulation (GDPR) protects customers from misuse of their data and the customer –sensitive culture that it demands.</a:t>
            </a:r>
          </a:p>
          <a:p>
            <a:pPr marL="0" indent="0">
              <a:lnSpc>
                <a:spcPct val="90000"/>
              </a:lnSpc>
              <a:buNone/>
            </a:pPr>
            <a:endParaRPr lang="en-GB" sz="1800" dirty="0"/>
          </a:p>
          <a:p>
            <a:pPr marL="0" indent="0">
              <a:lnSpc>
                <a:spcPct val="90000"/>
              </a:lnSpc>
              <a:buNone/>
            </a:pPr>
            <a:r>
              <a:rPr lang="en-GB" sz="1800" dirty="0"/>
              <a:t>GDPR subsequently introduced the ethical demands as an absolute necessity when it became law in 2018.</a:t>
            </a:r>
          </a:p>
          <a:p>
            <a:pPr marL="0" indent="0">
              <a:lnSpc>
                <a:spcPct val="90000"/>
              </a:lnSpc>
              <a:buNone/>
            </a:pPr>
            <a:endParaRPr lang="en-GB" sz="1800" dirty="0"/>
          </a:p>
          <a:p>
            <a:pPr marL="0" indent="0">
              <a:lnSpc>
                <a:spcPct val="90000"/>
              </a:lnSpc>
              <a:buNone/>
            </a:pPr>
            <a:r>
              <a:rPr lang="en-GB" sz="1800" dirty="0"/>
              <a:t>GDPR insists that marketers gain permission and provide proof that 'permission’ has been granted by customers (is it recorded anywhere)?</a:t>
            </a:r>
          </a:p>
          <a:p>
            <a:pPr marL="0" indent="0">
              <a:lnSpc>
                <a:spcPct val="90000"/>
              </a:lnSpc>
              <a:buNone/>
            </a:pPr>
            <a:endParaRPr lang="en-GB" sz="1800" dirty="0"/>
          </a:p>
          <a:p>
            <a:pPr marL="0" indent="0">
              <a:lnSpc>
                <a:spcPct val="90000"/>
              </a:lnSpc>
              <a:buNone/>
            </a:pPr>
            <a:r>
              <a:rPr lang="en-GB" sz="1800" dirty="0"/>
              <a:t>Furthermore, proof of secure storage, data maintenance, data access and easy deletion (if the customer opts out at any time) must be ensured.</a:t>
            </a:r>
          </a:p>
        </p:txBody>
      </p:sp>
    </p:spTree>
    <p:extLst>
      <p:ext uri="{BB962C8B-B14F-4D97-AF65-F5344CB8AC3E}">
        <p14:creationId xmlns:p14="http://schemas.microsoft.com/office/powerpoint/2010/main" val="3511663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F72A3D-A40B-46BC-8317-E6104A9A6340}"/>
              </a:ext>
            </a:extLst>
          </p:cNvPr>
          <p:cNvSpPr>
            <a:spLocks noGrp="1"/>
          </p:cNvSpPr>
          <p:nvPr>
            <p:ph sz="half" idx="1"/>
          </p:nvPr>
        </p:nvSpPr>
        <p:spPr>
          <a:xfrm>
            <a:off x="107504" y="476672"/>
            <a:ext cx="4674839" cy="5400600"/>
          </a:xfrm>
        </p:spPr>
        <p:txBody>
          <a:bodyPr>
            <a:normAutofit fontScale="40000" lnSpcReduction="20000"/>
          </a:bodyPr>
          <a:lstStyle/>
          <a:p>
            <a:pPr marL="0" indent="0">
              <a:lnSpc>
                <a:spcPct val="120000"/>
              </a:lnSpc>
              <a:buNone/>
            </a:pPr>
            <a:r>
              <a:rPr lang="en-GB" sz="5000" dirty="0"/>
              <a:t>Profiling helps us identify the </a:t>
            </a:r>
            <a:r>
              <a:rPr lang="en-GB" sz="5000" b="1" dirty="0"/>
              <a:t>most profitable customers </a:t>
            </a:r>
            <a:r>
              <a:rPr lang="en-GB" sz="5000" dirty="0"/>
              <a:t>and whether they respond to marketing efforts using:</a:t>
            </a:r>
          </a:p>
          <a:p>
            <a:pPr marL="0" indent="0">
              <a:buNone/>
            </a:pPr>
            <a:endParaRPr lang="en-GB" sz="5000" dirty="0"/>
          </a:p>
          <a:p>
            <a:r>
              <a:rPr lang="en-GB" sz="5000" b="1" dirty="0">
                <a:solidFill>
                  <a:srgbClr val="0070C0"/>
                </a:solidFill>
              </a:rPr>
              <a:t>their preferred search engine</a:t>
            </a:r>
          </a:p>
          <a:p>
            <a:r>
              <a:rPr lang="en-GB" sz="5000" b="1" dirty="0">
                <a:solidFill>
                  <a:srgbClr val="0070C0"/>
                </a:solidFill>
              </a:rPr>
              <a:t>Particular key phrases</a:t>
            </a:r>
          </a:p>
          <a:p>
            <a:r>
              <a:rPr lang="en-GB" sz="5000" b="1" dirty="0">
                <a:solidFill>
                  <a:srgbClr val="0070C0"/>
                </a:solidFill>
              </a:rPr>
              <a:t>Amount of time spent on a particular page</a:t>
            </a:r>
          </a:p>
          <a:p>
            <a:pPr marL="0" indent="0">
              <a:buNone/>
            </a:pPr>
            <a:r>
              <a:rPr lang="en-GB" sz="5000" b="1" dirty="0"/>
              <a:t>Or they want :</a:t>
            </a:r>
            <a:endParaRPr lang="en-GB" sz="5000" b="1" dirty="0">
              <a:solidFill>
                <a:srgbClr val="0070C0"/>
              </a:solidFill>
            </a:endParaRPr>
          </a:p>
          <a:p>
            <a:r>
              <a:rPr lang="en-GB" sz="5000" b="1" dirty="0">
                <a:solidFill>
                  <a:srgbClr val="0070C0"/>
                </a:solidFill>
              </a:rPr>
              <a:t>Speed of service</a:t>
            </a:r>
          </a:p>
          <a:p>
            <a:r>
              <a:rPr lang="en-GB" sz="5000" b="1" dirty="0">
                <a:solidFill>
                  <a:srgbClr val="0070C0"/>
                </a:solidFill>
              </a:rPr>
              <a:t>Quality</a:t>
            </a:r>
          </a:p>
          <a:p>
            <a:r>
              <a:rPr lang="en-GB" sz="5000" b="1" dirty="0">
                <a:solidFill>
                  <a:srgbClr val="0070C0"/>
                </a:solidFill>
              </a:rPr>
              <a:t>Brand reputation</a:t>
            </a:r>
          </a:p>
          <a:p>
            <a:pPr marL="0" indent="0">
              <a:lnSpc>
                <a:spcPct val="120000"/>
              </a:lnSpc>
              <a:buNone/>
            </a:pPr>
            <a:r>
              <a:rPr lang="en-GB" sz="5000" dirty="0"/>
              <a:t>Knowing this enables </a:t>
            </a:r>
            <a:r>
              <a:rPr lang="en-GB" sz="5000" b="1" dirty="0"/>
              <a:t>highly targeted marketing approaches.</a:t>
            </a:r>
          </a:p>
          <a:p>
            <a:endParaRPr lang="en-GB" dirty="0"/>
          </a:p>
        </p:txBody>
      </p:sp>
      <p:pic>
        <p:nvPicPr>
          <p:cNvPr id="6" name="Content Placeholder 5">
            <a:extLst>
              <a:ext uri="{FF2B5EF4-FFF2-40B4-BE49-F238E27FC236}">
                <a16:creationId xmlns:a16="http://schemas.microsoft.com/office/drawing/2014/main" id="{A136563F-3C08-42DE-B32D-B78C993D966A}"/>
              </a:ext>
            </a:extLst>
          </p:cNvPr>
          <p:cNvPicPr>
            <a:picLocks noGrp="1" noChangeAspect="1"/>
          </p:cNvPicPr>
          <p:nvPr>
            <p:ph sz="half" idx="2"/>
          </p:nvPr>
        </p:nvPicPr>
        <p:blipFill>
          <a:blip r:embed="rId3"/>
          <a:stretch>
            <a:fillRect/>
          </a:stretch>
        </p:blipFill>
        <p:spPr>
          <a:xfrm>
            <a:off x="4996919" y="188640"/>
            <a:ext cx="3989388" cy="2602607"/>
          </a:xfrm>
        </p:spPr>
      </p:pic>
      <p:pic>
        <p:nvPicPr>
          <p:cNvPr id="2" name="Picture 1">
            <a:extLst>
              <a:ext uri="{FF2B5EF4-FFF2-40B4-BE49-F238E27FC236}">
                <a16:creationId xmlns:a16="http://schemas.microsoft.com/office/drawing/2014/main" id="{B632CBDB-2977-4DC5-A809-5990AB17A4C5}"/>
              </a:ext>
            </a:extLst>
          </p:cNvPr>
          <p:cNvPicPr>
            <a:picLocks noChangeAspect="1"/>
          </p:cNvPicPr>
          <p:nvPr/>
        </p:nvPicPr>
        <p:blipFill>
          <a:blip r:embed="rId4"/>
          <a:stretch>
            <a:fillRect/>
          </a:stretch>
        </p:blipFill>
        <p:spPr>
          <a:xfrm>
            <a:off x="4925331" y="3068960"/>
            <a:ext cx="4112762" cy="2602607"/>
          </a:xfrm>
          <a:prstGeom prst="rect">
            <a:avLst/>
          </a:prstGeom>
        </p:spPr>
      </p:pic>
    </p:spTree>
    <p:extLst>
      <p:ext uri="{BB962C8B-B14F-4D97-AF65-F5344CB8AC3E}">
        <p14:creationId xmlns:p14="http://schemas.microsoft.com/office/powerpoint/2010/main" val="3915490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A3904B-55AD-4ED9-937E-8B2F6FA9B7C8}"/>
              </a:ext>
            </a:extLst>
          </p:cNvPr>
          <p:cNvSpPr>
            <a:spLocks noGrp="1"/>
          </p:cNvSpPr>
          <p:nvPr>
            <p:ph sz="half" idx="1"/>
          </p:nvPr>
        </p:nvSpPr>
        <p:spPr>
          <a:xfrm>
            <a:off x="517248" y="836712"/>
            <a:ext cx="3978551" cy="5040560"/>
          </a:xfrm>
        </p:spPr>
        <p:txBody>
          <a:bodyPr>
            <a:normAutofit/>
          </a:bodyPr>
          <a:lstStyle/>
          <a:p>
            <a:pPr marL="0" indent="0">
              <a:lnSpc>
                <a:spcPct val="90000"/>
              </a:lnSpc>
              <a:buNone/>
            </a:pPr>
            <a:r>
              <a:rPr lang="en-GB" sz="2000" dirty="0"/>
              <a:t>The better the profiling the better the results, because the more </a:t>
            </a:r>
            <a:r>
              <a:rPr lang="en-GB" sz="2000" b="1" dirty="0"/>
              <a:t>accurate the targeting</a:t>
            </a:r>
            <a:r>
              <a:rPr lang="en-GB" sz="2000" dirty="0"/>
              <a:t> the less resources are wasted.</a:t>
            </a:r>
          </a:p>
          <a:p>
            <a:pPr marL="0" indent="0">
              <a:lnSpc>
                <a:spcPct val="90000"/>
              </a:lnSpc>
              <a:buNone/>
            </a:pPr>
            <a:endParaRPr lang="en-GB" sz="2000" dirty="0"/>
          </a:p>
          <a:p>
            <a:pPr marL="0" indent="0">
              <a:lnSpc>
                <a:spcPct val="90000"/>
              </a:lnSpc>
              <a:buNone/>
            </a:pPr>
            <a:r>
              <a:rPr lang="en-GB" sz="2000" b="1" dirty="0"/>
              <a:t>Different customers have different needs.</a:t>
            </a:r>
          </a:p>
          <a:p>
            <a:pPr marL="0" indent="0">
              <a:lnSpc>
                <a:spcPct val="90000"/>
              </a:lnSpc>
              <a:buNone/>
            </a:pPr>
            <a:endParaRPr lang="en-GB" sz="2000" b="1" dirty="0"/>
          </a:p>
          <a:p>
            <a:pPr marL="0" indent="0">
              <a:lnSpc>
                <a:spcPct val="90000"/>
              </a:lnSpc>
              <a:buNone/>
            </a:pPr>
            <a:r>
              <a:rPr lang="en-GB" sz="2000" dirty="0"/>
              <a:t>It is easier to satisfy them by dividing them into groups sharing similar needs </a:t>
            </a:r>
            <a:r>
              <a:rPr lang="en-GB" sz="2000" dirty="0">
                <a:solidFill>
                  <a:srgbClr val="0070C0"/>
                </a:solidFill>
              </a:rPr>
              <a:t>(segments) </a:t>
            </a:r>
          </a:p>
          <a:p>
            <a:pPr marL="0" indent="0">
              <a:lnSpc>
                <a:spcPct val="90000"/>
              </a:lnSpc>
              <a:buNone/>
            </a:pPr>
            <a:r>
              <a:rPr lang="en-GB" sz="2000" dirty="0"/>
              <a:t>and then </a:t>
            </a:r>
            <a:r>
              <a:rPr lang="en-GB" sz="2000" b="1" dirty="0"/>
              <a:t>treating each segment </a:t>
            </a:r>
            <a:r>
              <a:rPr lang="en-GB" sz="2000" dirty="0"/>
              <a:t>differently </a:t>
            </a:r>
          </a:p>
          <a:p>
            <a:pPr marL="0" indent="0">
              <a:lnSpc>
                <a:spcPct val="90000"/>
              </a:lnSpc>
              <a:buNone/>
            </a:pPr>
            <a:r>
              <a:rPr lang="en-GB" sz="2000" dirty="0">
                <a:solidFill>
                  <a:srgbClr val="0070C0"/>
                </a:solidFill>
              </a:rPr>
              <a:t>(different contact stages for each).</a:t>
            </a:r>
          </a:p>
        </p:txBody>
      </p:sp>
      <p:pic>
        <p:nvPicPr>
          <p:cNvPr id="5" name="Picture 4">
            <a:extLst>
              <a:ext uri="{FF2B5EF4-FFF2-40B4-BE49-F238E27FC236}">
                <a16:creationId xmlns:a16="http://schemas.microsoft.com/office/drawing/2014/main" id="{0A65FA59-6B28-463D-9EE2-065F10164FA3}"/>
              </a:ext>
            </a:extLst>
          </p:cNvPr>
          <p:cNvPicPr>
            <a:picLocks noChangeAspect="1"/>
          </p:cNvPicPr>
          <p:nvPr/>
        </p:nvPicPr>
        <p:blipFill>
          <a:blip r:embed="rId2"/>
          <a:stretch>
            <a:fillRect/>
          </a:stretch>
        </p:blipFill>
        <p:spPr>
          <a:xfrm>
            <a:off x="4588151" y="1412776"/>
            <a:ext cx="4038600" cy="3024336"/>
          </a:xfrm>
          <a:prstGeom prst="rect">
            <a:avLst/>
          </a:prstGeom>
          <a:noFill/>
        </p:spPr>
      </p:pic>
    </p:spTree>
    <p:extLst>
      <p:ext uri="{BB962C8B-B14F-4D97-AF65-F5344CB8AC3E}">
        <p14:creationId xmlns:p14="http://schemas.microsoft.com/office/powerpoint/2010/main" val="3160029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975737-48F9-4CF2-B5CD-61E01F5ADDE0}"/>
              </a:ext>
            </a:extLst>
          </p:cNvPr>
          <p:cNvSpPr>
            <a:spLocks noGrp="1"/>
          </p:cNvSpPr>
          <p:nvPr>
            <p:ph sz="half" idx="1"/>
          </p:nvPr>
        </p:nvSpPr>
        <p:spPr>
          <a:xfrm>
            <a:off x="179512" y="332656"/>
            <a:ext cx="5112568" cy="5688632"/>
          </a:xfrm>
        </p:spPr>
        <p:txBody>
          <a:bodyPr>
            <a:normAutofit/>
          </a:bodyPr>
          <a:lstStyle/>
          <a:p>
            <a:pPr marL="0" indent="0">
              <a:lnSpc>
                <a:spcPct val="90000"/>
              </a:lnSpc>
              <a:buNone/>
            </a:pPr>
            <a:r>
              <a:rPr lang="en-GB" b="1" dirty="0">
                <a:solidFill>
                  <a:schemeClr val="tx2"/>
                </a:solidFill>
              </a:rPr>
              <a:t>Non-scientific profiling</a:t>
            </a:r>
          </a:p>
          <a:p>
            <a:pPr marL="0" indent="0">
              <a:lnSpc>
                <a:spcPct val="110000"/>
              </a:lnSpc>
              <a:buNone/>
            </a:pPr>
            <a:r>
              <a:rPr lang="en-GB" sz="1900" dirty="0"/>
              <a:t>In the </a:t>
            </a:r>
            <a:r>
              <a:rPr lang="en-GB" sz="1900" b="1" dirty="0"/>
              <a:t>absence of </a:t>
            </a:r>
            <a:r>
              <a:rPr lang="en-GB" sz="1900" dirty="0"/>
              <a:t>completely reliable data a less scientific analysis is sometimes used </a:t>
            </a:r>
          </a:p>
          <a:p>
            <a:pPr marL="0" indent="0">
              <a:lnSpc>
                <a:spcPct val="110000"/>
              </a:lnSpc>
              <a:buNone/>
            </a:pPr>
            <a:r>
              <a:rPr lang="en-GB" sz="1900" dirty="0"/>
              <a:t>For example, a hotel brand like the Moxy that is focussed on a </a:t>
            </a:r>
            <a:r>
              <a:rPr lang="en-GB" sz="1900" b="1" dirty="0"/>
              <a:t>younger market GENZ </a:t>
            </a:r>
            <a:r>
              <a:rPr lang="en-GB" sz="1900" dirty="0"/>
              <a:t>may not target anyone with first names to separate or take-out names that do not fit the target profile.</a:t>
            </a:r>
          </a:p>
          <a:p>
            <a:pPr marL="0" indent="0">
              <a:lnSpc>
                <a:spcPct val="110000"/>
              </a:lnSpc>
              <a:buNone/>
            </a:pPr>
            <a:r>
              <a:rPr lang="en-GB" sz="1900" b="1" dirty="0"/>
              <a:t>Such as –</a:t>
            </a:r>
          </a:p>
          <a:p>
            <a:pPr marL="0" indent="0">
              <a:lnSpc>
                <a:spcPct val="110000"/>
              </a:lnSpc>
              <a:buNone/>
            </a:pPr>
            <a:r>
              <a:rPr lang="en-GB" sz="1900" dirty="0"/>
              <a:t>Albert, Alfred, Alice, Arthur, Bertram, Constance, Grace, Harold, May, Mildred, Victor, Violet and Winifred.</a:t>
            </a:r>
          </a:p>
          <a:p>
            <a:pPr marL="0" indent="0">
              <a:lnSpc>
                <a:spcPct val="110000"/>
              </a:lnSpc>
              <a:buNone/>
            </a:pPr>
            <a:r>
              <a:rPr lang="en-GB" sz="1900" dirty="0"/>
              <a:t> </a:t>
            </a:r>
            <a:r>
              <a:rPr lang="en-GB" sz="1900" i="1" dirty="0">
                <a:solidFill>
                  <a:schemeClr val="tx2"/>
                </a:solidFill>
              </a:rPr>
              <a:t>Why do you think this may be? </a:t>
            </a:r>
          </a:p>
          <a:p>
            <a:pPr marL="0" indent="0">
              <a:lnSpc>
                <a:spcPct val="90000"/>
              </a:lnSpc>
              <a:buNone/>
            </a:pPr>
            <a:r>
              <a:rPr lang="en-GB" sz="1900" i="1" dirty="0">
                <a:solidFill>
                  <a:schemeClr val="tx2"/>
                </a:solidFill>
              </a:rPr>
              <a:t>Do you think they fit into the target segment?</a:t>
            </a:r>
          </a:p>
          <a:p>
            <a:pPr marL="0" indent="0">
              <a:lnSpc>
                <a:spcPct val="90000"/>
              </a:lnSpc>
              <a:buNone/>
            </a:pPr>
            <a:endParaRPr lang="en-GB" sz="1800" dirty="0"/>
          </a:p>
          <a:p>
            <a:pPr marL="0" indent="0">
              <a:lnSpc>
                <a:spcPct val="90000"/>
              </a:lnSpc>
              <a:buNone/>
            </a:pPr>
            <a:endParaRPr lang="en-GB" sz="1800" dirty="0"/>
          </a:p>
        </p:txBody>
      </p:sp>
      <p:pic>
        <p:nvPicPr>
          <p:cNvPr id="5" name="Picture 4">
            <a:extLst>
              <a:ext uri="{FF2B5EF4-FFF2-40B4-BE49-F238E27FC236}">
                <a16:creationId xmlns:a16="http://schemas.microsoft.com/office/drawing/2014/main" id="{517A47E8-DDA0-439E-A1A9-AA29848781D5}"/>
              </a:ext>
            </a:extLst>
          </p:cNvPr>
          <p:cNvPicPr>
            <a:picLocks noChangeAspect="1"/>
          </p:cNvPicPr>
          <p:nvPr/>
        </p:nvPicPr>
        <p:blipFill rotWithShape="1">
          <a:blip r:embed="rId2"/>
          <a:srcRect l="34284" r="11299" b="2"/>
          <a:stretch/>
        </p:blipFill>
        <p:spPr>
          <a:xfrm>
            <a:off x="5436096" y="1268760"/>
            <a:ext cx="3280618" cy="3240360"/>
          </a:xfrm>
          <a:prstGeom prst="rect">
            <a:avLst/>
          </a:prstGeom>
          <a:noFill/>
        </p:spPr>
      </p:pic>
    </p:spTree>
    <p:extLst>
      <p:ext uri="{BB962C8B-B14F-4D97-AF65-F5344CB8AC3E}">
        <p14:creationId xmlns:p14="http://schemas.microsoft.com/office/powerpoint/2010/main" val="2206868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7B15E86-1805-47C0-AC05-1C1AE16DA424}"/>
              </a:ext>
            </a:extLst>
          </p:cNvPr>
          <p:cNvPicPr>
            <a:picLocks noGrp="1" noChangeAspect="1"/>
          </p:cNvPicPr>
          <p:nvPr>
            <p:ph idx="1"/>
          </p:nvPr>
        </p:nvPicPr>
        <p:blipFill>
          <a:blip r:embed="rId2"/>
          <a:stretch>
            <a:fillRect/>
          </a:stretch>
        </p:blipFill>
        <p:spPr>
          <a:xfrm>
            <a:off x="4080710" y="546553"/>
            <a:ext cx="5037920" cy="5328592"/>
          </a:xfrm>
          <a:prstGeom prst="rect">
            <a:avLst/>
          </a:prstGeom>
        </p:spPr>
      </p:pic>
      <p:sp>
        <p:nvSpPr>
          <p:cNvPr id="2" name="Title 1">
            <a:extLst>
              <a:ext uri="{FF2B5EF4-FFF2-40B4-BE49-F238E27FC236}">
                <a16:creationId xmlns:a16="http://schemas.microsoft.com/office/drawing/2014/main" id="{9FD59B2E-91F0-4317-BED4-4793F58AAB9C}"/>
              </a:ext>
            </a:extLst>
          </p:cNvPr>
          <p:cNvSpPr>
            <a:spLocks noGrp="1"/>
          </p:cNvSpPr>
          <p:nvPr>
            <p:ph type="title"/>
          </p:nvPr>
        </p:nvSpPr>
        <p:spPr>
          <a:xfrm>
            <a:off x="0" y="4410"/>
            <a:ext cx="7886700" cy="542143"/>
          </a:xfrm>
        </p:spPr>
        <p:txBody>
          <a:bodyPr/>
          <a:lstStyle/>
          <a:p>
            <a:r>
              <a:rPr lang="en-GB" sz="3600" dirty="0"/>
              <a:t>Omnichannel Marketing</a:t>
            </a:r>
          </a:p>
        </p:txBody>
      </p:sp>
      <p:sp>
        <p:nvSpPr>
          <p:cNvPr id="6" name="TextBox 5">
            <a:extLst>
              <a:ext uri="{FF2B5EF4-FFF2-40B4-BE49-F238E27FC236}">
                <a16:creationId xmlns:a16="http://schemas.microsoft.com/office/drawing/2014/main" id="{E303535A-7748-46B4-A32B-6E7647E5FBF2}"/>
              </a:ext>
            </a:extLst>
          </p:cNvPr>
          <p:cNvSpPr txBox="1"/>
          <p:nvPr/>
        </p:nvSpPr>
        <p:spPr>
          <a:xfrm>
            <a:off x="25370" y="546553"/>
            <a:ext cx="4572000" cy="1200329"/>
          </a:xfrm>
          <a:prstGeom prst="rect">
            <a:avLst/>
          </a:prstGeom>
          <a:noFill/>
        </p:spPr>
        <p:txBody>
          <a:bodyPr wrap="square">
            <a:spAutoFit/>
          </a:bodyPr>
          <a:lstStyle/>
          <a:p>
            <a:r>
              <a:rPr lang="en-GB" dirty="0"/>
              <a:t>Omnichannel marketing can be defined as a marketing strategy that focuses on delivering a seamless experience and a consistent message across all available channels</a:t>
            </a:r>
          </a:p>
        </p:txBody>
      </p:sp>
      <p:sp>
        <p:nvSpPr>
          <p:cNvPr id="8" name="TextBox 7">
            <a:extLst>
              <a:ext uri="{FF2B5EF4-FFF2-40B4-BE49-F238E27FC236}">
                <a16:creationId xmlns:a16="http://schemas.microsoft.com/office/drawing/2014/main" id="{6197489F-1441-4F7C-A323-615FDFCDB55E}"/>
              </a:ext>
            </a:extLst>
          </p:cNvPr>
          <p:cNvSpPr txBox="1"/>
          <p:nvPr/>
        </p:nvSpPr>
        <p:spPr>
          <a:xfrm>
            <a:off x="110144" y="2163792"/>
            <a:ext cx="4572000" cy="3416320"/>
          </a:xfrm>
          <a:prstGeom prst="rect">
            <a:avLst/>
          </a:prstGeom>
          <a:noFill/>
        </p:spPr>
        <p:txBody>
          <a:bodyPr wrap="square">
            <a:spAutoFit/>
          </a:bodyPr>
          <a:lstStyle/>
          <a:p>
            <a:r>
              <a:rPr lang="en-GB" b="1" dirty="0"/>
              <a:t>Omnichannel vs Multichannel</a:t>
            </a:r>
          </a:p>
          <a:p>
            <a:r>
              <a:rPr lang="en-GB" dirty="0"/>
              <a:t>Omnichannel marketing is to </a:t>
            </a:r>
            <a:r>
              <a:rPr lang="en-GB" b="1" dirty="0"/>
              <a:t>bring everything together.</a:t>
            </a:r>
          </a:p>
          <a:p>
            <a:r>
              <a:rPr lang="en-GB" dirty="0"/>
              <a:t> All marketing is supposed to be treated </a:t>
            </a:r>
            <a:r>
              <a:rPr lang="en-GB" b="1" dirty="0"/>
              <a:t>as one combined entity</a:t>
            </a:r>
            <a:r>
              <a:rPr lang="en-GB" dirty="0"/>
              <a:t>. </a:t>
            </a:r>
          </a:p>
          <a:p>
            <a:r>
              <a:rPr lang="en-GB" dirty="0"/>
              <a:t>The strategy is essentially turning the company towards a customer-centric approach.</a:t>
            </a:r>
          </a:p>
          <a:p>
            <a:endParaRPr lang="en-GB" dirty="0"/>
          </a:p>
          <a:p>
            <a:r>
              <a:rPr lang="en-GB" b="1" dirty="0"/>
              <a:t>Multi-channel marketing </a:t>
            </a:r>
            <a:r>
              <a:rPr lang="en-GB" dirty="0"/>
              <a:t>spans several different channels. </a:t>
            </a:r>
          </a:p>
          <a:p>
            <a:r>
              <a:rPr lang="en-GB" dirty="0"/>
              <a:t>Each channel has its own goals, strategy, metrics, and model track.</a:t>
            </a:r>
          </a:p>
        </p:txBody>
      </p:sp>
    </p:spTree>
    <p:extLst>
      <p:ext uri="{BB962C8B-B14F-4D97-AF65-F5344CB8AC3E}">
        <p14:creationId xmlns:p14="http://schemas.microsoft.com/office/powerpoint/2010/main" val="15598864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516EAC-6A00-4722-B09B-9889DEEAC183}"/>
              </a:ext>
            </a:extLst>
          </p:cNvPr>
          <p:cNvPicPr>
            <a:picLocks noChangeAspect="1"/>
          </p:cNvPicPr>
          <p:nvPr/>
        </p:nvPicPr>
        <p:blipFill>
          <a:blip r:embed="rId2"/>
          <a:stretch>
            <a:fillRect/>
          </a:stretch>
        </p:blipFill>
        <p:spPr>
          <a:xfrm>
            <a:off x="6163471" y="2323229"/>
            <a:ext cx="2869541" cy="2660515"/>
          </a:xfrm>
          <a:prstGeom prst="rect">
            <a:avLst/>
          </a:prstGeom>
          <a:noFill/>
        </p:spPr>
      </p:pic>
      <p:sp>
        <p:nvSpPr>
          <p:cNvPr id="3" name="Content Placeholder 2">
            <a:extLst>
              <a:ext uri="{FF2B5EF4-FFF2-40B4-BE49-F238E27FC236}">
                <a16:creationId xmlns:a16="http://schemas.microsoft.com/office/drawing/2014/main" id="{C9B91337-7CA9-4C17-801E-582CDB6EF14C}"/>
              </a:ext>
            </a:extLst>
          </p:cNvPr>
          <p:cNvSpPr>
            <a:spLocks noGrp="1"/>
          </p:cNvSpPr>
          <p:nvPr>
            <p:ph sz="half" idx="1"/>
          </p:nvPr>
        </p:nvSpPr>
        <p:spPr>
          <a:xfrm>
            <a:off x="107504" y="260648"/>
            <a:ext cx="6192688" cy="5760640"/>
          </a:xfrm>
        </p:spPr>
        <p:txBody>
          <a:bodyPr>
            <a:noAutofit/>
          </a:bodyPr>
          <a:lstStyle/>
          <a:p>
            <a:pPr marL="0" indent="0">
              <a:lnSpc>
                <a:spcPct val="120000"/>
              </a:lnSpc>
              <a:buNone/>
            </a:pPr>
            <a:r>
              <a:rPr lang="en-GB" sz="1800" dirty="0"/>
              <a:t>Customer Relationship management (CRM)  helps organisations build customer relationships and streamline processes so they can increase sales, improve customer service, and increase profitability</a:t>
            </a:r>
            <a:r>
              <a:rPr lang="en-GB" sz="1600" b="1" dirty="0"/>
              <a:t>.</a:t>
            </a:r>
            <a:br>
              <a:rPr lang="en-GB" sz="1600" b="1" dirty="0"/>
            </a:br>
            <a:r>
              <a:rPr lang="en-GB" sz="1600" dirty="0"/>
              <a:t>May use factors such as:</a:t>
            </a:r>
          </a:p>
          <a:p>
            <a:pPr>
              <a:lnSpc>
                <a:spcPct val="120000"/>
              </a:lnSpc>
              <a:buFont typeface="Wingdings" panose="05000000000000000000" pitchFamily="2" charset="2"/>
              <a:buChar char="ü"/>
            </a:pPr>
            <a:r>
              <a:rPr lang="en-GB" sz="1600" b="1" dirty="0">
                <a:solidFill>
                  <a:schemeClr val="tx2"/>
                </a:solidFill>
              </a:rPr>
              <a:t>Recency</a:t>
            </a:r>
          </a:p>
          <a:p>
            <a:pPr>
              <a:lnSpc>
                <a:spcPct val="120000"/>
              </a:lnSpc>
              <a:buFont typeface="Wingdings" panose="05000000000000000000" pitchFamily="2" charset="2"/>
              <a:buChar char="ü"/>
            </a:pPr>
            <a:r>
              <a:rPr lang="en-GB" sz="1600" b="1" dirty="0">
                <a:solidFill>
                  <a:schemeClr val="tx2"/>
                </a:solidFill>
              </a:rPr>
              <a:t>Frequency</a:t>
            </a:r>
          </a:p>
          <a:p>
            <a:pPr>
              <a:lnSpc>
                <a:spcPct val="120000"/>
              </a:lnSpc>
              <a:buFont typeface="Wingdings" panose="05000000000000000000" pitchFamily="2" charset="2"/>
              <a:buChar char="ü"/>
            </a:pPr>
            <a:r>
              <a:rPr lang="en-GB" sz="1600" b="1" dirty="0">
                <a:solidFill>
                  <a:schemeClr val="tx2"/>
                </a:solidFill>
              </a:rPr>
              <a:t>Monetary Value </a:t>
            </a:r>
          </a:p>
          <a:p>
            <a:pPr marL="0" indent="0">
              <a:lnSpc>
                <a:spcPct val="120000"/>
              </a:lnSpc>
              <a:buNone/>
            </a:pPr>
            <a:r>
              <a:rPr lang="en-GB" sz="1600" b="1" dirty="0">
                <a:solidFill>
                  <a:schemeClr val="tx2"/>
                </a:solidFill>
              </a:rPr>
              <a:t>This is known as RFM Metrics</a:t>
            </a:r>
          </a:p>
          <a:p>
            <a:pPr>
              <a:lnSpc>
                <a:spcPct val="120000"/>
              </a:lnSpc>
            </a:pPr>
            <a:r>
              <a:rPr lang="en-GB" sz="1600" b="1" dirty="0"/>
              <a:t>Analysis for targeting email </a:t>
            </a:r>
            <a:r>
              <a:rPr lang="en-GB" sz="1600" dirty="0"/>
              <a:t>according to how a customer interacts with a website by adding a value to each customer – </a:t>
            </a:r>
            <a:r>
              <a:rPr lang="en-GB" sz="1600" i="1" dirty="0"/>
              <a:t>join now-</a:t>
            </a:r>
            <a:br>
              <a:rPr lang="en-GB" sz="1600" dirty="0"/>
            </a:br>
            <a:r>
              <a:rPr lang="en-GB" sz="1600" i="1" dirty="0"/>
              <a:t> receive 10% off first order</a:t>
            </a:r>
          </a:p>
          <a:p>
            <a:pPr>
              <a:lnSpc>
                <a:spcPct val="120000"/>
              </a:lnSpc>
            </a:pPr>
            <a:r>
              <a:rPr lang="en-GB" sz="1600" dirty="0"/>
              <a:t>Customers can be combined in </a:t>
            </a:r>
            <a:r>
              <a:rPr lang="en-GB" sz="1600" b="1" dirty="0"/>
              <a:t>different categories </a:t>
            </a:r>
            <a:r>
              <a:rPr lang="en-GB" sz="1600" dirty="0"/>
              <a:t>and then appropriate messaging sent to encourage purchase.</a:t>
            </a:r>
          </a:p>
          <a:p>
            <a:pPr>
              <a:lnSpc>
                <a:spcPct val="120000"/>
              </a:lnSpc>
            </a:pPr>
            <a:r>
              <a:rPr lang="en-GB" sz="1600" dirty="0"/>
              <a:t>A hotel group could use man</a:t>
            </a:r>
            <a:r>
              <a:rPr lang="en-GB" sz="1600" b="1" dirty="0"/>
              <a:t>y different categories to tailor its direct marketing to customers</a:t>
            </a:r>
            <a:r>
              <a:rPr lang="en-GB" sz="1600" dirty="0"/>
              <a:t>…stay once last year, twice or more, previous year, last ten years and so on.</a:t>
            </a:r>
          </a:p>
        </p:txBody>
      </p:sp>
      <p:sp>
        <p:nvSpPr>
          <p:cNvPr id="6" name="TextBox 5">
            <a:extLst>
              <a:ext uri="{FF2B5EF4-FFF2-40B4-BE49-F238E27FC236}">
                <a16:creationId xmlns:a16="http://schemas.microsoft.com/office/drawing/2014/main" id="{B465273D-9832-4230-B98B-E4BB6CC347DA}"/>
              </a:ext>
            </a:extLst>
          </p:cNvPr>
          <p:cNvSpPr txBox="1"/>
          <p:nvPr/>
        </p:nvSpPr>
        <p:spPr>
          <a:xfrm>
            <a:off x="6163471" y="813266"/>
            <a:ext cx="2952328" cy="1835567"/>
          </a:xfrm>
          <a:prstGeom prst="rect">
            <a:avLst/>
          </a:prstGeom>
          <a:noFill/>
        </p:spPr>
        <p:txBody>
          <a:bodyPr wrap="square">
            <a:spAutoFit/>
          </a:bodyPr>
          <a:lstStyle/>
          <a:p>
            <a:pPr marL="0" indent="0">
              <a:lnSpc>
                <a:spcPct val="120000"/>
              </a:lnSpc>
              <a:buNone/>
            </a:pPr>
            <a:r>
              <a:rPr lang="en-GB" sz="2400" b="1" dirty="0">
                <a:solidFill>
                  <a:srgbClr val="0070C0"/>
                </a:solidFill>
              </a:rPr>
              <a:t>Customer Relationship management (CRM)</a:t>
            </a:r>
          </a:p>
          <a:p>
            <a:pPr marL="0" indent="0">
              <a:lnSpc>
                <a:spcPct val="120000"/>
              </a:lnSpc>
              <a:buNone/>
            </a:pPr>
            <a:endParaRPr lang="en-GB" sz="2400" b="1" dirty="0">
              <a:solidFill>
                <a:srgbClr val="0070C0"/>
              </a:solidFill>
            </a:endParaRPr>
          </a:p>
        </p:txBody>
      </p:sp>
    </p:spTree>
    <p:extLst>
      <p:ext uri="{BB962C8B-B14F-4D97-AF65-F5344CB8AC3E}">
        <p14:creationId xmlns:p14="http://schemas.microsoft.com/office/powerpoint/2010/main" val="1470683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78221-400A-4C69-B5EE-8F06227A5551}"/>
              </a:ext>
            </a:extLst>
          </p:cNvPr>
          <p:cNvSpPr>
            <a:spLocks noGrp="1"/>
          </p:cNvSpPr>
          <p:nvPr>
            <p:ph type="title"/>
          </p:nvPr>
        </p:nvSpPr>
        <p:spPr>
          <a:xfrm>
            <a:off x="0" y="274638"/>
            <a:ext cx="9144000" cy="850106"/>
          </a:xfrm>
        </p:spPr>
        <p:txBody>
          <a:bodyPr anchor="ctr">
            <a:noAutofit/>
          </a:bodyPr>
          <a:lstStyle/>
          <a:p>
            <a:pPr algn="ctr"/>
            <a:r>
              <a:rPr lang="en-GB" sz="2400" b="1" dirty="0"/>
              <a:t>Information can help us understand our </a:t>
            </a:r>
            <a:br>
              <a:rPr lang="en-GB" sz="2400" b="1" dirty="0"/>
            </a:br>
            <a:r>
              <a:rPr lang="en-GB" sz="2400" b="1" dirty="0"/>
              <a:t>customers </a:t>
            </a:r>
            <a:br>
              <a:rPr lang="en-GB" sz="2400" b="1" dirty="0"/>
            </a:br>
            <a:r>
              <a:rPr lang="en-GB" sz="2400" b="1" dirty="0"/>
              <a:t>&amp; maintain loyalty</a:t>
            </a:r>
          </a:p>
        </p:txBody>
      </p:sp>
      <p:sp>
        <p:nvSpPr>
          <p:cNvPr id="4" name="Content Placeholder 3">
            <a:extLst>
              <a:ext uri="{FF2B5EF4-FFF2-40B4-BE49-F238E27FC236}">
                <a16:creationId xmlns:a16="http://schemas.microsoft.com/office/drawing/2014/main" id="{D8928BBD-59B3-4F33-8FF3-83E6C057BF0E}"/>
              </a:ext>
            </a:extLst>
          </p:cNvPr>
          <p:cNvSpPr>
            <a:spLocks noGrp="1"/>
          </p:cNvSpPr>
          <p:nvPr>
            <p:ph sz="half" idx="1"/>
          </p:nvPr>
        </p:nvSpPr>
        <p:spPr>
          <a:xfrm>
            <a:off x="179512" y="1412775"/>
            <a:ext cx="4279776" cy="4464498"/>
          </a:xfrm>
        </p:spPr>
        <p:txBody>
          <a:bodyPr>
            <a:normAutofit fontScale="55000" lnSpcReduction="20000"/>
          </a:bodyPr>
          <a:lstStyle/>
          <a:p>
            <a:pPr>
              <a:lnSpc>
                <a:spcPct val="100000"/>
              </a:lnSpc>
            </a:pPr>
            <a:r>
              <a:rPr lang="en-GB" sz="3200" dirty="0"/>
              <a:t>To create and sustain long-lived brands, product ranges need to be managed in sympathy with changes in the customer and competitive environment by </a:t>
            </a:r>
          </a:p>
          <a:p>
            <a:pPr>
              <a:lnSpc>
                <a:spcPct val="100000"/>
              </a:lnSpc>
              <a:buFont typeface="Wingdings" panose="05000000000000000000" pitchFamily="2" charset="2"/>
              <a:buChar char="Ø"/>
            </a:pPr>
            <a:r>
              <a:rPr lang="en-GB" sz="3200" b="1" dirty="0">
                <a:solidFill>
                  <a:srgbClr val="0070C0"/>
                </a:solidFill>
              </a:rPr>
              <a:t>Positioning</a:t>
            </a:r>
          </a:p>
          <a:p>
            <a:pPr>
              <a:lnSpc>
                <a:spcPct val="100000"/>
              </a:lnSpc>
              <a:buFont typeface="Wingdings" panose="05000000000000000000" pitchFamily="2" charset="2"/>
              <a:buChar char="Ø"/>
            </a:pPr>
            <a:r>
              <a:rPr lang="en-GB" sz="3200" dirty="0"/>
              <a:t> </a:t>
            </a:r>
            <a:r>
              <a:rPr lang="en-GB" sz="3200" b="1" dirty="0">
                <a:solidFill>
                  <a:srgbClr val="0070C0"/>
                </a:solidFill>
              </a:rPr>
              <a:t>Repositioning</a:t>
            </a:r>
            <a:r>
              <a:rPr lang="en-GB" sz="3200" dirty="0"/>
              <a:t> concepts.</a:t>
            </a:r>
            <a:r>
              <a:rPr lang="en-GB" sz="3200" b="1" dirty="0"/>
              <a:t> </a:t>
            </a:r>
          </a:p>
          <a:p>
            <a:pPr>
              <a:lnSpc>
                <a:spcPct val="100000"/>
              </a:lnSpc>
              <a:buFont typeface="Wingdings" panose="05000000000000000000" pitchFamily="2" charset="2"/>
              <a:buChar char="Ø"/>
            </a:pPr>
            <a:r>
              <a:rPr lang="en-GB" sz="3200" b="1" dirty="0"/>
              <a:t>Starbucks offers one of the strongest examples of brand repositioning as a “what's old is new again” strategy</a:t>
            </a:r>
            <a:r>
              <a:rPr lang="en-GB" sz="3200" dirty="0"/>
              <a:t>. They stripped a diluted, fragmented, or compromised core message back down to its roots (a really, really good cup coffee) and refreshed the brand's </a:t>
            </a:r>
            <a:r>
              <a:rPr lang="en-GB" sz="3200" b="1" dirty="0"/>
              <a:t>value proposition in the process.(CVP)</a:t>
            </a:r>
          </a:p>
          <a:p>
            <a:pPr marL="0" indent="0">
              <a:buNone/>
            </a:pPr>
            <a:endParaRPr lang="en-GB" sz="3200" dirty="0"/>
          </a:p>
          <a:p>
            <a:pPr marL="0" indent="0">
              <a:buNone/>
            </a:pPr>
            <a:endParaRPr lang="en-GB" sz="3200" dirty="0"/>
          </a:p>
          <a:p>
            <a:endParaRPr lang="en-GB" dirty="0"/>
          </a:p>
        </p:txBody>
      </p:sp>
      <p:sp>
        <p:nvSpPr>
          <p:cNvPr id="10" name="Content Placeholder 3">
            <a:extLst>
              <a:ext uri="{FF2B5EF4-FFF2-40B4-BE49-F238E27FC236}">
                <a16:creationId xmlns:a16="http://schemas.microsoft.com/office/drawing/2014/main" id="{7435D8B1-4857-4B7F-8706-C0044736EAF8}"/>
              </a:ext>
            </a:extLst>
          </p:cNvPr>
          <p:cNvSpPr>
            <a:spLocks noGrp="1"/>
          </p:cNvSpPr>
          <p:nvPr>
            <p:ph sz="half" idx="2"/>
          </p:nvPr>
        </p:nvSpPr>
        <p:spPr>
          <a:xfrm>
            <a:off x="4860032" y="1268760"/>
            <a:ext cx="3960440" cy="4752529"/>
          </a:xfrm>
        </p:spPr>
        <p:txBody>
          <a:bodyPr>
            <a:normAutofit fontScale="55000" lnSpcReduction="20000"/>
          </a:bodyPr>
          <a:lstStyle/>
          <a:p>
            <a:pPr marL="0" indent="0">
              <a:lnSpc>
                <a:spcPct val="100000"/>
              </a:lnSpc>
              <a:buNone/>
            </a:pPr>
            <a:r>
              <a:rPr lang="en-GB" sz="3300" dirty="0"/>
              <a:t>This may involve changes to marketing strategies, including promotion, packaging or design even changes in the target market profile.</a:t>
            </a:r>
          </a:p>
          <a:p>
            <a:pPr marL="0" indent="0">
              <a:lnSpc>
                <a:spcPct val="100000"/>
              </a:lnSpc>
              <a:buNone/>
            </a:pPr>
            <a:r>
              <a:rPr lang="en-GB" sz="3300" dirty="0"/>
              <a:t>Marketing presentation extends beyond the ad campaign to product packaging and service delivery.</a:t>
            </a:r>
          </a:p>
          <a:p>
            <a:pPr marL="0" indent="0">
              <a:lnSpc>
                <a:spcPct val="100000"/>
              </a:lnSpc>
              <a:buNone/>
            </a:pPr>
            <a:r>
              <a:rPr lang="en-GB" sz="3300" dirty="0"/>
              <a:t> A great marketing campaign stirs interest in a product, but if it is not packaged attractively and customers don’t want it because of that, the presentation has failed.</a:t>
            </a:r>
          </a:p>
          <a:p>
            <a:endParaRPr lang="en-GB" sz="3300" dirty="0"/>
          </a:p>
          <a:p>
            <a:endParaRPr lang="en-GB" dirty="0"/>
          </a:p>
          <a:p>
            <a:endParaRPr lang="en-GB" dirty="0"/>
          </a:p>
          <a:p>
            <a:endParaRPr lang="en-GB" dirty="0"/>
          </a:p>
          <a:p>
            <a:endParaRPr lang="en-GB"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1026497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BE87-4FD0-40CE-AFCD-C4121F1A3EFD}"/>
              </a:ext>
            </a:extLst>
          </p:cNvPr>
          <p:cNvSpPr>
            <a:spLocks noGrp="1"/>
          </p:cNvSpPr>
          <p:nvPr>
            <p:ph type="title"/>
          </p:nvPr>
        </p:nvSpPr>
        <p:spPr>
          <a:xfrm>
            <a:off x="251520" y="246883"/>
            <a:ext cx="7886700" cy="1325563"/>
          </a:xfrm>
        </p:spPr>
        <p:txBody>
          <a:bodyPr/>
          <a:lstStyle/>
          <a:p>
            <a:r>
              <a:rPr lang="en-GB" sz="3600" dirty="0"/>
              <a:t>Successful Brand Strategy Example (Old Spice Repositioning)</a:t>
            </a:r>
          </a:p>
        </p:txBody>
      </p:sp>
      <p:pic>
        <p:nvPicPr>
          <p:cNvPr id="4" name="Online Media 3" title="Successful Brand Strategy Example (Old Spice Repositioning)">
            <a:hlinkClick r:id="" action="ppaction://media"/>
            <a:extLst>
              <a:ext uri="{FF2B5EF4-FFF2-40B4-BE49-F238E27FC236}">
                <a16:creationId xmlns:a16="http://schemas.microsoft.com/office/drawing/2014/main" id="{BA5121EF-C708-48AD-9FD7-2DFA537BBECB}"/>
              </a:ext>
            </a:extLst>
          </p:cNvPr>
          <p:cNvPicPr>
            <a:picLocks noRot="1" noChangeAspect="1"/>
          </p:cNvPicPr>
          <p:nvPr>
            <a:videoFile r:link="rId1"/>
          </p:nvPr>
        </p:nvPicPr>
        <p:blipFill>
          <a:blip r:embed="rId4"/>
          <a:stretch>
            <a:fillRect/>
          </a:stretch>
        </p:blipFill>
        <p:spPr>
          <a:xfrm>
            <a:off x="899592" y="1598197"/>
            <a:ext cx="6912768" cy="3905713"/>
          </a:xfrm>
          <a:prstGeom prst="rect">
            <a:avLst/>
          </a:prstGeom>
        </p:spPr>
      </p:pic>
    </p:spTree>
    <p:extLst>
      <p:ext uri="{BB962C8B-B14F-4D97-AF65-F5344CB8AC3E}">
        <p14:creationId xmlns:p14="http://schemas.microsoft.com/office/powerpoint/2010/main" val="102488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1E2182-18FF-48CD-A79C-4C830BE073B9}"/>
              </a:ext>
            </a:extLst>
          </p:cNvPr>
          <p:cNvPicPr>
            <a:picLocks noChangeAspect="1"/>
          </p:cNvPicPr>
          <p:nvPr/>
        </p:nvPicPr>
        <p:blipFill>
          <a:blip r:embed="rId3"/>
          <a:stretch>
            <a:fillRect/>
          </a:stretch>
        </p:blipFill>
        <p:spPr>
          <a:xfrm>
            <a:off x="107504" y="3034577"/>
            <a:ext cx="4538262" cy="2020687"/>
          </a:xfrm>
          <a:prstGeom prst="rect">
            <a:avLst/>
          </a:prstGeom>
        </p:spPr>
      </p:pic>
      <p:sp>
        <p:nvSpPr>
          <p:cNvPr id="3" name="Content Placeholder 2">
            <a:extLst>
              <a:ext uri="{FF2B5EF4-FFF2-40B4-BE49-F238E27FC236}">
                <a16:creationId xmlns:a16="http://schemas.microsoft.com/office/drawing/2014/main" id="{F690BBC4-7CBE-41DD-967E-79B0DFC43E96}"/>
              </a:ext>
            </a:extLst>
          </p:cNvPr>
          <p:cNvSpPr>
            <a:spLocks noGrp="1"/>
          </p:cNvSpPr>
          <p:nvPr>
            <p:ph sz="half" idx="1"/>
          </p:nvPr>
        </p:nvSpPr>
        <p:spPr>
          <a:xfrm>
            <a:off x="251520" y="285109"/>
            <a:ext cx="4038600" cy="2749468"/>
          </a:xfrm>
        </p:spPr>
        <p:txBody>
          <a:bodyPr>
            <a:normAutofit lnSpcReduction="10000"/>
          </a:bodyPr>
          <a:lstStyle/>
          <a:p>
            <a:pPr marL="0" indent="0">
              <a:buNone/>
            </a:pPr>
            <a:r>
              <a:rPr lang="en-GB" sz="2600" dirty="0"/>
              <a:t>In the 1960’s for example Coca-Cola introduce the can of coke rather than the traditional bottle… this changed the way in which the product was purchased and consumed and its image.</a:t>
            </a:r>
          </a:p>
          <a:p>
            <a:endParaRPr lang="en-GB" dirty="0"/>
          </a:p>
        </p:txBody>
      </p:sp>
      <p:sp>
        <p:nvSpPr>
          <p:cNvPr id="4" name="Content Placeholder 3">
            <a:extLst>
              <a:ext uri="{FF2B5EF4-FFF2-40B4-BE49-F238E27FC236}">
                <a16:creationId xmlns:a16="http://schemas.microsoft.com/office/drawing/2014/main" id="{57039C3B-1E21-47BE-852D-01969A4C2F77}"/>
              </a:ext>
            </a:extLst>
          </p:cNvPr>
          <p:cNvSpPr>
            <a:spLocks noGrp="1"/>
          </p:cNvSpPr>
          <p:nvPr>
            <p:ph sz="half" idx="2"/>
          </p:nvPr>
        </p:nvSpPr>
        <p:spPr>
          <a:xfrm>
            <a:off x="4648200" y="285109"/>
            <a:ext cx="4244280" cy="5304132"/>
          </a:xfrm>
        </p:spPr>
        <p:txBody>
          <a:bodyPr>
            <a:normAutofit lnSpcReduction="10000"/>
          </a:bodyPr>
          <a:lstStyle/>
          <a:p>
            <a:pPr marL="0" indent="0">
              <a:buNone/>
            </a:pPr>
            <a:r>
              <a:rPr lang="en-GB" b="1" dirty="0">
                <a:solidFill>
                  <a:schemeClr val="tx2"/>
                </a:solidFill>
              </a:rPr>
              <a:t>What positive effects do you think this had on consumers and the company? …</a:t>
            </a:r>
          </a:p>
          <a:p>
            <a:pPr marL="0" indent="0">
              <a:buNone/>
            </a:pPr>
            <a:endParaRPr lang="en-GB" sz="1700" b="1" dirty="0">
              <a:solidFill>
                <a:schemeClr val="tx2"/>
              </a:solidFill>
            </a:endParaRPr>
          </a:p>
          <a:p>
            <a:pPr marL="0" indent="0">
              <a:buNone/>
            </a:pPr>
            <a:r>
              <a:rPr lang="en-GB" sz="2600" dirty="0"/>
              <a:t>More accessible </a:t>
            </a:r>
          </a:p>
          <a:p>
            <a:pPr marL="0" indent="0">
              <a:buNone/>
            </a:pPr>
            <a:r>
              <a:rPr lang="en-GB" sz="2600" dirty="0"/>
              <a:t>Cheaper to produce so greater margins.</a:t>
            </a:r>
          </a:p>
          <a:p>
            <a:pPr marL="0" indent="0">
              <a:buNone/>
            </a:pPr>
            <a:r>
              <a:rPr lang="en-GB" sz="2600" dirty="0"/>
              <a:t>Easily stored and shelved</a:t>
            </a:r>
          </a:p>
          <a:p>
            <a:pPr marL="0" indent="0">
              <a:buNone/>
            </a:pPr>
            <a:r>
              <a:rPr lang="en-GB" sz="2600" dirty="0"/>
              <a:t>Convenient for the customer and the producer!</a:t>
            </a:r>
          </a:p>
          <a:p>
            <a:endParaRPr lang="en-GB" dirty="0"/>
          </a:p>
        </p:txBody>
      </p:sp>
      <p:pic>
        <p:nvPicPr>
          <p:cNvPr id="6" name="Picture 5">
            <a:extLst>
              <a:ext uri="{FF2B5EF4-FFF2-40B4-BE49-F238E27FC236}">
                <a16:creationId xmlns:a16="http://schemas.microsoft.com/office/drawing/2014/main" id="{580B4CE3-D09C-4DBE-9D77-6E7033ED91CB}"/>
              </a:ext>
            </a:extLst>
          </p:cNvPr>
          <p:cNvPicPr>
            <a:picLocks noChangeAspect="1"/>
          </p:cNvPicPr>
          <p:nvPr/>
        </p:nvPicPr>
        <p:blipFill>
          <a:blip r:embed="rId4"/>
          <a:stretch>
            <a:fillRect/>
          </a:stretch>
        </p:blipFill>
        <p:spPr>
          <a:xfrm>
            <a:off x="5950357" y="4581128"/>
            <a:ext cx="1639966" cy="1440160"/>
          </a:xfrm>
          <a:prstGeom prst="rect">
            <a:avLst/>
          </a:prstGeom>
        </p:spPr>
      </p:pic>
    </p:spTree>
    <p:extLst>
      <p:ext uri="{BB962C8B-B14F-4D97-AF65-F5344CB8AC3E}">
        <p14:creationId xmlns:p14="http://schemas.microsoft.com/office/powerpoint/2010/main" val="2791824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fade">
                                      <p:cBhvr>
                                        <p:cTn id="1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ED32B-C897-4B65-9938-66CA6C7DF593}"/>
              </a:ext>
            </a:extLst>
          </p:cNvPr>
          <p:cNvSpPr>
            <a:spLocks noGrp="1"/>
          </p:cNvSpPr>
          <p:nvPr>
            <p:ph type="title"/>
          </p:nvPr>
        </p:nvSpPr>
        <p:spPr>
          <a:xfrm>
            <a:off x="363161" y="125199"/>
            <a:ext cx="2904186" cy="999546"/>
          </a:xfrm>
        </p:spPr>
        <p:txBody>
          <a:bodyPr vert="horz" lIns="91440" tIns="45720" rIns="91440" bIns="45720" rtlCol="0" anchor="ctr">
            <a:normAutofit/>
          </a:bodyPr>
          <a:lstStyle/>
          <a:p>
            <a:r>
              <a:rPr lang="en-US" sz="3200" b="1" kern="1200" dirty="0">
                <a:solidFill>
                  <a:schemeClr val="tx1"/>
                </a:solidFill>
                <a:latin typeface="+mj-lt"/>
                <a:ea typeface="+mj-ea"/>
                <a:cs typeface="+mj-cs"/>
              </a:rPr>
              <a:t>The Product cycle</a:t>
            </a:r>
          </a:p>
        </p:txBody>
      </p:sp>
      <p:sp>
        <p:nvSpPr>
          <p:cNvPr id="3" name="Content Placeholder 2">
            <a:extLst>
              <a:ext uri="{FF2B5EF4-FFF2-40B4-BE49-F238E27FC236}">
                <a16:creationId xmlns:a16="http://schemas.microsoft.com/office/drawing/2014/main" id="{7BA34D23-4C39-4637-AADF-FC7B65F1B64D}"/>
              </a:ext>
            </a:extLst>
          </p:cNvPr>
          <p:cNvSpPr>
            <a:spLocks noGrp="1"/>
          </p:cNvSpPr>
          <p:nvPr>
            <p:ph sz="half" idx="1"/>
          </p:nvPr>
        </p:nvSpPr>
        <p:spPr>
          <a:xfrm>
            <a:off x="168644" y="1124744"/>
            <a:ext cx="3251228" cy="4824536"/>
          </a:xfrm>
        </p:spPr>
        <p:txBody>
          <a:bodyPr vert="horz" lIns="91440" tIns="45720" rIns="91440" bIns="45720" rtlCol="0">
            <a:normAutofit/>
          </a:bodyPr>
          <a:lstStyle/>
          <a:p>
            <a:pPr marL="0" indent="0">
              <a:buNone/>
            </a:pPr>
            <a:r>
              <a:rPr lang="en-US" sz="1800" b="1" dirty="0"/>
              <a:t>Stage 1 Introduction</a:t>
            </a:r>
          </a:p>
          <a:p>
            <a:pPr marL="0"/>
            <a:r>
              <a:rPr lang="en-US" sz="1800" dirty="0"/>
              <a:t>At the very start the product </a:t>
            </a:r>
            <a:r>
              <a:rPr lang="en-US" sz="1800" b="1" dirty="0"/>
              <a:t>enters the market, sales will begin to build slowly</a:t>
            </a:r>
            <a:r>
              <a:rPr lang="en-US" sz="1800" dirty="0"/>
              <a:t>, and profit may be small (even negative)</a:t>
            </a:r>
          </a:p>
          <a:p>
            <a:pPr marL="0"/>
            <a:r>
              <a:rPr lang="en-US" sz="1800" dirty="0"/>
              <a:t>A slow build up of sales reflects the </a:t>
            </a:r>
            <a:r>
              <a:rPr lang="en-US" sz="1800" b="1" dirty="0"/>
              <a:t>lead time </a:t>
            </a:r>
            <a:r>
              <a:rPr lang="en-US" sz="1800" dirty="0"/>
              <a:t>required for marketing efforts to take effect and for </a:t>
            </a:r>
            <a:r>
              <a:rPr lang="en-US" sz="1800" b="1" dirty="0"/>
              <a:t>people to hear about the product and try it</a:t>
            </a:r>
            <a:r>
              <a:rPr lang="en-US" sz="1800" dirty="0"/>
              <a:t>.</a:t>
            </a:r>
          </a:p>
          <a:p>
            <a:pPr marL="0"/>
            <a:r>
              <a:rPr lang="en-US" sz="1800" dirty="0"/>
              <a:t>Low profits are partly as an effect of the </a:t>
            </a:r>
            <a:r>
              <a:rPr lang="en-US" sz="1800" b="1" dirty="0"/>
              <a:t>low initial sales </a:t>
            </a:r>
            <a:r>
              <a:rPr lang="en-US" sz="1800" dirty="0"/>
              <a:t>and partly a reflection of the possible need to </a:t>
            </a:r>
            <a:r>
              <a:rPr lang="en-US" sz="1800" b="1" dirty="0"/>
              <a:t>recover development and start up costs</a:t>
            </a:r>
            <a:r>
              <a:rPr lang="en-US" sz="1800" dirty="0"/>
              <a:t>.</a:t>
            </a:r>
          </a:p>
          <a:p>
            <a:pPr marL="0" indent="0">
              <a:buNone/>
            </a:pPr>
            <a:endParaRPr lang="en-US" sz="13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DC7E2C-CBB9-4CE5-80E0-64A5A84B7B94}"/>
              </a:ext>
            </a:extLst>
          </p:cNvPr>
          <p:cNvPicPr>
            <a:picLocks noChangeAspect="1"/>
          </p:cNvPicPr>
          <p:nvPr/>
        </p:nvPicPr>
        <p:blipFill>
          <a:blip r:embed="rId3"/>
          <a:stretch>
            <a:fillRect/>
          </a:stretch>
        </p:blipFill>
        <p:spPr>
          <a:xfrm>
            <a:off x="4054396" y="1124744"/>
            <a:ext cx="4514498" cy="4464496"/>
          </a:xfrm>
          <a:prstGeom prst="rect">
            <a:avLst/>
          </a:prstGeom>
          <a:effectLst/>
        </p:spPr>
      </p:pic>
    </p:spTree>
    <p:extLst>
      <p:ext uri="{BB962C8B-B14F-4D97-AF65-F5344CB8AC3E}">
        <p14:creationId xmlns:p14="http://schemas.microsoft.com/office/powerpoint/2010/main" val="2618195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25F870A-B84A-4ECB-ABFF-7A5B3C76D233}"/>
              </a:ext>
            </a:extLst>
          </p:cNvPr>
          <p:cNvSpPr>
            <a:spLocks noGrp="1"/>
          </p:cNvSpPr>
          <p:nvPr>
            <p:ph sz="half" idx="1"/>
          </p:nvPr>
        </p:nvSpPr>
        <p:spPr>
          <a:xfrm>
            <a:off x="107504" y="404664"/>
            <a:ext cx="4178424" cy="5400600"/>
          </a:xfrm>
        </p:spPr>
        <p:txBody>
          <a:bodyPr>
            <a:normAutofit fontScale="85000" lnSpcReduction="10000"/>
          </a:bodyPr>
          <a:lstStyle/>
          <a:p>
            <a:pPr marL="0" indent="0">
              <a:lnSpc>
                <a:spcPct val="90000"/>
              </a:lnSpc>
              <a:buNone/>
            </a:pPr>
            <a:r>
              <a:rPr lang="en-GB" b="1" dirty="0">
                <a:solidFill>
                  <a:schemeClr val="tx2"/>
                </a:solidFill>
              </a:rPr>
              <a:t>Stage 2- Growth</a:t>
            </a:r>
          </a:p>
          <a:p>
            <a:pPr marL="0" indent="0">
              <a:lnSpc>
                <a:spcPct val="120000"/>
              </a:lnSpc>
              <a:buNone/>
            </a:pPr>
            <a:r>
              <a:rPr lang="en-GB" sz="1900" dirty="0"/>
              <a:t>In the growth stage there is </a:t>
            </a:r>
            <a:r>
              <a:rPr lang="en-GB" sz="1900" b="1" dirty="0"/>
              <a:t>rapid increase in sales = awareness</a:t>
            </a:r>
            <a:r>
              <a:rPr lang="en-GB" sz="1900" dirty="0"/>
              <a:t>.</a:t>
            </a:r>
          </a:p>
          <a:p>
            <a:pPr marL="0" indent="0">
              <a:lnSpc>
                <a:spcPct val="120000"/>
              </a:lnSpc>
              <a:buNone/>
            </a:pPr>
            <a:r>
              <a:rPr lang="en-GB" sz="1900" dirty="0"/>
              <a:t>One reason for this might be that the product is being talked about!! – viral on social media </a:t>
            </a:r>
          </a:p>
          <a:p>
            <a:pPr marL="0" indent="0">
              <a:lnSpc>
                <a:spcPct val="120000"/>
              </a:lnSpc>
              <a:buNone/>
            </a:pPr>
            <a:r>
              <a:rPr lang="en-GB" sz="1900" dirty="0"/>
              <a:t>The rate of recruitment of </a:t>
            </a:r>
            <a:r>
              <a:rPr lang="en-GB" sz="1900" b="1" dirty="0"/>
              <a:t>new customers accelerates – social media?</a:t>
            </a:r>
          </a:p>
          <a:p>
            <a:pPr marL="0" indent="0">
              <a:lnSpc>
                <a:spcPct val="120000"/>
              </a:lnSpc>
              <a:buNone/>
            </a:pPr>
            <a:r>
              <a:rPr lang="en-GB" sz="1900" dirty="0"/>
              <a:t>Another reason is that the effects of </a:t>
            </a:r>
            <a:r>
              <a:rPr lang="en-GB" sz="1900" b="1" dirty="0"/>
              <a:t>repeat customers i</a:t>
            </a:r>
            <a:r>
              <a:rPr lang="en-GB" sz="1900" dirty="0"/>
              <a:t>s being seen (customer retention).</a:t>
            </a:r>
          </a:p>
          <a:p>
            <a:pPr marL="0" indent="0">
              <a:lnSpc>
                <a:spcPct val="120000"/>
              </a:lnSpc>
              <a:buNone/>
            </a:pPr>
            <a:r>
              <a:rPr lang="en-GB" sz="1900" dirty="0"/>
              <a:t>There is urgency at this stage to </a:t>
            </a:r>
            <a:r>
              <a:rPr lang="en-GB" sz="1900" b="1" dirty="0"/>
              <a:t>build brand loyalty </a:t>
            </a:r>
            <a:r>
              <a:rPr lang="en-GB" sz="1900" dirty="0"/>
              <a:t>(consider loyalty schemes).</a:t>
            </a:r>
          </a:p>
          <a:p>
            <a:pPr marL="0" indent="0">
              <a:lnSpc>
                <a:spcPct val="120000"/>
              </a:lnSpc>
              <a:buNone/>
            </a:pPr>
            <a:r>
              <a:rPr lang="en-GB" sz="1900" b="1" dirty="0"/>
              <a:t>Competitors </a:t>
            </a:r>
            <a:r>
              <a:rPr lang="en-GB" sz="1900" dirty="0"/>
              <a:t>will now have had time to assess the product, its potential and its place within the market.</a:t>
            </a:r>
          </a:p>
          <a:p>
            <a:pPr marL="0" indent="0">
              <a:lnSpc>
                <a:spcPct val="120000"/>
              </a:lnSpc>
              <a:buNone/>
            </a:pPr>
            <a:r>
              <a:rPr lang="en-GB" sz="1900" dirty="0"/>
              <a:t>Whatever competitors do they will attempt to deflect interest away from your product.</a:t>
            </a:r>
          </a:p>
          <a:p>
            <a:pPr>
              <a:lnSpc>
                <a:spcPct val="90000"/>
              </a:lnSpc>
            </a:pPr>
            <a:endParaRPr lang="en-GB" sz="1300" dirty="0"/>
          </a:p>
        </p:txBody>
      </p:sp>
      <p:pic>
        <p:nvPicPr>
          <p:cNvPr id="7" name="Picture 6">
            <a:extLst>
              <a:ext uri="{FF2B5EF4-FFF2-40B4-BE49-F238E27FC236}">
                <a16:creationId xmlns:a16="http://schemas.microsoft.com/office/drawing/2014/main" id="{214F5803-EE43-4195-9186-6F5BFE6970C0}"/>
              </a:ext>
            </a:extLst>
          </p:cNvPr>
          <p:cNvPicPr>
            <a:picLocks noChangeAspect="1"/>
          </p:cNvPicPr>
          <p:nvPr/>
        </p:nvPicPr>
        <p:blipFill>
          <a:blip r:embed="rId2"/>
          <a:stretch>
            <a:fillRect/>
          </a:stretch>
        </p:blipFill>
        <p:spPr>
          <a:xfrm>
            <a:off x="4648202" y="-25167"/>
            <a:ext cx="4038600" cy="1534667"/>
          </a:xfrm>
          <a:prstGeom prst="rect">
            <a:avLst/>
          </a:prstGeom>
          <a:noFill/>
        </p:spPr>
      </p:pic>
      <p:pic>
        <p:nvPicPr>
          <p:cNvPr id="2" name="Picture 1">
            <a:extLst>
              <a:ext uri="{FF2B5EF4-FFF2-40B4-BE49-F238E27FC236}">
                <a16:creationId xmlns:a16="http://schemas.microsoft.com/office/drawing/2014/main" id="{F998A817-F3CC-4368-819D-58094BC477FD}"/>
              </a:ext>
            </a:extLst>
          </p:cNvPr>
          <p:cNvPicPr>
            <a:picLocks noChangeAspect="1"/>
          </p:cNvPicPr>
          <p:nvPr/>
        </p:nvPicPr>
        <p:blipFill>
          <a:blip r:embed="rId3"/>
          <a:stretch>
            <a:fillRect/>
          </a:stretch>
        </p:blipFill>
        <p:spPr>
          <a:xfrm>
            <a:off x="4514818" y="1737213"/>
            <a:ext cx="4517528" cy="3383573"/>
          </a:xfrm>
          <a:prstGeom prst="rect">
            <a:avLst/>
          </a:prstGeom>
        </p:spPr>
      </p:pic>
    </p:spTree>
    <p:extLst>
      <p:ext uri="{BB962C8B-B14F-4D97-AF65-F5344CB8AC3E}">
        <p14:creationId xmlns:p14="http://schemas.microsoft.com/office/powerpoint/2010/main" val="38198481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8631E4-F177-4B15-822B-9FCC67CAB352}"/>
              </a:ext>
            </a:extLst>
          </p:cNvPr>
          <p:cNvSpPr>
            <a:spLocks noGrp="1"/>
          </p:cNvSpPr>
          <p:nvPr>
            <p:ph sz="half" idx="1"/>
          </p:nvPr>
        </p:nvSpPr>
        <p:spPr>
          <a:xfrm>
            <a:off x="179512" y="188640"/>
            <a:ext cx="4611288" cy="5832648"/>
          </a:xfrm>
        </p:spPr>
        <p:txBody>
          <a:bodyPr>
            <a:normAutofit lnSpcReduction="10000"/>
          </a:bodyPr>
          <a:lstStyle/>
          <a:p>
            <a:pPr marL="0" indent="0">
              <a:lnSpc>
                <a:spcPct val="90000"/>
              </a:lnSpc>
              <a:buNone/>
            </a:pPr>
            <a:r>
              <a:rPr lang="en-GB" b="1" dirty="0">
                <a:solidFill>
                  <a:schemeClr val="tx2"/>
                </a:solidFill>
              </a:rPr>
              <a:t>Stage 3 –Maturity</a:t>
            </a:r>
          </a:p>
          <a:p>
            <a:pPr marL="0" indent="0">
              <a:lnSpc>
                <a:spcPct val="90000"/>
              </a:lnSpc>
              <a:buNone/>
            </a:pPr>
            <a:endParaRPr lang="en-GB" sz="1800" b="1" dirty="0">
              <a:solidFill>
                <a:schemeClr val="tx2"/>
              </a:solidFill>
            </a:endParaRPr>
          </a:p>
          <a:p>
            <a:pPr marL="0" indent="0">
              <a:lnSpc>
                <a:spcPct val="100000"/>
              </a:lnSpc>
              <a:buNone/>
            </a:pPr>
            <a:r>
              <a:rPr lang="en-GB" sz="2000" dirty="0"/>
              <a:t>During this stage, the product achieves as much as it ever will.</a:t>
            </a:r>
          </a:p>
          <a:p>
            <a:pPr marL="0" indent="0">
              <a:lnSpc>
                <a:spcPct val="100000"/>
              </a:lnSpc>
              <a:buNone/>
            </a:pPr>
            <a:r>
              <a:rPr lang="en-GB" sz="2000" dirty="0"/>
              <a:t>The accelerated growth </a:t>
            </a:r>
            <a:r>
              <a:rPr lang="en-GB" sz="2000" b="1" dirty="0"/>
              <a:t>levels off.</a:t>
            </a:r>
          </a:p>
          <a:p>
            <a:pPr marL="0" indent="0">
              <a:lnSpc>
                <a:spcPct val="100000"/>
              </a:lnSpc>
              <a:buNone/>
            </a:pPr>
            <a:r>
              <a:rPr lang="en-GB" sz="2000" dirty="0"/>
              <a:t>Any modifications to </a:t>
            </a:r>
            <a:r>
              <a:rPr lang="en-GB" sz="2000" b="1" dirty="0"/>
              <a:t>the product will have been made during the growth period </a:t>
            </a:r>
            <a:r>
              <a:rPr lang="en-GB" sz="2000" dirty="0"/>
              <a:t>and now the product is as it will remain.</a:t>
            </a:r>
            <a:br>
              <a:rPr lang="en-GB" sz="2000" dirty="0"/>
            </a:br>
            <a:r>
              <a:rPr lang="en-GB" sz="2000" dirty="0"/>
              <a:t>( Market research findings)</a:t>
            </a:r>
          </a:p>
          <a:p>
            <a:pPr marL="0" indent="0">
              <a:lnSpc>
                <a:spcPct val="100000"/>
              </a:lnSpc>
              <a:buNone/>
            </a:pPr>
            <a:r>
              <a:rPr lang="en-GB" sz="2000" dirty="0"/>
              <a:t>There is </a:t>
            </a:r>
            <a:r>
              <a:rPr lang="en-GB" sz="2000" b="1" dirty="0"/>
              <a:t>no upgrade or modification </a:t>
            </a:r>
            <a:r>
              <a:rPr lang="en-GB" sz="2000" dirty="0"/>
              <a:t>now, and additional customers will be gained by more </a:t>
            </a:r>
            <a:r>
              <a:rPr lang="en-GB" sz="2000" b="1" dirty="0"/>
              <a:t>aggressive marketing </a:t>
            </a:r>
            <a:r>
              <a:rPr lang="en-GB" sz="2000" dirty="0"/>
              <a:t>of the product and perhaps </a:t>
            </a:r>
            <a:r>
              <a:rPr lang="en-GB" sz="2000" b="1" dirty="0"/>
              <a:t>concentrating efforts on segments </a:t>
            </a:r>
            <a:r>
              <a:rPr lang="en-GB" sz="2000" dirty="0"/>
              <a:t>of the market that have not purchased in great number previously</a:t>
            </a:r>
          </a:p>
          <a:p>
            <a:pPr marL="0" indent="0">
              <a:lnSpc>
                <a:spcPct val="100000"/>
              </a:lnSpc>
              <a:buNone/>
            </a:pPr>
            <a:r>
              <a:rPr lang="en-GB" sz="2000" dirty="0"/>
              <a:t> </a:t>
            </a:r>
            <a:r>
              <a:rPr lang="en-GB" sz="2000" i="1" dirty="0">
                <a:solidFill>
                  <a:schemeClr val="tx2"/>
                </a:solidFill>
              </a:rPr>
              <a:t>(think about segmentation and the difference between generations).</a:t>
            </a:r>
          </a:p>
          <a:p>
            <a:pPr marL="0" indent="0">
              <a:lnSpc>
                <a:spcPct val="90000"/>
              </a:lnSpc>
              <a:buNone/>
            </a:pPr>
            <a:endParaRPr lang="en-GB" sz="1500" dirty="0"/>
          </a:p>
        </p:txBody>
      </p:sp>
      <p:pic>
        <p:nvPicPr>
          <p:cNvPr id="6" name="Picture 5">
            <a:extLst>
              <a:ext uri="{FF2B5EF4-FFF2-40B4-BE49-F238E27FC236}">
                <a16:creationId xmlns:a16="http://schemas.microsoft.com/office/drawing/2014/main" id="{73C69685-4BC2-4A26-AA65-507F0E8EA755}"/>
              </a:ext>
            </a:extLst>
          </p:cNvPr>
          <p:cNvPicPr>
            <a:picLocks noChangeAspect="1"/>
          </p:cNvPicPr>
          <p:nvPr/>
        </p:nvPicPr>
        <p:blipFill>
          <a:blip r:embed="rId2"/>
          <a:stretch>
            <a:fillRect/>
          </a:stretch>
        </p:blipFill>
        <p:spPr>
          <a:xfrm>
            <a:off x="7236296" y="332656"/>
            <a:ext cx="1671743" cy="1663385"/>
          </a:xfrm>
          <a:prstGeom prst="rect">
            <a:avLst/>
          </a:prstGeom>
          <a:noFill/>
        </p:spPr>
      </p:pic>
      <p:pic>
        <p:nvPicPr>
          <p:cNvPr id="2" name="Picture 1">
            <a:extLst>
              <a:ext uri="{FF2B5EF4-FFF2-40B4-BE49-F238E27FC236}">
                <a16:creationId xmlns:a16="http://schemas.microsoft.com/office/drawing/2014/main" id="{6D3548FA-6AEB-4543-B938-693E3DD50A5A}"/>
              </a:ext>
            </a:extLst>
          </p:cNvPr>
          <p:cNvPicPr>
            <a:picLocks noChangeAspect="1"/>
          </p:cNvPicPr>
          <p:nvPr/>
        </p:nvPicPr>
        <p:blipFill>
          <a:blip r:embed="rId3"/>
          <a:stretch>
            <a:fillRect/>
          </a:stretch>
        </p:blipFill>
        <p:spPr>
          <a:xfrm>
            <a:off x="5004048" y="2204864"/>
            <a:ext cx="4083150" cy="3384376"/>
          </a:xfrm>
          <a:prstGeom prst="rect">
            <a:avLst/>
          </a:prstGeom>
        </p:spPr>
      </p:pic>
    </p:spTree>
    <p:extLst>
      <p:ext uri="{BB962C8B-B14F-4D97-AF65-F5344CB8AC3E}">
        <p14:creationId xmlns:p14="http://schemas.microsoft.com/office/powerpoint/2010/main" val="41690849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964BDE-E2EB-4F80-827D-6453FE47A3D5}"/>
              </a:ext>
            </a:extLst>
          </p:cNvPr>
          <p:cNvSpPr>
            <a:spLocks noGrp="1"/>
          </p:cNvSpPr>
          <p:nvPr>
            <p:ph sz="half" idx="1"/>
          </p:nvPr>
        </p:nvSpPr>
        <p:spPr>
          <a:xfrm>
            <a:off x="0" y="476672"/>
            <a:ext cx="4860032" cy="5616624"/>
          </a:xfrm>
        </p:spPr>
        <p:txBody>
          <a:bodyPr>
            <a:normAutofit lnSpcReduction="10000"/>
          </a:bodyPr>
          <a:lstStyle/>
          <a:p>
            <a:pPr marL="0" indent="0">
              <a:lnSpc>
                <a:spcPct val="90000"/>
              </a:lnSpc>
              <a:buNone/>
            </a:pPr>
            <a:r>
              <a:rPr lang="en-GB" b="1" dirty="0">
                <a:solidFill>
                  <a:schemeClr val="tx2"/>
                </a:solidFill>
              </a:rPr>
              <a:t>Stage 4 – Decline</a:t>
            </a:r>
          </a:p>
          <a:p>
            <a:pPr marL="0" indent="0">
              <a:lnSpc>
                <a:spcPct val="100000"/>
              </a:lnSpc>
              <a:buNone/>
            </a:pPr>
            <a:r>
              <a:rPr lang="en-GB" sz="1800" dirty="0"/>
              <a:t>Once a product goes into decline for market-based reasons, it is </a:t>
            </a:r>
            <a:r>
              <a:rPr lang="en-GB" sz="1800" b="1" dirty="0"/>
              <a:t>almost impossible to stop it</a:t>
            </a:r>
            <a:r>
              <a:rPr lang="en-GB" sz="1800" dirty="0"/>
              <a:t>.</a:t>
            </a:r>
          </a:p>
          <a:p>
            <a:pPr marL="0" indent="0">
              <a:lnSpc>
                <a:spcPct val="100000"/>
              </a:lnSpc>
              <a:buNone/>
            </a:pPr>
            <a:r>
              <a:rPr lang="en-GB" sz="1800" dirty="0"/>
              <a:t>The rate of decline can be controlled to some extent, but </a:t>
            </a:r>
            <a:r>
              <a:rPr lang="en-GB" sz="1800" b="1" dirty="0"/>
              <a:t>inevitably sales and profits will fall </a:t>
            </a:r>
            <a:r>
              <a:rPr lang="en-GB" sz="1800" dirty="0"/>
              <a:t>regardless of marketing effort.</a:t>
            </a:r>
          </a:p>
          <a:p>
            <a:pPr marL="0" indent="0">
              <a:lnSpc>
                <a:spcPct val="100000"/>
              </a:lnSpc>
              <a:buNone/>
            </a:pPr>
            <a:r>
              <a:rPr lang="en-GB" sz="1800" dirty="0"/>
              <a:t>Decline can be </a:t>
            </a:r>
            <a:r>
              <a:rPr lang="en-GB" sz="1800" b="1" dirty="0"/>
              <a:t>environment related</a:t>
            </a:r>
            <a:r>
              <a:rPr lang="en-GB" sz="1800" dirty="0"/>
              <a:t>, rather than a result of poor management decisions.</a:t>
            </a:r>
          </a:p>
          <a:p>
            <a:pPr marL="0" indent="0">
              <a:lnSpc>
                <a:spcPct val="100000"/>
              </a:lnSpc>
              <a:buNone/>
            </a:pPr>
            <a:r>
              <a:rPr lang="en-GB" sz="1800" b="1" dirty="0"/>
              <a:t>Technological development or changes in consumer tastes </a:t>
            </a:r>
            <a:r>
              <a:rPr lang="en-GB" sz="1800" dirty="0"/>
              <a:t>for example can lead to the demise of the best managed products.</a:t>
            </a:r>
          </a:p>
          <a:p>
            <a:pPr marL="0" indent="0">
              <a:lnSpc>
                <a:spcPct val="100000"/>
              </a:lnSpc>
              <a:buNone/>
            </a:pPr>
            <a:r>
              <a:rPr lang="en-GB" sz="1800" b="1" dirty="0"/>
              <a:t>New technologies </a:t>
            </a:r>
            <a:r>
              <a:rPr lang="en-GB" sz="1800" dirty="0"/>
              <a:t>are increasingly becoming a powerful force .e.g.…..</a:t>
            </a:r>
          </a:p>
          <a:p>
            <a:pPr marL="0" indent="0">
              <a:lnSpc>
                <a:spcPct val="100000"/>
              </a:lnSpc>
              <a:buNone/>
            </a:pPr>
            <a:r>
              <a:rPr lang="en-GB" sz="1800" i="1" dirty="0"/>
              <a:t>Polaroid built a market around instant photographs…. Think what digital cameras and cameras within phones do now?…… however Polaroid have seen an upsurge again focussing on </a:t>
            </a:r>
            <a:r>
              <a:rPr lang="en-GB" sz="1800" b="1" i="1" dirty="0"/>
              <a:t>the retro market.</a:t>
            </a:r>
          </a:p>
          <a:p>
            <a:pPr marL="0" indent="0">
              <a:lnSpc>
                <a:spcPct val="90000"/>
              </a:lnSpc>
              <a:buNone/>
            </a:pPr>
            <a:endParaRPr lang="en-GB" sz="1300" dirty="0"/>
          </a:p>
        </p:txBody>
      </p:sp>
      <p:pic>
        <p:nvPicPr>
          <p:cNvPr id="6" name="Picture 5">
            <a:extLst>
              <a:ext uri="{FF2B5EF4-FFF2-40B4-BE49-F238E27FC236}">
                <a16:creationId xmlns:a16="http://schemas.microsoft.com/office/drawing/2014/main" id="{8BCE88CA-9C52-4967-AA7E-706B9B4F030A}"/>
              </a:ext>
            </a:extLst>
          </p:cNvPr>
          <p:cNvPicPr>
            <a:picLocks noChangeAspect="1"/>
          </p:cNvPicPr>
          <p:nvPr/>
        </p:nvPicPr>
        <p:blipFill>
          <a:blip r:embed="rId2"/>
          <a:stretch>
            <a:fillRect/>
          </a:stretch>
        </p:blipFill>
        <p:spPr>
          <a:xfrm>
            <a:off x="5220072" y="260648"/>
            <a:ext cx="3667824" cy="2448272"/>
          </a:xfrm>
          <a:prstGeom prst="rect">
            <a:avLst/>
          </a:prstGeom>
          <a:noFill/>
        </p:spPr>
      </p:pic>
      <p:pic>
        <p:nvPicPr>
          <p:cNvPr id="2" name="Picture 1">
            <a:extLst>
              <a:ext uri="{FF2B5EF4-FFF2-40B4-BE49-F238E27FC236}">
                <a16:creationId xmlns:a16="http://schemas.microsoft.com/office/drawing/2014/main" id="{9A627A4B-701F-4E76-9605-F2057337030B}"/>
              </a:ext>
            </a:extLst>
          </p:cNvPr>
          <p:cNvPicPr>
            <a:picLocks noChangeAspect="1"/>
          </p:cNvPicPr>
          <p:nvPr/>
        </p:nvPicPr>
        <p:blipFill>
          <a:blip r:embed="rId3"/>
          <a:stretch>
            <a:fillRect/>
          </a:stretch>
        </p:blipFill>
        <p:spPr>
          <a:xfrm>
            <a:off x="5746168" y="3140968"/>
            <a:ext cx="3141728" cy="2356296"/>
          </a:xfrm>
          <a:prstGeom prst="rect">
            <a:avLst/>
          </a:prstGeom>
        </p:spPr>
      </p:pic>
    </p:spTree>
    <p:extLst>
      <p:ext uri="{BB962C8B-B14F-4D97-AF65-F5344CB8AC3E}">
        <p14:creationId xmlns:p14="http://schemas.microsoft.com/office/powerpoint/2010/main" val="16407417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3E860-0DBC-412C-A884-F0CBA70DF3E7}"/>
              </a:ext>
            </a:extLst>
          </p:cNvPr>
          <p:cNvSpPr>
            <a:spLocks noGrp="1"/>
          </p:cNvSpPr>
          <p:nvPr>
            <p:ph type="title"/>
          </p:nvPr>
        </p:nvSpPr>
        <p:spPr>
          <a:xfrm>
            <a:off x="28580" y="0"/>
            <a:ext cx="8229600" cy="922114"/>
          </a:xfrm>
        </p:spPr>
        <p:txBody>
          <a:bodyPr anchor="ctr">
            <a:normAutofit/>
          </a:bodyPr>
          <a:lstStyle/>
          <a:p>
            <a:pPr>
              <a:lnSpc>
                <a:spcPct val="90000"/>
              </a:lnSpc>
            </a:pPr>
            <a:r>
              <a:rPr lang="en-GB" sz="2800" b="1" dirty="0">
                <a:solidFill>
                  <a:srgbClr val="0070C0"/>
                </a:solidFill>
              </a:rPr>
              <a:t>Assignment 2</a:t>
            </a:r>
          </a:p>
        </p:txBody>
      </p:sp>
      <p:sp>
        <p:nvSpPr>
          <p:cNvPr id="3" name="Content Placeholder 2">
            <a:extLst>
              <a:ext uri="{FF2B5EF4-FFF2-40B4-BE49-F238E27FC236}">
                <a16:creationId xmlns:a16="http://schemas.microsoft.com/office/drawing/2014/main" id="{4554CB90-BFA1-4739-B0D3-DB06D809D381}"/>
              </a:ext>
            </a:extLst>
          </p:cNvPr>
          <p:cNvSpPr>
            <a:spLocks noGrp="1"/>
          </p:cNvSpPr>
          <p:nvPr>
            <p:ph sz="half" idx="1"/>
          </p:nvPr>
        </p:nvSpPr>
        <p:spPr>
          <a:xfrm>
            <a:off x="4013974" y="411361"/>
            <a:ext cx="4781872" cy="3384376"/>
          </a:xfrm>
        </p:spPr>
        <p:txBody>
          <a:bodyPr>
            <a:normAutofit/>
          </a:bodyPr>
          <a:lstStyle/>
          <a:p>
            <a:pPr marL="0" indent="0">
              <a:buNone/>
            </a:pPr>
            <a:r>
              <a:rPr lang="en-GB" sz="2600" dirty="0"/>
              <a:t>What stage are you at ?</a:t>
            </a:r>
          </a:p>
          <a:p>
            <a:pPr marL="0" indent="0">
              <a:buNone/>
            </a:pPr>
            <a:endParaRPr lang="en-GB" sz="1300" dirty="0"/>
          </a:p>
          <a:p>
            <a:pPr marL="0" indent="0">
              <a:buNone/>
            </a:pPr>
            <a:endParaRPr lang="en-GB" sz="1200" dirty="0"/>
          </a:p>
          <a:p>
            <a:pPr marL="0" indent="0">
              <a:buNone/>
            </a:pPr>
            <a:r>
              <a:rPr lang="en-GB" sz="2600" dirty="0"/>
              <a:t>Have you thought of an idea?</a:t>
            </a:r>
          </a:p>
          <a:p>
            <a:pPr marL="0" indent="0">
              <a:buNone/>
            </a:pPr>
            <a:endParaRPr lang="en-GB" sz="1200" dirty="0"/>
          </a:p>
          <a:p>
            <a:pPr marL="0" indent="0">
              <a:buNone/>
            </a:pPr>
            <a:endParaRPr lang="en-GB" sz="2600" dirty="0"/>
          </a:p>
        </p:txBody>
      </p:sp>
      <p:pic>
        <p:nvPicPr>
          <p:cNvPr id="4" name="Picture 3">
            <a:extLst>
              <a:ext uri="{FF2B5EF4-FFF2-40B4-BE49-F238E27FC236}">
                <a16:creationId xmlns:a16="http://schemas.microsoft.com/office/drawing/2014/main" id="{8B278E35-49A9-467B-A3A2-383A16951472}"/>
              </a:ext>
            </a:extLst>
          </p:cNvPr>
          <p:cNvPicPr>
            <a:picLocks noChangeAspect="1"/>
          </p:cNvPicPr>
          <p:nvPr/>
        </p:nvPicPr>
        <p:blipFill>
          <a:blip r:embed="rId2"/>
          <a:stretch>
            <a:fillRect/>
          </a:stretch>
        </p:blipFill>
        <p:spPr>
          <a:xfrm>
            <a:off x="232359" y="752914"/>
            <a:ext cx="3065138" cy="2532070"/>
          </a:xfrm>
          <a:prstGeom prst="rect">
            <a:avLst/>
          </a:prstGeom>
        </p:spPr>
      </p:pic>
      <p:graphicFrame>
        <p:nvGraphicFramePr>
          <p:cNvPr id="5" name="Table 4">
            <a:extLst>
              <a:ext uri="{FF2B5EF4-FFF2-40B4-BE49-F238E27FC236}">
                <a16:creationId xmlns:a16="http://schemas.microsoft.com/office/drawing/2014/main" id="{5E144A6D-3716-4952-B7A0-BBA551B6DB22}"/>
              </a:ext>
            </a:extLst>
          </p:cNvPr>
          <p:cNvGraphicFramePr>
            <a:graphicFrameLocks noGrp="1"/>
          </p:cNvGraphicFramePr>
          <p:nvPr>
            <p:extLst>
              <p:ext uri="{D42A27DB-BD31-4B8C-83A1-F6EECF244321}">
                <p14:modId xmlns:p14="http://schemas.microsoft.com/office/powerpoint/2010/main" val="4241521550"/>
              </p:ext>
            </p:extLst>
          </p:nvPr>
        </p:nvGraphicFramePr>
        <p:xfrm>
          <a:off x="1043608" y="3645024"/>
          <a:ext cx="6631940" cy="2376266"/>
        </p:xfrm>
        <a:graphic>
          <a:graphicData uri="http://schemas.openxmlformats.org/drawingml/2006/table">
            <a:tbl>
              <a:tblPr firstRow="1" firstCol="1" bandRow="1"/>
              <a:tblGrid>
                <a:gridCol w="3315970">
                  <a:extLst>
                    <a:ext uri="{9D8B030D-6E8A-4147-A177-3AD203B41FA5}">
                      <a16:colId xmlns:a16="http://schemas.microsoft.com/office/drawing/2014/main" val="1688981449"/>
                    </a:ext>
                  </a:extLst>
                </a:gridCol>
                <a:gridCol w="3315970">
                  <a:extLst>
                    <a:ext uri="{9D8B030D-6E8A-4147-A177-3AD203B41FA5}">
                      <a16:colId xmlns:a16="http://schemas.microsoft.com/office/drawing/2014/main" val="3936105654"/>
                    </a:ext>
                  </a:extLst>
                </a:gridCol>
              </a:tblGrid>
              <a:tr h="447626">
                <a:tc>
                  <a:txBody>
                    <a:bodyPr/>
                    <a:lstStyle/>
                    <a:p>
                      <a:pPr marL="2286000" indent="-2286000" algn="just">
                        <a:tabLst>
                          <a:tab pos="457200" algn="l"/>
                          <a:tab pos="914400" algn="l"/>
                          <a:tab pos="1371600" algn="l"/>
                          <a:tab pos="1828800" algn="l"/>
                        </a:tabLst>
                      </a:pPr>
                      <a:r>
                        <a:rPr lang="en-GB" sz="1200" b="1">
                          <a:effectLst/>
                          <a:latin typeface="Arial" panose="020B0604020202020204" pitchFamily="34" charset="0"/>
                          <a:ea typeface="Times New Roman" panose="02020603050405020304" pitchFamily="18" charset="0"/>
                          <a:cs typeface="Times New Roman" panose="02020603050405020304" pitchFamily="18" charset="0"/>
                        </a:rPr>
                        <a:t>GROUP A</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1">
                          <a:effectLst/>
                          <a:latin typeface="Arial" panose="020B0604020202020204" pitchFamily="34" charset="0"/>
                          <a:ea typeface="Times New Roman" panose="02020603050405020304" pitchFamily="18" charset="0"/>
                          <a:cs typeface="Times New Roman" panose="02020603050405020304" pitchFamily="18" charset="0"/>
                        </a:rPr>
                        <a:t>GROUP B</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7875790"/>
                  </a:ext>
                </a:extLst>
              </a:tr>
              <a:tr h="275520">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Marriott Hotels</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Premier Inn</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5958192"/>
                  </a:ext>
                </a:extLst>
              </a:tr>
              <a:tr h="275520">
                <a:tc>
                  <a:txBody>
                    <a:bodyPr/>
                    <a:lstStyle/>
                    <a:p>
                      <a:pPr marL="2286000" indent="-2286000" algn="just">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cs typeface="Times New Roman" panose="02020603050405020304" pitchFamily="18" charset="0"/>
                        </a:rPr>
                        <a:t>Hilton Hotel</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Best Western</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107430"/>
                  </a:ext>
                </a:extLst>
              </a:tr>
              <a:tr h="275520">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Crown Plaza</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Travelodge</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32243263"/>
                  </a:ext>
                </a:extLst>
              </a:tr>
              <a:tr h="275520">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Raffles</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Holiday Inn</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93871495"/>
                  </a:ext>
                </a:extLst>
              </a:tr>
              <a:tr h="275520">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Ritz Carlton</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Ibis</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8527278"/>
                  </a:ext>
                </a:extLst>
              </a:tr>
              <a:tr h="275520">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Six Senses</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Moxy</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07924544"/>
                  </a:ext>
                </a:extLst>
              </a:tr>
              <a:tr h="275520">
                <a:tc>
                  <a:txBody>
                    <a:bodyPr/>
                    <a:lstStyle/>
                    <a:p>
                      <a:pPr marL="2286000" indent="-2286000" algn="just">
                        <a:tabLst>
                          <a:tab pos="457200" algn="l"/>
                          <a:tab pos="914400" algn="l"/>
                          <a:tab pos="1371600" algn="l"/>
                          <a:tab pos="1828800" algn="l"/>
                        </a:tabLst>
                      </a:pPr>
                      <a:r>
                        <a:rPr lang="en-GB" sz="1200" b="0">
                          <a:effectLst/>
                          <a:latin typeface="Arial" panose="020B0604020202020204" pitchFamily="34" charset="0"/>
                          <a:ea typeface="Times New Roman" panose="02020603050405020304" pitchFamily="18" charset="0"/>
                          <a:cs typeface="Times New Roman" panose="02020603050405020304" pitchFamily="18" charset="0"/>
                        </a:rPr>
                        <a:t>Sheraton</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0" indent="-2286000" algn="just">
                        <a:tabLst>
                          <a:tab pos="457200" algn="l"/>
                          <a:tab pos="914400" algn="l"/>
                          <a:tab pos="1371600" algn="l"/>
                          <a:tab pos="1828800" algn="l"/>
                        </a:tabLst>
                      </a:pPr>
                      <a:r>
                        <a:rPr lang="en-GB" sz="1200" b="0" dirty="0" err="1">
                          <a:effectLst/>
                          <a:latin typeface="Arial" panose="020B0604020202020204" pitchFamily="34" charset="0"/>
                          <a:ea typeface="Times New Roman" panose="02020603050405020304" pitchFamily="18" charset="0"/>
                          <a:cs typeface="Times New Roman" panose="02020603050405020304" pitchFamily="18" charset="0"/>
                        </a:rPr>
                        <a:t>JoandJoe</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0822035"/>
                  </a:ext>
                </a:extLst>
              </a:tr>
            </a:tbl>
          </a:graphicData>
        </a:graphic>
      </p:graphicFrame>
    </p:spTree>
    <p:extLst>
      <p:ext uri="{BB962C8B-B14F-4D97-AF65-F5344CB8AC3E}">
        <p14:creationId xmlns:p14="http://schemas.microsoft.com/office/powerpoint/2010/main" val="1584975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356B-6E2C-4B7B-B224-7F66C762A821}"/>
              </a:ext>
            </a:extLst>
          </p:cNvPr>
          <p:cNvSpPr>
            <a:spLocks noGrp="1"/>
          </p:cNvSpPr>
          <p:nvPr>
            <p:ph type="title"/>
          </p:nvPr>
        </p:nvSpPr>
        <p:spPr>
          <a:xfrm>
            <a:off x="215008" y="188640"/>
            <a:ext cx="8229600" cy="490066"/>
          </a:xfrm>
        </p:spPr>
        <p:txBody>
          <a:bodyPr>
            <a:normAutofit/>
          </a:bodyPr>
          <a:lstStyle/>
          <a:p>
            <a:r>
              <a:rPr lang="en-GB" sz="2800" b="1" i="1" dirty="0">
                <a:solidFill>
                  <a:schemeClr val="tx2"/>
                </a:solidFill>
              </a:rPr>
              <a:t>References</a:t>
            </a:r>
          </a:p>
        </p:txBody>
      </p:sp>
      <p:sp>
        <p:nvSpPr>
          <p:cNvPr id="3" name="Content Placeholder 2">
            <a:extLst>
              <a:ext uri="{FF2B5EF4-FFF2-40B4-BE49-F238E27FC236}">
                <a16:creationId xmlns:a16="http://schemas.microsoft.com/office/drawing/2014/main" id="{E1510AA9-7A9A-421A-A426-8EB179739F06}"/>
              </a:ext>
            </a:extLst>
          </p:cNvPr>
          <p:cNvSpPr>
            <a:spLocks noGrp="1"/>
          </p:cNvSpPr>
          <p:nvPr>
            <p:ph idx="1"/>
          </p:nvPr>
        </p:nvSpPr>
        <p:spPr>
          <a:xfrm>
            <a:off x="215008" y="545374"/>
            <a:ext cx="8928992" cy="5328592"/>
          </a:xfrm>
        </p:spPr>
        <p:txBody>
          <a:bodyPr>
            <a:noAutofit/>
          </a:bodyPr>
          <a:lstStyle/>
          <a:p>
            <a:pPr marL="0" indent="0">
              <a:buNone/>
            </a:pPr>
            <a:endParaRPr lang="en-GB" sz="1400" dirty="0"/>
          </a:p>
          <a:p>
            <a:pPr marL="0" indent="0">
              <a:lnSpc>
                <a:spcPct val="150000"/>
              </a:lnSpc>
              <a:buNone/>
            </a:pPr>
            <a:r>
              <a:rPr lang="en-GB" sz="1600" dirty="0"/>
              <a:t>Bowie D et al. Hospitality Marketing.3</a:t>
            </a:r>
            <a:r>
              <a:rPr lang="en-GB" sz="1600" baseline="30000" dirty="0"/>
              <a:t>rd</a:t>
            </a:r>
            <a:r>
              <a:rPr lang="en-GB" sz="1600" dirty="0"/>
              <a:t> </a:t>
            </a:r>
            <a:r>
              <a:rPr lang="en-GB" sz="1600" dirty="0" err="1"/>
              <a:t>Edn</a:t>
            </a:r>
            <a:r>
              <a:rPr lang="en-GB" sz="1600" dirty="0"/>
              <a:t>. (2017) Routledge. London.</a:t>
            </a:r>
          </a:p>
          <a:p>
            <a:pPr marL="0" indent="0">
              <a:lnSpc>
                <a:spcPct val="150000"/>
              </a:lnSpc>
              <a:buNone/>
            </a:pPr>
            <a:r>
              <a:rPr lang="en-GB" sz="1600" dirty="0"/>
              <a:t>Bowman, C. and Faulkner, D. (1997) Competitive and corporate strategy. London: Irwin. </a:t>
            </a:r>
          </a:p>
          <a:p>
            <a:pPr marL="0" indent="0">
              <a:lnSpc>
                <a:spcPct val="150000"/>
              </a:lnSpc>
              <a:buNone/>
            </a:pPr>
            <a:r>
              <a:rPr lang="en-GB" sz="1600" dirty="0"/>
              <a:t>Brassington. F, </a:t>
            </a:r>
            <a:r>
              <a:rPr lang="en-GB" sz="1600" dirty="0" err="1"/>
              <a:t>Petitt</a:t>
            </a:r>
            <a:r>
              <a:rPr lang="en-GB" sz="1600" dirty="0"/>
              <a:t>. S, Principles of Marketing 4</a:t>
            </a:r>
            <a:r>
              <a:rPr lang="en-GB" sz="1600" baseline="30000" dirty="0"/>
              <a:t>th</a:t>
            </a:r>
            <a:r>
              <a:rPr lang="en-GB" sz="1600" dirty="0"/>
              <a:t> </a:t>
            </a:r>
            <a:r>
              <a:rPr lang="en-GB" sz="1600" dirty="0" err="1"/>
              <a:t>Edn</a:t>
            </a:r>
            <a:r>
              <a:rPr lang="en-GB" sz="1600" dirty="0"/>
              <a:t>. (2006) Prentice Hall, Harlow ,England</a:t>
            </a:r>
          </a:p>
          <a:p>
            <a:pPr marL="0" indent="0">
              <a:lnSpc>
                <a:spcPct val="150000"/>
              </a:lnSpc>
              <a:buNone/>
            </a:pPr>
            <a:r>
              <a:rPr lang="en-GB" sz="1600" dirty="0" err="1"/>
              <a:t>Burgess,C</a:t>
            </a:r>
            <a:r>
              <a:rPr lang="en-GB" sz="1600" dirty="0"/>
              <a:t>. Burgess, M. (2020) The New Marketing. Sage. London</a:t>
            </a:r>
          </a:p>
          <a:p>
            <a:pPr marL="0" indent="0">
              <a:lnSpc>
                <a:spcPct val="150000"/>
              </a:lnSpc>
              <a:buNone/>
            </a:pPr>
            <a:r>
              <a:rPr lang="en-GB" sz="1600" dirty="0" err="1"/>
              <a:t>Hudson,S</a:t>
            </a:r>
            <a:r>
              <a:rPr lang="en-GB" sz="1600" dirty="0"/>
              <a:t>. </a:t>
            </a:r>
            <a:r>
              <a:rPr lang="en-GB" sz="1600" dirty="0" err="1"/>
              <a:t>Hudson,L</a:t>
            </a:r>
            <a:r>
              <a:rPr lang="en-GB" sz="1600" dirty="0"/>
              <a:t> (2017) Marketing for Tourism, Hospitality &amp; Events. Sage. London</a:t>
            </a:r>
          </a:p>
          <a:p>
            <a:pPr marL="0" indent="0">
              <a:lnSpc>
                <a:spcPct val="150000"/>
              </a:lnSpc>
              <a:buNone/>
            </a:pPr>
            <a:r>
              <a:rPr lang="en-GB" sz="1600" dirty="0"/>
              <a:t>Jacobs. R, ‘Value demand helps boost sales at Whitbread’. Financial times(15 December 2010) p.20</a:t>
            </a:r>
          </a:p>
          <a:p>
            <a:pPr marL="0" indent="0">
              <a:lnSpc>
                <a:spcPct val="150000"/>
              </a:lnSpc>
              <a:buNone/>
            </a:pPr>
            <a:r>
              <a:rPr lang="en-GB" sz="1600" dirty="0"/>
              <a:t>Kotler, P Armstrong, G. Harris, LC &amp; Piercy. N. Principles of Marketing.6</a:t>
            </a:r>
            <a:r>
              <a:rPr lang="en-GB" sz="1600" baseline="30000" dirty="0"/>
              <a:t>th</a:t>
            </a:r>
            <a:r>
              <a:rPr lang="en-GB" sz="1600" dirty="0"/>
              <a:t> European </a:t>
            </a:r>
            <a:r>
              <a:rPr lang="en-GB" sz="1600" dirty="0" err="1"/>
              <a:t>Edn</a:t>
            </a:r>
            <a:r>
              <a:rPr lang="en-GB" sz="1600" dirty="0"/>
              <a:t>.(2014) </a:t>
            </a:r>
            <a:r>
              <a:rPr lang="en-GB" sz="1600" dirty="0" err="1"/>
              <a:t>Pearson,London</a:t>
            </a:r>
            <a:r>
              <a:rPr lang="en-GB" sz="1600" dirty="0"/>
              <a:t>.</a:t>
            </a:r>
          </a:p>
          <a:p>
            <a:pPr marL="0" indent="0">
              <a:lnSpc>
                <a:spcPct val="150000"/>
              </a:lnSpc>
              <a:buNone/>
            </a:pPr>
            <a:r>
              <a:rPr lang="en-GB" sz="1600" dirty="0" err="1"/>
              <a:t>Kotler.P</a:t>
            </a:r>
            <a:r>
              <a:rPr lang="en-GB" sz="1600" dirty="0"/>
              <a:t>, Keller. KL, Marketing management,13</a:t>
            </a:r>
            <a:r>
              <a:rPr lang="en-GB" sz="1600" baseline="30000" dirty="0"/>
              <a:t>th</a:t>
            </a:r>
            <a:r>
              <a:rPr lang="en-GB" sz="1600" dirty="0"/>
              <a:t> </a:t>
            </a:r>
            <a:r>
              <a:rPr lang="en-GB" sz="1600" dirty="0" err="1"/>
              <a:t>Edn</a:t>
            </a:r>
            <a:r>
              <a:rPr lang="en-GB" sz="1600" dirty="0"/>
              <a:t>.(2009) (Upper Saddle River, NJ.)Prentice Hall</a:t>
            </a:r>
          </a:p>
        </p:txBody>
      </p:sp>
    </p:spTree>
    <p:extLst>
      <p:ext uri="{BB962C8B-B14F-4D97-AF65-F5344CB8AC3E}">
        <p14:creationId xmlns:p14="http://schemas.microsoft.com/office/powerpoint/2010/main" val="2338615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356B-6E2C-4B7B-B224-7F66C762A821}"/>
              </a:ext>
            </a:extLst>
          </p:cNvPr>
          <p:cNvSpPr>
            <a:spLocks noGrp="1"/>
          </p:cNvSpPr>
          <p:nvPr>
            <p:ph type="title"/>
          </p:nvPr>
        </p:nvSpPr>
        <p:spPr>
          <a:xfrm>
            <a:off x="251520" y="223276"/>
            <a:ext cx="8229600" cy="490066"/>
          </a:xfrm>
        </p:spPr>
        <p:txBody>
          <a:bodyPr>
            <a:normAutofit/>
          </a:bodyPr>
          <a:lstStyle/>
          <a:p>
            <a:r>
              <a:rPr lang="en-GB" sz="2800" b="1" i="1" dirty="0">
                <a:solidFill>
                  <a:schemeClr val="tx2"/>
                </a:solidFill>
              </a:rPr>
              <a:t>References</a:t>
            </a:r>
          </a:p>
        </p:txBody>
      </p:sp>
      <p:sp>
        <p:nvSpPr>
          <p:cNvPr id="3" name="Content Placeholder 2">
            <a:extLst>
              <a:ext uri="{FF2B5EF4-FFF2-40B4-BE49-F238E27FC236}">
                <a16:creationId xmlns:a16="http://schemas.microsoft.com/office/drawing/2014/main" id="{E1510AA9-7A9A-421A-A426-8EB179739F06}"/>
              </a:ext>
            </a:extLst>
          </p:cNvPr>
          <p:cNvSpPr>
            <a:spLocks noGrp="1"/>
          </p:cNvSpPr>
          <p:nvPr>
            <p:ph idx="1"/>
          </p:nvPr>
        </p:nvSpPr>
        <p:spPr>
          <a:xfrm>
            <a:off x="107504" y="558896"/>
            <a:ext cx="8928992" cy="5616624"/>
          </a:xfrm>
        </p:spPr>
        <p:txBody>
          <a:bodyPr>
            <a:noAutofit/>
          </a:bodyPr>
          <a:lstStyle/>
          <a:p>
            <a:pPr marL="0" indent="0">
              <a:buNone/>
            </a:pPr>
            <a:endParaRPr lang="en-GB" sz="1400" dirty="0"/>
          </a:p>
          <a:p>
            <a:pPr marL="0" indent="0">
              <a:lnSpc>
                <a:spcPct val="150000"/>
              </a:lnSpc>
              <a:buNone/>
            </a:pPr>
            <a:r>
              <a:rPr lang="en-GB" sz="1600" dirty="0" err="1"/>
              <a:t>Lonner</a:t>
            </a:r>
            <a:r>
              <a:rPr lang="en-GB" sz="1600" dirty="0"/>
              <a:t>, W.J. and Berry, J.W. (1996) </a:t>
            </a:r>
            <a:r>
              <a:rPr lang="en-GB" sz="1600" i="1" dirty="0"/>
              <a:t>Field methods in cross-cultural research</a:t>
            </a:r>
            <a:r>
              <a:rPr lang="en-GB" sz="1600" dirty="0"/>
              <a:t>. Ann Arbor, MI: UMI. </a:t>
            </a:r>
          </a:p>
          <a:p>
            <a:pPr marL="0" indent="0">
              <a:lnSpc>
                <a:spcPct val="150000"/>
              </a:lnSpc>
              <a:buNone/>
            </a:pPr>
            <a:r>
              <a:rPr lang="en-GB" sz="1600" dirty="0"/>
              <a:t>Porter, M.E. (2004) Competitive strategy: Techniques for </a:t>
            </a:r>
            <a:r>
              <a:rPr lang="en-GB" sz="1600" dirty="0" err="1"/>
              <a:t>analyzing</a:t>
            </a:r>
            <a:r>
              <a:rPr lang="en-GB" sz="1600" dirty="0"/>
              <a:t> industries and competitors. New York: Free Press. </a:t>
            </a:r>
          </a:p>
          <a:p>
            <a:pPr marL="0" indent="0">
              <a:lnSpc>
                <a:spcPct val="150000"/>
              </a:lnSpc>
              <a:buNone/>
            </a:pPr>
            <a:r>
              <a:rPr lang="en-GB" sz="1600" dirty="0" err="1"/>
              <a:t>Ries</a:t>
            </a:r>
            <a:r>
              <a:rPr lang="en-GB" sz="1600" dirty="0"/>
              <a:t>, A., Trout, J. (1990). Bottom-up Marketing. United Kingdom: Penguin.</a:t>
            </a:r>
          </a:p>
          <a:p>
            <a:pPr marL="0" indent="0">
              <a:lnSpc>
                <a:spcPct val="150000"/>
              </a:lnSpc>
              <a:buNone/>
            </a:pPr>
            <a:r>
              <a:rPr lang="en-GB" sz="1600" dirty="0"/>
              <a:t>Smith PR &amp; Zook ZE (2020) Marketing communications. Kogan Page, London </a:t>
            </a:r>
          </a:p>
          <a:p>
            <a:pPr marL="0" indent="0">
              <a:lnSpc>
                <a:spcPct val="150000"/>
              </a:lnSpc>
              <a:buNone/>
            </a:pPr>
            <a:r>
              <a:rPr lang="en-GB" sz="1600" dirty="0" err="1"/>
              <a:t>Steenburgh</a:t>
            </a:r>
            <a:r>
              <a:rPr lang="en-GB" sz="1600" dirty="0"/>
              <a:t>, TJ &amp; Avery, J. (2010). Marketing analysis toolkit: A situation analysis. HBS Case (510-079)</a:t>
            </a:r>
          </a:p>
          <a:p>
            <a:pPr marL="0" indent="0">
              <a:lnSpc>
                <a:spcPct val="150000"/>
              </a:lnSpc>
              <a:buNone/>
            </a:pPr>
            <a:r>
              <a:rPr lang="en-GB" sz="1600" dirty="0"/>
              <a:t>Van de </a:t>
            </a:r>
            <a:r>
              <a:rPr lang="en-GB" sz="1600" dirty="0" err="1"/>
              <a:t>Vijver</a:t>
            </a:r>
            <a:r>
              <a:rPr lang="en-GB" sz="1600" dirty="0"/>
              <a:t>, F. J. R., &amp; Leung, K. (1997). Methods and data analysis for cross-cultural research. Sage Publications, Inc.</a:t>
            </a:r>
          </a:p>
          <a:p>
            <a:pPr marL="0" indent="0">
              <a:lnSpc>
                <a:spcPct val="150000"/>
              </a:lnSpc>
              <a:buNone/>
            </a:pPr>
            <a:r>
              <a:rPr lang="en-GB" sz="1600" dirty="0"/>
              <a:t>Watkins, D. and Cheung, S. (1995) “Culture, gender, and response bias,” Journal of Cross-Cultural Psychology, 26(5), pp. 490–504. Available at: https://doi.org/10.1177/0022022195265003. </a:t>
            </a:r>
          </a:p>
          <a:p>
            <a:pPr marL="0" indent="0">
              <a:lnSpc>
                <a:spcPct val="150000"/>
              </a:lnSpc>
              <a:buNone/>
            </a:pPr>
            <a:r>
              <a:rPr lang="en-GB" sz="1600" dirty="0"/>
              <a:t>Williams, K.C  (1981)Behavioural Aspects of Marketing, Heinemann Professional Publishing. New York</a:t>
            </a:r>
          </a:p>
        </p:txBody>
      </p:sp>
    </p:spTree>
    <p:extLst>
      <p:ext uri="{BB962C8B-B14F-4D97-AF65-F5344CB8AC3E}">
        <p14:creationId xmlns:p14="http://schemas.microsoft.com/office/powerpoint/2010/main" val="2246740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074913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2006/documentManagement/types"/>
    <ds:schemaRef ds:uri="http://schemas.microsoft.com/office/2006/metadata/properties"/>
    <ds:schemaRef ds:uri="http://schemas.microsoft.com/office/infopath/2007/PartnerControls"/>
    <ds:schemaRef ds:uri="http://purl.org/dc/elements/1.1/"/>
    <ds:schemaRef ds:uri="211f9404-bca0-4bcf-9c1d-965ccb6f8d2d"/>
    <ds:schemaRef ds:uri="303dbf9b-b85b-46a0-94f1-894078c07ecd"/>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3321</Words>
  <Application>Microsoft Office PowerPoint</Application>
  <PresentationFormat>On-screen Show (4:3)</PresentationFormat>
  <Paragraphs>321</Paragraphs>
  <Slides>42</Slides>
  <Notes>16</Notes>
  <HiddenSlides>0</HiddenSlides>
  <MMClips>2</MMClips>
  <ScaleCrop>false</ScaleCrop>
  <HeadingPairs>
    <vt:vector size="6" baseType="variant">
      <vt:variant>
        <vt:lpstr>Fonts Used</vt:lpstr>
      </vt:variant>
      <vt:variant>
        <vt:i4>6</vt:i4>
      </vt:variant>
      <vt:variant>
        <vt:lpstr>Theme</vt:lpstr>
      </vt:variant>
      <vt:variant>
        <vt:i4>17</vt:i4>
      </vt:variant>
      <vt:variant>
        <vt:lpstr>Slide Titles</vt:lpstr>
      </vt:variant>
      <vt:variant>
        <vt:i4>42</vt:i4>
      </vt:variant>
    </vt:vector>
  </HeadingPairs>
  <TitlesOfParts>
    <vt:vector size="65" baseType="lpstr">
      <vt:lpstr>Arial</vt:lpstr>
      <vt:lpstr>Calibri</vt:lpstr>
      <vt:lpstr>Calibri Light</vt:lpstr>
      <vt:lpstr>Times New Roman</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Marketing Essentials BMIH4005</vt:lpstr>
      <vt:lpstr>Before we start  As there are quite a few of us here, please ensure that your microphone is muted during all teaching until you are asked a question or there is a group discussion to prevent background noise.  Your camera must be always on during lectures please.  This and all sessions will be recorded so that you can watch it again </vt:lpstr>
      <vt:lpstr>Recap</vt:lpstr>
      <vt:lpstr>Aims For Today</vt:lpstr>
      <vt:lpstr>Situation Analysis</vt:lpstr>
      <vt:lpstr>Situational analysis 5 ‘C’s</vt:lpstr>
      <vt:lpstr>Company </vt:lpstr>
      <vt:lpstr>Customers </vt:lpstr>
      <vt:lpstr>Competitors </vt:lpstr>
      <vt:lpstr>Collaborators </vt:lpstr>
      <vt:lpstr>Climate </vt:lpstr>
      <vt:lpstr>PowerPoint Presentation</vt:lpstr>
      <vt:lpstr>PowerPoint Presentation</vt:lpstr>
      <vt:lpstr>PowerPoint Presentation</vt:lpstr>
      <vt:lpstr>Market Research</vt:lpstr>
      <vt:lpstr> Primary and secondary data </vt:lpstr>
      <vt:lpstr>Quantitative vs Qualitative </vt:lpstr>
      <vt:lpstr>Sample Selection </vt:lpstr>
      <vt:lpstr>Response Bias</vt:lpstr>
      <vt:lpstr>PowerPoint Presentation</vt:lpstr>
      <vt:lpstr>PowerPoint Presentation</vt:lpstr>
      <vt:lpstr>Data</vt:lpstr>
      <vt:lpstr>PowerPoint Presentation</vt:lpstr>
      <vt:lpstr>PowerPoint Presentation</vt:lpstr>
      <vt:lpstr>PowerPoint Presentation</vt:lpstr>
      <vt:lpstr>What is GDPR ? What does it stand for? </vt:lpstr>
      <vt:lpstr>PowerPoint Presentation</vt:lpstr>
      <vt:lpstr>PowerPoint Presentation</vt:lpstr>
      <vt:lpstr>PowerPoint Presentation</vt:lpstr>
      <vt:lpstr>Omnichannel Marketing</vt:lpstr>
      <vt:lpstr>PowerPoint Presentation</vt:lpstr>
      <vt:lpstr>Information can help us understand our  customers  &amp; maintain loyalty</vt:lpstr>
      <vt:lpstr>Successful Brand Strategy Example (Old Spice Repositioning)</vt:lpstr>
      <vt:lpstr>PowerPoint Presentation</vt:lpstr>
      <vt:lpstr>The Product cycle</vt:lpstr>
      <vt:lpstr>PowerPoint Presentation</vt:lpstr>
      <vt:lpstr>PowerPoint Presentation</vt:lpstr>
      <vt:lpstr>PowerPoint Presentation</vt:lpstr>
      <vt:lpstr>Assignment 2</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45</cp:revision>
  <dcterms:created xsi:type="dcterms:W3CDTF">2020-10-29T13:18:29Z</dcterms:created>
  <dcterms:modified xsi:type="dcterms:W3CDTF">2022-11-17T08:33:26Z</dcterms:modified>
</cp:coreProperties>
</file>