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8"/>
  </p:notesMasterIdLst>
  <p:sldIdLst>
    <p:sldId id="341" r:id="rId2"/>
    <p:sldId id="258" r:id="rId3"/>
    <p:sldId id="433" r:id="rId4"/>
    <p:sldId id="359" r:id="rId5"/>
    <p:sldId id="368" r:id="rId6"/>
    <p:sldId id="423" r:id="rId7"/>
    <p:sldId id="409" r:id="rId8"/>
    <p:sldId id="410" r:id="rId9"/>
    <p:sldId id="411" r:id="rId10"/>
    <p:sldId id="412" r:id="rId11"/>
    <p:sldId id="428" r:id="rId12"/>
    <p:sldId id="424" r:id="rId13"/>
    <p:sldId id="425" r:id="rId14"/>
    <p:sldId id="434" r:id="rId15"/>
    <p:sldId id="372" r:id="rId16"/>
    <p:sldId id="373" r:id="rId17"/>
    <p:sldId id="426" r:id="rId18"/>
    <p:sldId id="376" r:id="rId19"/>
    <p:sldId id="377" r:id="rId20"/>
    <p:sldId id="378" r:id="rId21"/>
    <p:sldId id="379" r:id="rId22"/>
    <p:sldId id="380" r:id="rId23"/>
    <p:sldId id="381" r:id="rId24"/>
    <p:sldId id="382" r:id="rId25"/>
    <p:sldId id="383" r:id="rId26"/>
    <p:sldId id="384" r:id="rId27"/>
    <p:sldId id="385" r:id="rId28"/>
    <p:sldId id="386" r:id="rId29"/>
    <p:sldId id="387" r:id="rId30"/>
    <p:sldId id="388" r:id="rId31"/>
    <p:sldId id="389" r:id="rId32"/>
    <p:sldId id="390" r:id="rId33"/>
    <p:sldId id="429" r:id="rId34"/>
    <p:sldId id="432" r:id="rId35"/>
    <p:sldId id="339" r:id="rId36"/>
    <p:sldId id="361" r:id="rId3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82" autoAdjust="0"/>
    <p:restoredTop sz="94662" autoAdjust="0"/>
  </p:normalViewPr>
  <p:slideViewPr>
    <p:cSldViewPr>
      <p:cViewPr varScale="1">
        <p:scale>
          <a:sx n="106" d="100"/>
          <a:sy n="106" d="100"/>
        </p:scale>
        <p:origin x="1758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4886232-197F-412F-BE5C-E1124953BBD8}" type="doc">
      <dgm:prSet loTypeId="urn:microsoft.com/office/officeart/2005/8/layout/radial5" loCatId="cycle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9416942D-5B63-4212-B3E3-C619440C54E4}">
      <dgm:prSet phldrT="[Text]"/>
      <dgm:spPr/>
      <dgm:t>
        <a:bodyPr/>
        <a:lstStyle/>
        <a:p>
          <a:r>
            <a:rPr lang="en-GB" b="1" dirty="0"/>
            <a:t>ISSUE</a:t>
          </a:r>
        </a:p>
      </dgm:t>
    </dgm:pt>
    <dgm:pt modelId="{18D62F96-85B6-491E-B665-298418187A51}" type="parTrans" cxnId="{89F4EB05-1634-4A58-AAE2-D43905CA478B}">
      <dgm:prSet/>
      <dgm:spPr/>
      <dgm:t>
        <a:bodyPr/>
        <a:lstStyle/>
        <a:p>
          <a:endParaRPr lang="en-GB"/>
        </a:p>
      </dgm:t>
    </dgm:pt>
    <dgm:pt modelId="{2A02ABDC-4E07-4B61-8ED6-AD60DA8C22D3}" type="sibTrans" cxnId="{89F4EB05-1634-4A58-AAE2-D43905CA478B}">
      <dgm:prSet/>
      <dgm:spPr/>
      <dgm:t>
        <a:bodyPr/>
        <a:lstStyle/>
        <a:p>
          <a:endParaRPr lang="en-GB"/>
        </a:p>
      </dgm:t>
    </dgm:pt>
    <dgm:pt modelId="{B22F24BC-4EFD-46AE-B5D0-C6AA4CDCB625}">
      <dgm:prSet phldrT="[Text]" custT="1"/>
      <dgm:spPr/>
      <dgm:t>
        <a:bodyPr/>
        <a:lstStyle/>
        <a:p>
          <a:r>
            <a:rPr lang="en-GB" sz="1400" b="1" dirty="0">
              <a:solidFill>
                <a:schemeClr val="tx2">
                  <a:lumMod val="50000"/>
                </a:schemeClr>
              </a:solidFill>
            </a:rPr>
            <a:t>National Government</a:t>
          </a:r>
        </a:p>
      </dgm:t>
    </dgm:pt>
    <dgm:pt modelId="{8C64C9C0-A5D7-4906-9A11-FCD2295105DD}" type="parTrans" cxnId="{110FDFAB-C9AB-4749-ADC6-F5CB561793CE}">
      <dgm:prSet/>
      <dgm:spPr/>
      <dgm:t>
        <a:bodyPr/>
        <a:lstStyle/>
        <a:p>
          <a:endParaRPr lang="en-GB"/>
        </a:p>
      </dgm:t>
    </dgm:pt>
    <dgm:pt modelId="{9AE4AD73-4623-469A-BED1-40C09961A82F}" type="sibTrans" cxnId="{110FDFAB-C9AB-4749-ADC6-F5CB561793CE}">
      <dgm:prSet/>
      <dgm:spPr/>
      <dgm:t>
        <a:bodyPr/>
        <a:lstStyle/>
        <a:p>
          <a:endParaRPr lang="en-GB"/>
        </a:p>
      </dgm:t>
    </dgm:pt>
    <dgm:pt modelId="{AA5E8491-84A3-4D62-A708-6C86CD8DFB35}">
      <dgm:prSet phldrT="[Text]" custT="1"/>
      <dgm:spPr/>
      <dgm:t>
        <a:bodyPr/>
        <a:lstStyle/>
        <a:p>
          <a:r>
            <a:rPr lang="en-GB" sz="1400" b="1" dirty="0">
              <a:solidFill>
                <a:schemeClr val="tx2">
                  <a:lumMod val="50000"/>
                </a:schemeClr>
              </a:solidFill>
            </a:rPr>
            <a:t>Regional Government</a:t>
          </a:r>
        </a:p>
      </dgm:t>
    </dgm:pt>
    <dgm:pt modelId="{43C5AA54-A7E2-46A1-94F0-A155BD16B7B1}" type="parTrans" cxnId="{3374AF00-6F85-4BD5-96BD-7ADECC2C217A}">
      <dgm:prSet/>
      <dgm:spPr/>
      <dgm:t>
        <a:bodyPr/>
        <a:lstStyle/>
        <a:p>
          <a:endParaRPr lang="en-GB"/>
        </a:p>
      </dgm:t>
    </dgm:pt>
    <dgm:pt modelId="{4938F014-AEC2-4F92-A9AB-2270EF945BA3}" type="sibTrans" cxnId="{3374AF00-6F85-4BD5-96BD-7ADECC2C217A}">
      <dgm:prSet/>
      <dgm:spPr/>
      <dgm:t>
        <a:bodyPr/>
        <a:lstStyle/>
        <a:p>
          <a:endParaRPr lang="en-GB"/>
        </a:p>
      </dgm:t>
    </dgm:pt>
    <dgm:pt modelId="{4BF9DB7C-1A63-4415-BA53-2DA9C89A6430}">
      <dgm:prSet phldrT="[Text]" custT="1"/>
      <dgm:spPr/>
      <dgm:t>
        <a:bodyPr/>
        <a:lstStyle/>
        <a:p>
          <a:r>
            <a:rPr lang="en-GB" sz="1400" b="1" dirty="0">
              <a:solidFill>
                <a:schemeClr val="tx2">
                  <a:lumMod val="50000"/>
                </a:schemeClr>
              </a:solidFill>
            </a:rPr>
            <a:t>Local Government</a:t>
          </a:r>
        </a:p>
      </dgm:t>
    </dgm:pt>
    <dgm:pt modelId="{9A80CDD5-EB65-44F3-9416-82BA8B96CB64}" type="parTrans" cxnId="{3AE32DDC-F3B9-4779-BCCC-13AA0BE62E9A}">
      <dgm:prSet/>
      <dgm:spPr/>
      <dgm:t>
        <a:bodyPr/>
        <a:lstStyle/>
        <a:p>
          <a:endParaRPr lang="en-GB"/>
        </a:p>
      </dgm:t>
    </dgm:pt>
    <dgm:pt modelId="{FECC12B6-057D-4EB3-B99E-DC6614CEF720}" type="sibTrans" cxnId="{3AE32DDC-F3B9-4779-BCCC-13AA0BE62E9A}">
      <dgm:prSet/>
      <dgm:spPr/>
      <dgm:t>
        <a:bodyPr/>
        <a:lstStyle/>
        <a:p>
          <a:endParaRPr lang="en-GB"/>
        </a:p>
      </dgm:t>
    </dgm:pt>
    <dgm:pt modelId="{7940ECA1-27F4-4CCB-AF10-037A4A81FFEF}">
      <dgm:prSet phldrT="[Text]" custT="1"/>
      <dgm:spPr/>
      <dgm:t>
        <a:bodyPr/>
        <a:lstStyle/>
        <a:p>
          <a:r>
            <a:rPr lang="en-GB" sz="1400" b="1" dirty="0">
              <a:solidFill>
                <a:schemeClr val="tx2">
                  <a:lumMod val="50000"/>
                </a:schemeClr>
              </a:solidFill>
            </a:rPr>
            <a:t>Public Bodies</a:t>
          </a:r>
        </a:p>
      </dgm:t>
    </dgm:pt>
    <dgm:pt modelId="{E8DD6272-37F2-469C-A06E-127DADD90021}" type="parTrans" cxnId="{AABD3843-5DD0-4A6F-811D-338E1A62739B}">
      <dgm:prSet/>
      <dgm:spPr/>
      <dgm:t>
        <a:bodyPr/>
        <a:lstStyle/>
        <a:p>
          <a:endParaRPr lang="en-GB"/>
        </a:p>
      </dgm:t>
    </dgm:pt>
    <dgm:pt modelId="{5790E70C-DF24-4819-B846-8E729F32B5E7}" type="sibTrans" cxnId="{AABD3843-5DD0-4A6F-811D-338E1A62739B}">
      <dgm:prSet/>
      <dgm:spPr/>
      <dgm:t>
        <a:bodyPr/>
        <a:lstStyle/>
        <a:p>
          <a:endParaRPr lang="en-GB"/>
        </a:p>
      </dgm:t>
    </dgm:pt>
    <dgm:pt modelId="{EA31C74E-5B30-49AB-B4AF-D69A3125D545}">
      <dgm:prSet custT="1"/>
      <dgm:spPr/>
      <dgm:t>
        <a:bodyPr/>
        <a:lstStyle/>
        <a:p>
          <a:r>
            <a:rPr lang="en-GB" sz="1400" b="1" dirty="0">
              <a:solidFill>
                <a:schemeClr val="tx2">
                  <a:lumMod val="50000"/>
                </a:schemeClr>
              </a:solidFill>
            </a:rPr>
            <a:t>Private Companies</a:t>
          </a:r>
        </a:p>
      </dgm:t>
    </dgm:pt>
    <dgm:pt modelId="{FD4DA76D-2511-43C5-9D8F-87A59FB69631}" type="parTrans" cxnId="{2D0F37FB-1AB4-4250-9284-BB7A3DD5A9E2}">
      <dgm:prSet/>
      <dgm:spPr/>
      <dgm:t>
        <a:bodyPr/>
        <a:lstStyle/>
        <a:p>
          <a:endParaRPr lang="en-GB"/>
        </a:p>
      </dgm:t>
    </dgm:pt>
    <dgm:pt modelId="{665E21B2-7321-4755-B67E-9A8DB5B94579}" type="sibTrans" cxnId="{2D0F37FB-1AB4-4250-9284-BB7A3DD5A9E2}">
      <dgm:prSet/>
      <dgm:spPr/>
      <dgm:t>
        <a:bodyPr/>
        <a:lstStyle/>
        <a:p>
          <a:endParaRPr lang="en-GB"/>
        </a:p>
      </dgm:t>
    </dgm:pt>
    <dgm:pt modelId="{C4E320F5-A869-4412-8A3E-B4C0A25750C1}">
      <dgm:prSet/>
      <dgm:spPr/>
      <dgm:t>
        <a:bodyPr/>
        <a:lstStyle/>
        <a:p>
          <a:r>
            <a:rPr lang="en-GB" b="1" dirty="0">
              <a:solidFill>
                <a:schemeClr val="tx2">
                  <a:lumMod val="50000"/>
                </a:schemeClr>
              </a:solidFill>
            </a:rPr>
            <a:t>NGOs</a:t>
          </a:r>
        </a:p>
      </dgm:t>
    </dgm:pt>
    <dgm:pt modelId="{AE51D7DE-A6D9-4F0E-B910-A327D768E665}" type="parTrans" cxnId="{73218EEB-FEBE-421B-91A2-A41A1314F850}">
      <dgm:prSet/>
      <dgm:spPr/>
      <dgm:t>
        <a:bodyPr/>
        <a:lstStyle/>
        <a:p>
          <a:endParaRPr lang="en-GB"/>
        </a:p>
      </dgm:t>
    </dgm:pt>
    <dgm:pt modelId="{E253F20E-C1DB-4F9B-9AAA-95DA59337514}" type="sibTrans" cxnId="{73218EEB-FEBE-421B-91A2-A41A1314F850}">
      <dgm:prSet/>
      <dgm:spPr/>
      <dgm:t>
        <a:bodyPr/>
        <a:lstStyle/>
        <a:p>
          <a:endParaRPr lang="en-GB"/>
        </a:p>
      </dgm:t>
    </dgm:pt>
    <dgm:pt modelId="{B7516EA7-70A7-47F2-BE78-8E29AC20E105}">
      <dgm:prSet/>
      <dgm:spPr/>
      <dgm:t>
        <a:bodyPr/>
        <a:lstStyle/>
        <a:p>
          <a:r>
            <a:rPr lang="en-GB" b="1" dirty="0">
              <a:solidFill>
                <a:schemeClr val="tx2">
                  <a:lumMod val="50000"/>
                </a:schemeClr>
              </a:solidFill>
            </a:rPr>
            <a:t>Community Groups</a:t>
          </a:r>
        </a:p>
      </dgm:t>
    </dgm:pt>
    <dgm:pt modelId="{877D81DC-7CAC-423E-88AB-1FAF71999CB8}" type="parTrans" cxnId="{4EF901DB-8AAE-49E0-AA95-9BED0DC99751}">
      <dgm:prSet/>
      <dgm:spPr/>
      <dgm:t>
        <a:bodyPr/>
        <a:lstStyle/>
        <a:p>
          <a:endParaRPr lang="en-GB"/>
        </a:p>
      </dgm:t>
    </dgm:pt>
    <dgm:pt modelId="{2C743246-9CA5-47BD-9664-32BDB809B8EE}" type="sibTrans" cxnId="{4EF901DB-8AAE-49E0-AA95-9BED0DC99751}">
      <dgm:prSet/>
      <dgm:spPr/>
      <dgm:t>
        <a:bodyPr/>
        <a:lstStyle/>
        <a:p>
          <a:endParaRPr lang="en-GB"/>
        </a:p>
      </dgm:t>
    </dgm:pt>
    <dgm:pt modelId="{4F909568-B539-45B0-8D77-A722E9627A20}">
      <dgm:prSet/>
      <dgm:spPr/>
      <dgm:t>
        <a:bodyPr/>
        <a:lstStyle/>
        <a:p>
          <a:r>
            <a:rPr lang="en-GB" b="1" dirty="0">
              <a:solidFill>
                <a:schemeClr val="tx2">
                  <a:lumMod val="50000"/>
                </a:schemeClr>
              </a:solidFill>
            </a:rPr>
            <a:t>Individuals</a:t>
          </a:r>
        </a:p>
      </dgm:t>
    </dgm:pt>
    <dgm:pt modelId="{8A24540E-9249-4031-ACCD-CB15DDFC4B92}" type="parTrans" cxnId="{AF6675FF-2AB9-4744-8996-9797E2C451CA}">
      <dgm:prSet/>
      <dgm:spPr/>
      <dgm:t>
        <a:bodyPr/>
        <a:lstStyle/>
        <a:p>
          <a:endParaRPr lang="en-GB"/>
        </a:p>
      </dgm:t>
    </dgm:pt>
    <dgm:pt modelId="{A07088CC-6734-4600-8928-17C388E284B3}" type="sibTrans" cxnId="{AF6675FF-2AB9-4744-8996-9797E2C451CA}">
      <dgm:prSet/>
      <dgm:spPr/>
      <dgm:t>
        <a:bodyPr/>
        <a:lstStyle/>
        <a:p>
          <a:endParaRPr lang="en-GB"/>
        </a:p>
      </dgm:t>
    </dgm:pt>
    <dgm:pt modelId="{7DC560CD-7863-41B7-8635-BB346B9667BF}" type="pres">
      <dgm:prSet presAssocID="{B4886232-197F-412F-BE5C-E1124953BBD8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6295C9E8-347D-4830-8961-89E46B2124F5}" type="pres">
      <dgm:prSet presAssocID="{9416942D-5B63-4212-B3E3-C619440C54E4}" presName="centerShape" presStyleLbl="node0" presStyleIdx="0" presStyleCnt="1"/>
      <dgm:spPr/>
    </dgm:pt>
    <dgm:pt modelId="{1C2B6E97-0A34-4BC7-9FE9-BCFBF43408A3}" type="pres">
      <dgm:prSet presAssocID="{8C64C9C0-A5D7-4906-9A11-FCD2295105DD}" presName="parTrans" presStyleLbl="sibTrans2D1" presStyleIdx="0" presStyleCnt="8"/>
      <dgm:spPr/>
    </dgm:pt>
    <dgm:pt modelId="{DCB31ECC-C610-4299-823A-0EB9D0054926}" type="pres">
      <dgm:prSet presAssocID="{8C64C9C0-A5D7-4906-9A11-FCD2295105DD}" presName="connectorText" presStyleLbl="sibTrans2D1" presStyleIdx="0" presStyleCnt="8"/>
      <dgm:spPr/>
    </dgm:pt>
    <dgm:pt modelId="{2F715D3C-A7AE-46CD-A7D3-E8D2906C1AFA}" type="pres">
      <dgm:prSet presAssocID="{B22F24BC-4EFD-46AE-B5D0-C6AA4CDCB625}" presName="node" presStyleLbl="node1" presStyleIdx="0" presStyleCnt="8">
        <dgm:presLayoutVars>
          <dgm:bulletEnabled val="1"/>
        </dgm:presLayoutVars>
      </dgm:prSet>
      <dgm:spPr/>
    </dgm:pt>
    <dgm:pt modelId="{F0E0BA4C-1E9F-461F-85B1-B4048209A32F}" type="pres">
      <dgm:prSet presAssocID="{43C5AA54-A7E2-46A1-94F0-A155BD16B7B1}" presName="parTrans" presStyleLbl="sibTrans2D1" presStyleIdx="1" presStyleCnt="8"/>
      <dgm:spPr/>
    </dgm:pt>
    <dgm:pt modelId="{91C66E00-680E-4399-9FAF-295EAC9A0D61}" type="pres">
      <dgm:prSet presAssocID="{43C5AA54-A7E2-46A1-94F0-A155BD16B7B1}" presName="connectorText" presStyleLbl="sibTrans2D1" presStyleIdx="1" presStyleCnt="8"/>
      <dgm:spPr/>
    </dgm:pt>
    <dgm:pt modelId="{B5F24308-D1D2-4280-82BE-720C1F85AACD}" type="pres">
      <dgm:prSet presAssocID="{AA5E8491-84A3-4D62-A708-6C86CD8DFB35}" presName="node" presStyleLbl="node1" presStyleIdx="1" presStyleCnt="8">
        <dgm:presLayoutVars>
          <dgm:bulletEnabled val="1"/>
        </dgm:presLayoutVars>
      </dgm:prSet>
      <dgm:spPr/>
    </dgm:pt>
    <dgm:pt modelId="{9881618C-434D-429C-BE0B-90A099600F90}" type="pres">
      <dgm:prSet presAssocID="{9A80CDD5-EB65-44F3-9416-82BA8B96CB64}" presName="parTrans" presStyleLbl="sibTrans2D1" presStyleIdx="2" presStyleCnt="8"/>
      <dgm:spPr/>
    </dgm:pt>
    <dgm:pt modelId="{1170C70C-BA54-4609-8833-C5906536A8EE}" type="pres">
      <dgm:prSet presAssocID="{9A80CDD5-EB65-44F3-9416-82BA8B96CB64}" presName="connectorText" presStyleLbl="sibTrans2D1" presStyleIdx="2" presStyleCnt="8"/>
      <dgm:spPr/>
    </dgm:pt>
    <dgm:pt modelId="{F7980EDB-6F9F-44D0-8BA1-97F017EAB272}" type="pres">
      <dgm:prSet presAssocID="{4BF9DB7C-1A63-4415-BA53-2DA9C89A6430}" presName="node" presStyleLbl="node1" presStyleIdx="2" presStyleCnt="8">
        <dgm:presLayoutVars>
          <dgm:bulletEnabled val="1"/>
        </dgm:presLayoutVars>
      </dgm:prSet>
      <dgm:spPr/>
    </dgm:pt>
    <dgm:pt modelId="{F6AD1352-C79A-45D0-B59C-A899BB16FB2E}" type="pres">
      <dgm:prSet presAssocID="{E8DD6272-37F2-469C-A06E-127DADD90021}" presName="parTrans" presStyleLbl="sibTrans2D1" presStyleIdx="3" presStyleCnt="8"/>
      <dgm:spPr/>
    </dgm:pt>
    <dgm:pt modelId="{F407A656-04D5-46DF-B6C7-8179BBD0D9EB}" type="pres">
      <dgm:prSet presAssocID="{E8DD6272-37F2-469C-A06E-127DADD90021}" presName="connectorText" presStyleLbl="sibTrans2D1" presStyleIdx="3" presStyleCnt="8"/>
      <dgm:spPr/>
    </dgm:pt>
    <dgm:pt modelId="{FAC18729-1B12-40B3-8047-1A11C535E9D9}" type="pres">
      <dgm:prSet presAssocID="{7940ECA1-27F4-4CCB-AF10-037A4A81FFEF}" presName="node" presStyleLbl="node1" presStyleIdx="3" presStyleCnt="8">
        <dgm:presLayoutVars>
          <dgm:bulletEnabled val="1"/>
        </dgm:presLayoutVars>
      </dgm:prSet>
      <dgm:spPr/>
    </dgm:pt>
    <dgm:pt modelId="{A932A4BE-E011-495B-B97D-D421ECCD4326}" type="pres">
      <dgm:prSet presAssocID="{FD4DA76D-2511-43C5-9D8F-87A59FB69631}" presName="parTrans" presStyleLbl="sibTrans2D1" presStyleIdx="4" presStyleCnt="8"/>
      <dgm:spPr/>
    </dgm:pt>
    <dgm:pt modelId="{41286B87-6DEB-4237-99EB-3E0673142EC1}" type="pres">
      <dgm:prSet presAssocID="{FD4DA76D-2511-43C5-9D8F-87A59FB69631}" presName="connectorText" presStyleLbl="sibTrans2D1" presStyleIdx="4" presStyleCnt="8"/>
      <dgm:spPr/>
    </dgm:pt>
    <dgm:pt modelId="{A2CC7C8A-4C75-4D0C-8E03-90B3C66B71CA}" type="pres">
      <dgm:prSet presAssocID="{EA31C74E-5B30-49AB-B4AF-D69A3125D545}" presName="node" presStyleLbl="node1" presStyleIdx="4" presStyleCnt="8">
        <dgm:presLayoutVars>
          <dgm:bulletEnabled val="1"/>
        </dgm:presLayoutVars>
      </dgm:prSet>
      <dgm:spPr/>
    </dgm:pt>
    <dgm:pt modelId="{3AE122C3-386A-4583-81AA-9488B374651A}" type="pres">
      <dgm:prSet presAssocID="{AE51D7DE-A6D9-4F0E-B910-A327D768E665}" presName="parTrans" presStyleLbl="sibTrans2D1" presStyleIdx="5" presStyleCnt="8"/>
      <dgm:spPr/>
    </dgm:pt>
    <dgm:pt modelId="{5E0BD97B-FFB1-48CF-B4E8-C004A78FB433}" type="pres">
      <dgm:prSet presAssocID="{AE51D7DE-A6D9-4F0E-B910-A327D768E665}" presName="connectorText" presStyleLbl="sibTrans2D1" presStyleIdx="5" presStyleCnt="8"/>
      <dgm:spPr/>
    </dgm:pt>
    <dgm:pt modelId="{FFEE68EC-CE20-4E85-A947-84FC0675B1CA}" type="pres">
      <dgm:prSet presAssocID="{C4E320F5-A869-4412-8A3E-B4C0A25750C1}" presName="node" presStyleLbl="node1" presStyleIdx="5" presStyleCnt="8">
        <dgm:presLayoutVars>
          <dgm:bulletEnabled val="1"/>
        </dgm:presLayoutVars>
      </dgm:prSet>
      <dgm:spPr/>
    </dgm:pt>
    <dgm:pt modelId="{BB6DCB2C-04DF-44BF-89E4-6AC4692C8666}" type="pres">
      <dgm:prSet presAssocID="{877D81DC-7CAC-423E-88AB-1FAF71999CB8}" presName="parTrans" presStyleLbl="sibTrans2D1" presStyleIdx="6" presStyleCnt="8"/>
      <dgm:spPr/>
    </dgm:pt>
    <dgm:pt modelId="{05160983-09C8-4CD9-9003-60117A1D5FB6}" type="pres">
      <dgm:prSet presAssocID="{877D81DC-7CAC-423E-88AB-1FAF71999CB8}" presName="connectorText" presStyleLbl="sibTrans2D1" presStyleIdx="6" presStyleCnt="8"/>
      <dgm:spPr/>
    </dgm:pt>
    <dgm:pt modelId="{5B94F073-E066-4556-951D-3C0E1FF50E54}" type="pres">
      <dgm:prSet presAssocID="{B7516EA7-70A7-47F2-BE78-8E29AC20E105}" presName="node" presStyleLbl="node1" presStyleIdx="6" presStyleCnt="8">
        <dgm:presLayoutVars>
          <dgm:bulletEnabled val="1"/>
        </dgm:presLayoutVars>
      </dgm:prSet>
      <dgm:spPr/>
    </dgm:pt>
    <dgm:pt modelId="{4B297110-B3EF-448B-BEC9-BA1B1FFA8A67}" type="pres">
      <dgm:prSet presAssocID="{8A24540E-9249-4031-ACCD-CB15DDFC4B92}" presName="parTrans" presStyleLbl="sibTrans2D1" presStyleIdx="7" presStyleCnt="8"/>
      <dgm:spPr/>
    </dgm:pt>
    <dgm:pt modelId="{86A339C4-FF2E-46F2-9DE9-46CF565F9432}" type="pres">
      <dgm:prSet presAssocID="{8A24540E-9249-4031-ACCD-CB15DDFC4B92}" presName="connectorText" presStyleLbl="sibTrans2D1" presStyleIdx="7" presStyleCnt="8"/>
      <dgm:spPr/>
    </dgm:pt>
    <dgm:pt modelId="{C03519AD-1971-4D3D-ACAA-C03E696E71A3}" type="pres">
      <dgm:prSet presAssocID="{4F909568-B539-45B0-8D77-A722E9627A20}" presName="node" presStyleLbl="node1" presStyleIdx="7" presStyleCnt="8">
        <dgm:presLayoutVars>
          <dgm:bulletEnabled val="1"/>
        </dgm:presLayoutVars>
      </dgm:prSet>
      <dgm:spPr/>
    </dgm:pt>
  </dgm:ptLst>
  <dgm:cxnLst>
    <dgm:cxn modelId="{3374AF00-6F85-4BD5-96BD-7ADECC2C217A}" srcId="{9416942D-5B63-4212-B3E3-C619440C54E4}" destId="{AA5E8491-84A3-4D62-A708-6C86CD8DFB35}" srcOrd="1" destOrd="0" parTransId="{43C5AA54-A7E2-46A1-94F0-A155BD16B7B1}" sibTransId="{4938F014-AEC2-4F92-A9AB-2270EF945BA3}"/>
    <dgm:cxn modelId="{082B5A01-9BEB-4060-B4AE-F544E585297C}" type="presOf" srcId="{FD4DA76D-2511-43C5-9D8F-87A59FB69631}" destId="{A932A4BE-E011-495B-B97D-D421ECCD4326}" srcOrd="0" destOrd="0" presId="urn:microsoft.com/office/officeart/2005/8/layout/radial5"/>
    <dgm:cxn modelId="{89F4EB05-1634-4A58-AAE2-D43905CA478B}" srcId="{B4886232-197F-412F-BE5C-E1124953BBD8}" destId="{9416942D-5B63-4212-B3E3-C619440C54E4}" srcOrd="0" destOrd="0" parTransId="{18D62F96-85B6-491E-B665-298418187A51}" sibTransId="{2A02ABDC-4E07-4B61-8ED6-AD60DA8C22D3}"/>
    <dgm:cxn modelId="{8A45EE0C-353D-4608-880F-8D059FDC4878}" type="presOf" srcId="{FD4DA76D-2511-43C5-9D8F-87A59FB69631}" destId="{41286B87-6DEB-4237-99EB-3E0673142EC1}" srcOrd="1" destOrd="0" presId="urn:microsoft.com/office/officeart/2005/8/layout/radial5"/>
    <dgm:cxn modelId="{327E5510-6386-4937-BA3A-866421FC71C1}" type="presOf" srcId="{AE51D7DE-A6D9-4F0E-B910-A327D768E665}" destId="{5E0BD97B-FFB1-48CF-B4E8-C004A78FB433}" srcOrd="1" destOrd="0" presId="urn:microsoft.com/office/officeart/2005/8/layout/radial5"/>
    <dgm:cxn modelId="{4732D510-3ECC-4FB2-9F90-9775420B7342}" type="presOf" srcId="{B7516EA7-70A7-47F2-BE78-8E29AC20E105}" destId="{5B94F073-E066-4556-951D-3C0E1FF50E54}" srcOrd="0" destOrd="0" presId="urn:microsoft.com/office/officeart/2005/8/layout/radial5"/>
    <dgm:cxn modelId="{5A64AE14-D631-45AD-905E-6F9723870203}" type="presOf" srcId="{4BF9DB7C-1A63-4415-BA53-2DA9C89A6430}" destId="{F7980EDB-6F9F-44D0-8BA1-97F017EAB272}" srcOrd="0" destOrd="0" presId="urn:microsoft.com/office/officeart/2005/8/layout/radial5"/>
    <dgm:cxn modelId="{F4786326-491A-48A9-AE00-D1CB8E3FD315}" type="presOf" srcId="{8A24540E-9249-4031-ACCD-CB15DDFC4B92}" destId="{86A339C4-FF2E-46F2-9DE9-46CF565F9432}" srcOrd="1" destOrd="0" presId="urn:microsoft.com/office/officeart/2005/8/layout/radial5"/>
    <dgm:cxn modelId="{5DC7272F-A981-4F2E-8EC8-841A7B68B0D2}" type="presOf" srcId="{877D81DC-7CAC-423E-88AB-1FAF71999CB8}" destId="{05160983-09C8-4CD9-9003-60117A1D5FB6}" srcOrd="1" destOrd="0" presId="urn:microsoft.com/office/officeart/2005/8/layout/radial5"/>
    <dgm:cxn modelId="{CCBF6A37-D099-4870-9447-0E1B2D62E5DD}" type="presOf" srcId="{E8DD6272-37F2-469C-A06E-127DADD90021}" destId="{F6AD1352-C79A-45D0-B59C-A899BB16FB2E}" srcOrd="0" destOrd="0" presId="urn:microsoft.com/office/officeart/2005/8/layout/radial5"/>
    <dgm:cxn modelId="{73D5895C-9AC0-429A-A02B-F97A2E7D1C95}" type="presOf" srcId="{4F909568-B539-45B0-8D77-A722E9627A20}" destId="{C03519AD-1971-4D3D-ACAA-C03E696E71A3}" srcOrd="0" destOrd="0" presId="urn:microsoft.com/office/officeart/2005/8/layout/radial5"/>
    <dgm:cxn modelId="{AABD3843-5DD0-4A6F-811D-338E1A62739B}" srcId="{9416942D-5B63-4212-B3E3-C619440C54E4}" destId="{7940ECA1-27F4-4CCB-AF10-037A4A81FFEF}" srcOrd="3" destOrd="0" parTransId="{E8DD6272-37F2-469C-A06E-127DADD90021}" sibTransId="{5790E70C-DF24-4819-B846-8E729F32B5E7}"/>
    <dgm:cxn modelId="{61377E46-9818-464A-8789-F1BDE73A3550}" type="presOf" srcId="{9A80CDD5-EB65-44F3-9416-82BA8B96CB64}" destId="{9881618C-434D-429C-BE0B-90A099600F90}" srcOrd="0" destOrd="0" presId="urn:microsoft.com/office/officeart/2005/8/layout/radial5"/>
    <dgm:cxn modelId="{F192FB4E-CCEA-41D7-A15E-F2B26004E50B}" type="presOf" srcId="{C4E320F5-A869-4412-8A3E-B4C0A25750C1}" destId="{FFEE68EC-CE20-4E85-A947-84FC0675B1CA}" srcOrd="0" destOrd="0" presId="urn:microsoft.com/office/officeart/2005/8/layout/radial5"/>
    <dgm:cxn modelId="{651B4272-1C21-471A-B895-2C7D5FB33269}" type="presOf" srcId="{43C5AA54-A7E2-46A1-94F0-A155BD16B7B1}" destId="{91C66E00-680E-4399-9FAF-295EAC9A0D61}" srcOrd="1" destOrd="0" presId="urn:microsoft.com/office/officeart/2005/8/layout/radial5"/>
    <dgm:cxn modelId="{50C2E054-9E9E-4DB9-8C14-9F0034AF7CDF}" type="presOf" srcId="{9A80CDD5-EB65-44F3-9416-82BA8B96CB64}" destId="{1170C70C-BA54-4609-8833-C5906536A8EE}" srcOrd="1" destOrd="0" presId="urn:microsoft.com/office/officeart/2005/8/layout/radial5"/>
    <dgm:cxn modelId="{29D4397F-B673-439F-894C-2778D3961183}" type="presOf" srcId="{7940ECA1-27F4-4CCB-AF10-037A4A81FFEF}" destId="{FAC18729-1B12-40B3-8047-1A11C535E9D9}" srcOrd="0" destOrd="0" presId="urn:microsoft.com/office/officeart/2005/8/layout/radial5"/>
    <dgm:cxn modelId="{8138E981-BCEB-4A83-BB63-1F8940CF6471}" type="presOf" srcId="{EA31C74E-5B30-49AB-B4AF-D69A3125D545}" destId="{A2CC7C8A-4C75-4D0C-8E03-90B3C66B71CA}" srcOrd="0" destOrd="0" presId="urn:microsoft.com/office/officeart/2005/8/layout/radial5"/>
    <dgm:cxn modelId="{4AB5AB82-9F09-49EE-88E8-63C0201FDCAF}" type="presOf" srcId="{877D81DC-7CAC-423E-88AB-1FAF71999CB8}" destId="{BB6DCB2C-04DF-44BF-89E4-6AC4692C8666}" srcOrd="0" destOrd="0" presId="urn:microsoft.com/office/officeart/2005/8/layout/radial5"/>
    <dgm:cxn modelId="{CD4BEB96-E53B-4B4B-B4D7-701EBDE91A1F}" type="presOf" srcId="{8C64C9C0-A5D7-4906-9A11-FCD2295105DD}" destId="{1C2B6E97-0A34-4BC7-9FE9-BCFBF43408A3}" srcOrd="0" destOrd="0" presId="urn:microsoft.com/office/officeart/2005/8/layout/radial5"/>
    <dgm:cxn modelId="{110FDFAB-C9AB-4749-ADC6-F5CB561793CE}" srcId="{9416942D-5B63-4212-B3E3-C619440C54E4}" destId="{B22F24BC-4EFD-46AE-B5D0-C6AA4CDCB625}" srcOrd="0" destOrd="0" parTransId="{8C64C9C0-A5D7-4906-9A11-FCD2295105DD}" sibTransId="{9AE4AD73-4623-469A-BED1-40C09961A82F}"/>
    <dgm:cxn modelId="{F63CC6B9-9A52-4088-A8F3-3A5653452533}" type="presOf" srcId="{43C5AA54-A7E2-46A1-94F0-A155BD16B7B1}" destId="{F0E0BA4C-1E9F-461F-85B1-B4048209A32F}" srcOrd="0" destOrd="0" presId="urn:microsoft.com/office/officeart/2005/8/layout/radial5"/>
    <dgm:cxn modelId="{2F31ADBC-4CC3-42BF-9EDA-67A6FAAAEC7C}" type="presOf" srcId="{8C64C9C0-A5D7-4906-9A11-FCD2295105DD}" destId="{DCB31ECC-C610-4299-823A-0EB9D0054926}" srcOrd="1" destOrd="0" presId="urn:microsoft.com/office/officeart/2005/8/layout/radial5"/>
    <dgm:cxn modelId="{4EBC0BC0-5643-42A1-A0BC-AD12D6443B1A}" type="presOf" srcId="{B22F24BC-4EFD-46AE-B5D0-C6AA4CDCB625}" destId="{2F715D3C-A7AE-46CD-A7D3-E8D2906C1AFA}" srcOrd="0" destOrd="0" presId="urn:microsoft.com/office/officeart/2005/8/layout/radial5"/>
    <dgm:cxn modelId="{6D4CA6C0-75C3-4FF2-AE53-81B18DDA0185}" type="presOf" srcId="{AA5E8491-84A3-4D62-A708-6C86CD8DFB35}" destId="{B5F24308-D1D2-4280-82BE-720C1F85AACD}" srcOrd="0" destOrd="0" presId="urn:microsoft.com/office/officeart/2005/8/layout/radial5"/>
    <dgm:cxn modelId="{E33CD4CE-FEDA-470A-B986-B6CE677B5D84}" type="presOf" srcId="{B4886232-197F-412F-BE5C-E1124953BBD8}" destId="{7DC560CD-7863-41B7-8635-BB346B9667BF}" srcOrd="0" destOrd="0" presId="urn:microsoft.com/office/officeart/2005/8/layout/radial5"/>
    <dgm:cxn modelId="{08FBDCD0-D9D2-4C64-957E-FC9A12223A21}" type="presOf" srcId="{9416942D-5B63-4212-B3E3-C619440C54E4}" destId="{6295C9E8-347D-4830-8961-89E46B2124F5}" srcOrd="0" destOrd="0" presId="urn:microsoft.com/office/officeart/2005/8/layout/radial5"/>
    <dgm:cxn modelId="{A84D9DD1-07CE-4ED2-9A50-16070FC78C39}" type="presOf" srcId="{8A24540E-9249-4031-ACCD-CB15DDFC4B92}" destId="{4B297110-B3EF-448B-BEC9-BA1B1FFA8A67}" srcOrd="0" destOrd="0" presId="urn:microsoft.com/office/officeart/2005/8/layout/radial5"/>
    <dgm:cxn modelId="{4EF901DB-8AAE-49E0-AA95-9BED0DC99751}" srcId="{9416942D-5B63-4212-B3E3-C619440C54E4}" destId="{B7516EA7-70A7-47F2-BE78-8E29AC20E105}" srcOrd="6" destOrd="0" parTransId="{877D81DC-7CAC-423E-88AB-1FAF71999CB8}" sibTransId="{2C743246-9CA5-47BD-9664-32BDB809B8EE}"/>
    <dgm:cxn modelId="{3AE32DDC-F3B9-4779-BCCC-13AA0BE62E9A}" srcId="{9416942D-5B63-4212-B3E3-C619440C54E4}" destId="{4BF9DB7C-1A63-4415-BA53-2DA9C89A6430}" srcOrd="2" destOrd="0" parTransId="{9A80CDD5-EB65-44F3-9416-82BA8B96CB64}" sibTransId="{FECC12B6-057D-4EB3-B99E-DC6614CEF720}"/>
    <dgm:cxn modelId="{73218EEB-FEBE-421B-91A2-A41A1314F850}" srcId="{9416942D-5B63-4212-B3E3-C619440C54E4}" destId="{C4E320F5-A869-4412-8A3E-B4C0A25750C1}" srcOrd="5" destOrd="0" parTransId="{AE51D7DE-A6D9-4F0E-B910-A327D768E665}" sibTransId="{E253F20E-C1DB-4F9B-9AAA-95DA59337514}"/>
    <dgm:cxn modelId="{2D0F37FB-1AB4-4250-9284-BB7A3DD5A9E2}" srcId="{9416942D-5B63-4212-B3E3-C619440C54E4}" destId="{EA31C74E-5B30-49AB-B4AF-D69A3125D545}" srcOrd="4" destOrd="0" parTransId="{FD4DA76D-2511-43C5-9D8F-87A59FB69631}" sibTransId="{665E21B2-7321-4755-B67E-9A8DB5B94579}"/>
    <dgm:cxn modelId="{C0DD8DFB-792E-4613-907C-E03AA2E6C328}" type="presOf" srcId="{E8DD6272-37F2-469C-A06E-127DADD90021}" destId="{F407A656-04D5-46DF-B6C7-8179BBD0D9EB}" srcOrd="1" destOrd="0" presId="urn:microsoft.com/office/officeart/2005/8/layout/radial5"/>
    <dgm:cxn modelId="{8EE095FC-BFB4-40B5-90E0-F5FAE0604474}" type="presOf" srcId="{AE51D7DE-A6D9-4F0E-B910-A327D768E665}" destId="{3AE122C3-386A-4583-81AA-9488B374651A}" srcOrd="0" destOrd="0" presId="urn:microsoft.com/office/officeart/2005/8/layout/radial5"/>
    <dgm:cxn modelId="{AF6675FF-2AB9-4744-8996-9797E2C451CA}" srcId="{9416942D-5B63-4212-B3E3-C619440C54E4}" destId="{4F909568-B539-45B0-8D77-A722E9627A20}" srcOrd="7" destOrd="0" parTransId="{8A24540E-9249-4031-ACCD-CB15DDFC4B92}" sibTransId="{A07088CC-6734-4600-8928-17C388E284B3}"/>
    <dgm:cxn modelId="{71EC5B73-941C-4152-807B-33863B53C753}" type="presParOf" srcId="{7DC560CD-7863-41B7-8635-BB346B9667BF}" destId="{6295C9E8-347D-4830-8961-89E46B2124F5}" srcOrd="0" destOrd="0" presId="urn:microsoft.com/office/officeart/2005/8/layout/radial5"/>
    <dgm:cxn modelId="{B444EE5E-79AC-4705-82FC-9E3BF69B515C}" type="presParOf" srcId="{7DC560CD-7863-41B7-8635-BB346B9667BF}" destId="{1C2B6E97-0A34-4BC7-9FE9-BCFBF43408A3}" srcOrd="1" destOrd="0" presId="urn:microsoft.com/office/officeart/2005/8/layout/radial5"/>
    <dgm:cxn modelId="{83B51FAE-45AF-4713-9D4B-492C3ACFC97D}" type="presParOf" srcId="{1C2B6E97-0A34-4BC7-9FE9-BCFBF43408A3}" destId="{DCB31ECC-C610-4299-823A-0EB9D0054926}" srcOrd="0" destOrd="0" presId="urn:microsoft.com/office/officeart/2005/8/layout/radial5"/>
    <dgm:cxn modelId="{3247CAF1-8780-4DA6-8C97-D024412D5505}" type="presParOf" srcId="{7DC560CD-7863-41B7-8635-BB346B9667BF}" destId="{2F715D3C-A7AE-46CD-A7D3-E8D2906C1AFA}" srcOrd="2" destOrd="0" presId="urn:microsoft.com/office/officeart/2005/8/layout/radial5"/>
    <dgm:cxn modelId="{F8CE266B-A76B-4A24-851F-000F856E7C44}" type="presParOf" srcId="{7DC560CD-7863-41B7-8635-BB346B9667BF}" destId="{F0E0BA4C-1E9F-461F-85B1-B4048209A32F}" srcOrd="3" destOrd="0" presId="urn:microsoft.com/office/officeart/2005/8/layout/radial5"/>
    <dgm:cxn modelId="{021F9217-7930-4866-BF94-D2338853F35C}" type="presParOf" srcId="{F0E0BA4C-1E9F-461F-85B1-B4048209A32F}" destId="{91C66E00-680E-4399-9FAF-295EAC9A0D61}" srcOrd="0" destOrd="0" presId="urn:microsoft.com/office/officeart/2005/8/layout/radial5"/>
    <dgm:cxn modelId="{B9486C31-C752-4DFC-A0A9-F30D3AE77697}" type="presParOf" srcId="{7DC560CD-7863-41B7-8635-BB346B9667BF}" destId="{B5F24308-D1D2-4280-82BE-720C1F85AACD}" srcOrd="4" destOrd="0" presId="urn:microsoft.com/office/officeart/2005/8/layout/radial5"/>
    <dgm:cxn modelId="{3E2FF2C7-E2C5-49D8-9EE8-DFEA7FAAC962}" type="presParOf" srcId="{7DC560CD-7863-41B7-8635-BB346B9667BF}" destId="{9881618C-434D-429C-BE0B-90A099600F90}" srcOrd="5" destOrd="0" presId="urn:microsoft.com/office/officeart/2005/8/layout/radial5"/>
    <dgm:cxn modelId="{EF8678A6-01A7-4C12-B6B5-6FB5009C981C}" type="presParOf" srcId="{9881618C-434D-429C-BE0B-90A099600F90}" destId="{1170C70C-BA54-4609-8833-C5906536A8EE}" srcOrd="0" destOrd="0" presId="urn:microsoft.com/office/officeart/2005/8/layout/radial5"/>
    <dgm:cxn modelId="{2D8F7071-13F2-4424-8EAE-0B54076A708E}" type="presParOf" srcId="{7DC560CD-7863-41B7-8635-BB346B9667BF}" destId="{F7980EDB-6F9F-44D0-8BA1-97F017EAB272}" srcOrd="6" destOrd="0" presId="urn:microsoft.com/office/officeart/2005/8/layout/radial5"/>
    <dgm:cxn modelId="{0BA527BA-123F-4D70-924D-FC9BD1B5878E}" type="presParOf" srcId="{7DC560CD-7863-41B7-8635-BB346B9667BF}" destId="{F6AD1352-C79A-45D0-B59C-A899BB16FB2E}" srcOrd="7" destOrd="0" presId="urn:microsoft.com/office/officeart/2005/8/layout/radial5"/>
    <dgm:cxn modelId="{2F5AFB6F-3466-4288-B8F9-BF178C96CCC8}" type="presParOf" srcId="{F6AD1352-C79A-45D0-B59C-A899BB16FB2E}" destId="{F407A656-04D5-46DF-B6C7-8179BBD0D9EB}" srcOrd="0" destOrd="0" presId="urn:microsoft.com/office/officeart/2005/8/layout/radial5"/>
    <dgm:cxn modelId="{4996FFAC-55CB-40AB-AB15-75DC958E61DF}" type="presParOf" srcId="{7DC560CD-7863-41B7-8635-BB346B9667BF}" destId="{FAC18729-1B12-40B3-8047-1A11C535E9D9}" srcOrd="8" destOrd="0" presId="urn:microsoft.com/office/officeart/2005/8/layout/radial5"/>
    <dgm:cxn modelId="{D73C68FA-F542-4433-BCA7-EC168DA12769}" type="presParOf" srcId="{7DC560CD-7863-41B7-8635-BB346B9667BF}" destId="{A932A4BE-E011-495B-B97D-D421ECCD4326}" srcOrd="9" destOrd="0" presId="urn:microsoft.com/office/officeart/2005/8/layout/radial5"/>
    <dgm:cxn modelId="{12CF1F7D-572F-4FD9-A403-28D84268111A}" type="presParOf" srcId="{A932A4BE-E011-495B-B97D-D421ECCD4326}" destId="{41286B87-6DEB-4237-99EB-3E0673142EC1}" srcOrd="0" destOrd="0" presId="urn:microsoft.com/office/officeart/2005/8/layout/radial5"/>
    <dgm:cxn modelId="{716A528F-EEAD-41A3-988E-42E85B811800}" type="presParOf" srcId="{7DC560CD-7863-41B7-8635-BB346B9667BF}" destId="{A2CC7C8A-4C75-4D0C-8E03-90B3C66B71CA}" srcOrd="10" destOrd="0" presId="urn:microsoft.com/office/officeart/2005/8/layout/radial5"/>
    <dgm:cxn modelId="{6E678C6F-E0EF-4A09-B85F-1A6454E8714C}" type="presParOf" srcId="{7DC560CD-7863-41B7-8635-BB346B9667BF}" destId="{3AE122C3-386A-4583-81AA-9488B374651A}" srcOrd="11" destOrd="0" presId="urn:microsoft.com/office/officeart/2005/8/layout/radial5"/>
    <dgm:cxn modelId="{A7EE5274-3F04-406B-962F-79E7A18D362B}" type="presParOf" srcId="{3AE122C3-386A-4583-81AA-9488B374651A}" destId="{5E0BD97B-FFB1-48CF-B4E8-C004A78FB433}" srcOrd="0" destOrd="0" presId="urn:microsoft.com/office/officeart/2005/8/layout/radial5"/>
    <dgm:cxn modelId="{58AD2E8E-1023-4BDB-B48E-16DDFEED6DF9}" type="presParOf" srcId="{7DC560CD-7863-41B7-8635-BB346B9667BF}" destId="{FFEE68EC-CE20-4E85-A947-84FC0675B1CA}" srcOrd="12" destOrd="0" presId="urn:microsoft.com/office/officeart/2005/8/layout/radial5"/>
    <dgm:cxn modelId="{736B46D2-501D-472E-8640-AA545014DC87}" type="presParOf" srcId="{7DC560CD-7863-41B7-8635-BB346B9667BF}" destId="{BB6DCB2C-04DF-44BF-89E4-6AC4692C8666}" srcOrd="13" destOrd="0" presId="urn:microsoft.com/office/officeart/2005/8/layout/radial5"/>
    <dgm:cxn modelId="{560E2ECF-320D-4727-A2F2-DECDC5656D20}" type="presParOf" srcId="{BB6DCB2C-04DF-44BF-89E4-6AC4692C8666}" destId="{05160983-09C8-4CD9-9003-60117A1D5FB6}" srcOrd="0" destOrd="0" presId="urn:microsoft.com/office/officeart/2005/8/layout/radial5"/>
    <dgm:cxn modelId="{B36CCF05-E995-4922-9C1E-44DB86CBD515}" type="presParOf" srcId="{7DC560CD-7863-41B7-8635-BB346B9667BF}" destId="{5B94F073-E066-4556-951D-3C0E1FF50E54}" srcOrd="14" destOrd="0" presId="urn:microsoft.com/office/officeart/2005/8/layout/radial5"/>
    <dgm:cxn modelId="{9195AF15-80D3-4543-9480-887A61469F9F}" type="presParOf" srcId="{7DC560CD-7863-41B7-8635-BB346B9667BF}" destId="{4B297110-B3EF-448B-BEC9-BA1B1FFA8A67}" srcOrd="15" destOrd="0" presId="urn:microsoft.com/office/officeart/2005/8/layout/radial5"/>
    <dgm:cxn modelId="{D2EA3CE2-4B79-4738-9B38-3BEEA8DDB186}" type="presParOf" srcId="{4B297110-B3EF-448B-BEC9-BA1B1FFA8A67}" destId="{86A339C4-FF2E-46F2-9DE9-46CF565F9432}" srcOrd="0" destOrd="0" presId="urn:microsoft.com/office/officeart/2005/8/layout/radial5"/>
    <dgm:cxn modelId="{507894C2-F120-4C21-93DE-4D28BE304E13}" type="presParOf" srcId="{7DC560CD-7863-41B7-8635-BB346B9667BF}" destId="{C03519AD-1971-4D3D-ACAA-C03E696E71A3}" srcOrd="16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641A220-73D4-424D-A2AA-DBD95C0AB96B}" type="doc">
      <dgm:prSet loTypeId="urn:microsoft.com/office/officeart/2005/8/layout/radial6" loCatId="relationship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22B049DF-6E52-41DD-A493-B46A29299019}">
      <dgm:prSet phldrT="[Text]"/>
      <dgm:spPr/>
      <dgm:t>
        <a:bodyPr/>
        <a:lstStyle/>
        <a:p>
          <a:r>
            <a:rPr lang="en-GB" dirty="0"/>
            <a:t>Issue</a:t>
          </a:r>
        </a:p>
      </dgm:t>
    </dgm:pt>
    <dgm:pt modelId="{D0939E74-CEED-40D9-8484-CE625B32D9EB}" type="parTrans" cxnId="{5B30D416-2915-4D84-B9EB-0BC639538CF8}">
      <dgm:prSet/>
      <dgm:spPr/>
      <dgm:t>
        <a:bodyPr/>
        <a:lstStyle/>
        <a:p>
          <a:endParaRPr lang="en-GB"/>
        </a:p>
      </dgm:t>
    </dgm:pt>
    <dgm:pt modelId="{FC47AA2C-6B5C-4B45-ABAD-92296E253F53}" type="sibTrans" cxnId="{5B30D416-2915-4D84-B9EB-0BC639538CF8}">
      <dgm:prSet/>
      <dgm:spPr/>
      <dgm:t>
        <a:bodyPr/>
        <a:lstStyle/>
        <a:p>
          <a:endParaRPr lang="en-GB"/>
        </a:p>
      </dgm:t>
    </dgm:pt>
    <dgm:pt modelId="{9A09C82C-A49A-4032-8960-89399E048FF0}">
      <dgm:prSet phldrT="[Text]" custT="1"/>
      <dgm:spPr/>
      <dgm:t>
        <a:bodyPr/>
        <a:lstStyle/>
        <a:p>
          <a:r>
            <a:rPr lang="en-GB" sz="1200" b="1" dirty="0">
              <a:solidFill>
                <a:schemeClr val="tx2">
                  <a:lumMod val="50000"/>
                </a:schemeClr>
              </a:solidFill>
            </a:rPr>
            <a:t>National Government</a:t>
          </a:r>
        </a:p>
      </dgm:t>
    </dgm:pt>
    <dgm:pt modelId="{D5C16796-AD66-47DD-816A-E19CF08D6BC3}" type="parTrans" cxnId="{F2E4AF85-8EA4-4E2D-9FEF-671C71B46E63}">
      <dgm:prSet/>
      <dgm:spPr/>
      <dgm:t>
        <a:bodyPr/>
        <a:lstStyle/>
        <a:p>
          <a:endParaRPr lang="en-GB"/>
        </a:p>
      </dgm:t>
    </dgm:pt>
    <dgm:pt modelId="{D289801E-B24A-43BA-AD67-4230CCF9189B}" type="sibTrans" cxnId="{F2E4AF85-8EA4-4E2D-9FEF-671C71B46E63}">
      <dgm:prSet/>
      <dgm:spPr/>
      <dgm:t>
        <a:bodyPr/>
        <a:lstStyle/>
        <a:p>
          <a:endParaRPr lang="en-GB"/>
        </a:p>
      </dgm:t>
    </dgm:pt>
    <dgm:pt modelId="{9DA468CA-E2CE-4196-8F43-85A15C58567E}">
      <dgm:prSet phldrT="[Text]" custT="1"/>
      <dgm:spPr/>
      <dgm:t>
        <a:bodyPr/>
        <a:lstStyle/>
        <a:p>
          <a:r>
            <a:rPr lang="en-GB" sz="1200" b="1" dirty="0">
              <a:solidFill>
                <a:schemeClr val="tx2">
                  <a:lumMod val="50000"/>
                </a:schemeClr>
              </a:solidFill>
            </a:rPr>
            <a:t>Regional Government</a:t>
          </a:r>
        </a:p>
      </dgm:t>
    </dgm:pt>
    <dgm:pt modelId="{D84E4CD1-2990-4B31-9277-062A3AA34353}" type="parTrans" cxnId="{CFEE31A5-B203-469F-8CA5-B13128D62250}">
      <dgm:prSet/>
      <dgm:spPr/>
      <dgm:t>
        <a:bodyPr/>
        <a:lstStyle/>
        <a:p>
          <a:endParaRPr lang="en-GB"/>
        </a:p>
      </dgm:t>
    </dgm:pt>
    <dgm:pt modelId="{421489F0-28DC-4AF5-9B75-D7AC4C308629}" type="sibTrans" cxnId="{CFEE31A5-B203-469F-8CA5-B13128D62250}">
      <dgm:prSet/>
      <dgm:spPr/>
      <dgm:t>
        <a:bodyPr/>
        <a:lstStyle/>
        <a:p>
          <a:endParaRPr lang="en-GB"/>
        </a:p>
      </dgm:t>
    </dgm:pt>
    <dgm:pt modelId="{848A8F73-682C-4DDC-84C9-9DD8BC3AFCBF}">
      <dgm:prSet phldrT="[Text]" custT="1"/>
      <dgm:spPr/>
      <dgm:t>
        <a:bodyPr/>
        <a:lstStyle/>
        <a:p>
          <a:r>
            <a:rPr lang="en-GB" sz="1200" b="1" dirty="0">
              <a:solidFill>
                <a:schemeClr val="tx2">
                  <a:lumMod val="50000"/>
                </a:schemeClr>
              </a:solidFill>
            </a:rPr>
            <a:t>Local Government</a:t>
          </a:r>
        </a:p>
      </dgm:t>
    </dgm:pt>
    <dgm:pt modelId="{161C59B8-F4C4-4F50-B44B-0924DA4D40A6}" type="parTrans" cxnId="{AA7F6400-A3E9-4C1D-9CD1-AE13B1E5FD84}">
      <dgm:prSet/>
      <dgm:spPr/>
      <dgm:t>
        <a:bodyPr/>
        <a:lstStyle/>
        <a:p>
          <a:endParaRPr lang="en-GB"/>
        </a:p>
      </dgm:t>
    </dgm:pt>
    <dgm:pt modelId="{30798ECA-64BF-45B3-92A1-004B5D87E963}" type="sibTrans" cxnId="{AA7F6400-A3E9-4C1D-9CD1-AE13B1E5FD84}">
      <dgm:prSet/>
      <dgm:spPr/>
      <dgm:t>
        <a:bodyPr/>
        <a:lstStyle/>
        <a:p>
          <a:endParaRPr lang="en-GB"/>
        </a:p>
      </dgm:t>
    </dgm:pt>
    <dgm:pt modelId="{DAFC25C3-EF38-4310-BE1D-0044C94D08CE}">
      <dgm:prSet phldrT="[Text]" custT="1"/>
      <dgm:spPr/>
      <dgm:t>
        <a:bodyPr/>
        <a:lstStyle/>
        <a:p>
          <a:r>
            <a:rPr lang="en-GB" sz="1200" b="1" dirty="0">
              <a:solidFill>
                <a:schemeClr val="tx2">
                  <a:lumMod val="50000"/>
                </a:schemeClr>
              </a:solidFill>
            </a:rPr>
            <a:t>Public Bodies</a:t>
          </a:r>
        </a:p>
      </dgm:t>
    </dgm:pt>
    <dgm:pt modelId="{A3336A93-D45D-41C1-BFCA-C988812BDA93}" type="parTrans" cxnId="{4CE0F56E-F4B6-4632-AA23-A3EC2CDB8F9A}">
      <dgm:prSet/>
      <dgm:spPr/>
      <dgm:t>
        <a:bodyPr/>
        <a:lstStyle/>
        <a:p>
          <a:endParaRPr lang="en-GB"/>
        </a:p>
      </dgm:t>
    </dgm:pt>
    <dgm:pt modelId="{F0CDD4B6-E684-4C81-BA87-F599B994B246}" type="sibTrans" cxnId="{4CE0F56E-F4B6-4632-AA23-A3EC2CDB8F9A}">
      <dgm:prSet/>
      <dgm:spPr/>
      <dgm:t>
        <a:bodyPr/>
        <a:lstStyle/>
        <a:p>
          <a:endParaRPr lang="en-GB"/>
        </a:p>
      </dgm:t>
    </dgm:pt>
    <dgm:pt modelId="{EAFA26B4-C887-4F58-85EC-8523E66C0AA3}">
      <dgm:prSet custT="1"/>
      <dgm:spPr/>
      <dgm:t>
        <a:bodyPr/>
        <a:lstStyle/>
        <a:p>
          <a:r>
            <a:rPr lang="en-GB" sz="1200" b="1" dirty="0">
              <a:solidFill>
                <a:schemeClr val="tx2">
                  <a:lumMod val="50000"/>
                </a:schemeClr>
              </a:solidFill>
            </a:rPr>
            <a:t>Private Companies</a:t>
          </a:r>
        </a:p>
      </dgm:t>
    </dgm:pt>
    <dgm:pt modelId="{A686E097-9A27-4276-9204-F1657D66EFDD}" type="parTrans" cxnId="{74BC53D6-5F90-4B71-B19C-9DA3346F7CF5}">
      <dgm:prSet/>
      <dgm:spPr/>
      <dgm:t>
        <a:bodyPr/>
        <a:lstStyle/>
        <a:p>
          <a:endParaRPr lang="en-GB"/>
        </a:p>
      </dgm:t>
    </dgm:pt>
    <dgm:pt modelId="{D475DC7C-AAAE-4088-B95F-08C98DA1B918}" type="sibTrans" cxnId="{74BC53D6-5F90-4B71-B19C-9DA3346F7CF5}">
      <dgm:prSet/>
      <dgm:spPr/>
      <dgm:t>
        <a:bodyPr/>
        <a:lstStyle/>
        <a:p>
          <a:endParaRPr lang="en-GB"/>
        </a:p>
      </dgm:t>
    </dgm:pt>
    <dgm:pt modelId="{0D8E9F7A-33D3-45F4-AF6A-FAC385BDBBD7}">
      <dgm:prSet custT="1"/>
      <dgm:spPr/>
      <dgm:t>
        <a:bodyPr/>
        <a:lstStyle/>
        <a:p>
          <a:r>
            <a:rPr lang="en-GB" sz="1400" b="1" dirty="0">
              <a:solidFill>
                <a:schemeClr val="tx2">
                  <a:lumMod val="50000"/>
                </a:schemeClr>
              </a:solidFill>
            </a:rPr>
            <a:t>NGOs</a:t>
          </a:r>
        </a:p>
      </dgm:t>
    </dgm:pt>
    <dgm:pt modelId="{A79BDF7E-A295-4949-8498-2B4F8F78187D}" type="parTrans" cxnId="{DE128256-F7C3-400A-9DB8-1BB83CF30E47}">
      <dgm:prSet/>
      <dgm:spPr/>
      <dgm:t>
        <a:bodyPr/>
        <a:lstStyle/>
        <a:p>
          <a:endParaRPr lang="en-GB"/>
        </a:p>
      </dgm:t>
    </dgm:pt>
    <dgm:pt modelId="{0CCB5011-ABEC-4670-91F2-A4FA128BB514}" type="sibTrans" cxnId="{DE128256-F7C3-400A-9DB8-1BB83CF30E47}">
      <dgm:prSet/>
      <dgm:spPr/>
      <dgm:t>
        <a:bodyPr/>
        <a:lstStyle/>
        <a:p>
          <a:endParaRPr lang="en-GB"/>
        </a:p>
      </dgm:t>
    </dgm:pt>
    <dgm:pt modelId="{7707E56D-27DF-4F54-A7AF-FE2DD175A56D}">
      <dgm:prSet custT="1"/>
      <dgm:spPr/>
      <dgm:t>
        <a:bodyPr/>
        <a:lstStyle/>
        <a:p>
          <a:r>
            <a:rPr lang="en-GB" sz="1200" b="1" dirty="0">
              <a:solidFill>
                <a:schemeClr val="tx2">
                  <a:lumMod val="50000"/>
                </a:schemeClr>
              </a:solidFill>
            </a:rPr>
            <a:t>Community Groups</a:t>
          </a:r>
        </a:p>
      </dgm:t>
    </dgm:pt>
    <dgm:pt modelId="{7007A4F2-D6D8-4F20-93F5-D15FC99675F0}" type="parTrans" cxnId="{46FC49D5-5837-4294-9AEB-EA00B75745BC}">
      <dgm:prSet/>
      <dgm:spPr/>
      <dgm:t>
        <a:bodyPr/>
        <a:lstStyle/>
        <a:p>
          <a:endParaRPr lang="en-GB"/>
        </a:p>
      </dgm:t>
    </dgm:pt>
    <dgm:pt modelId="{4E742042-254F-46D0-BD36-B7F2F3D0109F}" type="sibTrans" cxnId="{46FC49D5-5837-4294-9AEB-EA00B75745BC}">
      <dgm:prSet/>
      <dgm:spPr/>
      <dgm:t>
        <a:bodyPr/>
        <a:lstStyle/>
        <a:p>
          <a:endParaRPr lang="en-GB"/>
        </a:p>
      </dgm:t>
    </dgm:pt>
    <dgm:pt modelId="{52C5322F-2320-437C-93BE-FE9A4C6CF9D7}">
      <dgm:prSet custT="1"/>
      <dgm:spPr/>
      <dgm:t>
        <a:bodyPr/>
        <a:lstStyle/>
        <a:p>
          <a:r>
            <a:rPr lang="en-GB" sz="1200" b="1" dirty="0">
              <a:solidFill>
                <a:schemeClr val="tx2">
                  <a:lumMod val="50000"/>
                </a:schemeClr>
              </a:solidFill>
            </a:rPr>
            <a:t>Individuals</a:t>
          </a:r>
        </a:p>
      </dgm:t>
    </dgm:pt>
    <dgm:pt modelId="{D2174BEA-683B-469C-92D2-9F5AB4D8A557}" type="parTrans" cxnId="{AF8CE6B3-E90E-40AC-B2E3-C2A589D06CE3}">
      <dgm:prSet/>
      <dgm:spPr/>
      <dgm:t>
        <a:bodyPr/>
        <a:lstStyle/>
        <a:p>
          <a:endParaRPr lang="en-GB"/>
        </a:p>
      </dgm:t>
    </dgm:pt>
    <dgm:pt modelId="{2FD122BF-B03B-484A-A1C9-EA8554C34634}" type="sibTrans" cxnId="{AF8CE6B3-E90E-40AC-B2E3-C2A589D06CE3}">
      <dgm:prSet/>
      <dgm:spPr/>
      <dgm:t>
        <a:bodyPr/>
        <a:lstStyle/>
        <a:p>
          <a:endParaRPr lang="en-GB"/>
        </a:p>
      </dgm:t>
    </dgm:pt>
    <dgm:pt modelId="{E8AD5013-F19D-4147-AE0D-0B1B0CFBAE45}" type="pres">
      <dgm:prSet presAssocID="{9641A220-73D4-424D-A2AA-DBD95C0AB96B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280770FB-12C7-46B5-93BA-CEE07C717925}" type="pres">
      <dgm:prSet presAssocID="{22B049DF-6E52-41DD-A493-B46A29299019}" presName="centerShape" presStyleLbl="node0" presStyleIdx="0" presStyleCnt="1"/>
      <dgm:spPr/>
    </dgm:pt>
    <dgm:pt modelId="{4B28FB89-D318-432B-9FD3-FE9733623F75}" type="pres">
      <dgm:prSet presAssocID="{9A09C82C-A49A-4032-8960-89399E048FF0}" presName="node" presStyleLbl="node1" presStyleIdx="0" presStyleCnt="8">
        <dgm:presLayoutVars>
          <dgm:bulletEnabled val="1"/>
        </dgm:presLayoutVars>
      </dgm:prSet>
      <dgm:spPr/>
    </dgm:pt>
    <dgm:pt modelId="{9997AE10-18D1-4A16-978E-026FF69AF2F1}" type="pres">
      <dgm:prSet presAssocID="{9A09C82C-A49A-4032-8960-89399E048FF0}" presName="dummy" presStyleCnt="0"/>
      <dgm:spPr/>
    </dgm:pt>
    <dgm:pt modelId="{5F2BC387-715E-4DD3-90A0-30E7FFD1B154}" type="pres">
      <dgm:prSet presAssocID="{D289801E-B24A-43BA-AD67-4230CCF9189B}" presName="sibTrans" presStyleLbl="sibTrans2D1" presStyleIdx="0" presStyleCnt="8"/>
      <dgm:spPr/>
    </dgm:pt>
    <dgm:pt modelId="{A539E974-994A-4527-B8F9-CC789D1B2AB3}" type="pres">
      <dgm:prSet presAssocID="{9DA468CA-E2CE-4196-8F43-85A15C58567E}" presName="node" presStyleLbl="node1" presStyleIdx="1" presStyleCnt="8">
        <dgm:presLayoutVars>
          <dgm:bulletEnabled val="1"/>
        </dgm:presLayoutVars>
      </dgm:prSet>
      <dgm:spPr/>
    </dgm:pt>
    <dgm:pt modelId="{6817858A-DFEA-493D-BA5B-F4D62C6A716C}" type="pres">
      <dgm:prSet presAssocID="{9DA468CA-E2CE-4196-8F43-85A15C58567E}" presName="dummy" presStyleCnt="0"/>
      <dgm:spPr/>
    </dgm:pt>
    <dgm:pt modelId="{FF1E9C36-2186-40A6-955A-D69CCE35E52A}" type="pres">
      <dgm:prSet presAssocID="{421489F0-28DC-4AF5-9B75-D7AC4C308629}" presName="sibTrans" presStyleLbl="sibTrans2D1" presStyleIdx="1" presStyleCnt="8"/>
      <dgm:spPr/>
    </dgm:pt>
    <dgm:pt modelId="{98A3FDD5-DE2E-4206-992E-03813171694D}" type="pres">
      <dgm:prSet presAssocID="{848A8F73-682C-4DDC-84C9-9DD8BC3AFCBF}" presName="node" presStyleLbl="node1" presStyleIdx="2" presStyleCnt="8">
        <dgm:presLayoutVars>
          <dgm:bulletEnabled val="1"/>
        </dgm:presLayoutVars>
      </dgm:prSet>
      <dgm:spPr/>
    </dgm:pt>
    <dgm:pt modelId="{6C2B5DB7-D104-48E4-832B-A115E927C98F}" type="pres">
      <dgm:prSet presAssocID="{848A8F73-682C-4DDC-84C9-9DD8BC3AFCBF}" presName="dummy" presStyleCnt="0"/>
      <dgm:spPr/>
    </dgm:pt>
    <dgm:pt modelId="{43B9C0AB-DC2B-4C46-B796-50944649826A}" type="pres">
      <dgm:prSet presAssocID="{30798ECA-64BF-45B3-92A1-004B5D87E963}" presName="sibTrans" presStyleLbl="sibTrans2D1" presStyleIdx="2" presStyleCnt="8"/>
      <dgm:spPr/>
    </dgm:pt>
    <dgm:pt modelId="{3846D7D0-6D9D-4799-9E47-10AF8EC86955}" type="pres">
      <dgm:prSet presAssocID="{DAFC25C3-EF38-4310-BE1D-0044C94D08CE}" presName="node" presStyleLbl="node1" presStyleIdx="3" presStyleCnt="8">
        <dgm:presLayoutVars>
          <dgm:bulletEnabled val="1"/>
        </dgm:presLayoutVars>
      </dgm:prSet>
      <dgm:spPr/>
    </dgm:pt>
    <dgm:pt modelId="{60970201-7BF9-4533-B3DB-B8E96A3C1ABC}" type="pres">
      <dgm:prSet presAssocID="{DAFC25C3-EF38-4310-BE1D-0044C94D08CE}" presName="dummy" presStyleCnt="0"/>
      <dgm:spPr/>
    </dgm:pt>
    <dgm:pt modelId="{340EFF66-06F5-4A05-B9A4-246C1DC16223}" type="pres">
      <dgm:prSet presAssocID="{F0CDD4B6-E684-4C81-BA87-F599B994B246}" presName="sibTrans" presStyleLbl="sibTrans2D1" presStyleIdx="3" presStyleCnt="8"/>
      <dgm:spPr/>
    </dgm:pt>
    <dgm:pt modelId="{120BA590-B82F-42A2-91A0-1FB0D3D25D38}" type="pres">
      <dgm:prSet presAssocID="{EAFA26B4-C887-4F58-85EC-8523E66C0AA3}" presName="node" presStyleLbl="node1" presStyleIdx="4" presStyleCnt="8">
        <dgm:presLayoutVars>
          <dgm:bulletEnabled val="1"/>
        </dgm:presLayoutVars>
      </dgm:prSet>
      <dgm:spPr/>
    </dgm:pt>
    <dgm:pt modelId="{E50B0954-DA47-4278-9E11-5DBC519C96CA}" type="pres">
      <dgm:prSet presAssocID="{EAFA26B4-C887-4F58-85EC-8523E66C0AA3}" presName="dummy" presStyleCnt="0"/>
      <dgm:spPr/>
    </dgm:pt>
    <dgm:pt modelId="{CB88839E-C88B-4F9D-B6B3-D1954B6523AC}" type="pres">
      <dgm:prSet presAssocID="{D475DC7C-AAAE-4088-B95F-08C98DA1B918}" presName="sibTrans" presStyleLbl="sibTrans2D1" presStyleIdx="4" presStyleCnt="8"/>
      <dgm:spPr/>
    </dgm:pt>
    <dgm:pt modelId="{E07B0939-7092-4414-9F30-D7F486A4600E}" type="pres">
      <dgm:prSet presAssocID="{0D8E9F7A-33D3-45F4-AF6A-FAC385BDBBD7}" presName="node" presStyleLbl="node1" presStyleIdx="5" presStyleCnt="8">
        <dgm:presLayoutVars>
          <dgm:bulletEnabled val="1"/>
        </dgm:presLayoutVars>
      </dgm:prSet>
      <dgm:spPr/>
    </dgm:pt>
    <dgm:pt modelId="{EBBCDB8A-2EB8-4C98-93CE-98FD684B9148}" type="pres">
      <dgm:prSet presAssocID="{0D8E9F7A-33D3-45F4-AF6A-FAC385BDBBD7}" presName="dummy" presStyleCnt="0"/>
      <dgm:spPr/>
    </dgm:pt>
    <dgm:pt modelId="{B09E4743-81FE-46E7-AAAF-ED56539863C0}" type="pres">
      <dgm:prSet presAssocID="{0CCB5011-ABEC-4670-91F2-A4FA128BB514}" presName="sibTrans" presStyleLbl="sibTrans2D1" presStyleIdx="5" presStyleCnt="8"/>
      <dgm:spPr/>
    </dgm:pt>
    <dgm:pt modelId="{B3478C07-04B3-48D9-B019-8A7342ABA700}" type="pres">
      <dgm:prSet presAssocID="{7707E56D-27DF-4F54-A7AF-FE2DD175A56D}" presName="node" presStyleLbl="node1" presStyleIdx="6" presStyleCnt="8">
        <dgm:presLayoutVars>
          <dgm:bulletEnabled val="1"/>
        </dgm:presLayoutVars>
      </dgm:prSet>
      <dgm:spPr/>
    </dgm:pt>
    <dgm:pt modelId="{172AF554-DB4F-4FBD-A2BA-B057AFE4F8A9}" type="pres">
      <dgm:prSet presAssocID="{7707E56D-27DF-4F54-A7AF-FE2DD175A56D}" presName="dummy" presStyleCnt="0"/>
      <dgm:spPr/>
    </dgm:pt>
    <dgm:pt modelId="{5C4B530F-E21B-4995-B3A5-984E855D3B54}" type="pres">
      <dgm:prSet presAssocID="{4E742042-254F-46D0-BD36-B7F2F3D0109F}" presName="sibTrans" presStyleLbl="sibTrans2D1" presStyleIdx="6" presStyleCnt="8"/>
      <dgm:spPr/>
    </dgm:pt>
    <dgm:pt modelId="{43CCA567-6DA7-495B-B4F7-7C836951BAA6}" type="pres">
      <dgm:prSet presAssocID="{52C5322F-2320-437C-93BE-FE9A4C6CF9D7}" presName="node" presStyleLbl="node1" presStyleIdx="7" presStyleCnt="8">
        <dgm:presLayoutVars>
          <dgm:bulletEnabled val="1"/>
        </dgm:presLayoutVars>
      </dgm:prSet>
      <dgm:spPr/>
    </dgm:pt>
    <dgm:pt modelId="{E0AE4EDB-89D3-488A-84B5-E694540E4128}" type="pres">
      <dgm:prSet presAssocID="{52C5322F-2320-437C-93BE-FE9A4C6CF9D7}" presName="dummy" presStyleCnt="0"/>
      <dgm:spPr/>
    </dgm:pt>
    <dgm:pt modelId="{4AEECF5F-E28A-42B6-91CA-7760FA8997D7}" type="pres">
      <dgm:prSet presAssocID="{2FD122BF-B03B-484A-A1C9-EA8554C34634}" presName="sibTrans" presStyleLbl="sibTrans2D1" presStyleIdx="7" presStyleCnt="8"/>
      <dgm:spPr/>
    </dgm:pt>
  </dgm:ptLst>
  <dgm:cxnLst>
    <dgm:cxn modelId="{AA7F6400-A3E9-4C1D-9CD1-AE13B1E5FD84}" srcId="{22B049DF-6E52-41DD-A493-B46A29299019}" destId="{848A8F73-682C-4DDC-84C9-9DD8BC3AFCBF}" srcOrd="2" destOrd="0" parTransId="{161C59B8-F4C4-4F50-B44B-0924DA4D40A6}" sibTransId="{30798ECA-64BF-45B3-92A1-004B5D87E963}"/>
    <dgm:cxn modelId="{5B30D416-2915-4D84-B9EB-0BC639538CF8}" srcId="{9641A220-73D4-424D-A2AA-DBD95C0AB96B}" destId="{22B049DF-6E52-41DD-A493-B46A29299019}" srcOrd="0" destOrd="0" parTransId="{D0939E74-CEED-40D9-8484-CE625B32D9EB}" sibTransId="{FC47AA2C-6B5C-4B45-ABAD-92296E253F53}"/>
    <dgm:cxn modelId="{D730F324-13E3-4257-89CC-F1416F1704E1}" type="presOf" srcId="{DAFC25C3-EF38-4310-BE1D-0044C94D08CE}" destId="{3846D7D0-6D9D-4799-9E47-10AF8EC86955}" srcOrd="0" destOrd="0" presId="urn:microsoft.com/office/officeart/2005/8/layout/radial6"/>
    <dgm:cxn modelId="{26B0E326-7F33-4FB4-B058-3E38E0078E3D}" type="presOf" srcId="{9641A220-73D4-424D-A2AA-DBD95C0AB96B}" destId="{E8AD5013-F19D-4147-AE0D-0B1B0CFBAE45}" srcOrd="0" destOrd="0" presId="urn:microsoft.com/office/officeart/2005/8/layout/radial6"/>
    <dgm:cxn modelId="{65B0343E-2590-4AD2-8BEC-8D3CD63FC874}" type="presOf" srcId="{4E742042-254F-46D0-BD36-B7F2F3D0109F}" destId="{5C4B530F-E21B-4995-B3A5-984E855D3B54}" srcOrd="0" destOrd="0" presId="urn:microsoft.com/office/officeart/2005/8/layout/radial6"/>
    <dgm:cxn modelId="{2559473E-5B1A-454F-9391-A197B7D83D37}" type="presOf" srcId="{9DA468CA-E2CE-4196-8F43-85A15C58567E}" destId="{A539E974-994A-4527-B8F9-CC789D1B2AB3}" srcOrd="0" destOrd="0" presId="urn:microsoft.com/office/officeart/2005/8/layout/radial6"/>
    <dgm:cxn modelId="{8074A740-92F1-4901-B127-A67545810AB4}" type="presOf" srcId="{22B049DF-6E52-41DD-A493-B46A29299019}" destId="{280770FB-12C7-46B5-93BA-CEE07C717925}" srcOrd="0" destOrd="0" presId="urn:microsoft.com/office/officeart/2005/8/layout/radial6"/>
    <dgm:cxn modelId="{20E0305E-7E31-4B82-8904-BC4DE35A076C}" type="presOf" srcId="{F0CDD4B6-E684-4C81-BA87-F599B994B246}" destId="{340EFF66-06F5-4A05-B9A4-246C1DC16223}" srcOrd="0" destOrd="0" presId="urn:microsoft.com/office/officeart/2005/8/layout/radial6"/>
    <dgm:cxn modelId="{17BFF760-FE64-4851-89EB-7025799DB550}" type="presOf" srcId="{9A09C82C-A49A-4032-8960-89399E048FF0}" destId="{4B28FB89-D318-432B-9FD3-FE9733623F75}" srcOrd="0" destOrd="0" presId="urn:microsoft.com/office/officeart/2005/8/layout/radial6"/>
    <dgm:cxn modelId="{3C1B6242-8270-4629-BA31-93EB43706014}" type="presOf" srcId="{421489F0-28DC-4AF5-9B75-D7AC4C308629}" destId="{FF1E9C36-2186-40A6-955A-D69CCE35E52A}" srcOrd="0" destOrd="0" presId="urn:microsoft.com/office/officeart/2005/8/layout/radial6"/>
    <dgm:cxn modelId="{952D8468-EAC1-4D9E-9EF8-66D78919E1A3}" type="presOf" srcId="{0CCB5011-ABEC-4670-91F2-A4FA128BB514}" destId="{B09E4743-81FE-46E7-AAAF-ED56539863C0}" srcOrd="0" destOrd="0" presId="urn:microsoft.com/office/officeart/2005/8/layout/radial6"/>
    <dgm:cxn modelId="{4CE0F56E-F4B6-4632-AA23-A3EC2CDB8F9A}" srcId="{22B049DF-6E52-41DD-A493-B46A29299019}" destId="{DAFC25C3-EF38-4310-BE1D-0044C94D08CE}" srcOrd="3" destOrd="0" parTransId="{A3336A93-D45D-41C1-BFCA-C988812BDA93}" sibTransId="{F0CDD4B6-E684-4C81-BA87-F599B994B246}"/>
    <dgm:cxn modelId="{DE128256-F7C3-400A-9DB8-1BB83CF30E47}" srcId="{22B049DF-6E52-41DD-A493-B46A29299019}" destId="{0D8E9F7A-33D3-45F4-AF6A-FAC385BDBBD7}" srcOrd="5" destOrd="0" parTransId="{A79BDF7E-A295-4949-8498-2B4F8F78187D}" sibTransId="{0CCB5011-ABEC-4670-91F2-A4FA128BB514}"/>
    <dgm:cxn modelId="{F32C4D7E-A010-428C-83AE-83C5F222F728}" type="presOf" srcId="{7707E56D-27DF-4F54-A7AF-FE2DD175A56D}" destId="{B3478C07-04B3-48D9-B019-8A7342ABA700}" srcOrd="0" destOrd="0" presId="urn:microsoft.com/office/officeart/2005/8/layout/radial6"/>
    <dgm:cxn modelId="{F283F87E-6BA4-407F-B346-56491FE6B671}" type="presOf" srcId="{30798ECA-64BF-45B3-92A1-004B5D87E963}" destId="{43B9C0AB-DC2B-4C46-B796-50944649826A}" srcOrd="0" destOrd="0" presId="urn:microsoft.com/office/officeart/2005/8/layout/radial6"/>
    <dgm:cxn modelId="{F2E4AF85-8EA4-4E2D-9FEF-671C71B46E63}" srcId="{22B049DF-6E52-41DD-A493-B46A29299019}" destId="{9A09C82C-A49A-4032-8960-89399E048FF0}" srcOrd="0" destOrd="0" parTransId="{D5C16796-AD66-47DD-816A-E19CF08D6BC3}" sibTransId="{D289801E-B24A-43BA-AD67-4230CCF9189B}"/>
    <dgm:cxn modelId="{9FA4228D-CAE7-4F5E-95DD-5370CFC03858}" type="presOf" srcId="{2FD122BF-B03B-484A-A1C9-EA8554C34634}" destId="{4AEECF5F-E28A-42B6-91CA-7760FA8997D7}" srcOrd="0" destOrd="0" presId="urn:microsoft.com/office/officeart/2005/8/layout/radial6"/>
    <dgm:cxn modelId="{BA081F9D-1DD0-4516-9F29-C22CC67D857F}" type="presOf" srcId="{848A8F73-682C-4DDC-84C9-9DD8BC3AFCBF}" destId="{98A3FDD5-DE2E-4206-992E-03813171694D}" srcOrd="0" destOrd="0" presId="urn:microsoft.com/office/officeart/2005/8/layout/radial6"/>
    <dgm:cxn modelId="{CFEE31A5-B203-469F-8CA5-B13128D62250}" srcId="{22B049DF-6E52-41DD-A493-B46A29299019}" destId="{9DA468CA-E2CE-4196-8F43-85A15C58567E}" srcOrd="1" destOrd="0" parTransId="{D84E4CD1-2990-4B31-9277-062A3AA34353}" sibTransId="{421489F0-28DC-4AF5-9B75-D7AC4C308629}"/>
    <dgm:cxn modelId="{D46A51A5-AC90-4313-850A-D60E62FC4BAF}" type="presOf" srcId="{EAFA26B4-C887-4F58-85EC-8523E66C0AA3}" destId="{120BA590-B82F-42A2-91A0-1FB0D3D25D38}" srcOrd="0" destOrd="0" presId="urn:microsoft.com/office/officeart/2005/8/layout/radial6"/>
    <dgm:cxn modelId="{65817DA7-0111-4EE2-827B-49CEC2B7C804}" type="presOf" srcId="{0D8E9F7A-33D3-45F4-AF6A-FAC385BDBBD7}" destId="{E07B0939-7092-4414-9F30-D7F486A4600E}" srcOrd="0" destOrd="0" presId="urn:microsoft.com/office/officeart/2005/8/layout/radial6"/>
    <dgm:cxn modelId="{AF8CE6B3-E90E-40AC-B2E3-C2A589D06CE3}" srcId="{22B049DF-6E52-41DD-A493-B46A29299019}" destId="{52C5322F-2320-437C-93BE-FE9A4C6CF9D7}" srcOrd="7" destOrd="0" parTransId="{D2174BEA-683B-469C-92D2-9F5AB4D8A557}" sibTransId="{2FD122BF-B03B-484A-A1C9-EA8554C34634}"/>
    <dgm:cxn modelId="{A55EA4C6-FA4A-49DC-BE8D-D2A2BFCDF73C}" type="presOf" srcId="{D289801E-B24A-43BA-AD67-4230CCF9189B}" destId="{5F2BC387-715E-4DD3-90A0-30E7FFD1B154}" srcOrd="0" destOrd="0" presId="urn:microsoft.com/office/officeart/2005/8/layout/radial6"/>
    <dgm:cxn modelId="{46FC49D5-5837-4294-9AEB-EA00B75745BC}" srcId="{22B049DF-6E52-41DD-A493-B46A29299019}" destId="{7707E56D-27DF-4F54-A7AF-FE2DD175A56D}" srcOrd="6" destOrd="0" parTransId="{7007A4F2-D6D8-4F20-93F5-D15FC99675F0}" sibTransId="{4E742042-254F-46D0-BD36-B7F2F3D0109F}"/>
    <dgm:cxn modelId="{74BC53D6-5F90-4B71-B19C-9DA3346F7CF5}" srcId="{22B049DF-6E52-41DD-A493-B46A29299019}" destId="{EAFA26B4-C887-4F58-85EC-8523E66C0AA3}" srcOrd="4" destOrd="0" parTransId="{A686E097-9A27-4276-9204-F1657D66EFDD}" sibTransId="{D475DC7C-AAAE-4088-B95F-08C98DA1B918}"/>
    <dgm:cxn modelId="{D6F5E2D9-CB6A-4374-B670-733477A63972}" type="presOf" srcId="{52C5322F-2320-437C-93BE-FE9A4C6CF9D7}" destId="{43CCA567-6DA7-495B-B4F7-7C836951BAA6}" srcOrd="0" destOrd="0" presId="urn:microsoft.com/office/officeart/2005/8/layout/radial6"/>
    <dgm:cxn modelId="{FB580CF7-526E-4E6D-9BA9-25E748D6228C}" type="presOf" srcId="{D475DC7C-AAAE-4088-B95F-08C98DA1B918}" destId="{CB88839E-C88B-4F9D-B6B3-D1954B6523AC}" srcOrd="0" destOrd="0" presId="urn:microsoft.com/office/officeart/2005/8/layout/radial6"/>
    <dgm:cxn modelId="{4D991833-DD19-4649-B1E6-106C6F43390F}" type="presParOf" srcId="{E8AD5013-F19D-4147-AE0D-0B1B0CFBAE45}" destId="{280770FB-12C7-46B5-93BA-CEE07C717925}" srcOrd="0" destOrd="0" presId="urn:microsoft.com/office/officeart/2005/8/layout/radial6"/>
    <dgm:cxn modelId="{E352B132-8A18-40E4-B9F4-AB9D1C348AFF}" type="presParOf" srcId="{E8AD5013-F19D-4147-AE0D-0B1B0CFBAE45}" destId="{4B28FB89-D318-432B-9FD3-FE9733623F75}" srcOrd="1" destOrd="0" presId="urn:microsoft.com/office/officeart/2005/8/layout/radial6"/>
    <dgm:cxn modelId="{F85740AE-0969-4BED-901B-48FFCC84F786}" type="presParOf" srcId="{E8AD5013-F19D-4147-AE0D-0B1B0CFBAE45}" destId="{9997AE10-18D1-4A16-978E-026FF69AF2F1}" srcOrd="2" destOrd="0" presId="urn:microsoft.com/office/officeart/2005/8/layout/radial6"/>
    <dgm:cxn modelId="{F5FF4C74-6A8F-4CE1-B6E1-18AFA6DC8AC5}" type="presParOf" srcId="{E8AD5013-F19D-4147-AE0D-0B1B0CFBAE45}" destId="{5F2BC387-715E-4DD3-90A0-30E7FFD1B154}" srcOrd="3" destOrd="0" presId="urn:microsoft.com/office/officeart/2005/8/layout/radial6"/>
    <dgm:cxn modelId="{A23934A3-CAC1-4C6D-A9DE-A056BA7654BB}" type="presParOf" srcId="{E8AD5013-F19D-4147-AE0D-0B1B0CFBAE45}" destId="{A539E974-994A-4527-B8F9-CC789D1B2AB3}" srcOrd="4" destOrd="0" presId="urn:microsoft.com/office/officeart/2005/8/layout/radial6"/>
    <dgm:cxn modelId="{567B0333-B3BB-4EE9-B0E9-9C7AD77E4216}" type="presParOf" srcId="{E8AD5013-F19D-4147-AE0D-0B1B0CFBAE45}" destId="{6817858A-DFEA-493D-BA5B-F4D62C6A716C}" srcOrd="5" destOrd="0" presId="urn:microsoft.com/office/officeart/2005/8/layout/radial6"/>
    <dgm:cxn modelId="{961383FC-9DF9-41D3-AED9-78D5B96ECBB9}" type="presParOf" srcId="{E8AD5013-F19D-4147-AE0D-0B1B0CFBAE45}" destId="{FF1E9C36-2186-40A6-955A-D69CCE35E52A}" srcOrd="6" destOrd="0" presId="urn:microsoft.com/office/officeart/2005/8/layout/radial6"/>
    <dgm:cxn modelId="{9A0635F9-3FAE-4693-9FBC-7F2F2D2DAED8}" type="presParOf" srcId="{E8AD5013-F19D-4147-AE0D-0B1B0CFBAE45}" destId="{98A3FDD5-DE2E-4206-992E-03813171694D}" srcOrd="7" destOrd="0" presId="urn:microsoft.com/office/officeart/2005/8/layout/radial6"/>
    <dgm:cxn modelId="{D26E35BC-A1E5-4702-A0FC-9A2EB80843B4}" type="presParOf" srcId="{E8AD5013-F19D-4147-AE0D-0B1B0CFBAE45}" destId="{6C2B5DB7-D104-48E4-832B-A115E927C98F}" srcOrd="8" destOrd="0" presId="urn:microsoft.com/office/officeart/2005/8/layout/radial6"/>
    <dgm:cxn modelId="{8F6E389B-A29C-4FCD-92FA-9CB4DBAD7E18}" type="presParOf" srcId="{E8AD5013-F19D-4147-AE0D-0B1B0CFBAE45}" destId="{43B9C0AB-DC2B-4C46-B796-50944649826A}" srcOrd="9" destOrd="0" presId="urn:microsoft.com/office/officeart/2005/8/layout/radial6"/>
    <dgm:cxn modelId="{66B429A6-2DFC-4C3F-9492-1A0C1E06B694}" type="presParOf" srcId="{E8AD5013-F19D-4147-AE0D-0B1B0CFBAE45}" destId="{3846D7D0-6D9D-4799-9E47-10AF8EC86955}" srcOrd="10" destOrd="0" presId="urn:microsoft.com/office/officeart/2005/8/layout/radial6"/>
    <dgm:cxn modelId="{0FF858CC-3205-40D7-B525-CAE298CAEFAA}" type="presParOf" srcId="{E8AD5013-F19D-4147-AE0D-0B1B0CFBAE45}" destId="{60970201-7BF9-4533-B3DB-B8E96A3C1ABC}" srcOrd="11" destOrd="0" presId="urn:microsoft.com/office/officeart/2005/8/layout/radial6"/>
    <dgm:cxn modelId="{98314187-43C9-4F37-84C2-EDD6023F3E5A}" type="presParOf" srcId="{E8AD5013-F19D-4147-AE0D-0B1B0CFBAE45}" destId="{340EFF66-06F5-4A05-B9A4-246C1DC16223}" srcOrd="12" destOrd="0" presId="urn:microsoft.com/office/officeart/2005/8/layout/radial6"/>
    <dgm:cxn modelId="{604EDD78-D1F1-41FE-BD50-DF5B8E3FA68B}" type="presParOf" srcId="{E8AD5013-F19D-4147-AE0D-0B1B0CFBAE45}" destId="{120BA590-B82F-42A2-91A0-1FB0D3D25D38}" srcOrd="13" destOrd="0" presId="urn:microsoft.com/office/officeart/2005/8/layout/radial6"/>
    <dgm:cxn modelId="{55DBB22E-DAE6-43E5-BA38-4CCA894DDF5D}" type="presParOf" srcId="{E8AD5013-F19D-4147-AE0D-0B1B0CFBAE45}" destId="{E50B0954-DA47-4278-9E11-5DBC519C96CA}" srcOrd="14" destOrd="0" presId="urn:microsoft.com/office/officeart/2005/8/layout/radial6"/>
    <dgm:cxn modelId="{ADE33C2D-DB75-4DD1-8A82-DF3B81F512D5}" type="presParOf" srcId="{E8AD5013-F19D-4147-AE0D-0B1B0CFBAE45}" destId="{CB88839E-C88B-4F9D-B6B3-D1954B6523AC}" srcOrd="15" destOrd="0" presId="urn:microsoft.com/office/officeart/2005/8/layout/radial6"/>
    <dgm:cxn modelId="{35298EA6-3423-4906-A18B-14ECF59A18E6}" type="presParOf" srcId="{E8AD5013-F19D-4147-AE0D-0B1B0CFBAE45}" destId="{E07B0939-7092-4414-9F30-D7F486A4600E}" srcOrd="16" destOrd="0" presId="urn:microsoft.com/office/officeart/2005/8/layout/radial6"/>
    <dgm:cxn modelId="{4EBB0869-B996-49B2-AE9D-D9639D43E171}" type="presParOf" srcId="{E8AD5013-F19D-4147-AE0D-0B1B0CFBAE45}" destId="{EBBCDB8A-2EB8-4C98-93CE-98FD684B9148}" srcOrd="17" destOrd="0" presId="urn:microsoft.com/office/officeart/2005/8/layout/radial6"/>
    <dgm:cxn modelId="{3FEBE234-DDA6-463E-B25C-39F70BC75EB6}" type="presParOf" srcId="{E8AD5013-F19D-4147-AE0D-0B1B0CFBAE45}" destId="{B09E4743-81FE-46E7-AAAF-ED56539863C0}" srcOrd="18" destOrd="0" presId="urn:microsoft.com/office/officeart/2005/8/layout/radial6"/>
    <dgm:cxn modelId="{8F27D352-1507-4842-A9EE-3AB642065660}" type="presParOf" srcId="{E8AD5013-F19D-4147-AE0D-0B1B0CFBAE45}" destId="{B3478C07-04B3-48D9-B019-8A7342ABA700}" srcOrd="19" destOrd="0" presId="urn:microsoft.com/office/officeart/2005/8/layout/radial6"/>
    <dgm:cxn modelId="{CAC3CD3E-D082-4A60-9095-131E4A3FF33D}" type="presParOf" srcId="{E8AD5013-F19D-4147-AE0D-0B1B0CFBAE45}" destId="{172AF554-DB4F-4FBD-A2BA-B057AFE4F8A9}" srcOrd="20" destOrd="0" presId="urn:microsoft.com/office/officeart/2005/8/layout/radial6"/>
    <dgm:cxn modelId="{F975DEDA-2DBB-4FC7-9418-2A47C39966F0}" type="presParOf" srcId="{E8AD5013-F19D-4147-AE0D-0B1B0CFBAE45}" destId="{5C4B530F-E21B-4995-B3A5-984E855D3B54}" srcOrd="21" destOrd="0" presId="urn:microsoft.com/office/officeart/2005/8/layout/radial6"/>
    <dgm:cxn modelId="{304CAE88-B279-465A-9AE7-81C9C36873C5}" type="presParOf" srcId="{E8AD5013-F19D-4147-AE0D-0B1B0CFBAE45}" destId="{43CCA567-6DA7-495B-B4F7-7C836951BAA6}" srcOrd="22" destOrd="0" presId="urn:microsoft.com/office/officeart/2005/8/layout/radial6"/>
    <dgm:cxn modelId="{F843FB92-0D05-4CAE-ADCA-6289408F3494}" type="presParOf" srcId="{E8AD5013-F19D-4147-AE0D-0B1B0CFBAE45}" destId="{E0AE4EDB-89D3-488A-84B5-E694540E4128}" srcOrd="23" destOrd="0" presId="urn:microsoft.com/office/officeart/2005/8/layout/radial6"/>
    <dgm:cxn modelId="{8A95658D-4BB5-49F9-AB6D-610FC1DDDD66}" type="presParOf" srcId="{E8AD5013-F19D-4147-AE0D-0B1B0CFBAE45}" destId="{4AEECF5F-E28A-42B6-91CA-7760FA8997D7}" srcOrd="24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95C9E8-347D-4830-8961-89E46B2124F5}">
      <dsp:nvSpPr>
        <dsp:cNvPr id="0" name=""/>
        <dsp:cNvSpPr/>
      </dsp:nvSpPr>
      <dsp:spPr>
        <a:xfrm>
          <a:off x="3485074" y="2260938"/>
          <a:ext cx="1526794" cy="152679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1" kern="1200" dirty="0"/>
            <a:t>ISSUE</a:t>
          </a:r>
        </a:p>
      </dsp:txBody>
      <dsp:txXfrm>
        <a:off x="3708668" y="2484532"/>
        <a:ext cx="1079606" cy="1079606"/>
      </dsp:txXfrm>
    </dsp:sp>
    <dsp:sp modelId="{1C2B6E97-0A34-4BC7-9FE9-BCFBF43408A3}">
      <dsp:nvSpPr>
        <dsp:cNvPr id="0" name=""/>
        <dsp:cNvSpPr/>
      </dsp:nvSpPr>
      <dsp:spPr>
        <a:xfrm rot="16200000">
          <a:off x="4014085" y="1572412"/>
          <a:ext cx="468772" cy="519110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/>
        </a:p>
      </dsp:txBody>
      <dsp:txXfrm>
        <a:off x="4084401" y="1746550"/>
        <a:ext cx="328140" cy="311466"/>
      </dsp:txXfrm>
    </dsp:sp>
    <dsp:sp modelId="{2F715D3C-A7AE-46CD-A7D3-E8D2906C1AFA}">
      <dsp:nvSpPr>
        <dsp:cNvPr id="0" name=""/>
        <dsp:cNvSpPr/>
      </dsp:nvSpPr>
      <dsp:spPr>
        <a:xfrm>
          <a:off x="3561414" y="2347"/>
          <a:ext cx="1374115" cy="137411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2">
                  <a:lumMod val="50000"/>
                </a:schemeClr>
              </a:solidFill>
            </a:rPr>
            <a:t>National Government</a:t>
          </a:r>
        </a:p>
      </dsp:txBody>
      <dsp:txXfrm>
        <a:off x="3762648" y="203581"/>
        <a:ext cx="971647" cy="971647"/>
      </dsp:txXfrm>
    </dsp:sp>
    <dsp:sp modelId="{F0E0BA4C-1E9F-461F-85B1-B4048209A32F}">
      <dsp:nvSpPr>
        <dsp:cNvPr id="0" name=""/>
        <dsp:cNvSpPr/>
      </dsp:nvSpPr>
      <dsp:spPr>
        <a:xfrm rot="18900000">
          <a:off x="4857217" y="1921649"/>
          <a:ext cx="468772" cy="519110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1419125"/>
            <a:satOff val="5687"/>
            <a:lumOff val="123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/>
        </a:p>
      </dsp:txBody>
      <dsp:txXfrm>
        <a:off x="4877812" y="2075192"/>
        <a:ext cx="328140" cy="311466"/>
      </dsp:txXfrm>
    </dsp:sp>
    <dsp:sp modelId="{B5F24308-D1D2-4280-82BE-720C1F85AACD}">
      <dsp:nvSpPr>
        <dsp:cNvPr id="0" name=""/>
        <dsp:cNvSpPr/>
      </dsp:nvSpPr>
      <dsp:spPr>
        <a:xfrm>
          <a:off x="5212459" y="686232"/>
          <a:ext cx="1374115" cy="1374115"/>
        </a:xfrm>
        <a:prstGeom prst="ellipse">
          <a:avLst/>
        </a:prstGeom>
        <a:solidFill>
          <a:schemeClr val="accent5">
            <a:hueOff val="-1419125"/>
            <a:satOff val="5687"/>
            <a:lumOff val="123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2">
                  <a:lumMod val="50000"/>
                </a:schemeClr>
              </a:solidFill>
            </a:rPr>
            <a:t>Regional Government</a:t>
          </a:r>
        </a:p>
      </dsp:txBody>
      <dsp:txXfrm>
        <a:off x="5413693" y="887466"/>
        <a:ext cx="971647" cy="971647"/>
      </dsp:txXfrm>
    </dsp:sp>
    <dsp:sp modelId="{9881618C-434D-429C-BE0B-90A099600F90}">
      <dsp:nvSpPr>
        <dsp:cNvPr id="0" name=""/>
        <dsp:cNvSpPr/>
      </dsp:nvSpPr>
      <dsp:spPr>
        <a:xfrm>
          <a:off x="5206454" y="2764780"/>
          <a:ext cx="468772" cy="519110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2838251"/>
            <a:satOff val="11375"/>
            <a:lumOff val="246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/>
        </a:p>
      </dsp:txBody>
      <dsp:txXfrm>
        <a:off x="5206454" y="2868602"/>
        <a:ext cx="328140" cy="311466"/>
      </dsp:txXfrm>
    </dsp:sp>
    <dsp:sp modelId="{F7980EDB-6F9F-44D0-8BA1-97F017EAB272}">
      <dsp:nvSpPr>
        <dsp:cNvPr id="0" name=""/>
        <dsp:cNvSpPr/>
      </dsp:nvSpPr>
      <dsp:spPr>
        <a:xfrm>
          <a:off x="5896345" y="2337278"/>
          <a:ext cx="1374115" cy="1374115"/>
        </a:xfrm>
        <a:prstGeom prst="ellipse">
          <a:avLst/>
        </a:prstGeom>
        <a:solidFill>
          <a:schemeClr val="accent5">
            <a:hueOff val="-2838251"/>
            <a:satOff val="11375"/>
            <a:lumOff val="246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2">
                  <a:lumMod val="50000"/>
                </a:schemeClr>
              </a:solidFill>
            </a:rPr>
            <a:t>Local Government</a:t>
          </a:r>
        </a:p>
      </dsp:txBody>
      <dsp:txXfrm>
        <a:off x="6097579" y="2538512"/>
        <a:ext cx="971647" cy="971647"/>
      </dsp:txXfrm>
    </dsp:sp>
    <dsp:sp modelId="{F6AD1352-C79A-45D0-B59C-A899BB16FB2E}">
      <dsp:nvSpPr>
        <dsp:cNvPr id="0" name=""/>
        <dsp:cNvSpPr/>
      </dsp:nvSpPr>
      <dsp:spPr>
        <a:xfrm rot="2700000">
          <a:off x="4857217" y="3607912"/>
          <a:ext cx="468772" cy="519110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4257376"/>
            <a:satOff val="17062"/>
            <a:lumOff val="369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/>
        </a:p>
      </dsp:txBody>
      <dsp:txXfrm>
        <a:off x="4877812" y="3662013"/>
        <a:ext cx="328140" cy="311466"/>
      </dsp:txXfrm>
    </dsp:sp>
    <dsp:sp modelId="{FAC18729-1B12-40B3-8047-1A11C535E9D9}">
      <dsp:nvSpPr>
        <dsp:cNvPr id="0" name=""/>
        <dsp:cNvSpPr/>
      </dsp:nvSpPr>
      <dsp:spPr>
        <a:xfrm>
          <a:off x="5212459" y="3988323"/>
          <a:ext cx="1374115" cy="1374115"/>
        </a:xfrm>
        <a:prstGeom prst="ellipse">
          <a:avLst/>
        </a:prstGeom>
        <a:solidFill>
          <a:schemeClr val="accent5">
            <a:hueOff val="-4257376"/>
            <a:satOff val="17062"/>
            <a:lumOff val="369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2">
                  <a:lumMod val="50000"/>
                </a:schemeClr>
              </a:solidFill>
            </a:rPr>
            <a:t>Public Bodies</a:t>
          </a:r>
        </a:p>
      </dsp:txBody>
      <dsp:txXfrm>
        <a:off x="5413693" y="4189557"/>
        <a:ext cx="971647" cy="971647"/>
      </dsp:txXfrm>
    </dsp:sp>
    <dsp:sp modelId="{A932A4BE-E011-495B-B97D-D421ECCD4326}">
      <dsp:nvSpPr>
        <dsp:cNvPr id="0" name=""/>
        <dsp:cNvSpPr/>
      </dsp:nvSpPr>
      <dsp:spPr>
        <a:xfrm rot="5400000">
          <a:off x="4014085" y="3957149"/>
          <a:ext cx="468772" cy="519110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5676501"/>
            <a:satOff val="22749"/>
            <a:lumOff val="493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/>
        </a:p>
      </dsp:txBody>
      <dsp:txXfrm>
        <a:off x="4084401" y="3990655"/>
        <a:ext cx="328140" cy="311466"/>
      </dsp:txXfrm>
    </dsp:sp>
    <dsp:sp modelId="{A2CC7C8A-4C75-4D0C-8E03-90B3C66B71CA}">
      <dsp:nvSpPr>
        <dsp:cNvPr id="0" name=""/>
        <dsp:cNvSpPr/>
      </dsp:nvSpPr>
      <dsp:spPr>
        <a:xfrm>
          <a:off x="3561414" y="4672209"/>
          <a:ext cx="1374115" cy="1374115"/>
        </a:xfrm>
        <a:prstGeom prst="ellipse">
          <a:avLst/>
        </a:prstGeom>
        <a:solidFill>
          <a:schemeClr val="accent5">
            <a:hueOff val="-5676501"/>
            <a:satOff val="22749"/>
            <a:lumOff val="49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2">
                  <a:lumMod val="50000"/>
                </a:schemeClr>
              </a:solidFill>
            </a:rPr>
            <a:t>Private Companies</a:t>
          </a:r>
        </a:p>
      </dsp:txBody>
      <dsp:txXfrm>
        <a:off x="3762648" y="4873443"/>
        <a:ext cx="971647" cy="971647"/>
      </dsp:txXfrm>
    </dsp:sp>
    <dsp:sp modelId="{3AE122C3-386A-4583-81AA-9488B374651A}">
      <dsp:nvSpPr>
        <dsp:cNvPr id="0" name=""/>
        <dsp:cNvSpPr/>
      </dsp:nvSpPr>
      <dsp:spPr>
        <a:xfrm rot="8100000">
          <a:off x="3170954" y="3607912"/>
          <a:ext cx="468772" cy="519110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7095626"/>
            <a:satOff val="28436"/>
            <a:lumOff val="616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/>
        </a:p>
      </dsp:txBody>
      <dsp:txXfrm rot="10800000">
        <a:off x="3290991" y="3662013"/>
        <a:ext cx="328140" cy="311466"/>
      </dsp:txXfrm>
    </dsp:sp>
    <dsp:sp modelId="{FFEE68EC-CE20-4E85-A947-84FC0675B1CA}">
      <dsp:nvSpPr>
        <dsp:cNvPr id="0" name=""/>
        <dsp:cNvSpPr/>
      </dsp:nvSpPr>
      <dsp:spPr>
        <a:xfrm>
          <a:off x="1910368" y="3988323"/>
          <a:ext cx="1374115" cy="1374115"/>
        </a:xfrm>
        <a:prstGeom prst="ellipse">
          <a:avLst/>
        </a:prstGeom>
        <a:solidFill>
          <a:schemeClr val="accent5">
            <a:hueOff val="-7095626"/>
            <a:satOff val="28436"/>
            <a:lumOff val="616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>
              <a:solidFill>
                <a:schemeClr val="tx2">
                  <a:lumMod val="50000"/>
                </a:schemeClr>
              </a:solidFill>
            </a:rPr>
            <a:t>NGOs</a:t>
          </a:r>
        </a:p>
      </dsp:txBody>
      <dsp:txXfrm>
        <a:off x="2111602" y="4189557"/>
        <a:ext cx="971647" cy="971647"/>
      </dsp:txXfrm>
    </dsp:sp>
    <dsp:sp modelId="{BB6DCB2C-04DF-44BF-89E4-6AC4692C8666}">
      <dsp:nvSpPr>
        <dsp:cNvPr id="0" name=""/>
        <dsp:cNvSpPr/>
      </dsp:nvSpPr>
      <dsp:spPr>
        <a:xfrm rot="10800000">
          <a:off x="2821717" y="2764780"/>
          <a:ext cx="468772" cy="519110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8514751"/>
            <a:satOff val="34124"/>
            <a:lumOff val="739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/>
        </a:p>
      </dsp:txBody>
      <dsp:txXfrm rot="10800000">
        <a:off x="2962349" y="2868602"/>
        <a:ext cx="328140" cy="311466"/>
      </dsp:txXfrm>
    </dsp:sp>
    <dsp:sp modelId="{5B94F073-E066-4556-951D-3C0E1FF50E54}">
      <dsp:nvSpPr>
        <dsp:cNvPr id="0" name=""/>
        <dsp:cNvSpPr/>
      </dsp:nvSpPr>
      <dsp:spPr>
        <a:xfrm>
          <a:off x="1226483" y="2337278"/>
          <a:ext cx="1374115" cy="1374115"/>
        </a:xfrm>
        <a:prstGeom prst="ellipse">
          <a:avLst/>
        </a:prstGeom>
        <a:solidFill>
          <a:schemeClr val="accent5">
            <a:hueOff val="-8514751"/>
            <a:satOff val="34124"/>
            <a:lumOff val="739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>
              <a:solidFill>
                <a:schemeClr val="tx2">
                  <a:lumMod val="50000"/>
                </a:schemeClr>
              </a:solidFill>
            </a:rPr>
            <a:t>Community Groups</a:t>
          </a:r>
        </a:p>
      </dsp:txBody>
      <dsp:txXfrm>
        <a:off x="1427717" y="2538512"/>
        <a:ext cx="971647" cy="971647"/>
      </dsp:txXfrm>
    </dsp:sp>
    <dsp:sp modelId="{4B297110-B3EF-448B-BEC9-BA1B1FFA8A67}">
      <dsp:nvSpPr>
        <dsp:cNvPr id="0" name=""/>
        <dsp:cNvSpPr/>
      </dsp:nvSpPr>
      <dsp:spPr>
        <a:xfrm rot="13500000">
          <a:off x="3170954" y="1921649"/>
          <a:ext cx="468772" cy="519110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/>
        </a:p>
      </dsp:txBody>
      <dsp:txXfrm rot="10800000">
        <a:off x="3290991" y="2075192"/>
        <a:ext cx="328140" cy="311466"/>
      </dsp:txXfrm>
    </dsp:sp>
    <dsp:sp modelId="{C03519AD-1971-4D3D-ACAA-C03E696E71A3}">
      <dsp:nvSpPr>
        <dsp:cNvPr id="0" name=""/>
        <dsp:cNvSpPr/>
      </dsp:nvSpPr>
      <dsp:spPr>
        <a:xfrm>
          <a:off x="1910368" y="686232"/>
          <a:ext cx="1374115" cy="1374115"/>
        </a:xfrm>
        <a:prstGeom prst="ellipse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>
              <a:solidFill>
                <a:schemeClr val="tx2">
                  <a:lumMod val="50000"/>
                </a:schemeClr>
              </a:solidFill>
            </a:rPr>
            <a:t>Individuals</a:t>
          </a:r>
        </a:p>
      </dsp:txBody>
      <dsp:txXfrm>
        <a:off x="2111602" y="887466"/>
        <a:ext cx="971647" cy="97164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EECF5F-E28A-42B6-91CA-7760FA8997D7}">
      <dsp:nvSpPr>
        <dsp:cNvPr id="0" name=""/>
        <dsp:cNvSpPr/>
      </dsp:nvSpPr>
      <dsp:spPr>
        <a:xfrm>
          <a:off x="1973515" y="564796"/>
          <a:ext cx="5089465" cy="5089465"/>
        </a:xfrm>
        <a:prstGeom prst="blockArc">
          <a:avLst>
            <a:gd name="adj1" fmla="val 13500000"/>
            <a:gd name="adj2" fmla="val 16200000"/>
            <a:gd name="adj3" fmla="val 3434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4B530F-E21B-4995-B3A5-984E855D3B54}">
      <dsp:nvSpPr>
        <dsp:cNvPr id="0" name=""/>
        <dsp:cNvSpPr/>
      </dsp:nvSpPr>
      <dsp:spPr>
        <a:xfrm>
          <a:off x="1973515" y="564796"/>
          <a:ext cx="5089465" cy="5089465"/>
        </a:xfrm>
        <a:prstGeom prst="blockArc">
          <a:avLst>
            <a:gd name="adj1" fmla="val 10800000"/>
            <a:gd name="adj2" fmla="val 13500000"/>
            <a:gd name="adj3" fmla="val 3434"/>
          </a:avLst>
        </a:prstGeom>
        <a:solidFill>
          <a:schemeClr val="accent5">
            <a:hueOff val="-8514751"/>
            <a:satOff val="34124"/>
            <a:lumOff val="739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9E4743-81FE-46E7-AAAF-ED56539863C0}">
      <dsp:nvSpPr>
        <dsp:cNvPr id="0" name=""/>
        <dsp:cNvSpPr/>
      </dsp:nvSpPr>
      <dsp:spPr>
        <a:xfrm>
          <a:off x="1973515" y="564796"/>
          <a:ext cx="5089465" cy="5089465"/>
        </a:xfrm>
        <a:prstGeom prst="blockArc">
          <a:avLst>
            <a:gd name="adj1" fmla="val 8100000"/>
            <a:gd name="adj2" fmla="val 10800000"/>
            <a:gd name="adj3" fmla="val 3434"/>
          </a:avLst>
        </a:prstGeom>
        <a:solidFill>
          <a:schemeClr val="accent5">
            <a:hueOff val="-7095626"/>
            <a:satOff val="28436"/>
            <a:lumOff val="616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88839E-C88B-4F9D-B6B3-D1954B6523AC}">
      <dsp:nvSpPr>
        <dsp:cNvPr id="0" name=""/>
        <dsp:cNvSpPr/>
      </dsp:nvSpPr>
      <dsp:spPr>
        <a:xfrm>
          <a:off x="1973515" y="564796"/>
          <a:ext cx="5089465" cy="5089465"/>
        </a:xfrm>
        <a:prstGeom prst="blockArc">
          <a:avLst>
            <a:gd name="adj1" fmla="val 5400000"/>
            <a:gd name="adj2" fmla="val 8100000"/>
            <a:gd name="adj3" fmla="val 3434"/>
          </a:avLst>
        </a:prstGeom>
        <a:solidFill>
          <a:schemeClr val="accent5">
            <a:hueOff val="-5676501"/>
            <a:satOff val="22749"/>
            <a:lumOff val="493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0EFF66-06F5-4A05-B9A4-246C1DC16223}">
      <dsp:nvSpPr>
        <dsp:cNvPr id="0" name=""/>
        <dsp:cNvSpPr/>
      </dsp:nvSpPr>
      <dsp:spPr>
        <a:xfrm>
          <a:off x="1973515" y="564796"/>
          <a:ext cx="5089465" cy="5089465"/>
        </a:xfrm>
        <a:prstGeom prst="blockArc">
          <a:avLst>
            <a:gd name="adj1" fmla="val 2700000"/>
            <a:gd name="adj2" fmla="val 5400000"/>
            <a:gd name="adj3" fmla="val 3434"/>
          </a:avLst>
        </a:prstGeom>
        <a:solidFill>
          <a:schemeClr val="accent5">
            <a:hueOff val="-4257376"/>
            <a:satOff val="17062"/>
            <a:lumOff val="369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B9C0AB-DC2B-4C46-B796-50944649826A}">
      <dsp:nvSpPr>
        <dsp:cNvPr id="0" name=""/>
        <dsp:cNvSpPr/>
      </dsp:nvSpPr>
      <dsp:spPr>
        <a:xfrm>
          <a:off x="1973515" y="564796"/>
          <a:ext cx="5089465" cy="5089465"/>
        </a:xfrm>
        <a:prstGeom prst="blockArc">
          <a:avLst>
            <a:gd name="adj1" fmla="val 0"/>
            <a:gd name="adj2" fmla="val 2700000"/>
            <a:gd name="adj3" fmla="val 3434"/>
          </a:avLst>
        </a:prstGeom>
        <a:solidFill>
          <a:schemeClr val="accent5">
            <a:hueOff val="-2838251"/>
            <a:satOff val="11375"/>
            <a:lumOff val="246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1E9C36-2186-40A6-955A-D69CCE35E52A}">
      <dsp:nvSpPr>
        <dsp:cNvPr id="0" name=""/>
        <dsp:cNvSpPr/>
      </dsp:nvSpPr>
      <dsp:spPr>
        <a:xfrm>
          <a:off x="1973515" y="564796"/>
          <a:ext cx="5089465" cy="5089465"/>
        </a:xfrm>
        <a:prstGeom prst="blockArc">
          <a:avLst>
            <a:gd name="adj1" fmla="val 18900000"/>
            <a:gd name="adj2" fmla="val 0"/>
            <a:gd name="adj3" fmla="val 3434"/>
          </a:avLst>
        </a:prstGeom>
        <a:solidFill>
          <a:schemeClr val="accent5">
            <a:hueOff val="-1419125"/>
            <a:satOff val="5687"/>
            <a:lumOff val="123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2BC387-715E-4DD3-90A0-30E7FFD1B154}">
      <dsp:nvSpPr>
        <dsp:cNvPr id="0" name=""/>
        <dsp:cNvSpPr/>
      </dsp:nvSpPr>
      <dsp:spPr>
        <a:xfrm>
          <a:off x="1973515" y="564796"/>
          <a:ext cx="5089465" cy="5089465"/>
        </a:xfrm>
        <a:prstGeom prst="blockArc">
          <a:avLst>
            <a:gd name="adj1" fmla="val 16200000"/>
            <a:gd name="adj2" fmla="val 18900000"/>
            <a:gd name="adj3" fmla="val 3434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0770FB-12C7-46B5-93BA-CEE07C717925}">
      <dsp:nvSpPr>
        <dsp:cNvPr id="0" name=""/>
        <dsp:cNvSpPr/>
      </dsp:nvSpPr>
      <dsp:spPr>
        <a:xfrm>
          <a:off x="3651220" y="2242502"/>
          <a:ext cx="1734054" cy="173405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 dirty="0"/>
            <a:t>Issue</a:t>
          </a:r>
        </a:p>
      </dsp:txBody>
      <dsp:txXfrm>
        <a:off x="3905166" y="2496448"/>
        <a:ext cx="1226162" cy="1226162"/>
      </dsp:txXfrm>
    </dsp:sp>
    <dsp:sp modelId="{4B28FB89-D318-432B-9FD3-FE9733623F75}">
      <dsp:nvSpPr>
        <dsp:cNvPr id="0" name=""/>
        <dsp:cNvSpPr/>
      </dsp:nvSpPr>
      <dsp:spPr>
        <a:xfrm>
          <a:off x="3911329" y="1575"/>
          <a:ext cx="1213837" cy="1213837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chemeClr val="tx2">
                  <a:lumMod val="50000"/>
                </a:schemeClr>
              </a:solidFill>
            </a:rPr>
            <a:t>National Government</a:t>
          </a:r>
        </a:p>
      </dsp:txBody>
      <dsp:txXfrm>
        <a:off x="4089091" y="179337"/>
        <a:ext cx="858313" cy="858313"/>
      </dsp:txXfrm>
    </dsp:sp>
    <dsp:sp modelId="{A539E974-994A-4527-B8F9-CC789D1B2AB3}">
      <dsp:nvSpPr>
        <dsp:cNvPr id="0" name=""/>
        <dsp:cNvSpPr/>
      </dsp:nvSpPr>
      <dsp:spPr>
        <a:xfrm>
          <a:off x="5679827" y="734111"/>
          <a:ext cx="1213837" cy="1213837"/>
        </a:xfrm>
        <a:prstGeom prst="ellipse">
          <a:avLst/>
        </a:prstGeom>
        <a:solidFill>
          <a:schemeClr val="accent5">
            <a:hueOff val="-1419125"/>
            <a:satOff val="5687"/>
            <a:lumOff val="123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chemeClr val="tx2">
                  <a:lumMod val="50000"/>
                </a:schemeClr>
              </a:solidFill>
            </a:rPr>
            <a:t>Regional Government</a:t>
          </a:r>
        </a:p>
      </dsp:txBody>
      <dsp:txXfrm>
        <a:off x="5857589" y="911873"/>
        <a:ext cx="858313" cy="858313"/>
      </dsp:txXfrm>
    </dsp:sp>
    <dsp:sp modelId="{98A3FDD5-DE2E-4206-992E-03813171694D}">
      <dsp:nvSpPr>
        <dsp:cNvPr id="0" name=""/>
        <dsp:cNvSpPr/>
      </dsp:nvSpPr>
      <dsp:spPr>
        <a:xfrm>
          <a:off x="6412363" y="2502610"/>
          <a:ext cx="1213837" cy="1213837"/>
        </a:xfrm>
        <a:prstGeom prst="ellipse">
          <a:avLst/>
        </a:prstGeom>
        <a:solidFill>
          <a:schemeClr val="accent5">
            <a:hueOff val="-2838251"/>
            <a:satOff val="11375"/>
            <a:lumOff val="246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chemeClr val="tx2">
                  <a:lumMod val="50000"/>
                </a:schemeClr>
              </a:solidFill>
            </a:rPr>
            <a:t>Local Government</a:t>
          </a:r>
        </a:p>
      </dsp:txBody>
      <dsp:txXfrm>
        <a:off x="6590125" y="2680372"/>
        <a:ext cx="858313" cy="858313"/>
      </dsp:txXfrm>
    </dsp:sp>
    <dsp:sp modelId="{3846D7D0-6D9D-4799-9E47-10AF8EC86955}">
      <dsp:nvSpPr>
        <dsp:cNvPr id="0" name=""/>
        <dsp:cNvSpPr/>
      </dsp:nvSpPr>
      <dsp:spPr>
        <a:xfrm>
          <a:off x="5679827" y="4271109"/>
          <a:ext cx="1213837" cy="1213837"/>
        </a:xfrm>
        <a:prstGeom prst="ellipse">
          <a:avLst/>
        </a:prstGeom>
        <a:solidFill>
          <a:schemeClr val="accent5">
            <a:hueOff val="-4257376"/>
            <a:satOff val="17062"/>
            <a:lumOff val="369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chemeClr val="tx2">
                  <a:lumMod val="50000"/>
                </a:schemeClr>
              </a:solidFill>
            </a:rPr>
            <a:t>Public Bodies</a:t>
          </a:r>
        </a:p>
      </dsp:txBody>
      <dsp:txXfrm>
        <a:off x="5857589" y="4448871"/>
        <a:ext cx="858313" cy="858313"/>
      </dsp:txXfrm>
    </dsp:sp>
    <dsp:sp modelId="{120BA590-B82F-42A2-91A0-1FB0D3D25D38}">
      <dsp:nvSpPr>
        <dsp:cNvPr id="0" name=""/>
        <dsp:cNvSpPr/>
      </dsp:nvSpPr>
      <dsp:spPr>
        <a:xfrm>
          <a:off x="3911329" y="5003645"/>
          <a:ext cx="1213837" cy="1213837"/>
        </a:xfrm>
        <a:prstGeom prst="ellipse">
          <a:avLst/>
        </a:prstGeom>
        <a:solidFill>
          <a:schemeClr val="accent5">
            <a:hueOff val="-5676501"/>
            <a:satOff val="22749"/>
            <a:lumOff val="49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chemeClr val="tx2">
                  <a:lumMod val="50000"/>
                </a:schemeClr>
              </a:solidFill>
            </a:rPr>
            <a:t>Private Companies</a:t>
          </a:r>
        </a:p>
      </dsp:txBody>
      <dsp:txXfrm>
        <a:off x="4089091" y="5181407"/>
        <a:ext cx="858313" cy="858313"/>
      </dsp:txXfrm>
    </dsp:sp>
    <dsp:sp modelId="{E07B0939-7092-4414-9F30-D7F486A4600E}">
      <dsp:nvSpPr>
        <dsp:cNvPr id="0" name=""/>
        <dsp:cNvSpPr/>
      </dsp:nvSpPr>
      <dsp:spPr>
        <a:xfrm>
          <a:off x="2142830" y="4271109"/>
          <a:ext cx="1213837" cy="1213837"/>
        </a:xfrm>
        <a:prstGeom prst="ellipse">
          <a:avLst/>
        </a:prstGeom>
        <a:solidFill>
          <a:schemeClr val="accent5">
            <a:hueOff val="-7095626"/>
            <a:satOff val="28436"/>
            <a:lumOff val="616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2">
                  <a:lumMod val="50000"/>
                </a:schemeClr>
              </a:solidFill>
            </a:rPr>
            <a:t>NGOs</a:t>
          </a:r>
        </a:p>
      </dsp:txBody>
      <dsp:txXfrm>
        <a:off x="2320592" y="4448871"/>
        <a:ext cx="858313" cy="858313"/>
      </dsp:txXfrm>
    </dsp:sp>
    <dsp:sp modelId="{B3478C07-04B3-48D9-B019-8A7342ABA700}">
      <dsp:nvSpPr>
        <dsp:cNvPr id="0" name=""/>
        <dsp:cNvSpPr/>
      </dsp:nvSpPr>
      <dsp:spPr>
        <a:xfrm>
          <a:off x="1410294" y="2502610"/>
          <a:ext cx="1213837" cy="1213837"/>
        </a:xfrm>
        <a:prstGeom prst="ellipse">
          <a:avLst/>
        </a:prstGeom>
        <a:solidFill>
          <a:schemeClr val="accent5">
            <a:hueOff val="-8514751"/>
            <a:satOff val="34124"/>
            <a:lumOff val="739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chemeClr val="tx2">
                  <a:lumMod val="50000"/>
                </a:schemeClr>
              </a:solidFill>
            </a:rPr>
            <a:t>Community Groups</a:t>
          </a:r>
        </a:p>
      </dsp:txBody>
      <dsp:txXfrm>
        <a:off x="1588056" y="2680372"/>
        <a:ext cx="858313" cy="858313"/>
      </dsp:txXfrm>
    </dsp:sp>
    <dsp:sp modelId="{43CCA567-6DA7-495B-B4F7-7C836951BAA6}">
      <dsp:nvSpPr>
        <dsp:cNvPr id="0" name=""/>
        <dsp:cNvSpPr/>
      </dsp:nvSpPr>
      <dsp:spPr>
        <a:xfrm>
          <a:off x="2142830" y="734111"/>
          <a:ext cx="1213837" cy="1213837"/>
        </a:xfrm>
        <a:prstGeom prst="ellipse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chemeClr val="tx2">
                  <a:lumMod val="50000"/>
                </a:schemeClr>
              </a:solidFill>
            </a:rPr>
            <a:t>Individuals</a:t>
          </a:r>
        </a:p>
      </dsp:txBody>
      <dsp:txXfrm>
        <a:off x="2320592" y="911873"/>
        <a:ext cx="858313" cy="8583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EA6DF2-E314-4519-A1CE-9DD923ADBB63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83EA08-8A4C-4BAD-89C9-B468C50AE3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5418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85800" y="19812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685800" y="41148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A3D56265-3DB8-4C2F-A24B-1F98B00845C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49909246"/>
      </p:ext>
    </p:extLst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hyperlink" Target="mailto:ken.dicks@uwtsd.ac.uk" TargetMode="External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7" Type="http://schemas.openxmlformats.org/officeDocument/2006/relationships/hyperlink" Target="https://earthobservatory.nasa.gov/images/144239/ozone-hole-is-big-but-tempered-by-cfc-reductions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hyperlink" Target="https://earthobservatory.nasa.gov/features/Ozone/ozone_2.php" TargetMode="Externa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s://www.bing.com/videos/riverview/relatedvideo?q=bbc+aberfan&amp;mid=29FF6BB53207BB77C9A429FF6BB53207BB77C9A4&amp;FORM=VIRE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www.bbc.co.uk/news/articles/c3vl11511gvo" TargetMode="Externa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orumforthefuture.org/the-five-capitals" TargetMode="External"/><Relationship Id="rId2" Type="http://schemas.openxmlformats.org/officeDocument/2006/relationships/hyperlink" Target="https://archive.org/details/pathwaystowardse0000roy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roquest.com/docview/1537421428?accountid=130472&amp;parentSessionId=DjMUwdryUC1sSsnbx4%2BL51n9maGdI2VRzXLEKgUXQAQ%3D&amp;pq-origsite=primo&amp;sourcetype=Scholarly%20Journals" TargetMode="External"/><Relationship Id="rId5" Type="http://schemas.openxmlformats.org/officeDocument/2006/relationships/hyperlink" Target="https://ed.ted.com/lessons/the-earth-is-full-paul-gilding" TargetMode="External"/><Relationship Id="rId4" Type="http://schemas.openxmlformats.org/officeDocument/2006/relationships/hyperlink" Target="https://www.proquest.com/docview/195553202?accountid=130472&amp;parentSessionId=0Ng3Qgyr1MR8LCklZnS4m29ghBGNIb60rtQuAbSuD9E%3D&amp;pq-origsite=primo&amp;sourcetype=Scholarly%20Journals" TargetMode="Externa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library.un.org/record/139811?v=pdf" TargetMode="External"/><Relationship Id="rId2" Type="http://schemas.openxmlformats.org/officeDocument/2006/relationships/hyperlink" Target="https://www.england.nhs.uk/greenernhs/wp-content/uploads/sites/51/2021/02/Sustainable-Development-Strategy-2014-2019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proquest.com/docview/759258105?accountid=130472&amp;parentSessionId=oDiG9XquYEON0g%2BBTs2Rx8sAWWW0kdXdvIjIjYUU3f8%3D&amp;pq-origsite=primo&amp;sourcetype=Scholarly%20Journal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724128" y="332656"/>
            <a:ext cx="2808312" cy="2088232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3347864" y="332656"/>
            <a:ext cx="2088232" cy="504056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5724128" y="2636912"/>
            <a:ext cx="2808312" cy="1224136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611560" y="332656"/>
            <a:ext cx="2448272" cy="17281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11560" y="2204864"/>
            <a:ext cx="2448272" cy="165618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3347864" y="980728"/>
            <a:ext cx="2088232" cy="28803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2320718"/>
            <a:ext cx="2231266" cy="1378687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476672"/>
            <a:ext cx="2149582" cy="1437533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472868"/>
            <a:ext cx="2466975" cy="184785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4072" y="1119320"/>
            <a:ext cx="1781175" cy="2562225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1456638" y="5492743"/>
            <a:ext cx="68772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Part 2: Decision Making, Values and Ideology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3779912" y="6237312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Ken Dicks </a:t>
            </a:r>
            <a:r>
              <a:rPr lang="en-GB" dirty="0">
                <a:hlinkClick r:id="rId6"/>
              </a:rPr>
              <a:t>ken.dicks@uwtsd.ac.uk</a:t>
            </a:r>
            <a:r>
              <a:rPr lang="en-GB" dirty="0"/>
              <a:t> </a:t>
            </a:r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8D8ED526-06F2-4DB4-A4EA-4F840DA09B3F}"/>
              </a:ext>
            </a:extLst>
          </p:cNvPr>
          <p:cNvSpPr txBox="1">
            <a:spLocks/>
          </p:cNvSpPr>
          <p:nvPr/>
        </p:nvSpPr>
        <p:spPr>
          <a:xfrm>
            <a:off x="251520" y="4005065"/>
            <a:ext cx="8640960" cy="720080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2800" b="1" dirty="0"/>
              <a:t>ECSO6001: Sustainable Communities &amp; Global Development</a:t>
            </a:r>
          </a:p>
        </p:txBody>
      </p:sp>
      <p:sp>
        <p:nvSpPr>
          <p:cNvPr id="19" name="Subtitle 6">
            <a:extLst>
              <a:ext uri="{FF2B5EF4-FFF2-40B4-BE49-F238E27FC236}">
                <a16:creationId xmlns:a16="http://schemas.microsoft.com/office/drawing/2014/main" id="{9CAF4713-7336-497C-B582-1387AACEA86F}"/>
              </a:ext>
            </a:extLst>
          </p:cNvPr>
          <p:cNvSpPr txBox="1">
            <a:spLocks/>
          </p:cNvSpPr>
          <p:nvPr/>
        </p:nvSpPr>
        <p:spPr>
          <a:xfrm>
            <a:off x="584239" y="4930880"/>
            <a:ext cx="7560840" cy="694882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dirty="0"/>
              <a:t>Theme 2: Measuring Environmental Issues</a:t>
            </a:r>
          </a:p>
        </p:txBody>
      </p:sp>
    </p:spTree>
    <p:extLst>
      <p:ext uri="{BB962C8B-B14F-4D97-AF65-F5344CB8AC3E}">
        <p14:creationId xmlns:p14="http://schemas.microsoft.com/office/powerpoint/2010/main" val="33555958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 sz="quarter"/>
          </p:nvPr>
        </p:nvSpPr>
        <p:spPr>
          <a:xfrm>
            <a:off x="539552" y="188640"/>
            <a:ext cx="7772400" cy="954360"/>
          </a:xfrm>
        </p:spPr>
        <p:txBody>
          <a:bodyPr>
            <a:normAutofit/>
          </a:bodyPr>
          <a:lstStyle/>
          <a:p>
            <a:r>
              <a:rPr lang="en-US" altLang="en-US" b="1" dirty="0"/>
              <a:t>ENVI Conceptual Tools 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755576" y="2198979"/>
            <a:ext cx="1037813" cy="1006280"/>
            <a:chOff x="755576" y="2198979"/>
            <a:chExt cx="1037813" cy="1006280"/>
          </a:xfrm>
        </p:grpSpPr>
        <p:sp>
          <p:nvSpPr>
            <p:cNvPr id="39939" name="Oval 3"/>
            <p:cNvSpPr>
              <a:spLocks noChangeArrowheads="1"/>
            </p:cNvSpPr>
            <p:nvPr/>
          </p:nvSpPr>
          <p:spPr bwMode="auto">
            <a:xfrm>
              <a:off x="755576" y="2198979"/>
              <a:ext cx="1037813" cy="1006280"/>
            </a:xfrm>
            <a:prstGeom prst="ellipse">
              <a:avLst/>
            </a:prstGeom>
            <a:noFill/>
            <a:ln w="127000">
              <a:solidFill>
                <a:schemeClr val="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940" name="Oval 4"/>
            <p:cNvSpPr>
              <a:spLocks noChangeArrowheads="1"/>
            </p:cNvSpPr>
            <p:nvPr/>
          </p:nvSpPr>
          <p:spPr bwMode="auto">
            <a:xfrm>
              <a:off x="1020621" y="2437146"/>
              <a:ext cx="507723" cy="495923"/>
            </a:xfrm>
            <a:prstGeom prst="ellipse">
              <a:avLst/>
            </a:prstGeom>
            <a:noFill/>
            <a:ln w="127000">
              <a:solidFill>
                <a:schemeClr val="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941" name="Oval 5"/>
            <p:cNvSpPr>
              <a:spLocks noChangeArrowheads="1"/>
            </p:cNvSpPr>
            <p:nvPr/>
          </p:nvSpPr>
          <p:spPr bwMode="auto">
            <a:xfrm>
              <a:off x="1212974" y="2638195"/>
              <a:ext cx="90585" cy="93823"/>
            </a:xfrm>
            <a:prstGeom prst="ellipse">
              <a:avLst/>
            </a:prstGeom>
            <a:solidFill>
              <a:schemeClr val="hlink"/>
            </a:solidFill>
            <a:ln w="12700">
              <a:solidFill>
                <a:schemeClr val="hlink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9943" name="Freeform 7"/>
          <p:cNvSpPr>
            <a:spLocks/>
          </p:cNvSpPr>
          <p:nvPr/>
        </p:nvSpPr>
        <p:spPr bwMode="auto">
          <a:xfrm>
            <a:off x="4657679" y="2198979"/>
            <a:ext cx="1174654" cy="1040117"/>
          </a:xfrm>
          <a:custGeom>
            <a:avLst/>
            <a:gdLst>
              <a:gd name="T0" fmla="*/ 520 w 1042"/>
              <a:gd name="T1" fmla="*/ 0 h 934"/>
              <a:gd name="T2" fmla="*/ 0 w 1042"/>
              <a:gd name="T3" fmla="*/ 933 h 934"/>
              <a:gd name="T4" fmla="*/ 1041 w 1042"/>
              <a:gd name="T5" fmla="*/ 933 h 934"/>
              <a:gd name="T6" fmla="*/ 520 w 1042"/>
              <a:gd name="T7" fmla="*/ 0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42" h="934">
                <a:moveTo>
                  <a:pt x="520" y="0"/>
                </a:moveTo>
                <a:lnTo>
                  <a:pt x="0" y="933"/>
                </a:lnTo>
                <a:lnTo>
                  <a:pt x="1041" y="933"/>
                </a:lnTo>
                <a:lnTo>
                  <a:pt x="520" y="0"/>
                </a:lnTo>
              </a:path>
            </a:pathLst>
          </a:custGeom>
          <a:solidFill>
            <a:schemeClr val="hlink"/>
          </a:solidFill>
          <a:ln w="12700" cap="rnd" cmpd="sng">
            <a:solidFill>
              <a:schemeClr val="hlink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6" name="Group 5"/>
          <p:cNvGrpSpPr/>
          <p:nvPr/>
        </p:nvGrpSpPr>
        <p:grpSpPr>
          <a:xfrm>
            <a:off x="919363" y="4204509"/>
            <a:ext cx="480893" cy="1060095"/>
            <a:chOff x="919363" y="4204509"/>
            <a:chExt cx="480893" cy="1060095"/>
          </a:xfrm>
        </p:grpSpPr>
        <p:sp>
          <p:nvSpPr>
            <p:cNvPr id="39944" name="Line 8"/>
            <p:cNvSpPr>
              <a:spLocks noChangeShapeType="1"/>
            </p:cNvSpPr>
            <p:nvPr/>
          </p:nvSpPr>
          <p:spPr bwMode="auto">
            <a:xfrm>
              <a:off x="1159320" y="4204509"/>
              <a:ext cx="0" cy="1047299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45" name="Line 9"/>
            <p:cNvSpPr>
              <a:spLocks noChangeShapeType="1"/>
            </p:cNvSpPr>
            <p:nvPr/>
          </p:nvSpPr>
          <p:spPr bwMode="auto">
            <a:xfrm>
              <a:off x="919363" y="5264604"/>
              <a:ext cx="480893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46" name="Line 10"/>
            <p:cNvSpPr>
              <a:spLocks noChangeShapeType="1"/>
            </p:cNvSpPr>
            <p:nvPr/>
          </p:nvSpPr>
          <p:spPr bwMode="auto">
            <a:xfrm>
              <a:off x="919363" y="4217305"/>
              <a:ext cx="480893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47" name="Line 11"/>
            <p:cNvSpPr>
              <a:spLocks noChangeShapeType="1"/>
            </p:cNvSpPr>
            <p:nvPr/>
          </p:nvSpPr>
          <p:spPr bwMode="auto">
            <a:xfrm>
              <a:off x="919363" y="4727174"/>
              <a:ext cx="480893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" name="Group 7"/>
          <p:cNvGrpSpPr/>
          <p:nvPr/>
        </p:nvGrpSpPr>
        <p:grpSpPr>
          <a:xfrm>
            <a:off x="4572000" y="4330221"/>
            <a:ext cx="1550373" cy="1130222"/>
            <a:chOff x="4572000" y="4330221"/>
            <a:chExt cx="1550373" cy="1130222"/>
          </a:xfrm>
        </p:grpSpPr>
        <p:sp>
          <p:nvSpPr>
            <p:cNvPr id="39951" name="Line 15"/>
            <p:cNvSpPr>
              <a:spLocks noChangeShapeType="1"/>
            </p:cNvSpPr>
            <p:nvPr/>
          </p:nvSpPr>
          <p:spPr bwMode="auto">
            <a:xfrm>
              <a:off x="6122373" y="4611914"/>
              <a:ext cx="0" cy="565686"/>
            </a:xfrm>
            <a:prstGeom prst="line">
              <a:avLst/>
            </a:prstGeom>
            <a:noFill/>
            <a:ln w="1016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49" name="Oval 13"/>
            <p:cNvSpPr>
              <a:spLocks noChangeArrowheads="1"/>
            </p:cNvSpPr>
            <p:nvPr/>
          </p:nvSpPr>
          <p:spPr bwMode="auto">
            <a:xfrm>
              <a:off x="4787085" y="4338269"/>
              <a:ext cx="1120203" cy="1085381"/>
            </a:xfrm>
            <a:prstGeom prst="ellipse">
              <a:avLst/>
            </a:prstGeom>
            <a:noFill/>
            <a:ln w="101600">
              <a:solidFill>
                <a:schemeClr val="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950" name="Line 14"/>
            <p:cNvSpPr>
              <a:spLocks noChangeShapeType="1"/>
            </p:cNvSpPr>
            <p:nvPr/>
          </p:nvSpPr>
          <p:spPr bwMode="auto">
            <a:xfrm>
              <a:off x="4572000" y="4894757"/>
              <a:ext cx="1550373" cy="0"/>
            </a:xfrm>
            <a:prstGeom prst="line">
              <a:avLst/>
            </a:prstGeom>
            <a:noFill/>
            <a:ln w="1016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52" name="Line 16"/>
            <p:cNvSpPr>
              <a:spLocks noChangeShapeType="1"/>
            </p:cNvSpPr>
            <p:nvPr/>
          </p:nvSpPr>
          <p:spPr bwMode="auto">
            <a:xfrm>
              <a:off x="4572000" y="4611914"/>
              <a:ext cx="0" cy="565686"/>
            </a:xfrm>
            <a:prstGeom prst="line">
              <a:avLst/>
            </a:prstGeom>
            <a:noFill/>
            <a:ln w="1016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53" name="Line 17"/>
            <p:cNvSpPr>
              <a:spLocks noChangeShapeType="1"/>
            </p:cNvSpPr>
            <p:nvPr/>
          </p:nvSpPr>
          <p:spPr bwMode="auto">
            <a:xfrm>
              <a:off x="5337643" y="4611914"/>
              <a:ext cx="0" cy="565686"/>
            </a:xfrm>
            <a:prstGeom prst="line">
              <a:avLst/>
            </a:prstGeom>
            <a:noFill/>
            <a:ln w="1016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55" name="Line 19"/>
            <p:cNvSpPr>
              <a:spLocks noChangeShapeType="1"/>
            </p:cNvSpPr>
            <p:nvPr/>
          </p:nvSpPr>
          <p:spPr bwMode="auto">
            <a:xfrm>
              <a:off x="5267906" y="4330221"/>
              <a:ext cx="176179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stealth" w="med" len="lg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56" name="Line 20"/>
            <p:cNvSpPr>
              <a:spLocks noChangeShapeType="1"/>
            </p:cNvSpPr>
            <p:nvPr/>
          </p:nvSpPr>
          <p:spPr bwMode="auto">
            <a:xfrm flipH="1">
              <a:off x="5293599" y="5460443"/>
              <a:ext cx="165902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stealth" w="med" len="lg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extBox 1"/>
          <p:cNvSpPr txBox="1"/>
          <p:nvPr/>
        </p:nvSpPr>
        <p:spPr>
          <a:xfrm>
            <a:off x="5580112" y="6021288"/>
            <a:ext cx="28903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400" dirty="0"/>
              <a:t>based on (Barr, 2008)</a:t>
            </a:r>
            <a:endParaRPr lang="en-GB" sz="2400" dirty="0"/>
          </a:p>
        </p:txBody>
      </p:sp>
      <p:sp>
        <p:nvSpPr>
          <p:cNvPr id="3" name="TextBox 2"/>
          <p:cNvSpPr txBox="1"/>
          <p:nvPr/>
        </p:nvSpPr>
        <p:spPr>
          <a:xfrm>
            <a:off x="107504" y="1052736"/>
            <a:ext cx="8964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1" dirty="0"/>
              <a:t>European Committee on the Environment, Public Health &amp; Food Safety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051720" y="2284989"/>
            <a:ext cx="20882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Scale of the issue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6109980" y="2276872"/>
            <a:ext cx="29620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The Elements of Sustainability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2051720" y="4203085"/>
            <a:ext cx="20882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Decision Making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6444208" y="4203085"/>
            <a:ext cx="208823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Values, ideology, strategies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13039" y="2762042"/>
            <a:ext cx="638801" cy="638801"/>
          </a:xfrm>
          <a:prstGeom prst="rect">
            <a:avLst/>
          </a:prstGeom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43" grpId="0" animBg="1"/>
      <p:bldP spid="2" grpId="0"/>
      <p:bldP spid="5" grpId="0"/>
      <p:bldP spid="30" grpId="0"/>
      <p:bldP spid="31" grpId="0"/>
      <p:bldP spid="3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14A8C51F-0937-3380-C86A-7BDD010C57C0}"/>
              </a:ext>
            </a:extLst>
          </p:cNvPr>
          <p:cNvGrpSpPr/>
          <p:nvPr/>
        </p:nvGrpSpPr>
        <p:grpSpPr>
          <a:xfrm>
            <a:off x="4223540" y="1916832"/>
            <a:ext cx="480893" cy="1060095"/>
            <a:chOff x="919363" y="4204509"/>
            <a:chExt cx="480893" cy="1060095"/>
          </a:xfrm>
        </p:grpSpPr>
        <p:sp>
          <p:nvSpPr>
            <p:cNvPr id="3" name="Line 8">
              <a:extLst>
                <a:ext uri="{FF2B5EF4-FFF2-40B4-BE49-F238E27FC236}">
                  <a16:creationId xmlns:a16="http://schemas.microsoft.com/office/drawing/2014/main" id="{ABCFD379-6755-4B5A-1944-A7D536534F0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159320" y="4204509"/>
              <a:ext cx="0" cy="1047299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Line 9">
              <a:extLst>
                <a:ext uri="{FF2B5EF4-FFF2-40B4-BE49-F238E27FC236}">
                  <a16:creationId xmlns:a16="http://schemas.microsoft.com/office/drawing/2014/main" id="{E819ADD8-D212-A21E-D338-015BAD24FC4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919363" y="5264604"/>
              <a:ext cx="480893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Line 10">
              <a:extLst>
                <a:ext uri="{FF2B5EF4-FFF2-40B4-BE49-F238E27FC236}">
                  <a16:creationId xmlns:a16="http://schemas.microsoft.com/office/drawing/2014/main" id="{68FDC553-46F4-7DBB-B2DE-93F07FA8CA7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919363" y="4217305"/>
              <a:ext cx="480893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Line 11">
              <a:extLst>
                <a:ext uri="{FF2B5EF4-FFF2-40B4-BE49-F238E27FC236}">
                  <a16:creationId xmlns:a16="http://schemas.microsoft.com/office/drawing/2014/main" id="{DD83249F-A19E-34F2-73BE-6446F268EF8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919363" y="4727174"/>
              <a:ext cx="480893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3C8F9BEC-6D0F-C12B-7BA8-D7B14B54B7DC}"/>
              </a:ext>
            </a:extLst>
          </p:cNvPr>
          <p:cNvSpPr txBox="1"/>
          <p:nvPr/>
        </p:nvSpPr>
        <p:spPr>
          <a:xfrm>
            <a:off x="1763688" y="3422225"/>
            <a:ext cx="540059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/>
              <a:t>Decision Making</a:t>
            </a:r>
          </a:p>
        </p:txBody>
      </p:sp>
    </p:spTree>
    <p:extLst>
      <p:ext uri="{BB962C8B-B14F-4D97-AF65-F5344CB8AC3E}">
        <p14:creationId xmlns:p14="http://schemas.microsoft.com/office/powerpoint/2010/main" val="507849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r>
              <a:rPr lang="en-US" altLang="en-US" b="1" dirty="0"/>
              <a:t>Decision Making</a:t>
            </a:r>
            <a:endParaRPr lang="en-GB" b="1" dirty="0"/>
          </a:p>
        </p:txBody>
      </p:sp>
      <p:grpSp>
        <p:nvGrpSpPr>
          <p:cNvPr id="101383" name="Group 7"/>
          <p:cNvGrpSpPr>
            <a:grpSpLocks/>
          </p:cNvGrpSpPr>
          <p:nvPr/>
        </p:nvGrpSpPr>
        <p:grpSpPr bwMode="auto">
          <a:xfrm>
            <a:off x="683568" y="2357661"/>
            <a:ext cx="1895475" cy="3343275"/>
            <a:chOff x="1459" y="1342"/>
            <a:chExt cx="1194" cy="2106"/>
          </a:xfrm>
        </p:grpSpPr>
        <p:sp>
          <p:nvSpPr>
            <p:cNvPr id="101379" name="Line 3"/>
            <p:cNvSpPr>
              <a:spLocks noChangeShapeType="1"/>
            </p:cNvSpPr>
            <p:nvPr/>
          </p:nvSpPr>
          <p:spPr bwMode="auto">
            <a:xfrm>
              <a:off x="2055" y="1342"/>
              <a:ext cx="0" cy="2081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1380" name="Line 4"/>
            <p:cNvSpPr>
              <a:spLocks noChangeShapeType="1"/>
            </p:cNvSpPr>
            <p:nvPr/>
          </p:nvSpPr>
          <p:spPr bwMode="auto">
            <a:xfrm>
              <a:off x="1459" y="3448"/>
              <a:ext cx="1194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1381" name="Line 5"/>
            <p:cNvSpPr>
              <a:spLocks noChangeShapeType="1"/>
            </p:cNvSpPr>
            <p:nvPr/>
          </p:nvSpPr>
          <p:spPr bwMode="auto">
            <a:xfrm>
              <a:off x="1459" y="1367"/>
              <a:ext cx="1194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1382" name="Line 6"/>
            <p:cNvSpPr>
              <a:spLocks noChangeShapeType="1"/>
            </p:cNvSpPr>
            <p:nvPr/>
          </p:nvSpPr>
          <p:spPr bwMode="auto">
            <a:xfrm>
              <a:off x="1459" y="2380"/>
              <a:ext cx="1194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extBox 1"/>
          <p:cNvSpPr txBox="1"/>
          <p:nvPr/>
        </p:nvSpPr>
        <p:spPr>
          <a:xfrm>
            <a:off x="323528" y="1124744"/>
            <a:ext cx="84249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In the context of sustainability there are basically three types of decision making.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778562" y="5445224"/>
            <a:ext cx="17574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Reactive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60032" y="5445224"/>
            <a:ext cx="40324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‘end of pipeline’ decisions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2771800" y="3717032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6">
                    <a:lumMod val="75000"/>
                  </a:schemeClr>
                </a:solidFill>
              </a:rPr>
              <a:t>Anticipatory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932040" y="3717032"/>
            <a:ext cx="3600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6">
                    <a:lumMod val="75000"/>
                  </a:schemeClr>
                </a:solidFill>
              </a:rPr>
              <a:t>planning for change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2778562" y="2132856"/>
            <a:ext cx="17574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00B050"/>
                </a:solidFill>
              </a:rPr>
              <a:t>Radical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4974806" y="2132856"/>
            <a:ext cx="391767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00B050"/>
                </a:solidFill>
              </a:rPr>
              <a:t>‘going back to the roots’,</a:t>
            </a:r>
          </a:p>
          <a:p>
            <a:r>
              <a:rPr lang="en-GB" sz="2800" b="1" dirty="0">
                <a:solidFill>
                  <a:srgbClr val="00B050"/>
                </a:solidFill>
              </a:rPr>
              <a:t>fundamental change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4" grpId="0"/>
      <p:bldP spid="15" grpId="0"/>
      <p:bldP spid="16" grpId="0"/>
      <p:bldP spid="17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8550" name="Group 6"/>
          <p:cNvGrpSpPr>
            <a:grpSpLocks/>
          </p:cNvGrpSpPr>
          <p:nvPr/>
        </p:nvGrpSpPr>
        <p:grpSpPr bwMode="auto">
          <a:xfrm>
            <a:off x="323528" y="1700808"/>
            <a:ext cx="974725" cy="4098775"/>
            <a:chOff x="192" y="576"/>
            <a:chExt cx="614" cy="3504"/>
          </a:xfrm>
        </p:grpSpPr>
        <p:sp>
          <p:nvSpPr>
            <p:cNvPr id="108546" name="Line 2"/>
            <p:cNvSpPr>
              <a:spLocks noChangeShapeType="1"/>
            </p:cNvSpPr>
            <p:nvPr/>
          </p:nvSpPr>
          <p:spPr bwMode="auto">
            <a:xfrm>
              <a:off x="498" y="576"/>
              <a:ext cx="0" cy="3465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8547" name="Line 3"/>
            <p:cNvSpPr>
              <a:spLocks noChangeShapeType="1"/>
            </p:cNvSpPr>
            <p:nvPr/>
          </p:nvSpPr>
          <p:spPr bwMode="auto">
            <a:xfrm>
              <a:off x="192" y="4080"/>
              <a:ext cx="614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8548" name="Line 4"/>
            <p:cNvSpPr>
              <a:spLocks noChangeShapeType="1"/>
            </p:cNvSpPr>
            <p:nvPr/>
          </p:nvSpPr>
          <p:spPr bwMode="auto">
            <a:xfrm>
              <a:off x="192" y="615"/>
              <a:ext cx="614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8549" name="Line 5"/>
            <p:cNvSpPr>
              <a:spLocks noChangeShapeType="1"/>
            </p:cNvSpPr>
            <p:nvPr/>
          </p:nvSpPr>
          <p:spPr bwMode="auto">
            <a:xfrm>
              <a:off x="192" y="2302"/>
              <a:ext cx="614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" name="TextBox 9"/>
          <p:cNvSpPr txBox="1"/>
          <p:nvPr/>
        </p:nvSpPr>
        <p:spPr>
          <a:xfrm>
            <a:off x="1333874" y="5517232"/>
            <a:ext cx="17574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Reactive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331640" y="3429000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6">
                    <a:lumMod val="75000"/>
                  </a:schemeClr>
                </a:solidFill>
              </a:rPr>
              <a:t>Anticipatory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331640" y="1484784"/>
            <a:ext cx="17574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00B050"/>
                </a:solidFill>
              </a:rPr>
              <a:t>Radical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107504" y="213258"/>
            <a:ext cx="56886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Decision Making in Industry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203848" y="764704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Situation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347864" y="5172074"/>
            <a:ext cx="30963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</a:rPr>
              <a:t>Treatment of sewage</a:t>
            </a:r>
          </a:p>
          <a:p>
            <a:r>
              <a:rPr lang="en-GB" sz="2400" b="1" dirty="0">
                <a:solidFill>
                  <a:srgbClr val="FF0000"/>
                </a:solidFill>
              </a:rPr>
              <a:t>Disposal of waste</a:t>
            </a:r>
          </a:p>
          <a:p>
            <a:r>
              <a:rPr lang="en-GB" sz="2400" b="1" dirty="0">
                <a:solidFill>
                  <a:srgbClr val="FF0000"/>
                </a:solidFill>
              </a:rPr>
              <a:t>Oil spills etc.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3347864" y="3140968"/>
            <a:ext cx="30963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6">
                    <a:lumMod val="75000"/>
                  </a:schemeClr>
                </a:solidFill>
              </a:rPr>
              <a:t>Change in process</a:t>
            </a:r>
          </a:p>
          <a:p>
            <a:r>
              <a:rPr lang="en-GB" sz="2400" b="1" dirty="0">
                <a:solidFill>
                  <a:schemeClr val="accent6">
                    <a:lumMod val="75000"/>
                  </a:schemeClr>
                </a:solidFill>
              </a:rPr>
              <a:t>Cleaner technology</a:t>
            </a:r>
          </a:p>
          <a:p>
            <a:r>
              <a:rPr lang="en-GB" sz="2400" b="1" dirty="0">
                <a:solidFill>
                  <a:schemeClr val="accent6">
                    <a:lumMod val="75000"/>
                  </a:schemeClr>
                </a:solidFill>
              </a:rPr>
              <a:t>Elimination of toxics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3203848" y="1268760"/>
            <a:ext cx="3456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B050"/>
                </a:solidFill>
              </a:rPr>
              <a:t>Change in demand</a:t>
            </a:r>
          </a:p>
          <a:p>
            <a:r>
              <a:rPr lang="en-GB" sz="2400" b="1" dirty="0">
                <a:solidFill>
                  <a:srgbClr val="00B050"/>
                </a:solidFill>
              </a:rPr>
              <a:t>Less consumption</a:t>
            </a:r>
          </a:p>
          <a:p>
            <a:r>
              <a:rPr lang="en-GB" sz="2400" b="1" dirty="0">
                <a:solidFill>
                  <a:srgbClr val="00B050"/>
                </a:solidFill>
              </a:rPr>
              <a:t>Alternative consumption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5972770" y="332656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‘Elements’ Considered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475015" y="5153798"/>
            <a:ext cx="25202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</a:rPr>
              <a:t>Environment</a:t>
            </a:r>
          </a:p>
          <a:p>
            <a:pPr algn="ctr"/>
            <a:r>
              <a:rPr lang="en-GB" sz="2400" b="1" u="sng" dirty="0">
                <a:solidFill>
                  <a:srgbClr val="FF0000"/>
                </a:solidFill>
              </a:rPr>
              <a:t>or</a:t>
            </a:r>
          </a:p>
          <a:p>
            <a:pPr algn="ctr"/>
            <a:r>
              <a:rPr lang="en-GB" sz="2400" b="1" dirty="0">
                <a:solidFill>
                  <a:srgbClr val="FF0000"/>
                </a:solidFill>
              </a:rPr>
              <a:t>Economy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444208" y="3164775"/>
            <a:ext cx="25202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accent6">
                    <a:lumMod val="75000"/>
                  </a:schemeClr>
                </a:solidFill>
              </a:rPr>
              <a:t>Environment</a:t>
            </a:r>
          </a:p>
          <a:p>
            <a:pPr algn="ctr"/>
            <a:r>
              <a:rPr lang="en-GB" sz="2400" b="1" u="sng" dirty="0">
                <a:solidFill>
                  <a:schemeClr val="accent6">
                    <a:lumMod val="75000"/>
                  </a:schemeClr>
                </a:solidFill>
              </a:rPr>
              <a:t>and</a:t>
            </a:r>
          </a:p>
          <a:p>
            <a:pPr algn="ctr"/>
            <a:r>
              <a:rPr lang="en-GB" sz="2400" b="1" dirty="0">
                <a:solidFill>
                  <a:schemeClr val="accent6">
                    <a:lumMod val="75000"/>
                  </a:schemeClr>
                </a:solidFill>
              </a:rPr>
              <a:t>Economy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444208" y="908720"/>
            <a:ext cx="252028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</a:rPr>
              <a:t>Environment</a:t>
            </a:r>
          </a:p>
          <a:p>
            <a:pPr algn="ctr"/>
            <a:r>
              <a:rPr lang="en-GB" sz="2400" b="1" u="sng" dirty="0">
                <a:solidFill>
                  <a:srgbClr val="00B050"/>
                </a:solidFill>
              </a:rPr>
              <a:t>and</a:t>
            </a:r>
          </a:p>
          <a:p>
            <a:pPr algn="ctr"/>
            <a:r>
              <a:rPr lang="en-GB" sz="2400" b="1" dirty="0">
                <a:solidFill>
                  <a:srgbClr val="00B050"/>
                </a:solidFill>
              </a:rPr>
              <a:t>Economy</a:t>
            </a:r>
          </a:p>
          <a:p>
            <a:pPr algn="ctr"/>
            <a:r>
              <a:rPr lang="en-GB" sz="2400" b="1" u="sng" dirty="0">
                <a:solidFill>
                  <a:srgbClr val="00B050"/>
                </a:solidFill>
              </a:rPr>
              <a:t>and</a:t>
            </a:r>
          </a:p>
          <a:p>
            <a:pPr algn="ctr"/>
            <a:r>
              <a:rPr lang="en-GB" sz="2400" b="1" u="sng" dirty="0">
                <a:solidFill>
                  <a:srgbClr val="00B050"/>
                </a:solidFill>
              </a:rPr>
              <a:t>Society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3" grpId="0"/>
      <p:bldP spid="4" grpId="0" build="p"/>
      <p:bldP spid="16" grpId="0" build="p"/>
      <p:bldP spid="17" grpId="0" build="p"/>
      <p:bldP spid="18" grpId="0"/>
      <p:bldP spid="19" grpId="0"/>
      <p:bldP spid="20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/>
          <p:cNvGrpSpPr>
            <a:grpSpLocks/>
          </p:cNvGrpSpPr>
          <p:nvPr/>
        </p:nvGrpSpPr>
        <p:grpSpPr bwMode="auto">
          <a:xfrm>
            <a:off x="323528" y="1700808"/>
            <a:ext cx="974725" cy="4098775"/>
            <a:chOff x="192" y="576"/>
            <a:chExt cx="614" cy="3504"/>
          </a:xfrm>
        </p:grpSpPr>
        <p:sp>
          <p:nvSpPr>
            <p:cNvPr id="3" name="Line 2"/>
            <p:cNvSpPr>
              <a:spLocks noChangeShapeType="1"/>
            </p:cNvSpPr>
            <p:nvPr/>
          </p:nvSpPr>
          <p:spPr bwMode="auto">
            <a:xfrm>
              <a:off x="498" y="576"/>
              <a:ext cx="0" cy="3465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Line 3"/>
            <p:cNvSpPr>
              <a:spLocks noChangeShapeType="1"/>
            </p:cNvSpPr>
            <p:nvPr/>
          </p:nvSpPr>
          <p:spPr bwMode="auto">
            <a:xfrm>
              <a:off x="192" y="4080"/>
              <a:ext cx="614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Line 4"/>
            <p:cNvSpPr>
              <a:spLocks noChangeShapeType="1"/>
            </p:cNvSpPr>
            <p:nvPr/>
          </p:nvSpPr>
          <p:spPr bwMode="auto">
            <a:xfrm>
              <a:off x="192" y="615"/>
              <a:ext cx="614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Line 5"/>
            <p:cNvSpPr>
              <a:spLocks noChangeShapeType="1"/>
            </p:cNvSpPr>
            <p:nvPr/>
          </p:nvSpPr>
          <p:spPr bwMode="auto">
            <a:xfrm>
              <a:off x="192" y="2302"/>
              <a:ext cx="614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TextBox 6"/>
          <p:cNvSpPr txBox="1"/>
          <p:nvPr/>
        </p:nvSpPr>
        <p:spPr>
          <a:xfrm>
            <a:off x="1333874" y="5517232"/>
            <a:ext cx="17574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Reactive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331640" y="3429000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6">
                    <a:lumMod val="75000"/>
                  </a:schemeClr>
                </a:solidFill>
              </a:rPr>
              <a:t>Anticipatory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331640" y="1484784"/>
            <a:ext cx="17574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00B050"/>
                </a:solidFill>
              </a:rPr>
              <a:t>Radical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7504" y="213258"/>
            <a:ext cx="56886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Environmental Decision Making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203848" y="764704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Biodiversity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5940152" y="764704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Transportation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383868" y="5014753"/>
            <a:ext cx="28083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</a:rPr>
              <a:t>Create zoos and seed banks to protect endangered species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419872" y="3140968"/>
            <a:ext cx="28083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6">
                    <a:lumMod val="75000"/>
                  </a:schemeClr>
                </a:solidFill>
              </a:rPr>
              <a:t>Establish National Parks to protect habitats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3419872" y="1196752"/>
            <a:ext cx="28083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B050"/>
                </a:solidFill>
              </a:rPr>
              <a:t>Apply ‘landscape ecology’ principles to human activity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300192" y="5013176"/>
            <a:ext cx="28083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</a:rPr>
              <a:t>Catalytic converters to ‘clean’ emissions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300192" y="3140968"/>
            <a:ext cx="28083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6">
                    <a:lumMod val="75000"/>
                  </a:schemeClr>
                </a:solidFill>
              </a:rPr>
              <a:t>Creating ‘cleaner’ fuels, congestion charges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300192" y="1196752"/>
            <a:ext cx="28083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B050"/>
                </a:solidFill>
              </a:rPr>
              <a:t>Completely redesigning cities and transport systems</a:t>
            </a:r>
          </a:p>
        </p:txBody>
      </p:sp>
    </p:spTree>
    <p:extLst>
      <p:ext uri="{BB962C8B-B14F-4D97-AF65-F5344CB8AC3E}">
        <p14:creationId xmlns:p14="http://schemas.microsoft.com/office/powerpoint/2010/main" val="2107345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1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/>
          <p:cNvSpPr>
            <a:spLocks noGrp="1" noChangeArrowheads="1"/>
          </p:cNvSpPr>
          <p:nvPr>
            <p:ph type="title"/>
          </p:nvPr>
        </p:nvSpPr>
        <p:spPr>
          <a:xfrm>
            <a:off x="179512" y="274638"/>
            <a:ext cx="8229600" cy="1143000"/>
          </a:xfrm>
        </p:spPr>
        <p:txBody>
          <a:bodyPr/>
          <a:lstStyle/>
          <a:p>
            <a:r>
              <a:rPr lang="en-US" altLang="en-US" b="1" dirty="0"/>
              <a:t>Northern Telecom</a:t>
            </a:r>
          </a:p>
        </p:txBody>
      </p:sp>
      <p:sp>
        <p:nvSpPr>
          <p:cNvPr id="109571" name="Rectangle 3"/>
          <p:cNvSpPr>
            <a:spLocks noGrp="1" noChangeArrowheads="1"/>
          </p:cNvSpPr>
          <p:nvPr>
            <p:ph idx="1"/>
          </p:nvPr>
        </p:nvSpPr>
        <p:spPr>
          <a:xfrm>
            <a:off x="737754" y="1888232"/>
            <a:ext cx="8429629" cy="3556992"/>
          </a:xfrm>
        </p:spPr>
        <p:txBody>
          <a:bodyPr>
            <a:normAutofit lnSpcReduction="10000"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altLang="en-US" dirty="0"/>
              <a:t>based in Canada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altLang="en-US" dirty="0"/>
              <a:t>42 plants in various countries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altLang="en-US" dirty="0"/>
              <a:t>manufacturer of electronic components (telecommunications)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altLang="en-US" dirty="0"/>
              <a:t>1988: 1000+ </a:t>
            </a:r>
            <a:r>
              <a:rPr lang="en-US" altLang="en-US" dirty="0" err="1"/>
              <a:t>tonnes</a:t>
            </a:r>
            <a:r>
              <a:rPr lang="en-US" altLang="en-US" dirty="0"/>
              <a:t> of CFCs per year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altLang="en-US" dirty="0"/>
              <a:t>1992: 0 </a:t>
            </a:r>
            <a:r>
              <a:rPr lang="en-US" altLang="en-US" dirty="0" err="1"/>
              <a:t>tonnes</a:t>
            </a:r>
            <a:r>
              <a:rPr lang="en-US" altLang="en-US" dirty="0"/>
              <a:t> of CFCs used per year</a:t>
            </a:r>
          </a:p>
        </p:txBody>
      </p:sp>
      <p:sp>
        <p:nvSpPr>
          <p:cNvPr id="109575" name="Rectangle 7"/>
          <p:cNvSpPr>
            <a:spLocks noChangeArrowheads="1"/>
          </p:cNvSpPr>
          <p:nvPr/>
        </p:nvSpPr>
        <p:spPr bwMode="auto">
          <a:xfrm>
            <a:off x="395536" y="395288"/>
            <a:ext cx="1626151" cy="954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2800" b="0" dirty="0">
                <a:solidFill>
                  <a:srgbClr val="C00000"/>
                </a:solidFill>
                <a:effectLst/>
              </a:rPr>
              <a:t>Historical </a:t>
            </a:r>
            <a:br>
              <a:rPr lang="en-US" altLang="en-US" sz="2800" b="0" dirty="0">
                <a:solidFill>
                  <a:srgbClr val="C00000"/>
                </a:solidFill>
                <a:effectLst/>
              </a:rPr>
            </a:br>
            <a:r>
              <a:rPr lang="en-US" altLang="en-US" sz="2800" b="0" dirty="0">
                <a:solidFill>
                  <a:srgbClr val="C00000"/>
                </a:solidFill>
                <a:effectLst/>
              </a:rPr>
              <a:t>example: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6349" y="3421019"/>
            <a:ext cx="11302" cy="1596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6349" y="3421019"/>
            <a:ext cx="11302" cy="1596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260648"/>
            <a:ext cx="2176264" cy="1399027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699792" y="5589240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What are CFCs?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53954" y="5603281"/>
            <a:ext cx="334070" cy="334070"/>
          </a:xfrm>
          <a:prstGeom prst="rect">
            <a:avLst/>
          </a:prstGeom>
        </p:spPr>
      </p:pic>
      <p:pic>
        <p:nvPicPr>
          <p:cNvPr id="7" name="Picture 6">
            <a:hlinkClick r:id="rId5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5673781"/>
            <a:ext cx="710809" cy="710809"/>
          </a:xfrm>
          <a:prstGeom prst="rect">
            <a:avLst/>
          </a:prstGeom>
        </p:spPr>
      </p:pic>
      <p:pic>
        <p:nvPicPr>
          <p:cNvPr id="11" name="Picture 10">
            <a:hlinkClick r:id="rId7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2340" y="5673781"/>
            <a:ext cx="710809" cy="71080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9571" grpId="0" build="p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Original Process</a:t>
            </a:r>
          </a:p>
        </p:txBody>
      </p:sp>
      <p:sp>
        <p:nvSpPr>
          <p:cNvPr id="1105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/>
              <a:t>1) raw components </a:t>
            </a:r>
            <a:r>
              <a:rPr lang="en-US" altLang="en-US" dirty="0">
                <a:solidFill>
                  <a:srgbClr val="FF0000"/>
                </a:solidFill>
              </a:rPr>
              <a:t>and grease</a:t>
            </a:r>
          </a:p>
          <a:p>
            <a:r>
              <a:rPr lang="en-US" altLang="en-US" dirty="0"/>
              <a:t>2) manufacturing and assembly process</a:t>
            </a:r>
          </a:p>
          <a:p>
            <a:r>
              <a:rPr lang="en-US" altLang="en-US" dirty="0"/>
              <a:t>3) </a:t>
            </a:r>
            <a:r>
              <a:rPr lang="en-US" altLang="en-US" dirty="0">
                <a:solidFill>
                  <a:srgbClr val="FF0000"/>
                </a:solidFill>
              </a:rPr>
              <a:t>clean off</a:t>
            </a:r>
            <a:r>
              <a:rPr lang="en-US" altLang="en-US" dirty="0"/>
              <a:t> grease with CFCs</a:t>
            </a:r>
          </a:p>
          <a:p>
            <a:r>
              <a:rPr lang="en-US" altLang="en-US" dirty="0"/>
              <a:t>4) finished product</a:t>
            </a:r>
          </a:p>
          <a:p>
            <a:endParaRPr lang="en-US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059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Revised process</a:t>
            </a:r>
          </a:p>
        </p:txBody>
      </p:sp>
      <p:sp>
        <p:nvSpPr>
          <p:cNvPr id="1116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/>
              <a:t>1) raw components, </a:t>
            </a:r>
            <a:r>
              <a:rPr lang="en-US" altLang="en-US" b="1" dirty="0">
                <a:solidFill>
                  <a:srgbClr val="00B050"/>
                </a:solidFill>
              </a:rPr>
              <a:t>no grease</a:t>
            </a:r>
          </a:p>
          <a:p>
            <a:r>
              <a:rPr lang="en-US" altLang="en-US" dirty="0"/>
              <a:t>2) manufacturing and assembly process</a:t>
            </a:r>
          </a:p>
          <a:p>
            <a:r>
              <a:rPr lang="en-US" altLang="en-US" dirty="0"/>
              <a:t>3) </a:t>
            </a:r>
            <a:r>
              <a:rPr lang="en-US" altLang="en-US" b="1" dirty="0">
                <a:solidFill>
                  <a:srgbClr val="00B050"/>
                </a:solidFill>
              </a:rPr>
              <a:t>no need to clean off </a:t>
            </a:r>
            <a:r>
              <a:rPr lang="en-US" altLang="en-US" dirty="0"/>
              <a:t>grease with CFCs</a:t>
            </a:r>
          </a:p>
          <a:p>
            <a:r>
              <a:rPr lang="en-US" altLang="en-US" dirty="0"/>
              <a:t>4) finished product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1619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3600" b="1" dirty="0"/>
              <a:t>Improving the Environment AND Economy</a:t>
            </a:r>
          </a:p>
        </p:txBody>
      </p:sp>
      <p:sp>
        <p:nvSpPr>
          <p:cNvPr id="1126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/>
              <a:t>$1 million to develop new process</a:t>
            </a:r>
          </a:p>
          <a:p>
            <a:r>
              <a:rPr lang="en-US" altLang="en-US" dirty="0"/>
              <a:t>$4 million savings in first year (no CFCs)</a:t>
            </a:r>
          </a:p>
          <a:p>
            <a:r>
              <a:rPr lang="en-US" altLang="en-US" dirty="0"/>
              <a:t>$50 million savings to year 2000</a:t>
            </a:r>
          </a:p>
          <a:p>
            <a:r>
              <a:rPr lang="en-US" altLang="en-US" dirty="0"/>
              <a:t>international environmental prize = great publicity</a:t>
            </a:r>
          </a:p>
          <a:p>
            <a:r>
              <a:rPr lang="en-US" altLang="en-US" dirty="0"/>
              <a:t>contract with Mexico for industrial innovation (very lucrative)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4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35696" y="274638"/>
            <a:ext cx="6851104" cy="1143000"/>
          </a:xfrm>
        </p:spPr>
        <p:txBody>
          <a:bodyPr>
            <a:normAutofit/>
          </a:bodyPr>
          <a:lstStyle/>
          <a:p>
            <a:r>
              <a:rPr lang="en-GB" sz="3600" b="1" dirty="0"/>
              <a:t>When decision making goes wrong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764904"/>
          </a:xfrm>
        </p:spPr>
        <p:txBody>
          <a:bodyPr>
            <a:normAutofit/>
          </a:bodyPr>
          <a:lstStyle/>
          <a:p>
            <a:r>
              <a:rPr lang="en-GB" dirty="0"/>
              <a:t>Poor decision making in that does not include the ‘society’ element can directly effect a population causing them to suffer greatly</a:t>
            </a:r>
          </a:p>
          <a:p>
            <a:r>
              <a:rPr lang="en-GB" dirty="0"/>
              <a:t>This is the reason that we study sustainability in the context of social exclusion.</a:t>
            </a:r>
          </a:p>
        </p:txBody>
      </p:sp>
      <p:sp>
        <p:nvSpPr>
          <p:cNvPr id="4" name="Rectangle 7"/>
          <p:cNvSpPr>
            <a:spLocks noChangeArrowheads="1"/>
          </p:cNvSpPr>
          <p:nvPr/>
        </p:nvSpPr>
        <p:spPr bwMode="auto">
          <a:xfrm>
            <a:off x="251520" y="395288"/>
            <a:ext cx="1626151" cy="954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2800" b="0" dirty="0">
                <a:solidFill>
                  <a:srgbClr val="C00000"/>
                </a:solidFill>
                <a:effectLst/>
              </a:rPr>
              <a:t>Historical </a:t>
            </a:r>
            <a:br>
              <a:rPr lang="en-US" altLang="en-US" sz="2800" b="0" dirty="0">
                <a:solidFill>
                  <a:srgbClr val="C00000"/>
                </a:solidFill>
                <a:effectLst/>
              </a:rPr>
            </a:br>
            <a:r>
              <a:rPr lang="en-US" altLang="en-US" sz="2800" b="0" dirty="0">
                <a:solidFill>
                  <a:srgbClr val="C00000"/>
                </a:solidFill>
                <a:effectLst/>
              </a:rPr>
              <a:t>example:</a:t>
            </a:r>
          </a:p>
        </p:txBody>
      </p:sp>
      <p:pic>
        <p:nvPicPr>
          <p:cNvPr id="5" name="Picture 4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4437112"/>
            <a:ext cx="1390650" cy="1466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03632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220889081"/>
              </p:ext>
            </p:extLst>
          </p:nvPr>
        </p:nvGraphicFramePr>
        <p:xfrm>
          <a:off x="307390" y="710819"/>
          <a:ext cx="8496944" cy="60486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itle 1"/>
          <p:cNvSpPr txBox="1">
            <a:spLocks/>
          </p:cNvSpPr>
          <p:nvPr/>
        </p:nvSpPr>
        <p:spPr>
          <a:xfrm>
            <a:off x="1043490" y="188639"/>
            <a:ext cx="7024744" cy="537883"/>
          </a:xfrm>
          <a:prstGeom prst="rect">
            <a:avLst/>
          </a:prstGeom>
        </p:spPr>
        <p:txBody>
          <a:bodyPr>
            <a:normAutofit fontScale="7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/>
              <a:t>Fragmented Decision-Making</a:t>
            </a:r>
            <a:endParaRPr lang="en-GB" dirty="0"/>
          </a:p>
        </p:txBody>
      </p:sp>
      <p:sp>
        <p:nvSpPr>
          <p:cNvPr id="4" name="Rectangle 22"/>
          <p:cNvSpPr>
            <a:spLocks noChangeArrowheads="1"/>
          </p:cNvSpPr>
          <p:nvPr/>
        </p:nvSpPr>
        <p:spPr bwMode="auto">
          <a:xfrm>
            <a:off x="5851525" y="6529388"/>
            <a:ext cx="2975495" cy="3699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1800" b="1" dirty="0">
                <a:solidFill>
                  <a:schemeClr val="tx1"/>
                </a:solidFill>
              </a:rPr>
              <a:t>- after Barrett and Kidd, 1991</a:t>
            </a:r>
          </a:p>
        </p:txBody>
      </p:sp>
    </p:spTree>
    <p:extLst>
      <p:ext uri="{BB962C8B-B14F-4D97-AF65-F5344CB8AC3E}">
        <p14:creationId xmlns:p14="http://schemas.microsoft.com/office/powerpoint/2010/main" val="3714054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295C9E8-347D-4830-8961-89E46B2124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C2B6E97-0A34-4BC7-9FE9-BCFBF43408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F715D3C-A7AE-46CD-A7D3-E8D2906C1A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0E0BA4C-1E9F-461F-85B1-B4048209A3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5F24308-D1D2-4280-82BE-720C1F85AA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881618C-434D-429C-BE0B-90A099600F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7980EDB-6F9F-44D0-8BA1-97F017EAB2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6AD1352-C79A-45D0-B59C-A899BB16FB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AC18729-1B12-40B3-8047-1A11C535E9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932A4BE-E011-495B-B97D-D421ECCD43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2CC7C8A-4C75-4D0C-8E03-90B3C66B71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AE122C3-386A-4583-81AA-9488B37465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FEE68EC-CE20-4E85-A947-84FC0675B1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B6DCB2C-04DF-44BF-89E4-6AC4692C86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B94F073-E066-4556-951D-3C0E1FF50E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B297110-B3EF-448B-BEC9-BA1B1FFA8A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03519AD-1971-4D3D-ACAA-C03E696E71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lvlOne"/>
        </p:bldSub>
      </p:bldGraphic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043490" y="188640"/>
            <a:ext cx="7024744" cy="523325"/>
          </a:xfrm>
          <a:prstGeom prst="rect">
            <a:avLst/>
          </a:prstGeom>
        </p:spPr>
        <p:txBody>
          <a:bodyPr>
            <a:normAutofit fontScale="7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/>
              <a:t>Integrated Decision-Making</a:t>
            </a:r>
            <a:endParaRPr lang="en-GB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23291111"/>
              </p:ext>
            </p:extLst>
          </p:nvPr>
        </p:nvGraphicFramePr>
        <p:xfrm>
          <a:off x="0" y="594317"/>
          <a:ext cx="9036496" cy="62190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Rectangle 22"/>
          <p:cNvSpPr>
            <a:spLocks noChangeArrowheads="1"/>
          </p:cNvSpPr>
          <p:nvPr/>
        </p:nvSpPr>
        <p:spPr bwMode="auto">
          <a:xfrm>
            <a:off x="5851525" y="6529388"/>
            <a:ext cx="2975495" cy="3699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1800" b="1" dirty="0">
                <a:solidFill>
                  <a:schemeClr val="tx1"/>
                </a:solidFill>
              </a:rPr>
              <a:t>- after Barrett and Kidd, 1991</a:t>
            </a:r>
          </a:p>
        </p:txBody>
      </p:sp>
    </p:spTree>
    <p:extLst>
      <p:ext uri="{BB962C8B-B14F-4D97-AF65-F5344CB8AC3E}">
        <p14:creationId xmlns:p14="http://schemas.microsoft.com/office/powerpoint/2010/main" val="288890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80770FB-12C7-46B5-93BA-CEE07C7179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B28FB89-D318-432B-9FD3-FE9733623F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F2BC387-715E-4DD3-90A0-30E7FFD1B1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539E974-994A-4527-B8F9-CC789D1B2A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F1E9C36-2186-40A6-955A-D69CCE35E5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8A3FDD5-DE2E-4206-992E-0381317169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3B9C0AB-DC2B-4C46-B796-5094464982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846D7D0-6D9D-4799-9E47-10AF8EC869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40EFF66-06F5-4A05-B9A4-246C1DC162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20BA590-B82F-42A2-91A0-1FB0D3D25D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B88839E-C88B-4F9D-B6B3-D1954B6523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07B0939-7092-4414-9F30-D7F486A460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09E4743-81FE-46E7-AAAF-ED56539863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3478C07-04B3-48D9-B019-8A7342ABA7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C4B530F-E21B-4995-B3A5-984E855D3B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3CCA567-6DA7-495B-B4F7-7C836951BA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AEECF5F-E28A-42B6-91CA-7760FA8997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6EA4370E-1F00-FB64-218D-73D23232754E}"/>
              </a:ext>
            </a:extLst>
          </p:cNvPr>
          <p:cNvGrpSpPr/>
          <p:nvPr/>
        </p:nvGrpSpPr>
        <p:grpSpPr>
          <a:xfrm>
            <a:off x="3635896" y="1988840"/>
            <a:ext cx="1550373" cy="1130222"/>
            <a:chOff x="4572000" y="4330221"/>
            <a:chExt cx="1550373" cy="1130222"/>
          </a:xfrm>
        </p:grpSpPr>
        <p:sp>
          <p:nvSpPr>
            <p:cNvPr id="9" name="Line 15">
              <a:extLst>
                <a:ext uri="{FF2B5EF4-FFF2-40B4-BE49-F238E27FC236}">
                  <a16:creationId xmlns:a16="http://schemas.microsoft.com/office/drawing/2014/main" id="{F4AEA0E1-98DD-6E3D-2851-1838DE88764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6122373" y="4611914"/>
              <a:ext cx="0" cy="565686"/>
            </a:xfrm>
            <a:prstGeom prst="line">
              <a:avLst/>
            </a:prstGeom>
            <a:noFill/>
            <a:ln w="1016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Oval 13">
              <a:extLst>
                <a:ext uri="{FF2B5EF4-FFF2-40B4-BE49-F238E27FC236}">
                  <a16:creationId xmlns:a16="http://schemas.microsoft.com/office/drawing/2014/main" id="{CDAF7B99-05FA-BB65-90CC-079713647FA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87085" y="4338269"/>
              <a:ext cx="1120203" cy="1085381"/>
            </a:xfrm>
            <a:prstGeom prst="ellipse">
              <a:avLst/>
            </a:prstGeom>
            <a:noFill/>
            <a:ln w="101600">
              <a:solidFill>
                <a:schemeClr val="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" name="Line 14">
              <a:extLst>
                <a:ext uri="{FF2B5EF4-FFF2-40B4-BE49-F238E27FC236}">
                  <a16:creationId xmlns:a16="http://schemas.microsoft.com/office/drawing/2014/main" id="{E5C98E6D-C4FD-6461-3159-B9BAB49F049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572000" y="4894757"/>
              <a:ext cx="1550373" cy="0"/>
            </a:xfrm>
            <a:prstGeom prst="line">
              <a:avLst/>
            </a:prstGeom>
            <a:noFill/>
            <a:ln w="1016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Line 16">
              <a:extLst>
                <a:ext uri="{FF2B5EF4-FFF2-40B4-BE49-F238E27FC236}">
                  <a16:creationId xmlns:a16="http://schemas.microsoft.com/office/drawing/2014/main" id="{F5464778-0D1C-BDBE-4D78-AD86ABA9C8E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572000" y="4611914"/>
              <a:ext cx="0" cy="565686"/>
            </a:xfrm>
            <a:prstGeom prst="line">
              <a:avLst/>
            </a:prstGeom>
            <a:noFill/>
            <a:ln w="1016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Line 17">
              <a:extLst>
                <a:ext uri="{FF2B5EF4-FFF2-40B4-BE49-F238E27FC236}">
                  <a16:creationId xmlns:a16="http://schemas.microsoft.com/office/drawing/2014/main" id="{15CF3671-0E03-AF9E-4DD0-0418266D26F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337643" y="4611914"/>
              <a:ext cx="0" cy="565686"/>
            </a:xfrm>
            <a:prstGeom prst="line">
              <a:avLst/>
            </a:prstGeom>
            <a:noFill/>
            <a:ln w="1016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Line 19">
              <a:extLst>
                <a:ext uri="{FF2B5EF4-FFF2-40B4-BE49-F238E27FC236}">
                  <a16:creationId xmlns:a16="http://schemas.microsoft.com/office/drawing/2014/main" id="{ABC98D34-DC6F-1EA3-8E3E-377116B6411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267906" y="4330221"/>
              <a:ext cx="176179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stealth" w="med" len="lg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Line 20">
              <a:extLst>
                <a:ext uri="{FF2B5EF4-FFF2-40B4-BE49-F238E27FC236}">
                  <a16:creationId xmlns:a16="http://schemas.microsoft.com/office/drawing/2014/main" id="{BA5C618D-CDE8-F18B-253B-ADD68D51FF55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5293599" y="5460443"/>
              <a:ext cx="165902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stealth" w="med" len="lg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B686E85A-7073-1FFC-651A-1B04D42883E3}"/>
              </a:ext>
            </a:extLst>
          </p:cNvPr>
          <p:cNvSpPr txBox="1"/>
          <p:nvPr/>
        </p:nvSpPr>
        <p:spPr>
          <a:xfrm>
            <a:off x="1350742" y="3638757"/>
            <a:ext cx="612068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/>
              <a:t>Values, ideology, strategies</a:t>
            </a:r>
          </a:p>
        </p:txBody>
      </p:sp>
    </p:spTree>
    <p:extLst>
      <p:ext uri="{BB962C8B-B14F-4D97-AF65-F5344CB8AC3E}">
        <p14:creationId xmlns:p14="http://schemas.microsoft.com/office/powerpoint/2010/main" val="2778607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702" name="Rectangle 14"/>
          <p:cNvSpPr>
            <a:spLocks noChangeArrowheads="1"/>
          </p:cNvSpPr>
          <p:nvPr/>
        </p:nvSpPr>
        <p:spPr bwMode="auto">
          <a:xfrm>
            <a:off x="190500" y="76200"/>
            <a:ext cx="87630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4703" name="Rectangle 15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b="1" dirty="0">
                <a:solidFill>
                  <a:schemeClr val="tx1"/>
                </a:solidFill>
              </a:rPr>
              <a:t>Values, Ideologies and Strategies</a:t>
            </a:r>
          </a:p>
        </p:txBody>
      </p:sp>
      <p:grpSp>
        <p:nvGrpSpPr>
          <p:cNvPr id="17" name="Group 16"/>
          <p:cNvGrpSpPr/>
          <p:nvPr/>
        </p:nvGrpSpPr>
        <p:grpSpPr>
          <a:xfrm>
            <a:off x="2267744" y="1916831"/>
            <a:ext cx="4320480" cy="2520279"/>
            <a:chOff x="4572000" y="4330221"/>
            <a:chExt cx="1550373" cy="1105104"/>
          </a:xfrm>
        </p:grpSpPr>
        <p:sp>
          <p:nvSpPr>
            <p:cNvPr id="18" name="Line 15"/>
            <p:cNvSpPr>
              <a:spLocks noChangeShapeType="1"/>
            </p:cNvSpPr>
            <p:nvPr/>
          </p:nvSpPr>
          <p:spPr bwMode="auto">
            <a:xfrm>
              <a:off x="6122373" y="4611914"/>
              <a:ext cx="0" cy="565686"/>
            </a:xfrm>
            <a:prstGeom prst="line">
              <a:avLst/>
            </a:prstGeom>
            <a:noFill/>
            <a:ln w="1016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Oval 13"/>
            <p:cNvSpPr>
              <a:spLocks noChangeArrowheads="1"/>
            </p:cNvSpPr>
            <p:nvPr/>
          </p:nvSpPr>
          <p:spPr bwMode="auto">
            <a:xfrm>
              <a:off x="4787085" y="4338269"/>
              <a:ext cx="1120203" cy="1085381"/>
            </a:xfrm>
            <a:prstGeom prst="ellipse">
              <a:avLst/>
            </a:prstGeom>
            <a:noFill/>
            <a:ln w="101600">
              <a:solidFill>
                <a:schemeClr val="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0" name="Line 14"/>
            <p:cNvSpPr>
              <a:spLocks noChangeShapeType="1"/>
            </p:cNvSpPr>
            <p:nvPr/>
          </p:nvSpPr>
          <p:spPr bwMode="auto">
            <a:xfrm>
              <a:off x="4572000" y="4894757"/>
              <a:ext cx="1550373" cy="0"/>
            </a:xfrm>
            <a:prstGeom prst="line">
              <a:avLst/>
            </a:prstGeom>
            <a:noFill/>
            <a:ln w="1016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Line 16"/>
            <p:cNvSpPr>
              <a:spLocks noChangeShapeType="1"/>
            </p:cNvSpPr>
            <p:nvPr/>
          </p:nvSpPr>
          <p:spPr bwMode="auto">
            <a:xfrm>
              <a:off x="4572000" y="4611914"/>
              <a:ext cx="0" cy="565686"/>
            </a:xfrm>
            <a:prstGeom prst="line">
              <a:avLst/>
            </a:prstGeom>
            <a:noFill/>
            <a:ln w="1016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Line 17"/>
            <p:cNvSpPr>
              <a:spLocks noChangeShapeType="1"/>
            </p:cNvSpPr>
            <p:nvPr/>
          </p:nvSpPr>
          <p:spPr bwMode="auto">
            <a:xfrm>
              <a:off x="5337643" y="4611914"/>
              <a:ext cx="0" cy="565686"/>
            </a:xfrm>
            <a:prstGeom prst="line">
              <a:avLst/>
            </a:prstGeom>
            <a:noFill/>
            <a:ln w="1016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Line 19"/>
            <p:cNvSpPr>
              <a:spLocks noChangeShapeType="1"/>
            </p:cNvSpPr>
            <p:nvPr/>
          </p:nvSpPr>
          <p:spPr bwMode="auto">
            <a:xfrm>
              <a:off x="5267906" y="4330221"/>
              <a:ext cx="176179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stealth" w="med" len="lg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Line 20"/>
            <p:cNvSpPr>
              <a:spLocks noChangeShapeType="1"/>
            </p:cNvSpPr>
            <p:nvPr/>
          </p:nvSpPr>
          <p:spPr bwMode="auto">
            <a:xfrm flipH="1">
              <a:off x="5293599" y="5435325"/>
              <a:ext cx="165902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stealth" w="med" len="lg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extBox 1"/>
          <p:cNvSpPr txBox="1"/>
          <p:nvPr/>
        </p:nvSpPr>
        <p:spPr>
          <a:xfrm>
            <a:off x="539552" y="4869160"/>
            <a:ext cx="84139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The values, ideology and strategies of a government or organisation will effect its decision making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/>
              <a:t>The Interaction between</a:t>
            </a:r>
            <a:br>
              <a:rPr lang="en-US" altLang="en-US" b="1" dirty="0"/>
            </a:br>
            <a:r>
              <a:rPr lang="en-US" altLang="en-US" b="1" dirty="0"/>
              <a:t>Values, Ideologies &amp; Strategies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395536" y="1484784"/>
            <a:ext cx="35283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Values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71600" y="2008004"/>
            <a:ext cx="76328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Literally the things that we hold to be individually, culturally, socially, spiritually or morally important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A definable set of values can be brought together under the concept of </a:t>
            </a:r>
            <a:r>
              <a:rPr lang="en-GB" sz="2400" b="1" dirty="0"/>
              <a:t>Ideology</a:t>
            </a:r>
            <a:endParaRPr lang="en-GB" sz="2400" dirty="0"/>
          </a:p>
        </p:txBody>
      </p:sp>
      <p:sp>
        <p:nvSpPr>
          <p:cNvPr id="18" name="TextBox 17"/>
          <p:cNvSpPr txBox="1"/>
          <p:nvPr/>
        </p:nvSpPr>
        <p:spPr>
          <a:xfrm>
            <a:off x="395536" y="3717032"/>
            <a:ext cx="35283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Ideology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971600" y="4388911"/>
            <a:ext cx="76328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CA" altLang="en-US" sz="2400" dirty="0"/>
              <a:t>Short form summary of basic values that eliminates the need to engage in deep philosophical investigations every time action is required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8" grpId="0"/>
      <p:bldP spid="1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 b="1" dirty="0"/>
              <a:t>The Interaction between</a:t>
            </a:r>
            <a:br>
              <a:rPr lang="en-US" altLang="en-US" b="1" dirty="0"/>
            </a:br>
            <a:r>
              <a:rPr lang="en-US" altLang="en-US" b="1" dirty="0"/>
              <a:t>Values, Ideologies &amp; Strategies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57200" y="1417081"/>
            <a:ext cx="40427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Ideology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35596" y="1931888"/>
            <a:ext cx="72728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In a given situation people or organisations will make decisions based on their ideology. Can we think of examples?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15616" y="3205080"/>
            <a:ext cx="345638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en-US" sz="2400" dirty="0"/>
              <a:t>Industrial Capitalism,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en-US" sz="2400" dirty="0"/>
              <a:t>Marxism,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en-US" sz="2400" dirty="0"/>
              <a:t>Christianity,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en-US" sz="2400" dirty="0"/>
              <a:t>Liberalism,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en-US" sz="2400" dirty="0"/>
              <a:t>Socialism,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en-US" sz="2400" dirty="0"/>
              <a:t>Conservatism,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en-US" sz="2400" dirty="0"/>
              <a:t>Judaism</a:t>
            </a:r>
            <a:endParaRPr lang="en-GB" sz="2400" dirty="0"/>
          </a:p>
        </p:txBody>
      </p:sp>
      <p:sp>
        <p:nvSpPr>
          <p:cNvPr id="6" name="TextBox 5"/>
          <p:cNvSpPr txBox="1"/>
          <p:nvPr/>
        </p:nvSpPr>
        <p:spPr>
          <a:xfrm>
            <a:off x="4860032" y="3212976"/>
            <a:ext cx="345638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en-US" sz="2400" dirty="0"/>
              <a:t>Feminism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en-US" sz="2400" dirty="0"/>
              <a:t>Veganism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Buddhism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Eco-socialism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Techno-centrism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Eco-centrism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Eco-feminism</a:t>
            </a:r>
          </a:p>
        </p:txBody>
      </p:sp>
    </p:spTree>
    <p:extLst>
      <p:ext uri="{BB962C8B-B14F-4D97-AF65-F5344CB8AC3E}">
        <p14:creationId xmlns:p14="http://schemas.microsoft.com/office/powerpoint/2010/main" val="2211534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 build="p"/>
      <p:bldP spid="6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/>
              <a:t>Interactions Amongst</a:t>
            </a:r>
            <a:br>
              <a:rPr lang="en-US" altLang="en-US" b="1" dirty="0"/>
            </a:br>
            <a:r>
              <a:rPr lang="en-US" altLang="en-US" b="1" dirty="0"/>
              <a:t>Values, Ideologies &amp; Strategies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altLang="en-US" b="1" dirty="0">
                <a:solidFill>
                  <a:schemeClr val="hlink"/>
                </a:solidFill>
              </a:rPr>
              <a:t>Values</a:t>
            </a:r>
          </a:p>
          <a:p>
            <a:pPr lvl="1"/>
            <a:r>
              <a:rPr lang="en-US" altLang="en-US" dirty="0"/>
              <a:t>Individual, cultural, social, spiritual, moral </a:t>
            </a:r>
          </a:p>
          <a:p>
            <a:pPr lvl="1"/>
            <a:r>
              <a:rPr lang="en-US" altLang="en-US" dirty="0"/>
              <a:t>Definable sets of values constitute</a:t>
            </a:r>
          </a:p>
          <a:p>
            <a:r>
              <a:rPr lang="en-US" altLang="en-US" b="1" dirty="0">
                <a:solidFill>
                  <a:schemeClr val="hlink"/>
                </a:solidFill>
              </a:rPr>
              <a:t>Ideologies</a:t>
            </a:r>
          </a:p>
          <a:p>
            <a:pPr lvl="1"/>
            <a:r>
              <a:rPr lang="en-US" altLang="en-US" dirty="0"/>
              <a:t>e.g. Industrial Capitalism, Marxism, Christianity, Liberalism, Socialism, Conservatism, Judaism</a:t>
            </a:r>
          </a:p>
          <a:p>
            <a:pPr lvl="1"/>
            <a:r>
              <a:rPr lang="en-US" altLang="en-US" dirty="0"/>
              <a:t>…which give rise to</a:t>
            </a:r>
          </a:p>
          <a:p>
            <a:r>
              <a:rPr lang="en-US" altLang="en-US" b="1" dirty="0">
                <a:solidFill>
                  <a:schemeClr val="hlink"/>
                </a:solidFill>
              </a:rPr>
              <a:t>Strategies</a:t>
            </a:r>
          </a:p>
          <a:p>
            <a:pPr lvl="1"/>
            <a:r>
              <a:rPr lang="en-US" altLang="en-US" dirty="0"/>
              <a:t>practical applications of ideologically consistent ideas, actions, policies and programs</a:t>
            </a:r>
          </a:p>
          <a:p>
            <a:endParaRPr lang="en-US" altLang="en-US" dirty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/>
              <a:t>Interactions Amongst</a:t>
            </a:r>
            <a:br>
              <a:rPr lang="en-US" altLang="en-US" b="1" dirty="0"/>
            </a:br>
            <a:r>
              <a:rPr lang="en-US" altLang="en-US" b="1" dirty="0"/>
              <a:t>Values, Ideologies &amp; Strategies</a:t>
            </a:r>
          </a:p>
        </p:txBody>
      </p:sp>
      <p:grpSp>
        <p:nvGrpSpPr>
          <p:cNvPr id="118795" name="Group 11"/>
          <p:cNvGrpSpPr>
            <a:grpSpLocks/>
          </p:cNvGrpSpPr>
          <p:nvPr/>
        </p:nvGrpSpPr>
        <p:grpSpPr bwMode="auto">
          <a:xfrm>
            <a:off x="1914872" y="2481560"/>
            <a:ext cx="5105400" cy="2387600"/>
            <a:chOff x="1272" y="1424"/>
            <a:chExt cx="3216" cy="1504"/>
          </a:xfrm>
        </p:grpSpPr>
        <p:grpSp>
          <p:nvGrpSpPr>
            <p:cNvPr id="118792" name="Group 8"/>
            <p:cNvGrpSpPr>
              <a:grpSpLocks/>
            </p:cNvGrpSpPr>
            <p:nvPr/>
          </p:nvGrpSpPr>
          <p:grpSpPr bwMode="auto">
            <a:xfrm>
              <a:off x="1272" y="1424"/>
              <a:ext cx="3216" cy="1472"/>
              <a:chOff x="1272" y="1424"/>
              <a:chExt cx="3216" cy="1472"/>
            </a:xfrm>
          </p:grpSpPr>
          <p:sp>
            <p:nvSpPr>
              <p:cNvPr id="118787" name="Oval 3"/>
              <p:cNvSpPr>
                <a:spLocks noChangeArrowheads="1"/>
              </p:cNvSpPr>
              <p:nvPr/>
            </p:nvSpPr>
            <p:spPr bwMode="auto">
              <a:xfrm>
                <a:off x="1701" y="1424"/>
                <a:ext cx="2358" cy="1472"/>
              </a:xfrm>
              <a:prstGeom prst="ellipse">
                <a:avLst/>
              </a:prstGeom>
              <a:noFill/>
              <a:ln w="101600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>
                  <a:effectLst/>
                </a:endParaRPr>
              </a:p>
            </p:txBody>
          </p:sp>
          <p:sp>
            <p:nvSpPr>
              <p:cNvPr id="118788" name="Line 4"/>
              <p:cNvSpPr>
                <a:spLocks noChangeShapeType="1"/>
              </p:cNvSpPr>
              <p:nvPr/>
            </p:nvSpPr>
            <p:spPr bwMode="auto">
              <a:xfrm>
                <a:off x="1272" y="2178"/>
                <a:ext cx="3216" cy="0"/>
              </a:xfrm>
              <a:prstGeom prst="line">
                <a:avLst/>
              </a:prstGeom>
              <a:noFill/>
              <a:ln w="101600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>
                  <a:effectLst/>
                </a:endParaRPr>
              </a:p>
            </p:txBody>
          </p:sp>
          <p:sp>
            <p:nvSpPr>
              <p:cNvPr id="118789" name="Line 5"/>
              <p:cNvSpPr>
                <a:spLocks noChangeShapeType="1"/>
              </p:cNvSpPr>
              <p:nvPr/>
            </p:nvSpPr>
            <p:spPr bwMode="auto">
              <a:xfrm>
                <a:off x="4488" y="1803"/>
                <a:ext cx="0" cy="750"/>
              </a:xfrm>
              <a:prstGeom prst="line">
                <a:avLst/>
              </a:prstGeom>
              <a:noFill/>
              <a:ln w="101600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>
                  <a:effectLst/>
                </a:endParaRPr>
              </a:p>
            </p:txBody>
          </p:sp>
          <p:sp>
            <p:nvSpPr>
              <p:cNvPr id="118790" name="Line 6"/>
              <p:cNvSpPr>
                <a:spLocks noChangeShapeType="1"/>
              </p:cNvSpPr>
              <p:nvPr/>
            </p:nvSpPr>
            <p:spPr bwMode="auto">
              <a:xfrm>
                <a:off x="1272" y="1803"/>
                <a:ext cx="0" cy="750"/>
              </a:xfrm>
              <a:prstGeom prst="line">
                <a:avLst/>
              </a:prstGeom>
              <a:noFill/>
              <a:ln w="101600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>
                  <a:effectLst/>
                </a:endParaRPr>
              </a:p>
            </p:txBody>
          </p:sp>
          <p:sp>
            <p:nvSpPr>
              <p:cNvPr id="118791" name="Line 7"/>
              <p:cNvSpPr>
                <a:spLocks noChangeShapeType="1"/>
              </p:cNvSpPr>
              <p:nvPr/>
            </p:nvSpPr>
            <p:spPr bwMode="auto">
              <a:xfrm>
                <a:off x="2860" y="1803"/>
                <a:ext cx="0" cy="750"/>
              </a:xfrm>
              <a:prstGeom prst="line">
                <a:avLst/>
              </a:prstGeom>
              <a:noFill/>
              <a:ln w="101600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>
                  <a:effectLst/>
                </a:endParaRPr>
              </a:p>
            </p:txBody>
          </p:sp>
        </p:grpSp>
        <p:sp>
          <p:nvSpPr>
            <p:cNvPr id="118793" name="Line 9"/>
            <p:cNvSpPr>
              <a:spLocks noChangeShapeType="1"/>
            </p:cNvSpPr>
            <p:nvPr/>
          </p:nvSpPr>
          <p:spPr bwMode="auto">
            <a:xfrm>
              <a:off x="2716" y="1430"/>
              <a:ext cx="365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stealth" w="med" len="lg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>
                <a:effectLst/>
              </a:endParaRPr>
            </a:p>
          </p:txBody>
        </p:sp>
        <p:sp>
          <p:nvSpPr>
            <p:cNvPr id="118794" name="Line 10"/>
            <p:cNvSpPr>
              <a:spLocks noChangeShapeType="1"/>
            </p:cNvSpPr>
            <p:nvPr/>
          </p:nvSpPr>
          <p:spPr bwMode="auto">
            <a:xfrm flipH="1">
              <a:off x="2769" y="2928"/>
              <a:ext cx="344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stealth" w="med" len="lg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>
                <a:effectLst/>
              </a:endParaRPr>
            </a:p>
          </p:txBody>
        </p:sp>
      </p:grpSp>
      <p:sp>
        <p:nvSpPr>
          <p:cNvPr id="118796" name="Rectangle 12"/>
          <p:cNvSpPr>
            <a:spLocks noChangeArrowheads="1"/>
          </p:cNvSpPr>
          <p:nvPr/>
        </p:nvSpPr>
        <p:spPr bwMode="auto">
          <a:xfrm>
            <a:off x="1135895" y="1628800"/>
            <a:ext cx="1266757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b="1" i="0" dirty="0">
                <a:effectLst/>
              </a:rPr>
              <a:t>values</a:t>
            </a:r>
          </a:p>
        </p:txBody>
      </p:sp>
      <p:sp>
        <p:nvSpPr>
          <p:cNvPr id="118797" name="Rectangle 13"/>
          <p:cNvSpPr>
            <a:spLocks noChangeArrowheads="1"/>
          </p:cNvSpPr>
          <p:nvPr/>
        </p:nvSpPr>
        <p:spPr bwMode="auto">
          <a:xfrm>
            <a:off x="3501270" y="1628800"/>
            <a:ext cx="1869101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i="0" dirty="0">
                <a:solidFill>
                  <a:schemeClr val="hlink"/>
                </a:solidFill>
                <a:effectLst/>
              </a:rPr>
              <a:t>ideology</a:t>
            </a:r>
          </a:p>
        </p:txBody>
      </p:sp>
      <p:sp>
        <p:nvSpPr>
          <p:cNvPr id="118798" name="Rectangle 14"/>
          <p:cNvSpPr>
            <a:spLocks noChangeArrowheads="1"/>
          </p:cNvSpPr>
          <p:nvPr/>
        </p:nvSpPr>
        <p:spPr bwMode="auto">
          <a:xfrm>
            <a:off x="5936495" y="1628800"/>
            <a:ext cx="2120773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i="0" dirty="0">
                <a:solidFill>
                  <a:schemeClr val="hlink"/>
                </a:solidFill>
                <a:effectLst/>
              </a:rPr>
              <a:t>strategies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7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7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8796" grpId="0"/>
      <p:bldP spid="118797" grpId="0"/>
      <p:bldP spid="11879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Rectangle 2"/>
          <p:cNvSpPr>
            <a:spLocks noGrp="1" noChangeArrowheads="1"/>
          </p:cNvSpPr>
          <p:nvPr>
            <p:ph type="title"/>
          </p:nvPr>
        </p:nvSpPr>
        <p:spPr>
          <a:xfrm>
            <a:off x="381931" y="1124744"/>
            <a:ext cx="8229600" cy="1143000"/>
          </a:xfrm>
        </p:spPr>
        <p:txBody>
          <a:bodyPr/>
          <a:lstStyle/>
          <a:p>
            <a:r>
              <a:rPr lang="en-US" altLang="en-US" b="1" dirty="0"/>
              <a:t>Environmental Values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474938" y="2348880"/>
            <a:ext cx="8229600" cy="3052936"/>
          </a:xfrm>
        </p:spPr>
        <p:txBody>
          <a:bodyPr/>
          <a:lstStyle/>
          <a:p>
            <a:r>
              <a:rPr lang="en-US" altLang="en-US" dirty="0"/>
              <a:t>Holistic perspective</a:t>
            </a:r>
          </a:p>
          <a:p>
            <a:pPr lvl="1"/>
            <a:r>
              <a:rPr lang="en-US" altLang="en-US" dirty="0"/>
              <a:t>everything is connected to everything else parts can only be understood in the context   of the whole</a:t>
            </a:r>
          </a:p>
          <a:p>
            <a:r>
              <a:rPr lang="en-US" altLang="en-US" dirty="0"/>
              <a:t>Nature as a living organism or system</a:t>
            </a:r>
          </a:p>
          <a:p>
            <a:endParaRPr lang="en-US" altLang="en-US" dirty="0"/>
          </a:p>
          <a:p>
            <a:pPr lvl="1"/>
            <a:endParaRPr lang="en-US" altLang="en-US" dirty="0"/>
          </a:p>
          <a:p>
            <a:endParaRPr lang="en-GB" dirty="0"/>
          </a:p>
        </p:txBody>
      </p:sp>
      <p:sp>
        <p:nvSpPr>
          <p:cNvPr id="119824" name="Rectangle 16"/>
          <p:cNvSpPr>
            <a:spLocks noChangeArrowheads="1"/>
          </p:cNvSpPr>
          <p:nvPr/>
        </p:nvSpPr>
        <p:spPr bwMode="auto">
          <a:xfrm>
            <a:off x="288925" y="6094413"/>
            <a:ext cx="186013" cy="6469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endParaRPr lang="en-CA" altLang="en-US">
              <a:solidFill>
                <a:schemeClr val="tx1"/>
              </a:solidFill>
              <a:effectLst/>
            </a:endParaRPr>
          </a:p>
        </p:txBody>
      </p:sp>
      <p:sp>
        <p:nvSpPr>
          <p:cNvPr id="119825" name="Rectangle 17"/>
          <p:cNvSpPr>
            <a:spLocks noChangeArrowheads="1"/>
          </p:cNvSpPr>
          <p:nvPr/>
        </p:nvSpPr>
        <p:spPr bwMode="auto">
          <a:xfrm>
            <a:off x="1362075" y="6127750"/>
            <a:ext cx="7530405" cy="708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2075" tIns="46038" rIns="92075" bIns="46038">
            <a:spAutoFit/>
          </a:bodyPr>
          <a:lstStyle/>
          <a:p>
            <a:pPr algn="r"/>
            <a:r>
              <a:rPr lang="en-US" altLang="en-US" sz="2000" b="0" dirty="0">
                <a:solidFill>
                  <a:schemeClr val="tx1"/>
                </a:solidFill>
                <a:effectLst/>
              </a:rPr>
              <a:t>(after </a:t>
            </a:r>
            <a:r>
              <a:rPr lang="en-US" altLang="en-US" sz="2000" b="0" i="0" dirty="0">
                <a:solidFill>
                  <a:schemeClr val="tx1"/>
                </a:solidFill>
                <a:effectLst/>
              </a:rPr>
              <a:t>Macdonald, D. 1991. </a:t>
            </a:r>
            <a:r>
              <a:rPr lang="en-US" altLang="en-US" sz="2000" b="0" dirty="0">
                <a:solidFill>
                  <a:schemeClr val="tx1"/>
                </a:solidFill>
                <a:effectLst/>
              </a:rPr>
              <a:t>The Politics of Pollution</a:t>
            </a:r>
            <a:r>
              <a:rPr lang="en-US" altLang="en-US" sz="2000" b="0" i="0" dirty="0">
                <a:solidFill>
                  <a:schemeClr val="tx1"/>
                </a:solidFill>
                <a:effectLst/>
              </a:rPr>
              <a:t>. </a:t>
            </a:r>
          </a:p>
          <a:p>
            <a:pPr algn="r"/>
            <a:r>
              <a:rPr lang="en-US" altLang="en-US" sz="2000" b="0" i="0" dirty="0">
                <a:solidFill>
                  <a:schemeClr val="tx1"/>
                </a:solidFill>
                <a:effectLst/>
              </a:rPr>
              <a:t>                     McClelland and Stewart, Toronto: p.33)</a:t>
            </a:r>
          </a:p>
        </p:txBody>
      </p:sp>
      <p:sp>
        <p:nvSpPr>
          <p:cNvPr id="9" name="Rectangle 12"/>
          <p:cNvSpPr>
            <a:spLocks noChangeArrowheads="1"/>
          </p:cNvSpPr>
          <p:nvPr/>
        </p:nvSpPr>
        <p:spPr bwMode="auto">
          <a:xfrm>
            <a:off x="1126928" y="548680"/>
            <a:ext cx="1266757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b="1" i="0" dirty="0">
                <a:effectLst/>
              </a:rPr>
              <a:t>values</a:t>
            </a:r>
          </a:p>
        </p:txBody>
      </p:sp>
      <p:sp>
        <p:nvSpPr>
          <p:cNvPr id="10" name="Rectangle 13"/>
          <p:cNvSpPr>
            <a:spLocks noChangeArrowheads="1"/>
          </p:cNvSpPr>
          <p:nvPr/>
        </p:nvSpPr>
        <p:spPr bwMode="auto">
          <a:xfrm>
            <a:off x="3492303" y="548680"/>
            <a:ext cx="1869101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i="0" dirty="0">
                <a:solidFill>
                  <a:schemeClr val="hlink"/>
                </a:solidFill>
                <a:effectLst/>
              </a:rPr>
              <a:t>ideology</a:t>
            </a:r>
          </a:p>
        </p:txBody>
      </p:sp>
      <p:sp>
        <p:nvSpPr>
          <p:cNvPr id="11" name="Rectangle 14"/>
          <p:cNvSpPr>
            <a:spLocks noChangeArrowheads="1"/>
          </p:cNvSpPr>
          <p:nvPr/>
        </p:nvSpPr>
        <p:spPr bwMode="auto">
          <a:xfrm>
            <a:off x="5927528" y="548680"/>
            <a:ext cx="2120773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i="0" dirty="0">
                <a:solidFill>
                  <a:schemeClr val="hlink"/>
                </a:solidFill>
                <a:effectLst/>
              </a:rPr>
              <a:t>strategies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9810" grpId="0"/>
      <p:bldP spid="7" grpId="0" build="p"/>
      <p:bldP spid="119825" grpId="0"/>
      <p:bldP spid="9" grpId="0"/>
      <p:bldP spid="10" grpId="0"/>
      <p:bldP spid="11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682" name="Rectangle 2"/>
          <p:cNvSpPr>
            <a:spLocks noGrp="1" noChangeArrowheads="1"/>
          </p:cNvSpPr>
          <p:nvPr>
            <p:ph type="title"/>
          </p:nvPr>
        </p:nvSpPr>
        <p:spPr>
          <a:xfrm>
            <a:off x="1043490" y="1052736"/>
            <a:ext cx="7024744" cy="1143000"/>
          </a:xfrm>
        </p:spPr>
        <p:txBody>
          <a:bodyPr/>
          <a:lstStyle/>
          <a:p>
            <a:r>
              <a:rPr lang="en-US" altLang="en-US" b="1" dirty="0"/>
              <a:t>Environmental  Values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043492" y="2348724"/>
            <a:ext cx="6777317" cy="3508977"/>
          </a:xfrm>
        </p:spPr>
        <p:txBody>
          <a:bodyPr/>
          <a:lstStyle/>
          <a:p>
            <a:r>
              <a:rPr lang="en-US" altLang="en-US" dirty="0"/>
              <a:t>Humans living within nature </a:t>
            </a:r>
          </a:p>
          <a:p>
            <a:pPr lvl="1"/>
            <a:r>
              <a:rPr lang="en-US" altLang="en-US" dirty="0"/>
              <a:t>-&gt; inherent value of other organisms and inanimate objects</a:t>
            </a:r>
          </a:p>
          <a:p>
            <a:r>
              <a:rPr lang="en-US" altLang="en-US" dirty="0"/>
              <a:t>Limits to growth</a:t>
            </a:r>
          </a:p>
          <a:p>
            <a:endParaRPr lang="en-GB" dirty="0"/>
          </a:p>
        </p:txBody>
      </p:sp>
      <p:sp>
        <p:nvSpPr>
          <p:cNvPr id="199696" name="Rectangle 16"/>
          <p:cNvSpPr>
            <a:spLocks noChangeArrowheads="1"/>
          </p:cNvSpPr>
          <p:nvPr/>
        </p:nvSpPr>
        <p:spPr bwMode="auto">
          <a:xfrm>
            <a:off x="288925" y="6119485"/>
            <a:ext cx="186013" cy="6469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endParaRPr lang="en-CA" altLang="en-US">
              <a:solidFill>
                <a:schemeClr val="tx1"/>
              </a:solidFill>
              <a:effectLst/>
            </a:endParaRPr>
          </a:p>
        </p:txBody>
      </p:sp>
      <p:sp>
        <p:nvSpPr>
          <p:cNvPr id="199697" name="Rectangle 17"/>
          <p:cNvSpPr>
            <a:spLocks noChangeArrowheads="1"/>
          </p:cNvSpPr>
          <p:nvPr/>
        </p:nvSpPr>
        <p:spPr bwMode="auto">
          <a:xfrm>
            <a:off x="1740384" y="6152822"/>
            <a:ext cx="6936072" cy="708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2075" tIns="46038" rIns="92075" bIns="46038">
            <a:spAutoFit/>
          </a:bodyPr>
          <a:lstStyle/>
          <a:p>
            <a:pPr algn="r"/>
            <a:r>
              <a:rPr lang="en-US" altLang="en-US" sz="2000" b="0" dirty="0">
                <a:solidFill>
                  <a:schemeClr val="tx1"/>
                </a:solidFill>
                <a:effectLst/>
              </a:rPr>
              <a:t>(after </a:t>
            </a:r>
            <a:r>
              <a:rPr lang="en-US" altLang="en-US" sz="2000" b="0" i="0" dirty="0">
                <a:solidFill>
                  <a:schemeClr val="tx1"/>
                </a:solidFill>
                <a:effectLst/>
              </a:rPr>
              <a:t>Macdonald, D. 1991. </a:t>
            </a:r>
            <a:r>
              <a:rPr lang="en-US" altLang="en-US" sz="2000" b="0" dirty="0">
                <a:solidFill>
                  <a:schemeClr val="tx1"/>
                </a:solidFill>
                <a:effectLst/>
              </a:rPr>
              <a:t>The Politics of Pollution</a:t>
            </a:r>
            <a:r>
              <a:rPr lang="en-US" altLang="en-US" sz="2000" b="0" i="0" dirty="0">
                <a:solidFill>
                  <a:schemeClr val="tx1"/>
                </a:solidFill>
                <a:effectLst/>
              </a:rPr>
              <a:t>. </a:t>
            </a:r>
          </a:p>
          <a:p>
            <a:pPr algn="r"/>
            <a:r>
              <a:rPr lang="en-US" altLang="en-US" sz="2000" b="0" i="0" dirty="0">
                <a:solidFill>
                  <a:schemeClr val="tx1"/>
                </a:solidFill>
                <a:effectLst/>
              </a:rPr>
              <a:t>                     McClelland and Stewart, Toronto: p.33)</a:t>
            </a:r>
          </a:p>
        </p:txBody>
      </p:sp>
      <p:sp>
        <p:nvSpPr>
          <p:cNvPr id="9" name="Rectangle 12"/>
          <p:cNvSpPr>
            <a:spLocks noChangeArrowheads="1"/>
          </p:cNvSpPr>
          <p:nvPr/>
        </p:nvSpPr>
        <p:spPr bwMode="auto">
          <a:xfrm>
            <a:off x="1136682" y="404664"/>
            <a:ext cx="1266757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b="1" i="0" dirty="0">
                <a:effectLst/>
              </a:rPr>
              <a:t>values</a:t>
            </a:r>
          </a:p>
        </p:txBody>
      </p:sp>
      <p:sp>
        <p:nvSpPr>
          <p:cNvPr id="10" name="Rectangle 13"/>
          <p:cNvSpPr>
            <a:spLocks noChangeArrowheads="1"/>
          </p:cNvSpPr>
          <p:nvPr/>
        </p:nvSpPr>
        <p:spPr bwMode="auto">
          <a:xfrm>
            <a:off x="3502057" y="404664"/>
            <a:ext cx="1869101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i="0" dirty="0">
                <a:solidFill>
                  <a:schemeClr val="hlink"/>
                </a:solidFill>
                <a:effectLst/>
              </a:rPr>
              <a:t>ideology</a:t>
            </a:r>
          </a:p>
        </p:txBody>
      </p:sp>
      <p:sp>
        <p:nvSpPr>
          <p:cNvPr id="11" name="Rectangle 14"/>
          <p:cNvSpPr>
            <a:spLocks noChangeArrowheads="1"/>
          </p:cNvSpPr>
          <p:nvPr/>
        </p:nvSpPr>
        <p:spPr bwMode="auto">
          <a:xfrm>
            <a:off x="5937282" y="404664"/>
            <a:ext cx="2120773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i="0" dirty="0">
                <a:solidFill>
                  <a:schemeClr val="hlink"/>
                </a:solidFill>
                <a:effectLst/>
              </a:rPr>
              <a:t>strategies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6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6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682" grpId="0"/>
      <p:bldP spid="5" grpId="0" build="p"/>
      <p:bldP spid="199697" grpId="0"/>
      <p:bldP spid="9" grpId="0"/>
      <p:bldP spid="10" grpId="0"/>
      <p:bldP spid="11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465907"/>
            <a:ext cx="8229600" cy="1143000"/>
          </a:xfrm>
        </p:spPr>
        <p:txBody>
          <a:bodyPr/>
          <a:lstStyle/>
          <a:p>
            <a:r>
              <a:rPr lang="en-US" altLang="en-US" b="1" dirty="0"/>
              <a:t>Environmental  Values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791469"/>
            <a:ext cx="8229600" cy="2653755"/>
          </a:xfrm>
        </p:spPr>
        <p:txBody>
          <a:bodyPr>
            <a:normAutofit/>
          </a:bodyPr>
          <a:lstStyle/>
          <a:p>
            <a:r>
              <a:rPr lang="en-US" altLang="en-US" dirty="0"/>
              <a:t>Appropriate technology</a:t>
            </a:r>
          </a:p>
          <a:p>
            <a:pPr lvl="1"/>
            <a:r>
              <a:rPr lang="en-US" altLang="en-US" dirty="0"/>
              <a:t>matching the scope and scale of technology to the task at hand principles of durability and efficiency recognition that new technology brings both benefits and problems</a:t>
            </a:r>
          </a:p>
          <a:p>
            <a:endParaRPr lang="en-GB" dirty="0"/>
          </a:p>
        </p:txBody>
      </p:sp>
      <p:sp>
        <p:nvSpPr>
          <p:cNvPr id="7" name="Rectangle 12"/>
          <p:cNvSpPr>
            <a:spLocks noChangeArrowheads="1"/>
          </p:cNvSpPr>
          <p:nvPr/>
        </p:nvSpPr>
        <p:spPr bwMode="auto">
          <a:xfrm>
            <a:off x="1135894" y="620688"/>
            <a:ext cx="1266757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b="1" i="0" dirty="0">
                <a:effectLst/>
              </a:rPr>
              <a:t>values</a:t>
            </a:r>
          </a:p>
        </p:txBody>
      </p:sp>
      <p:sp>
        <p:nvSpPr>
          <p:cNvPr id="8" name="Rectangle 13"/>
          <p:cNvSpPr>
            <a:spLocks noChangeArrowheads="1"/>
          </p:cNvSpPr>
          <p:nvPr/>
        </p:nvSpPr>
        <p:spPr bwMode="auto">
          <a:xfrm>
            <a:off x="3501269" y="620688"/>
            <a:ext cx="1869101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i="0" dirty="0">
                <a:solidFill>
                  <a:schemeClr val="hlink"/>
                </a:solidFill>
                <a:effectLst/>
              </a:rPr>
              <a:t>ideology</a:t>
            </a:r>
          </a:p>
        </p:txBody>
      </p:sp>
      <p:sp>
        <p:nvSpPr>
          <p:cNvPr id="9" name="Rectangle 14"/>
          <p:cNvSpPr>
            <a:spLocks noChangeArrowheads="1"/>
          </p:cNvSpPr>
          <p:nvPr/>
        </p:nvSpPr>
        <p:spPr bwMode="auto">
          <a:xfrm>
            <a:off x="5936494" y="620688"/>
            <a:ext cx="2120773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i="0" dirty="0">
                <a:solidFill>
                  <a:schemeClr val="hlink"/>
                </a:solidFill>
                <a:effectLst/>
              </a:rPr>
              <a:t>strategies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0834" grpId="0"/>
      <p:bldP spid="3" grpId="0" build="p"/>
      <p:bldP spid="7" grpId="0"/>
      <p:bldP spid="8" grpId="0"/>
      <p:bldP spid="9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70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681931"/>
            <a:ext cx="8229600" cy="1143000"/>
          </a:xfrm>
        </p:spPr>
        <p:txBody>
          <a:bodyPr/>
          <a:lstStyle/>
          <a:p>
            <a:r>
              <a:rPr lang="en-US" altLang="en-US" b="1" dirty="0"/>
              <a:t>Environmental  Values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3007493"/>
            <a:ext cx="8229600" cy="2437731"/>
          </a:xfrm>
        </p:spPr>
        <p:txBody>
          <a:bodyPr>
            <a:normAutofit/>
          </a:bodyPr>
          <a:lstStyle/>
          <a:p>
            <a:pPr>
              <a:buSzPct val="100000"/>
              <a:buFontTx/>
              <a:buChar char="•"/>
            </a:pPr>
            <a:r>
              <a:rPr lang="en-US" altLang="en-US" sz="2800" dirty="0"/>
              <a:t>Appropriate scale</a:t>
            </a:r>
          </a:p>
          <a:p>
            <a:pPr lvl="1">
              <a:buSzPct val="100000"/>
              <a:buFontTx/>
              <a:buChar char="•"/>
            </a:pPr>
            <a:r>
              <a:rPr lang="en-US" altLang="en-US" sz="2800" dirty="0">
                <a:solidFill>
                  <a:schemeClr val="tx1"/>
                </a:solidFill>
              </a:rPr>
              <a:t>Appropriate sizes for institutions, social  organizations, communities </a:t>
            </a:r>
            <a:r>
              <a:rPr lang="en-US" altLang="en-US" sz="2800" dirty="0"/>
              <a:t>accessible and accountable decision-making </a:t>
            </a:r>
            <a:r>
              <a:rPr lang="en-US" altLang="en-US" sz="2800" dirty="0">
                <a:solidFill>
                  <a:schemeClr val="tx1"/>
                </a:solidFill>
              </a:rPr>
              <a:t>in public and private sectors</a:t>
            </a:r>
          </a:p>
          <a:p>
            <a:endParaRPr lang="en-GB" dirty="0"/>
          </a:p>
        </p:txBody>
      </p:sp>
      <p:sp>
        <p:nvSpPr>
          <p:cNvPr id="7" name="Rectangle 12"/>
          <p:cNvSpPr>
            <a:spLocks noChangeArrowheads="1"/>
          </p:cNvSpPr>
          <p:nvPr/>
        </p:nvSpPr>
        <p:spPr bwMode="auto">
          <a:xfrm>
            <a:off x="1135894" y="548680"/>
            <a:ext cx="1266757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b="1" i="0" dirty="0">
                <a:effectLst/>
              </a:rPr>
              <a:t>values</a:t>
            </a:r>
          </a:p>
        </p:txBody>
      </p:sp>
      <p:sp>
        <p:nvSpPr>
          <p:cNvPr id="8" name="Rectangle 13"/>
          <p:cNvSpPr>
            <a:spLocks noChangeArrowheads="1"/>
          </p:cNvSpPr>
          <p:nvPr/>
        </p:nvSpPr>
        <p:spPr bwMode="auto">
          <a:xfrm>
            <a:off x="3501269" y="548680"/>
            <a:ext cx="1869101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i="0" dirty="0">
                <a:solidFill>
                  <a:schemeClr val="hlink"/>
                </a:solidFill>
                <a:effectLst/>
              </a:rPr>
              <a:t>ideology</a:t>
            </a:r>
          </a:p>
        </p:txBody>
      </p:sp>
      <p:sp>
        <p:nvSpPr>
          <p:cNvPr id="9" name="Rectangle 14"/>
          <p:cNvSpPr>
            <a:spLocks noChangeArrowheads="1"/>
          </p:cNvSpPr>
          <p:nvPr/>
        </p:nvSpPr>
        <p:spPr bwMode="auto">
          <a:xfrm>
            <a:off x="5936494" y="548680"/>
            <a:ext cx="2120773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i="0" dirty="0">
                <a:solidFill>
                  <a:schemeClr val="hlink"/>
                </a:solidFill>
                <a:effectLst/>
              </a:rPr>
              <a:t>strategies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7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0706" grpId="0"/>
      <p:bldP spid="5" grpId="0" build="p"/>
      <p:bldP spid="7" grpId="0"/>
      <p:bldP spid="8" grpId="0"/>
      <p:bldP spid="9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/>
              <a:t>Interactions amongst </a:t>
            </a:r>
            <a:br>
              <a:rPr lang="en-US" altLang="en-US" b="1" dirty="0"/>
            </a:br>
            <a:r>
              <a:rPr lang="en-US" altLang="en-US" b="1" dirty="0"/>
              <a:t>Values, Ideologies &amp; Strategies</a:t>
            </a:r>
          </a:p>
        </p:txBody>
      </p:sp>
      <p:grpSp>
        <p:nvGrpSpPr>
          <p:cNvPr id="121867" name="Group 11"/>
          <p:cNvGrpSpPr>
            <a:grpSpLocks/>
          </p:cNvGrpSpPr>
          <p:nvPr/>
        </p:nvGrpSpPr>
        <p:grpSpPr bwMode="auto">
          <a:xfrm>
            <a:off x="2019300" y="2697584"/>
            <a:ext cx="5105400" cy="2387600"/>
            <a:chOff x="1272" y="1424"/>
            <a:chExt cx="3216" cy="1504"/>
          </a:xfrm>
        </p:grpSpPr>
        <p:grpSp>
          <p:nvGrpSpPr>
            <p:cNvPr id="121864" name="Group 8"/>
            <p:cNvGrpSpPr>
              <a:grpSpLocks/>
            </p:cNvGrpSpPr>
            <p:nvPr/>
          </p:nvGrpSpPr>
          <p:grpSpPr bwMode="auto">
            <a:xfrm>
              <a:off x="1272" y="1424"/>
              <a:ext cx="3216" cy="1472"/>
              <a:chOff x="1272" y="1424"/>
              <a:chExt cx="3216" cy="1472"/>
            </a:xfrm>
          </p:grpSpPr>
          <p:sp>
            <p:nvSpPr>
              <p:cNvPr id="121859" name="Oval 3"/>
              <p:cNvSpPr>
                <a:spLocks noChangeArrowheads="1"/>
              </p:cNvSpPr>
              <p:nvPr/>
            </p:nvSpPr>
            <p:spPr bwMode="auto">
              <a:xfrm>
                <a:off x="1701" y="1424"/>
                <a:ext cx="2358" cy="1472"/>
              </a:xfrm>
              <a:prstGeom prst="ellipse">
                <a:avLst/>
              </a:prstGeom>
              <a:noFill/>
              <a:ln w="101600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>
                  <a:effectLst/>
                </a:endParaRPr>
              </a:p>
            </p:txBody>
          </p:sp>
          <p:sp>
            <p:nvSpPr>
              <p:cNvPr id="121860" name="Line 4"/>
              <p:cNvSpPr>
                <a:spLocks noChangeShapeType="1"/>
              </p:cNvSpPr>
              <p:nvPr/>
            </p:nvSpPr>
            <p:spPr bwMode="auto">
              <a:xfrm>
                <a:off x="1272" y="2178"/>
                <a:ext cx="3216" cy="0"/>
              </a:xfrm>
              <a:prstGeom prst="line">
                <a:avLst/>
              </a:prstGeom>
              <a:noFill/>
              <a:ln w="101600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>
                  <a:effectLst/>
                </a:endParaRPr>
              </a:p>
            </p:txBody>
          </p:sp>
          <p:sp>
            <p:nvSpPr>
              <p:cNvPr id="121861" name="Line 5"/>
              <p:cNvSpPr>
                <a:spLocks noChangeShapeType="1"/>
              </p:cNvSpPr>
              <p:nvPr/>
            </p:nvSpPr>
            <p:spPr bwMode="auto">
              <a:xfrm>
                <a:off x="4488" y="1803"/>
                <a:ext cx="0" cy="750"/>
              </a:xfrm>
              <a:prstGeom prst="line">
                <a:avLst/>
              </a:prstGeom>
              <a:noFill/>
              <a:ln w="101600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>
                  <a:effectLst/>
                </a:endParaRPr>
              </a:p>
            </p:txBody>
          </p:sp>
          <p:sp>
            <p:nvSpPr>
              <p:cNvPr id="121862" name="Line 6"/>
              <p:cNvSpPr>
                <a:spLocks noChangeShapeType="1"/>
              </p:cNvSpPr>
              <p:nvPr/>
            </p:nvSpPr>
            <p:spPr bwMode="auto">
              <a:xfrm>
                <a:off x="1272" y="1803"/>
                <a:ext cx="0" cy="750"/>
              </a:xfrm>
              <a:prstGeom prst="line">
                <a:avLst/>
              </a:prstGeom>
              <a:noFill/>
              <a:ln w="101600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>
                  <a:effectLst/>
                </a:endParaRPr>
              </a:p>
            </p:txBody>
          </p:sp>
          <p:sp>
            <p:nvSpPr>
              <p:cNvPr id="121863" name="Line 7"/>
              <p:cNvSpPr>
                <a:spLocks noChangeShapeType="1"/>
              </p:cNvSpPr>
              <p:nvPr/>
            </p:nvSpPr>
            <p:spPr bwMode="auto">
              <a:xfrm>
                <a:off x="2860" y="1803"/>
                <a:ext cx="0" cy="750"/>
              </a:xfrm>
              <a:prstGeom prst="line">
                <a:avLst/>
              </a:prstGeom>
              <a:noFill/>
              <a:ln w="101600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>
                  <a:effectLst/>
                </a:endParaRPr>
              </a:p>
            </p:txBody>
          </p:sp>
        </p:grpSp>
        <p:sp>
          <p:nvSpPr>
            <p:cNvPr id="121865" name="Line 9"/>
            <p:cNvSpPr>
              <a:spLocks noChangeShapeType="1"/>
            </p:cNvSpPr>
            <p:nvPr/>
          </p:nvSpPr>
          <p:spPr bwMode="auto">
            <a:xfrm>
              <a:off x="2716" y="1430"/>
              <a:ext cx="365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stealth" w="med" len="lg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>
                <a:effectLst/>
              </a:endParaRPr>
            </a:p>
          </p:txBody>
        </p:sp>
        <p:sp>
          <p:nvSpPr>
            <p:cNvPr id="121866" name="Line 10"/>
            <p:cNvSpPr>
              <a:spLocks noChangeShapeType="1"/>
            </p:cNvSpPr>
            <p:nvPr/>
          </p:nvSpPr>
          <p:spPr bwMode="auto">
            <a:xfrm flipH="1">
              <a:off x="2769" y="2928"/>
              <a:ext cx="344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stealth" w="med" len="lg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>
                <a:effectLst/>
              </a:endParaRPr>
            </a:p>
          </p:txBody>
        </p:sp>
      </p:grpSp>
      <p:sp>
        <p:nvSpPr>
          <p:cNvPr id="16" name="Rectangle 12"/>
          <p:cNvSpPr>
            <a:spLocks noChangeArrowheads="1"/>
          </p:cNvSpPr>
          <p:nvPr/>
        </p:nvSpPr>
        <p:spPr bwMode="auto">
          <a:xfrm>
            <a:off x="999024" y="1628800"/>
            <a:ext cx="1460336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i="0" dirty="0">
                <a:solidFill>
                  <a:schemeClr val="hlink"/>
                </a:solidFill>
                <a:effectLst/>
              </a:rPr>
              <a:t>values</a:t>
            </a:r>
          </a:p>
        </p:txBody>
      </p:sp>
      <p:sp>
        <p:nvSpPr>
          <p:cNvPr id="17" name="Rectangle 13"/>
          <p:cNvSpPr>
            <a:spLocks noChangeArrowheads="1"/>
          </p:cNvSpPr>
          <p:nvPr/>
        </p:nvSpPr>
        <p:spPr bwMode="auto">
          <a:xfrm>
            <a:off x="3377099" y="1628800"/>
            <a:ext cx="1644681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b="1" i="0" dirty="0">
                <a:effectLst/>
              </a:rPr>
              <a:t>ideology</a:t>
            </a:r>
          </a:p>
        </p:txBody>
      </p:sp>
      <p:sp>
        <p:nvSpPr>
          <p:cNvPr id="18" name="Rectangle 14"/>
          <p:cNvSpPr>
            <a:spLocks noChangeArrowheads="1"/>
          </p:cNvSpPr>
          <p:nvPr/>
        </p:nvSpPr>
        <p:spPr bwMode="auto">
          <a:xfrm>
            <a:off x="5799624" y="1628800"/>
            <a:ext cx="2120773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i="0">
                <a:solidFill>
                  <a:schemeClr val="hlink"/>
                </a:solidFill>
                <a:effectLst/>
              </a:rPr>
              <a:t>strategies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18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18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r>
              <a:rPr lang="en-US" altLang="en-US" b="1" dirty="0"/>
              <a:t>Environmental  Ideologies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320480"/>
          </a:xfrm>
        </p:spPr>
        <p:txBody>
          <a:bodyPr>
            <a:normAutofit fontScale="77500" lnSpcReduction="20000"/>
          </a:bodyPr>
          <a:lstStyle/>
          <a:p>
            <a:r>
              <a:rPr lang="en-US" altLang="en-US" dirty="0"/>
              <a:t>Technological optimism / techno-centric</a:t>
            </a:r>
          </a:p>
          <a:p>
            <a:r>
              <a:rPr lang="en-US" altLang="en-US" dirty="0"/>
              <a:t>Sustainable development</a:t>
            </a:r>
          </a:p>
          <a:p>
            <a:pPr lvl="1"/>
            <a:r>
              <a:rPr lang="en-US" altLang="en-US" dirty="0" err="1"/>
              <a:t>Brundtland</a:t>
            </a:r>
            <a:r>
              <a:rPr lang="en-US" altLang="en-US" dirty="0"/>
              <a:t> Commission</a:t>
            </a:r>
          </a:p>
          <a:p>
            <a:r>
              <a:rPr lang="en-US" altLang="en-US" dirty="0"/>
              <a:t>Social ecology / Eco -socialism</a:t>
            </a:r>
          </a:p>
          <a:p>
            <a:pPr lvl="1"/>
            <a:r>
              <a:rPr lang="en-US" altLang="en-US" dirty="0"/>
              <a:t>Murray </a:t>
            </a:r>
            <a:r>
              <a:rPr lang="en-US" altLang="en-US" dirty="0" err="1"/>
              <a:t>Bookchin</a:t>
            </a:r>
            <a:endParaRPr lang="en-US" altLang="en-US" dirty="0"/>
          </a:p>
          <a:p>
            <a:r>
              <a:rPr lang="en-US" altLang="en-US" dirty="0"/>
              <a:t>Deep ecology /eco-centric</a:t>
            </a:r>
          </a:p>
          <a:p>
            <a:pPr lvl="1"/>
            <a:r>
              <a:rPr lang="en-US" altLang="en-US" dirty="0"/>
              <a:t>Arne </a:t>
            </a:r>
            <a:r>
              <a:rPr lang="en-US" altLang="en-US" dirty="0" err="1"/>
              <a:t>Naess</a:t>
            </a:r>
            <a:endParaRPr lang="en-US" altLang="en-US" dirty="0"/>
          </a:p>
          <a:p>
            <a:r>
              <a:rPr lang="en-US" altLang="en-US" dirty="0"/>
              <a:t>Ecofeminism </a:t>
            </a:r>
          </a:p>
          <a:p>
            <a:pPr lvl="1"/>
            <a:r>
              <a:rPr lang="en-US" altLang="en-US" dirty="0"/>
              <a:t>Françoise </a:t>
            </a:r>
            <a:r>
              <a:rPr lang="en-US" altLang="en-US" dirty="0" err="1"/>
              <a:t>D’Eaubonne</a:t>
            </a:r>
            <a:endParaRPr lang="en-US" altLang="en-US" dirty="0"/>
          </a:p>
          <a:p>
            <a:r>
              <a:rPr lang="en-US" altLang="en-US" dirty="0"/>
              <a:t>Various ‘green’ political parties</a:t>
            </a:r>
          </a:p>
          <a:p>
            <a:pPr lvl="1"/>
            <a:r>
              <a:rPr lang="en-US" altLang="en-US" dirty="0"/>
              <a:t>many variants: e.g., alliances with socialism, feminism, peace movement, etc. </a:t>
            </a:r>
          </a:p>
          <a:p>
            <a:endParaRPr lang="en-GB" dirty="0"/>
          </a:p>
        </p:txBody>
      </p:sp>
      <p:sp>
        <p:nvSpPr>
          <p:cNvPr id="10" name="Rectangle 12"/>
          <p:cNvSpPr>
            <a:spLocks noChangeArrowheads="1"/>
          </p:cNvSpPr>
          <p:nvPr/>
        </p:nvSpPr>
        <p:spPr bwMode="auto">
          <a:xfrm>
            <a:off x="999024" y="1048098"/>
            <a:ext cx="1460336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i="0" dirty="0">
                <a:solidFill>
                  <a:schemeClr val="hlink"/>
                </a:solidFill>
                <a:effectLst/>
              </a:rPr>
              <a:t>values</a:t>
            </a:r>
          </a:p>
        </p:txBody>
      </p:sp>
      <p:sp>
        <p:nvSpPr>
          <p:cNvPr id="11" name="Rectangle 13"/>
          <p:cNvSpPr>
            <a:spLocks noChangeArrowheads="1"/>
          </p:cNvSpPr>
          <p:nvPr/>
        </p:nvSpPr>
        <p:spPr bwMode="auto">
          <a:xfrm>
            <a:off x="3377099" y="1048098"/>
            <a:ext cx="1644681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b="1" i="0" dirty="0">
                <a:effectLst/>
              </a:rPr>
              <a:t>ideology</a:t>
            </a:r>
          </a:p>
        </p:txBody>
      </p:sp>
      <p:sp>
        <p:nvSpPr>
          <p:cNvPr id="12" name="Rectangle 14"/>
          <p:cNvSpPr>
            <a:spLocks noChangeArrowheads="1"/>
          </p:cNvSpPr>
          <p:nvPr/>
        </p:nvSpPr>
        <p:spPr bwMode="auto">
          <a:xfrm>
            <a:off x="5799624" y="1048098"/>
            <a:ext cx="2120773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i="0">
                <a:solidFill>
                  <a:schemeClr val="hlink"/>
                </a:solidFill>
                <a:effectLst/>
              </a:rPr>
              <a:t>strategies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10" grpId="0"/>
      <p:bldP spid="11" grpId="0"/>
      <p:bldP spid="1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/>
              <a:t>Interactions amongst </a:t>
            </a:r>
            <a:br>
              <a:rPr lang="en-US" altLang="en-US" b="1" dirty="0"/>
            </a:br>
            <a:r>
              <a:rPr lang="en-US" altLang="en-US" b="1" dirty="0"/>
              <a:t>Values, Ideologies &amp; Strategies</a:t>
            </a:r>
          </a:p>
        </p:txBody>
      </p:sp>
      <p:grpSp>
        <p:nvGrpSpPr>
          <p:cNvPr id="123915" name="Group 11"/>
          <p:cNvGrpSpPr>
            <a:grpSpLocks/>
          </p:cNvGrpSpPr>
          <p:nvPr/>
        </p:nvGrpSpPr>
        <p:grpSpPr bwMode="auto">
          <a:xfrm>
            <a:off x="1979712" y="2769592"/>
            <a:ext cx="5105400" cy="2387600"/>
            <a:chOff x="1272" y="1424"/>
            <a:chExt cx="3216" cy="1504"/>
          </a:xfrm>
        </p:grpSpPr>
        <p:grpSp>
          <p:nvGrpSpPr>
            <p:cNvPr id="123912" name="Group 8"/>
            <p:cNvGrpSpPr>
              <a:grpSpLocks/>
            </p:cNvGrpSpPr>
            <p:nvPr/>
          </p:nvGrpSpPr>
          <p:grpSpPr bwMode="auto">
            <a:xfrm>
              <a:off x="1272" y="1424"/>
              <a:ext cx="3216" cy="1472"/>
              <a:chOff x="1272" y="1424"/>
              <a:chExt cx="3216" cy="1472"/>
            </a:xfrm>
          </p:grpSpPr>
          <p:sp>
            <p:nvSpPr>
              <p:cNvPr id="123907" name="Oval 3"/>
              <p:cNvSpPr>
                <a:spLocks noChangeArrowheads="1"/>
              </p:cNvSpPr>
              <p:nvPr/>
            </p:nvSpPr>
            <p:spPr bwMode="auto">
              <a:xfrm>
                <a:off x="1701" y="1424"/>
                <a:ext cx="2358" cy="1472"/>
              </a:xfrm>
              <a:prstGeom prst="ellipse">
                <a:avLst/>
              </a:prstGeom>
              <a:noFill/>
              <a:ln w="101600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>
                  <a:effectLst/>
                </a:endParaRPr>
              </a:p>
            </p:txBody>
          </p:sp>
          <p:sp>
            <p:nvSpPr>
              <p:cNvPr id="123908" name="Line 4"/>
              <p:cNvSpPr>
                <a:spLocks noChangeShapeType="1"/>
              </p:cNvSpPr>
              <p:nvPr/>
            </p:nvSpPr>
            <p:spPr bwMode="auto">
              <a:xfrm>
                <a:off x="1272" y="2178"/>
                <a:ext cx="3216" cy="0"/>
              </a:xfrm>
              <a:prstGeom prst="line">
                <a:avLst/>
              </a:prstGeom>
              <a:noFill/>
              <a:ln w="101600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>
                  <a:effectLst/>
                </a:endParaRPr>
              </a:p>
            </p:txBody>
          </p:sp>
          <p:sp>
            <p:nvSpPr>
              <p:cNvPr id="123909" name="Line 5"/>
              <p:cNvSpPr>
                <a:spLocks noChangeShapeType="1"/>
              </p:cNvSpPr>
              <p:nvPr/>
            </p:nvSpPr>
            <p:spPr bwMode="auto">
              <a:xfrm>
                <a:off x="4488" y="1803"/>
                <a:ext cx="0" cy="750"/>
              </a:xfrm>
              <a:prstGeom prst="line">
                <a:avLst/>
              </a:prstGeom>
              <a:noFill/>
              <a:ln w="101600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>
                  <a:effectLst/>
                </a:endParaRPr>
              </a:p>
            </p:txBody>
          </p:sp>
          <p:sp>
            <p:nvSpPr>
              <p:cNvPr id="123910" name="Line 6"/>
              <p:cNvSpPr>
                <a:spLocks noChangeShapeType="1"/>
              </p:cNvSpPr>
              <p:nvPr/>
            </p:nvSpPr>
            <p:spPr bwMode="auto">
              <a:xfrm>
                <a:off x="1272" y="1803"/>
                <a:ext cx="0" cy="750"/>
              </a:xfrm>
              <a:prstGeom prst="line">
                <a:avLst/>
              </a:prstGeom>
              <a:noFill/>
              <a:ln w="101600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>
                  <a:effectLst/>
                </a:endParaRPr>
              </a:p>
            </p:txBody>
          </p:sp>
          <p:sp>
            <p:nvSpPr>
              <p:cNvPr id="123911" name="Line 7"/>
              <p:cNvSpPr>
                <a:spLocks noChangeShapeType="1"/>
              </p:cNvSpPr>
              <p:nvPr/>
            </p:nvSpPr>
            <p:spPr bwMode="auto">
              <a:xfrm>
                <a:off x="2860" y="1803"/>
                <a:ext cx="0" cy="750"/>
              </a:xfrm>
              <a:prstGeom prst="line">
                <a:avLst/>
              </a:prstGeom>
              <a:noFill/>
              <a:ln w="101600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>
                  <a:effectLst/>
                </a:endParaRPr>
              </a:p>
            </p:txBody>
          </p:sp>
        </p:grpSp>
        <p:sp>
          <p:nvSpPr>
            <p:cNvPr id="123913" name="Line 9"/>
            <p:cNvSpPr>
              <a:spLocks noChangeShapeType="1"/>
            </p:cNvSpPr>
            <p:nvPr/>
          </p:nvSpPr>
          <p:spPr bwMode="auto">
            <a:xfrm>
              <a:off x="2716" y="1430"/>
              <a:ext cx="365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stealth" w="med" len="lg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>
                <a:effectLst/>
              </a:endParaRPr>
            </a:p>
          </p:txBody>
        </p:sp>
        <p:sp>
          <p:nvSpPr>
            <p:cNvPr id="123914" name="Line 10"/>
            <p:cNvSpPr>
              <a:spLocks noChangeShapeType="1"/>
            </p:cNvSpPr>
            <p:nvPr/>
          </p:nvSpPr>
          <p:spPr bwMode="auto">
            <a:xfrm flipH="1">
              <a:off x="2769" y="2928"/>
              <a:ext cx="344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stealth" w="med" len="lg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>
                <a:effectLst/>
              </a:endParaRPr>
            </a:p>
          </p:txBody>
        </p:sp>
      </p:grpSp>
      <p:sp>
        <p:nvSpPr>
          <p:cNvPr id="17" name="Rectangle 12"/>
          <p:cNvSpPr>
            <a:spLocks noChangeArrowheads="1"/>
          </p:cNvSpPr>
          <p:nvPr/>
        </p:nvSpPr>
        <p:spPr bwMode="auto">
          <a:xfrm>
            <a:off x="1200736" y="1700808"/>
            <a:ext cx="1460336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i="0" dirty="0">
                <a:solidFill>
                  <a:schemeClr val="hlink"/>
                </a:solidFill>
                <a:effectLst/>
              </a:rPr>
              <a:t>values</a:t>
            </a:r>
          </a:p>
        </p:txBody>
      </p:sp>
      <p:sp>
        <p:nvSpPr>
          <p:cNvPr id="18" name="Rectangle 13"/>
          <p:cNvSpPr>
            <a:spLocks noChangeArrowheads="1"/>
          </p:cNvSpPr>
          <p:nvPr/>
        </p:nvSpPr>
        <p:spPr bwMode="auto">
          <a:xfrm>
            <a:off x="3566111" y="1700808"/>
            <a:ext cx="1869101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i="0">
                <a:solidFill>
                  <a:schemeClr val="hlink"/>
                </a:solidFill>
                <a:effectLst/>
              </a:rPr>
              <a:t>ideology</a:t>
            </a:r>
          </a:p>
        </p:txBody>
      </p:sp>
      <p:sp>
        <p:nvSpPr>
          <p:cNvPr id="19" name="Rectangle 14"/>
          <p:cNvSpPr>
            <a:spLocks noChangeArrowheads="1"/>
          </p:cNvSpPr>
          <p:nvPr/>
        </p:nvSpPr>
        <p:spPr bwMode="auto">
          <a:xfrm>
            <a:off x="6001336" y="1700808"/>
            <a:ext cx="1832233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b="1" i="0" dirty="0">
                <a:effectLst/>
              </a:rPr>
              <a:t>strategies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39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39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1" name="Rectangle 3"/>
          <p:cNvSpPr>
            <a:spLocks noChangeArrowheads="1"/>
          </p:cNvSpPr>
          <p:nvPr/>
        </p:nvSpPr>
        <p:spPr bwMode="auto">
          <a:xfrm>
            <a:off x="228600" y="609600"/>
            <a:ext cx="87630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 anchor="ctr"/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5715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7145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2860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743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32004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657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41148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/>
            <a:endParaRPr lang="en-US" altLang="en-US" sz="4400" i="0" dirty="0">
              <a:solidFill>
                <a:srgbClr val="00FFFF"/>
              </a:solidFill>
              <a:effectLst/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/>
              <a:t>Environmental  Strategies</a:t>
            </a:r>
            <a:br>
              <a:rPr lang="en-US" altLang="en-US" b="1" dirty="0"/>
            </a:br>
            <a:r>
              <a:rPr lang="en-US" altLang="en-US" b="1" dirty="0"/>
              <a:t>and Strategists</a:t>
            </a:r>
            <a:endParaRPr lang="en-GB" b="1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altLang="en-US" dirty="0"/>
              <a:t>Reform environmentalism</a:t>
            </a:r>
          </a:p>
          <a:p>
            <a:pPr lvl="1"/>
            <a:r>
              <a:rPr lang="en-US" altLang="en-US" dirty="0"/>
              <a:t>traditional bureaucracies and political action</a:t>
            </a:r>
          </a:p>
          <a:p>
            <a:r>
              <a:rPr lang="en-US" altLang="en-US" dirty="0"/>
              <a:t>Direct action and intervention	</a:t>
            </a:r>
          </a:p>
          <a:p>
            <a:pPr lvl="1"/>
            <a:r>
              <a:rPr lang="en-US" altLang="en-US" dirty="0"/>
              <a:t>e.g. Earth First!</a:t>
            </a:r>
          </a:p>
          <a:p>
            <a:r>
              <a:rPr lang="en-US" altLang="en-US" dirty="0"/>
              <a:t>Single-issue lobbying / intervention groups </a:t>
            </a:r>
          </a:p>
          <a:p>
            <a:pPr lvl="1"/>
            <a:r>
              <a:rPr lang="en-US" altLang="en-US" dirty="0"/>
              <a:t>e.g., Save the Rouge Valley System</a:t>
            </a:r>
          </a:p>
          <a:p>
            <a:r>
              <a:rPr lang="en-US" altLang="en-US" dirty="0"/>
              <a:t>Permanent organizations</a:t>
            </a:r>
          </a:p>
          <a:p>
            <a:pPr lvl="1"/>
            <a:r>
              <a:rPr lang="en-US" altLang="en-US" dirty="0"/>
              <a:t>e.g., Greenpeace</a:t>
            </a:r>
          </a:p>
          <a:p>
            <a:r>
              <a:rPr lang="en-US" altLang="en-US" dirty="0"/>
              <a:t>Alliances and coalitions</a:t>
            </a:r>
          </a:p>
          <a:p>
            <a:pPr lvl="1"/>
            <a:r>
              <a:rPr lang="en-US" altLang="en-US" dirty="0"/>
              <a:t>e.g., Canadian Coalition on Acid Rain</a:t>
            </a:r>
          </a:p>
          <a:p>
            <a:r>
              <a:rPr lang="en-US" altLang="en-US" dirty="0"/>
              <a:t>Round tables, forums </a:t>
            </a:r>
          </a:p>
          <a:p>
            <a:pPr lvl="1"/>
            <a:r>
              <a:rPr lang="en-US" altLang="en-US" dirty="0"/>
              <a:t>e.g., National Round Table on the Environment and the Economy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dirty="0"/>
              <a:t>Interactions amongst </a:t>
            </a:r>
            <a:br>
              <a:rPr lang="en-US" altLang="en-US" dirty="0"/>
            </a:br>
            <a:r>
              <a:rPr lang="en-US" altLang="en-US" dirty="0"/>
              <a:t>Values, Ideologies &amp; Strategies</a:t>
            </a:r>
          </a:p>
        </p:txBody>
      </p:sp>
      <p:grpSp>
        <p:nvGrpSpPr>
          <p:cNvPr id="125963" name="Group 11"/>
          <p:cNvGrpSpPr>
            <a:grpSpLocks/>
          </p:cNvGrpSpPr>
          <p:nvPr/>
        </p:nvGrpSpPr>
        <p:grpSpPr bwMode="auto">
          <a:xfrm>
            <a:off x="2019300" y="2481560"/>
            <a:ext cx="5105400" cy="2387600"/>
            <a:chOff x="1272" y="1424"/>
            <a:chExt cx="3216" cy="1504"/>
          </a:xfrm>
        </p:grpSpPr>
        <p:grpSp>
          <p:nvGrpSpPr>
            <p:cNvPr id="125960" name="Group 8"/>
            <p:cNvGrpSpPr>
              <a:grpSpLocks/>
            </p:cNvGrpSpPr>
            <p:nvPr/>
          </p:nvGrpSpPr>
          <p:grpSpPr bwMode="auto">
            <a:xfrm>
              <a:off x="1272" y="1424"/>
              <a:ext cx="3216" cy="1472"/>
              <a:chOff x="1272" y="1424"/>
              <a:chExt cx="3216" cy="1472"/>
            </a:xfrm>
          </p:grpSpPr>
          <p:sp>
            <p:nvSpPr>
              <p:cNvPr id="125955" name="Oval 3"/>
              <p:cNvSpPr>
                <a:spLocks noChangeArrowheads="1"/>
              </p:cNvSpPr>
              <p:nvPr/>
            </p:nvSpPr>
            <p:spPr bwMode="auto">
              <a:xfrm>
                <a:off x="1701" y="1424"/>
                <a:ext cx="2358" cy="1472"/>
              </a:xfrm>
              <a:prstGeom prst="ellipse">
                <a:avLst/>
              </a:prstGeom>
              <a:noFill/>
              <a:ln w="101600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>
                  <a:effectLst/>
                </a:endParaRPr>
              </a:p>
            </p:txBody>
          </p:sp>
          <p:sp>
            <p:nvSpPr>
              <p:cNvPr id="125956" name="Line 4"/>
              <p:cNvSpPr>
                <a:spLocks noChangeShapeType="1"/>
              </p:cNvSpPr>
              <p:nvPr/>
            </p:nvSpPr>
            <p:spPr bwMode="auto">
              <a:xfrm>
                <a:off x="1272" y="2178"/>
                <a:ext cx="3216" cy="0"/>
              </a:xfrm>
              <a:prstGeom prst="line">
                <a:avLst/>
              </a:prstGeom>
              <a:noFill/>
              <a:ln w="101600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>
                  <a:effectLst/>
                </a:endParaRPr>
              </a:p>
            </p:txBody>
          </p:sp>
          <p:sp>
            <p:nvSpPr>
              <p:cNvPr id="125957" name="Line 5"/>
              <p:cNvSpPr>
                <a:spLocks noChangeShapeType="1"/>
              </p:cNvSpPr>
              <p:nvPr/>
            </p:nvSpPr>
            <p:spPr bwMode="auto">
              <a:xfrm>
                <a:off x="4488" y="1803"/>
                <a:ext cx="0" cy="750"/>
              </a:xfrm>
              <a:prstGeom prst="line">
                <a:avLst/>
              </a:prstGeom>
              <a:noFill/>
              <a:ln w="101600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>
                  <a:effectLst/>
                </a:endParaRPr>
              </a:p>
            </p:txBody>
          </p:sp>
          <p:sp>
            <p:nvSpPr>
              <p:cNvPr id="125958" name="Line 6"/>
              <p:cNvSpPr>
                <a:spLocks noChangeShapeType="1"/>
              </p:cNvSpPr>
              <p:nvPr/>
            </p:nvSpPr>
            <p:spPr bwMode="auto">
              <a:xfrm>
                <a:off x="1272" y="1803"/>
                <a:ext cx="0" cy="750"/>
              </a:xfrm>
              <a:prstGeom prst="line">
                <a:avLst/>
              </a:prstGeom>
              <a:noFill/>
              <a:ln w="101600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>
                  <a:effectLst/>
                </a:endParaRPr>
              </a:p>
            </p:txBody>
          </p:sp>
          <p:sp>
            <p:nvSpPr>
              <p:cNvPr id="125959" name="Line 7"/>
              <p:cNvSpPr>
                <a:spLocks noChangeShapeType="1"/>
              </p:cNvSpPr>
              <p:nvPr/>
            </p:nvSpPr>
            <p:spPr bwMode="auto">
              <a:xfrm>
                <a:off x="2860" y="1803"/>
                <a:ext cx="0" cy="750"/>
              </a:xfrm>
              <a:prstGeom prst="line">
                <a:avLst/>
              </a:prstGeom>
              <a:noFill/>
              <a:ln w="101600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>
                  <a:effectLst/>
                </a:endParaRPr>
              </a:p>
            </p:txBody>
          </p:sp>
        </p:grpSp>
        <p:sp>
          <p:nvSpPr>
            <p:cNvPr id="125961" name="Line 9"/>
            <p:cNvSpPr>
              <a:spLocks noChangeShapeType="1"/>
            </p:cNvSpPr>
            <p:nvPr/>
          </p:nvSpPr>
          <p:spPr bwMode="auto">
            <a:xfrm>
              <a:off x="2716" y="1430"/>
              <a:ext cx="365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stealth" w="med" len="lg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>
                <a:effectLst/>
              </a:endParaRPr>
            </a:p>
          </p:txBody>
        </p:sp>
        <p:sp>
          <p:nvSpPr>
            <p:cNvPr id="125962" name="Line 10"/>
            <p:cNvSpPr>
              <a:spLocks noChangeShapeType="1"/>
            </p:cNvSpPr>
            <p:nvPr/>
          </p:nvSpPr>
          <p:spPr bwMode="auto">
            <a:xfrm flipH="1">
              <a:off x="2769" y="2928"/>
              <a:ext cx="344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stealth" w="med" len="lg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>
                <a:effectLst/>
              </a:endParaRPr>
            </a:p>
          </p:txBody>
        </p:sp>
      </p:grpSp>
      <p:sp>
        <p:nvSpPr>
          <p:cNvPr id="125964" name="Rectangle 12"/>
          <p:cNvSpPr>
            <a:spLocks noChangeArrowheads="1"/>
          </p:cNvSpPr>
          <p:nvPr/>
        </p:nvSpPr>
        <p:spPr bwMode="auto">
          <a:xfrm>
            <a:off x="971600" y="5297835"/>
            <a:ext cx="1460336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i="0">
                <a:solidFill>
                  <a:schemeClr val="hlink"/>
                </a:solidFill>
                <a:effectLst/>
              </a:rPr>
              <a:t>values</a:t>
            </a:r>
          </a:p>
        </p:txBody>
      </p:sp>
      <p:sp>
        <p:nvSpPr>
          <p:cNvPr id="125965" name="Rectangle 13"/>
          <p:cNvSpPr>
            <a:spLocks noChangeArrowheads="1"/>
          </p:cNvSpPr>
          <p:nvPr/>
        </p:nvSpPr>
        <p:spPr bwMode="auto">
          <a:xfrm>
            <a:off x="3336975" y="5297835"/>
            <a:ext cx="1869101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i="0">
                <a:solidFill>
                  <a:schemeClr val="hlink"/>
                </a:solidFill>
                <a:effectLst/>
              </a:rPr>
              <a:t>ideology</a:t>
            </a:r>
          </a:p>
        </p:txBody>
      </p:sp>
      <p:sp>
        <p:nvSpPr>
          <p:cNvPr id="125966" name="Rectangle 14"/>
          <p:cNvSpPr>
            <a:spLocks noChangeArrowheads="1"/>
          </p:cNvSpPr>
          <p:nvPr/>
        </p:nvSpPr>
        <p:spPr bwMode="auto">
          <a:xfrm>
            <a:off x="5772200" y="5297835"/>
            <a:ext cx="2120773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i="0">
                <a:solidFill>
                  <a:schemeClr val="hlink"/>
                </a:solidFill>
                <a:effectLst/>
              </a:rPr>
              <a:t>strategies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59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59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/>
              <a:t>Interactions amongst </a:t>
            </a:r>
            <a:br>
              <a:rPr lang="en-US" altLang="en-US" b="1" dirty="0"/>
            </a:br>
            <a:r>
              <a:rPr lang="en-US" altLang="en-US" b="1" dirty="0"/>
              <a:t>Values, Ideologies &amp; Strategies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2619024" y="3030166"/>
            <a:ext cx="3920852" cy="1816472"/>
            <a:chOff x="2019300" y="2260600"/>
            <a:chExt cx="5105400" cy="2336800"/>
          </a:xfrm>
        </p:grpSpPr>
        <p:sp>
          <p:nvSpPr>
            <p:cNvPr id="126979" name="Oval 3"/>
            <p:cNvSpPr>
              <a:spLocks noChangeArrowheads="1"/>
            </p:cNvSpPr>
            <p:nvPr/>
          </p:nvSpPr>
          <p:spPr bwMode="auto">
            <a:xfrm>
              <a:off x="2700338" y="2260600"/>
              <a:ext cx="3743325" cy="2336800"/>
            </a:xfrm>
            <a:prstGeom prst="ellipse">
              <a:avLst/>
            </a:prstGeom>
            <a:noFill/>
            <a:ln w="101600">
              <a:solidFill>
                <a:schemeClr val="accent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>
                <a:effectLst/>
              </a:endParaRPr>
            </a:p>
          </p:txBody>
        </p:sp>
        <p:sp>
          <p:nvSpPr>
            <p:cNvPr id="126980" name="Line 4"/>
            <p:cNvSpPr>
              <a:spLocks noChangeShapeType="1"/>
            </p:cNvSpPr>
            <p:nvPr/>
          </p:nvSpPr>
          <p:spPr bwMode="auto">
            <a:xfrm>
              <a:off x="2019300" y="3457575"/>
              <a:ext cx="5105400" cy="0"/>
            </a:xfrm>
            <a:prstGeom prst="line">
              <a:avLst/>
            </a:prstGeom>
            <a:noFill/>
            <a:ln w="1016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>
                <a:effectLst/>
              </a:endParaRPr>
            </a:p>
          </p:txBody>
        </p:sp>
        <p:sp>
          <p:nvSpPr>
            <p:cNvPr id="126981" name="Line 5"/>
            <p:cNvSpPr>
              <a:spLocks noChangeShapeType="1"/>
            </p:cNvSpPr>
            <p:nvPr/>
          </p:nvSpPr>
          <p:spPr bwMode="auto">
            <a:xfrm>
              <a:off x="7124700" y="2862263"/>
              <a:ext cx="0" cy="1190625"/>
            </a:xfrm>
            <a:prstGeom prst="line">
              <a:avLst/>
            </a:prstGeom>
            <a:noFill/>
            <a:ln w="1016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>
                <a:effectLst/>
              </a:endParaRPr>
            </a:p>
          </p:txBody>
        </p:sp>
        <p:sp>
          <p:nvSpPr>
            <p:cNvPr id="126982" name="Line 6"/>
            <p:cNvSpPr>
              <a:spLocks noChangeShapeType="1"/>
            </p:cNvSpPr>
            <p:nvPr/>
          </p:nvSpPr>
          <p:spPr bwMode="auto">
            <a:xfrm>
              <a:off x="2019300" y="2862263"/>
              <a:ext cx="0" cy="1190625"/>
            </a:xfrm>
            <a:prstGeom prst="line">
              <a:avLst/>
            </a:prstGeom>
            <a:noFill/>
            <a:ln w="1016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>
                <a:effectLst/>
              </a:endParaRPr>
            </a:p>
          </p:txBody>
        </p:sp>
        <p:sp>
          <p:nvSpPr>
            <p:cNvPr id="126983" name="Line 7"/>
            <p:cNvSpPr>
              <a:spLocks noChangeShapeType="1"/>
            </p:cNvSpPr>
            <p:nvPr/>
          </p:nvSpPr>
          <p:spPr bwMode="auto">
            <a:xfrm>
              <a:off x="4540250" y="2862263"/>
              <a:ext cx="0" cy="1190625"/>
            </a:xfrm>
            <a:prstGeom prst="line">
              <a:avLst/>
            </a:prstGeom>
            <a:noFill/>
            <a:ln w="1016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>
                <a:effectLst/>
              </a:endParaRPr>
            </a:p>
          </p:txBody>
        </p:sp>
        <p:sp>
          <p:nvSpPr>
            <p:cNvPr id="126984" name="Line 8"/>
            <p:cNvSpPr>
              <a:spLocks noChangeShapeType="1"/>
            </p:cNvSpPr>
            <p:nvPr/>
          </p:nvSpPr>
          <p:spPr bwMode="auto">
            <a:xfrm>
              <a:off x="4211960" y="2270125"/>
              <a:ext cx="579438" cy="0"/>
            </a:xfrm>
            <a:prstGeom prst="line">
              <a:avLst/>
            </a:prstGeom>
            <a:noFill/>
            <a:ln w="127000">
              <a:solidFill>
                <a:schemeClr val="accent1"/>
              </a:solidFill>
              <a:round/>
              <a:headEnd type="stealth" w="med" len="lg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>
                <a:effectLst/>
              </a:endParaRPr>
            </a:p>
          </p:txBody>
        </p:sp>
        <p:sp>
          <p:nvSpPr>
            <p:cNvPr id="126985" name="Line 9"/>
            <p:cNvSpPr>
              <a:spLocks noChangeShapeType="1"/>
            </p:cNvSpPr>
            <p:nvPr/>
          </p:nvSpPr>
          <p:spPr bwMode="auto">
            <a:xfrm flipH="1">
              <a:off x="4395788" y="4581128"/>
              <a:ext cx="546100" cy="0"/>
            </a:xfrm>
            <a:prstGeom prst="line">
              <a:avLst/>
            </a:prstGeom>
            <a:noFill/>
            <a:ln w="127000">
              <a:solidFill>
                <a:schemeClr val="accent1"/>
              </a:solidFill>
              <a:round/>
              <a:headEnd type="stealth" w="med" len="lg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>
                <a:effectLst/>
              </a:endParaRPr>
            </a:p>
          </p:txBody>
        </p:sp>
      </p:grpSp>
      <p:sp>
        <p:nvSpPr>
          <p:cNvPr id="126986" name="Rectangle 10"/>
          <p:cNvSpPr>
            <a:spLocks noChangeArrowheads="1"/>
          </p:cNvSpPr>
          <p:nvPr/>
        </p:nvSpPr>
        <p:spPr bwMode="auto">
          <a:xfrm>
            <a:off x="1290620" y="1812416"/>
            <a:ext cx="1460336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i="0" dirty="0">
                <a:solidFill>
                  <a:schemeClr val="hlink"/>
                </a:solidFill>
                <a:effectLst/>
              </a:rPr>
              <a:t>values</a:t>
            </a:r>
          </a:p>
        </p:txBody>
      </p:sp>
      <p:sp>
        <p:nvSpPr>
          <p:cNvPr id="126987" name="Rectangle 11"/>
          <p:cNvSpPr>
            <a:spLocks noChangeArrowheads="1"/>
          </p:cNvSpPr>
          <p:nvPr/>
        </p:nvSpPr>
        <p:spPr bwMode="auto">
          <a:xfrm>
            <a:off x="3655995" y="1812416"/>
            <a:ext cx="1869101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i="0" dirty="0">
                <a:solidFill>
                  <a:schemeClr val="hlink"/>
                </a:solidFill>
                <a:effectLst/>
              </a:rPr>
              <a:t>ideology</a:t>
            </a:r>
          </a:p>
        </p:txBody>
      </p:sp>
      <p:sp>
        <p:nvSpPr>
          <p:cNvPr id="126988" name="Rectangle 12"/>
          <p:cNvSpPr>
            <a:spLocks noChangeArrowheads="1"/>
          </p:cNvSpPr>
          <p:nvPr/>
        </p:nvSpPr>
        <p:spPr bwMode="auto">
          <a:xfrm>
            <a:off x="6016852" y="1812416"/>
            <a:ext cx="2120773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i="0" dirty="0">
                <a:solidFill>
                  <a:schemeClr val="hlink"/>
                </a:solidFill>
                <a:effectLst/>
              </a:rPr>
              <a:t>strategies</a:t>
            </a:r>
          </a:p>
        </p:txBody>
      </p:sp>
      <p:sp>
        <p:nvSpPr>
          <p:cNvPr id="126989" name="Rectangle 13"/>
          <p:cNvSpPr>
            <a:spLocks noChangeArrowheads="1"/>
          </p:cNvSpPr>
          <p:nvPr/>
        </p:nvSpPr>
        <p:spPr bwMode="auto">
          <a:xfrm>
            <a:off x="1207413" y="5157192"/>
            <a:ext cx="6473417" cy="89319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2075" tIns="46038" rIns="92075" bIns="46038">
            <a:spAutoFit/>
          </a:bodyPr>
          <a:lstStyle/>
          <a:p>
            <a:pPr algn="ctr">
              <a:buSzPct val="100000"/>
              <a:buFontTx/>
              <a:buChar char="•"/>
            </a:pPr>
            <a:r>
              <a:rPr lang="en-US" altLang="en-US" sz="2800" b="0" dirty="0">
                <a:solidFill>
                  <a:srgbClr val="00B050"/>
                </a:solidFill>
                <a:effectLst/>
              </a:rPr>
              <a:t>  </a:t>
            </a:r>
            <a:r>
              <a:rPr lang="en-US" altLang="en-US" sz="2400" b="0" dirty="0">
                <a:solidFill>
                  <a:srgbClr val="00B050"/>
                </a:solidFill>
                <a:effectLst/>
              </a:rPr>
              <a:t>feedback loop allows for reflection, </a:t>
            </a:r>
          </a:p>
          <a:p>
            <a:pPr algn="ctr"/>
            <a:r>
              <a:rPr lang="en-US" altLang="en-US" sz="2400" b="0" dirty="0">
                <a:solidFill>
                  <a:srgbClr val="00B050"/>
                </a:solidFill>
                <a:effectLst/>
              </a:rPr>
              <a:t>    re-evaluation, adaptive management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6986" grpId="0"/>
      <p:bldP spid="126987" grpId="0"/>
      <p:bldP spid="126988" grpId="0"/>
      <p:bldP spid="126989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Rectangle 2"/>
          <p:cNvSpPr>
            <a:spLocks noChangeArrowheads="1"/>
          </p:cNvSpPr>
          <p:nvPr/>
        </p:nvSpPr>
        <p:spPr bwMode="auto">
          <a:xfrm>
            <a:off x="3644900" y="1988840"/>
            <a:ext cx="1869101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i="0">
                <a:solidFill>
                  <a:schemeClr val="hlink"/>
                </a:solidFill>
                <a:effectLst/>
              </a:rPr>
              <a:t>ideology</a:t>
            </a:r>
          </a:p>
        </p:txBody>
      </p:sp>
      <p:sp>
        <p:nvSpPr>
          <p:cNvPr id="128003" name="Rectangle 3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/>
              <a:t>Interactions amongst </a:t>
            </a:r>
            <a:br>
              <a:rPr lang="en-US" altLang="en-US" b="1" dirty="0"/>
            </a:br>
            <a:r>
              <a:rPr lang="en-US" altLang="en-US" b="1" dirty="0"/>
              <a:t>Values, Ideologies &amp; Strategies</a:t>
            </a:r>
          </a:p>
        </p:txBody>
      </p:sp>
      <p:sp>
        <p:nvSpPr>
          <p:cNvPr id="128009" name="Rectangle 9"/>
          <p:cNvSpPr>
            <a:spLocks noChangeArrowheads="1"/>
          </p:cNvSpPr>
          <p:nvPr/>
        </p:nvSpPr>
        <p:spPr bwMode="auto">
          <a:xfrm>
            <a:off x="1279525" y="1988840"/>
            <a:ext cx="1460336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i="0" dirty="0">
                <a:solidFill>
                  <a:schemeClr val="hlink"/>
                </a:solidFill>
                <a:effectLst/>
              </a:rPr>
              <a:t>values</a:t>
            </a:r>
          </a:p>
        </p:txBody>
      </p:sp>
      <p:sp>
        <p:nvSpPr>
          <p:cNvPr id="128010" name="Rectangle 10"/>
          <p:cNvSpPr>
            <a:spLocks noChangeArrowheads="1"/>
          </p:cNvSpPr>
          <p:nvPr/>
        </p:nvSpPr>
        <p:spPr bwMode="auto">
          <a:xfrm>
            <a:off x="6080125" y="1988840"/>
            <a:ext cx="2120773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i="0">
                <a:solidFill>
                  <a:schemeClr val="hlink"/>
                </a:solidFill>
                <a:effectLst/>
              </a:rPr>
              <a:t>strategies</a:t>
            </a:r>
          </a:p>
        </p:txBody>
      </p:sp>
      <p:sp>
        <p:nvSpPr>
          <p:cNvPr id="128011" name="Rectangle 11"/>
          <p:cNvSpPr>
            <a:spLocks noChangeArrowheads="1"/>
          </p:cNvSpPr>
          <p:nvPr/>
        </p:nvSpPr>
        <p:spPr bwMode="auto">
          <a:xfrm>
            <a:off x="1403648" y="5348137"/>
            <a:ext cx="6036332" cy="4623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pPr>
              <a:buSzPct val="100000"/>
              <a:buFontTx/>
              <a:buChar char="•"/>
            </a:pPr>
            <a:r>
              <a:rPr lang="en-US" altLang="en-US" sz="2400" b="1" dirty="0">
                <a:solidFill>
                  <a:srgbClr val="C00000"/>
                </a:solidFill>
                <a:effectLst/>
              </a:rPr>
              <a:t> if no feedback loop: inflexible, unresponsive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2110149" y="2996952"/>
            <a:ext cx="4424362" cy="2023142"/>
            <a:chOff x="2019300" y="2260600"/>
            <a:chExt cx="5105400" cy="2336800"/>
          </a:xfrm>
        </p:grpSpPr>
        <p:sp>
          <p:nvSpPr>
            <p:cNvPr id="13" name="Oval 4"/>
            <p:cNvSpPr>
              <a:spLocks noChangeArrowheads="1"/>
            </p:cNvSpPr>
            <p:nvPr/>
          </p:nvSpPr>
          <p:spPr bwMode="auto">
            <a:xfrm>
              <a:off x="2700338" y="2260600"/>
              <a:ext cx="3743325" cy="2336800"/>
            </a:xfrm>
            <a:prstGeom prst="ellipse">
              <a:avLst/>
            </a:prstGeom>
            <a:noFill/>
            <a:ln w="101600">
              <a:solidFill>
                <a:schemeClr val="accent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>
                <a:effectLst/>
              </a:endParaRPr>
            </a:p>
          </p:txBody>
        </p:sp>
        <p:sp>
          <p:nvSpPr>
            <p:cNvPr id="14" name="Line 5"/>
            <p:cNvSpPr>
              <a:spLocks noChangeShapeType="1"/>
            </p:cNvSpPr>
            <p:nvPr/>
          </p:nvSpPr>
          <p:spPr bwMode="auto">
            <a:xfrm>
              <a:off x="2019300" y="3457575"/>
              <a:ext cx="5105400" cy="0"/>
            </a:xfrm>
            <a:prstGeom prst="line">
              <a:avLst/>
            </a:prstGeom>
            <a:noFill/>
            <a:ln w="1016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>
                <a:effectLst/>
              </a:endParaRPr>
            </a:p>
          </p:txBody>
        </p:sp>
        <p:sp>
          <p:nvSpPr>
            <p:cNvPr id="15" name="Line 6"/>
            <p:cNvSpPr>
              <a:spLocks noChangeShapeType="1"/>
            </p:cNvSpPr>
            <p:nvPr/>
          </p:nvSpPr>
          <p:spPr bwMode="auto">
            <a:xfrm>
              <a:off x="7124700" y="2862263"/>
              <a:ext cx="0" cy="1190625"/>
            </a:xfrm>
            <a:prstGeom prst="line">
              <a:avLst/>
            </a:prstGeom>
            <a:noFill/>
            <a:ln w="1016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>
                <a:effectLst/>
              </a:endParaRPr>
            </a:p>
          </p:txBody>
        </p:sp>
        <p:sp>
          <p:nvSpPr>
            <p:cNvPr id="16" name="Line 7"/>
            <p:cNvSpPr>
              <a:spLocks noChangeShapeType="1"/>
            </p:cNvSpPr>
            <p:nvPr/>
          </p:nvSpPr>
          <p:spPr bwMode="auto">
            <a:xfrm>
              <a:off x="2019300" y="2862263"/>
              <a:ext cx="0" cy="1190625"/>
            </a:xfrm>
            <a:prstGeom prst="line">
              <a:avLst/>
            </a:prstGeom>
            <a:noFill/>
            <a:ln w="1016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>
                <a:effectLst/>
              </a:endParaRPr>
            </a:p>
          </p:txBody>
        </p:sp>
        <p:sp>
          <p:nvSpPr>
            <p:cNvPr id="17" name="Line 8"/>
            <p:cNvSpPr>
              <a:spLocks noChangeShapeType="1"/>
            </p:cNvSpPr>
            <p:nvPr/>
          </p:nvSpPr>
          <p:spPr bwMode="auto">
            <a:xfrm>
              <a:off x="4540250" y="2862263"/>
              <a:ext cx="0" cy="1190625"/>
            </a:xfrm>
            <a:prstGeom prst="line">
              <a:avLst/>
            </a:prstGeom>
            <a:noFill/>
            <a:ln w="1016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>
                <a:effectLst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8002" grpId="0"/>
      <p:bldP spid="128009" grpId="0"/>
      <p:bldP spid="128010" grpId="0"/>
      <p:bldP spid="128011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Rectangle 2"/>
          <p:cNvSpPr>
            <a:spLocks noChangeArrowheads="1"/>
          </p:cNvSpPr>
          <p:nvPr/>
        </p:nvSpPr>
        <p:spPr bwMode="auto">
          <a:xfrm>
            <a:off x="3712949" y="1556792"/>
            <a:ext cx="1869101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i="0">
                <a:solidFill>
                  <a:srgbClr val="9900FF"/>
                </a:solidFill>
                <a:effectLst/>
              </a:rPr>
              <a:t>ideology</a:t>
            </a:r>
          </a:p>
        </p:txBody>
      </p:sp>
      <p:sp>
        <p:nvSpPr>
          <p:cNvPr id="129027" name="Rectangle 3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/>
              <a:t>Interactions amongst </a:t>
            </a:r>
            <a:br>
              <a:rPr lang="en-US" altLang="en-US" b="1" dirty="0"/>
            </a:br>
            <a:r>
              <a:rPr lang="en-US" altLang="en-US" b="1" dirty="0"/>
              <a:t>Values, Ideologies &amp; Strategies</a:t>
            </a:r>
          </a:p>
        </p:txBody>
      </p:sp>
      <p:sp>
        <p:nvSpPr>
          <p:cNvPr id="129033" name="Rectangle 9"/>
          <p:cNvSpPr>
            <a:spLocks noChangeArrowheads="1"/>
          </p:cNvSpPr>
          <p:nvPr/>
        </p:nvSpPr>
        <p:spPr bwMode="auto">
          <a:xfrm>
            <a:off x="1347574" y="1556792"/>
            <a:ext cx="1460336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i="0" dirty="0">
                <a:solidFill>
                  <a:schemeClr val="hlink"/>
                </a:solidFill>
                <a:effectLst/>
              </a:rPr>
              <a:t>values</a:t>
            </a:r>
          </a:p>
        </p:txBody>
      </p:sp>
      <p:sp>
        <p:nvSpPr>
          <p:cNvPr id="129034" name="Rectangle 10"/>
          <p:cNvSpPr>
            <a:spLocks noChangeArrowheads="1"/>
          </p:cNvSpPr>
          <p:nvPr/>
        </p:nvSpPr>
        <p:spPr bwMode="auto">
          <a:xfrm>
            <a:off x="6080125" y="1556792"/>
            <a:ext cx="2120773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i="0">
                <a:solidFill>
                  <a:schemeClr val="hlink"/>
                </a:solidFill>
                <a:effectLst/>
              </a:rPr>
              <a:t>strategies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2019300" y="2260600"/>
            <a:ext cx="5105400" cy="3302000"/>
            <a:chOff x="2019300" y="2260600"/>
            <a:chExt cx="5105400" cy="3302000"/>
          </a:xfrm>
        </p:grpSpPr>
        <p:sp>
          <p:nvSpPr>
            <p:cNvPr id="129028" name="Oval 4"/>
            <p:cNvSpPr>
              <a:spLocks noChangeArrowheads="1"/>
            </p:cNvSpPr>
            <p:nvPr/>
          </p:nvSpPr>
          <p:spPr bwMode="auto">
            <a:xfrm>
              <a:off x="2700338" y="2260600"/>
              <a:ext cx="3743325" cy="2336800"/>
            </a:xfrm>
            <a:prstGeom prst="ellipse">
              <a:avLst/>
            </a:prstGeom>
            <a:noFill/>
            <a:ln w="101600">
              <a:solidFill>
                <a:schemeClr val="accent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>
                <a:effectLst/>
              </a:endParaRPr>
            </a:p>
          </p:txBody>
        </p:sp>
        <p:sp>
          <p:nvSpPr>
            <p:cNvPr id="129029" name="Line 5"/>
            <p:cNvSpPr>
              <a:spLocks noChangeShapeType="1"/>
            </p:cNvSpPr>
            <p:nvPr/>
          </p:nvSpPr>
          <p:spPr bwMode="auto">
            <a:xfrm>
              <a:off x="2019300" y="3457575"/>
              <a:ext cx="5105400" cy="0"/>
            </a:xfrm>
            <a:prstGeom prst="line">
              <a:avLst/>
            </a:prstGeom>
            <a:noFill/>
            <a:ln w="1016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>
                <a:effectLst/>
              </a:endParaRPr>
            </a:p>
          </p:txBody>
        </p:sp>
        <p:sp>
          <p:nvSpPr>
            <p:cNvPr id="129030" name="Line 6"/>
            <p:cNvSpPr>
              <a:spLocks noChangeShapeType="1"/>
            </p:cNvSpPr>
            <p:nvPr/>
          </p:nvSpPr>
          <p:spPr bwMode="auto">
            <a:xfrm>
              <a:off x="7124700" y="2862263"/>
              <a:ext cx="0" cy="1190625"/>
            </a:xfrm>
            <a:prstGeom prst="line">
              <a:avLst/>
            </a:prstGeom>
            <a:noFill/>
            <a:ln w="1016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>
                <a:effectLst/>
              </a:endParaRPr>
            </a:p>
          </p:txBody>
        </p:sp>
        <p:sp>
          <p:nvSpPr>
            <p:cNvPr id="129031" name="Line 7"/>
            <p:cNvSpPr>
              <a:spLocks noChangeShapeType="1"/>
            </p:cNvSpPr>
            <p:nvPr/>
          </p:nvSpPr>
          <p:spPr bwMode="auto">
            <a:xfrm>
              <a:off x="2019300" y="2862263"/>
              <a:ext cx="0" cy="1190625"/>
            </a:xfrm>
            <a:prstGeom prst="line">
              <a:avLst/>
            </a:prstGeom>
            <a:noFill/>
            <a:ln w="1016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>
                <a:effectLst/>
              </a:endParaRPr>
            </a:p>
          </p:txBody>
        </p:sp>
        <p:sp>
          <p:nvSpPr>
            <p:cNvPr id="129032" name="Line 8"/>
            <p:cNvSpPr>
              <a:spLocks noChangeShapeType="1"/>
            </p:cNvSpPr>
            <p:nvPr/>
          </p:nvSpPr>
          <p:spPr bwMode="auto">
            <a:xfrm>
              <a:off x="4540250" y="2862263"/>
              <a:ext cx="0" cy="1190625"/>
            </a:xfrm>
            <a:prstGeom prst="line">
              <a:avLst/>
            </a:prstGeom>
            <a:noFill/>
            <a:ln w="1016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>
                <a:effectLst/>
              </a:endParaRPr>
            </a:p>
          </p:txBody>
        </p:sp>
        <p:sp>
          <p:nvSpPr>
            <p:cNvPr id="129035" name="Arc 11"/>
            <p:cNvSpPr>
              <a:spLocks/>
            </p:cNvSpPr>
            <p:nvPr/>
          </p:nvSpPr>
          <p:spPr bwMode="auto">
            <a:xfrm>
              <a:off x="4189413" y="4572000"/>
              <a:ext cx="687387" cy="990600"/>
            </a:xfrm>
            <a:custGeom>
              <a:avLst/>
              <a:gdLst>
                <a:gd name="G0" fmla="+- 50 0 0"/>
                <a:gd name="G1" fmla="+- 21600 0 0"/>
                <a:gd name="G2" fmla="+- 21600 0 0"/>
                <a:gd name="T0" fmla="*/ 0 w 21650"/>
                <a:gd name="T1" fmla="*/ 0 h 21600"/>
                <a:gd name="T2" fmla="*/ 21650 w 21650"/>
                <a:gd name="T3" fmla="*/ 21600 h 21600"/>
                <a:gd name="T4" fmla="*/ 50 w 21650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50" h="21600" fill="none" extrusionOk="0">
                  <a:moveTo>
                    <a:pt x="0" y="0"/>
                  </a:moveTo>
                  <a:cubicBezTo>
                    <a:pt x="16" y="0"/>
                    <a:pt x="33" y="-1"/>
                    <a:pt x="50" y="0"/>
                  </a:cubicBezTo>
                  <a:cubicBezTo>
                    <a:pt x="11979" y="0"/>
                    <a:pt x="21650" y="9670"/>
                    <a:pt x="21650" y="21600"/>
                  </a:cubicBezTo>
                </a:path>
                <a:path w="21650" h="21600" stroke="0" extrusionOk="0">
                  <a:moveTo>
                    <a:pt x="0" y="0"/>
                  </a:moveTo>
                  <a:cubicBezTo>
                    <a:pt x="16" y="0"/>
                    <a:pt x="33" y="-1"/>
                    <a:pt x="50" y="0"/>
                  </a:cubicBezTo>
                  <a:cubicBezTo>
                    <a:pt x="11979" y="0"/>
                    <a:pt x="21650" y="9670"/>
                    <a:pt x="21650" y="21600"/>
                  </a:cubicBezTo>
                  <a:lnTo>
                    <a:pt x="50" y="21600"/>
                  </a:lnTo>
                  <a:close/>
                </a:path>
              </a:pathLst>
            </a:custGeom>
            <a:noFill/>
            <a:ln w="76200" cap="rnd">
              <a:solidFill>
                <a:schemeClr val="accent1"/>
              </a:solidFill>
              <a:round/>
              <a:headEnd type="none" w="sm" len="sm"/>
              <a:tailEnd type="stealth" w="med" len="lg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>
                <a:effectLst/>
              </a:endParaRPr>
            </a:p>
          </p:txBody>
        </p:sp>
      </p:grpSp>
      <p:sp>
        <p:nvSpPr>
          <p:cNvPr id="129036" name="Rectangle 12"/>
          <p:cNvSpPr>
            <a:spLocks noChangeArrowheads="1"/>
          </p:cNvSpPr>
          <p:nvPr/>
        </p:nvSpPr>
        <p:spPr bwMode="auto">
          <a:xfrm>
            <a:off x="4025900" y="5608638"/>
            <a:ext cx="1356140" cy="58541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pPr algn="ctr"/>
            <a:r>
              <a:rPr lang="en-US" altLang="en-US" sz="3200" b="1" i="0" dirty="0">
                <a:solidFill>
                  <a:srgbClr val="C00000"/>
                </a:solidFill>
                <a:effectLst/>
              </a:rPr>
              <a:t>dogma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9026" grpId="0"/>
      <p:bldP spid="129033" grpId="0"/>
      <p:bldP spid="129034" grpId="0"/>
      <p:bldP spid="129036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/>
              <a:t>Interactions amongst </a:t>
            </a:r>
            <a:br>
              <a:rPr lang="en-US" altLang="en-US" b="1" dirty="0"/>
            </a:br>
            <a:r>
              <a:rPr lang="en-US" altLang="en-US" b="1" dirty="0"/>
              <a:t>Values, Ideologies &amp; Strategies</a:t>
            </a:r>
          </a:p>
        </p:txBody>
      </p:sp>
      <p:grpSp>
        <p:nvGrpSpPr>
          <p:cNvPr id="130059" name="Group 11"/>
          <p:cNvGrpSpPr>
            <a:grpSpLocks/>
          </p:cNvGrpSpPr>
          <p:nvPr/>
        </p:nvGrpSpPr>
        <p:grpSpPr bwMode="auto">
          <a:xfrm>
            <a:off x="2019300" y="2625576"/>
            <a:ext cx="5105400" cy="2387600"/>
            <a:chOff x="1272" y="1424"/>
            <a:chExt cx="3216" cy="1504"/>
          </a:xfrm>
        </p:grpSpPr>
        <p:grpSp>
          <p:nvGrpSpPr>
            <p:cNvPr id="130056" name="Group 8"/>
            <p:cNvGrpSpPr>
              <a:grpSpLocks/>
            </p:cNvGrpSpPr>
            <p:nvPr/>
          </p:nvGrpSpPr>
          <p:grpSpPr bwMode="auto">
            <a:xfrm>
              <a:off x="1272" y="1424"/>
              <a:ext cx="3216" cy="1472"/>
              <a:chOff x="1272" y="1424"/>
              <a:chExt cx="3216" cy="1472"/>
            </a:xfrm>
          </p:grpSpPr>
          <p:sp>
            <p:nvSpPr>
              <p:cNvPr id="130051" name="Oval 3"/>
              <p:cNvSpPr>
                <a:spLocks noChangeArrowheads="1"/>
              </p:cNvSpPr>
              <p:nvPr/>
            </p:nvSpPr>
            <p:spPr bwMode="auto">
              <a:xfrm>
                <a:off x="1701" y="1424"/>
                <a:ext cx="2358" cy="1472"/>
              </a:xfrm>
              <a:prstGeom prst="ellipse">
                <a:avLst/>
              </a:prstGeom>
              <a:noFill/>
              <a:ln w="101600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>
                  <a:effectLst/>
                </a:endParaRPr>
              </a:p>
            </p:txBody>
          </p:sp>
          <p:sp>
            <p:nvSpPr>
              <p:cNvPr id="130052" name="Line 4"/>
              <p:cNvSpPr>
                <a:spLocks noChangeShapeType="1"/>
              </p:cNvSpPr>
              <p:nvPr/>
            </p:nvSpPr>
            <p:spPr bwMode="auto">
              <a:xfrm>
                <a:off x="1272" y="2178"/>
                <a:ext cx="3216" cy="0"/>
              </a:xfrm>
              <a:prstGeom prst="line">
                <a:avLst/>
              </a:prstGeom>
              <a:noFill/>
              <a:ln w="101600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>
                  <a:effectLst/>
                </a:endParaRPr>
              </a:p>
            </p:txBody>
          </p:sp>
          <p:sp>
            <p:nvSpPr>
              <p:cNvPr id="130053" name="Line 5"/>
              <p:cNvSpPr>
                <a:spLocks noChangeShapeType="1"/>
              </p:cNvSpPr>
              <p:nvPr/>
            </p:nvSpPr>
            <p:spPr bwMode="auto">
              <a:xfrm>
                <a:off x="4488" y="1803"/>
                <a:ext cx="0" cy="750"/>
              </a:xfrm>
              <a:prstGeom prst="line">
                <a:avLst/>
              </a:prstGeom>
              <a:noFill/>
              <a:ln w="101600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>
                  <a:effectLst/>
                </a:endParaRPr>
              </a:p>
            </p:txBody>
          </p:sp>
          <p:sp>
            <p:nvSpPr>
              <p:cNvPr id="130054" name="Line 6"/>
              <p:cNvSpPr>
                <a:spLocks noChangeShapeType="1"/>
              </p:cNvSpPr>
              <p:nvPr/>
            </p:nvSpPr>
            <p:spPr bwMode="auto">
              <a:xfrm>
                <a:off x="1272" y="1803"/>
                <a:ext cx="0" cy="750"/>
              </a:xfrm>
              <a:prstGeom prst="line">
                <a:avLst/>
              </a:prstGeom>
              <a:noFill/>
              <a:ln w="101600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>
                  <a:effectLst/>
                </a:endParaRPr>
              </a:p>
            </p:txBody>
          </p:sp>
          <p:sp>
            <p:nvSpPr>
              <p:cNvPr id="130055" name="Line 7"/>
              <p:cNvSpPr>
                <a:spLocks noChangeShapeType="1"/>
              </p:cNvSpPr>
              <p:nvPr/>
            </p:nvSpPr>
            <p:spPr bwMode="auto">
              <a:xfrm>
                <a:off x="2860" y="1803"/>
                <a:ext cx="0" cy="750"/>
              </a:xfrm>
              <a:prstGeom prst="line">
                <a:avLst/>
              </a:prstGeom>
              <a:noFill/>
              <a:ln w="101600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>
                  <a:effectLst/>
                </a:endParaRPr>
              </a:p>
            </p:txBody>
          </p:sp>
        </p:grpSp>
        <p:sp>
          <p:nvSpPr>
            <p:cNvPr id="130057" name="Line 9"/>
            <p:cNvSpPr>
              <a:spLocks noChangeShapeType="1"/>
            </p:cNvSpPr>
            <p:nvPr/>
          </p:nvSpPr>
          <p:spPr bwMode="auto">
            <a:xfrm>
              <a:off x="2716" y="1430"/>
              <a:ext cx="365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stealth" w="med" len="lg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>
                <a:effectLst/>
              </a:endParaRPr>
            </a:p>
          </p:txBody>
        </p:sp>
        <p:sp>
          <p:nvSpPr>
            <p:cNvPr id="130058" name="Line 10"/>
            <p:cNvSpPr>
              <a:spLocks noChangeShapeType="1"/>
            </p:cNvSpPr>
            <p:nvPr/>
          </p:nvSpPr>
          <p:spPr bwMode="auto">
            <a:xfrm flipH="1">
              <a:off x="2769" y="2928"/>
              <a:ext cx="344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stealth" w="med" len="lg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>
                <a:effectLst/>
              </a:endParaRPr>
            </a:p>
          </p:txBody>
        </p:sp>
      </p:grpSp>
      <p:sp>
        <p:nvSpPr>
          <p:cNvPr id="130060" name="Rectangle 12"/>
          <p:cNvSpPr>
            <a:spLocks noChangeArrowheads="1"/>
          </p:cNvSpPr>
          <p:nvPr/>
        </p:nvSpPr>
        <p:spPr bwMode="auto">
          <a:xfrm>
            <a:off x="1139552" y="1556792"/>
            <a:ext cx="1460336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i="0" dirty="0">
                <a:solidFill>
                  <a:schemeClr val="hlink"/>
                </a:solidFill>
                <a:effectLst/>
              </a:rPr>
              <a:t>values</a:t>
            </a:r>
          </a:p>
        </p:txBody>
      </p:sp>
      <p:sp>
        <p:nvSpPr>
          <p:cNvPr id="130061" name="Rectangle 13"/>
          <p:cNvSpPr>
            <a:spLocks noChangeArrowheads="1"/>
          </p:cNvSpPr>
          <p:nvPr/>
        </p:nvSpPr>
        <p:spPr bwMode="auto">
          <a:xfrm>
            <a:off x="3504927" y="1556792"/>
            <a:ext cx="1869101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i="0">
                <a:solidFill>
                  <a:schemeClr val="hlink"/>
                </a:solidFill>
                <a:effectLst/>
              </a:rPr>
              <a:t>ideology</a:t>
            </a:r>
          </a:p>
        </p:txBody>
      </p:sp>
      <p:sp>
        <p:nvSpPr>
          <p:cNvPr id="130062" name="Rectangle 14"/>
          <p:cNvSpPr>
            <a:spLocks noChangeArrowheads="1"/>
          </p:cNvSpPr>
          <p:nvPr/>
        </p:nvSpPr>
        <p:spPr bwMode="auto">
          <a:xfrm>
            <a:off x="5940152" y="1556792"/>
            <a:ext cx="2120773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i="0">
                <a:solidFill>
                  <a:schemeClr val="hlink"/>
                </a:solidFill>
                <a:effectLst/>
              </a:rPr>
              <a:t>strategies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0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0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75556" y="192406"/>
            <a:ext cx="79208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Evaluating Sustainability Issues – Guided Study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3568" y="1124744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Here is a current environmental issue.</a:t>
            </a:r>
          </a:p>
        </p:txBody>
      </p:sp>
      <p:pic>
        <p:nvPicPr>
          <p:cNvPr id="7" name="Picture 6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4567" y="2286143"/>
            <a:ext cx="1142857" cy="1142857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899592" y="4221088"/>
            <a:ext cx="74168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Using reliable sources of information, find out more about the situation.</a:t>
            </a:r>
          </a:p>
        </p:txBody>
      </p:sp>
    </p:spTree>
    <p:extLst>
      <p:ext uri="{BB962C8B-B14F-4D97-AF65-F5344CB8AC3E}">
        <p14:creationId xmlns:p14="http://schemas.microsoft.com/office/powerpoint/2010/main" val="3521572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75556" y="192406"/>
            <a:ext cx="79208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Evaluating Sustainability Issues – Guided Study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11560" y="1220914"/>
            <a:ext cx="79208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Using the Guided Study Sheet </a:t>
            </a:r>
            <a:r>
              <a:rPr lang="en-GB" sz="2400" dirty="0"/>
              <a:t>‘Assessing a Sustainability Issue’</a:t>
            </a:r>
            <a:r>
              <a:rPr lang="en-GB" sz="2400" i="1" dirty="0"/>
              <a:t> make an assessment of the following;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4548" y="4898160"/>
            <a:ext cx="1047492" cy="7887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339752" y="5680373"/>
            <a:ext cx="43924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Be prepared to discuss this with the larger group in next session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95536" y="2060848"/>
            <a:ext cx="856895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Scale – how far do the effects of this issue reach i.e. local, regional etc.?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The Three Elements – which of these are effected and how?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Decision Making – is the decision making ‘reactive’, ‘anticipatory’ or ‘radical’?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Values and Ideologies – can you detect any ideology at work in this issue?</a:t>
            </a:r>
          </a:p>
        </p:txBody>
      </p:sp>
    </p:spTree>
    <p:extLst>
      <p:ext uri="{BB962C8B-B14F-4D97-AF65-F5344CB8AC3E}">
        <p14:creationId xmlns:p14="http://schemas.microsoft.com/office/powerpoint/2010/main" val="2461560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6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88639"/>
          </a:xfrm>
        </p:spPr>
        <p:txBody>
          <a:bodyPr/>
          <a:lstStyle/>
          <a:p>
            <a:r>
              <a:rPr lang="en-GB" b="1" dirty="0"/>
              <a:t>Bibliography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268760"/>
            <a:ext cx="8784976" cy="4525963"/>
          </a:xfrm>
        </p:spPr>
        <p:txBody>
          <a:bodyPr>
            <a:norm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sz="1400" dirty="0"/>
              <a:t>Barr, S (2008) </a:t>
            </a:r>
            <a:r>
              <a:rPr lang="en-GB" sz="1400" i="1" dirty="0"/>
              <a:t>Environment and Society: Sustainability, Policy and the Citizen, </a:t>
            </a:r>
            <a:r>
              <a:rPr lang="en-GB" sz="1400" dirty="0"/>
              <a:t>Aldershot, </a:t>
            </a:r>
            <a:r>
              <a:rPr lang="en-GB" sz="1400" dirty="0" err="1"/>
              <a:t>Hamps</a:t>
            </a:r>
            <a:r>
              <a:rPr lang="en-GB" sz="1400" dirty="0"/>
              <a:t>: </a:t>
            </a:r>
            <a:r>
              <a:rPr lang="en-US" sz="1400" dirty="0" err="1"/>
              <a:t>Ashgate</a:t>
            </a:r>
            <a:r>
              <a:rPr lang="en-US" sz="1400" dirty="0"/>
              <a:t> Publishing.</a:t>
            </a:r>
            <a:endParaRPr lang="en-GB" sz="1400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400" dirty="0"/>
              <a:t>Barrett, S., Kidd, J., 1991 </a:t>
            </a:r>
            <a:r>
              <a:rPr lang="en-GB" sz="1400" i="1" dirty="0"/>
              <a:t>Pathways: Towards an Ecosystem Approach</a:t>
            </a:r>
            <a:r>
              <a:rPr lang="en-GB" sz="1400" dirty="0"/>
              <a:t>. Royal Commission on the Future of the Toronto Waterfront, Toronto, 168 pp.</a:t>
            </a:r>
            <a:r>
              <a:rPr lang="en-US" sz="1400" i="1" dirty="0"/>
              <a:t>after </a:t>
            </a:r>
            <a:r>
              <a:rPr lang="en-US" sz="1400" dirty="0"/>
              <a:t>Macdonald, D. 1991. </a:t>
            </a:r>
            <a:r>
              <a:rPr lang="en-US" sz="1400" i="1" dirty="0"/>
              <a:t>The Politics of Pollution</a:t>
            </a:r>
            <a:r>
              <a:rPr lang="en-US" sz="1400" dirty="0"/>
              <a:t>. Available at </a:t>
            </a:r>
            <a:r>
              <a:rPr lang="en-GB" sz="1400" dirty="0">
                <a:hlinkClick r:id="rId2"/>
              </a:rPr>
              <a:t>Pathways : towards an ecosystem approach : a report of phases I and II of an environmental audit of Toronto's East Bayfront and Port Industrial Area : Royal Commission on the Future of the Toronto Waterfront (Canada) : Free Download, Borrow, and Streaming : Internet Archive</a:t>
            </a:r>
            <a:r>
              <a:rPr lang="en-GB" sz="1400" dirty="0"/>
              <a:t> [Accessed 14/11/2024]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400" i="1" dirty="0"/>
              <a:t>European Committee on the </a:t>
            </a:r>
            <a:r>
              <a:rPr lang="en-GB" sz="1400" b="1" i="1" dirty="0">
                <a:solidFill>
                  <a:schemeClr val="accent3">
                    <a:lumMod val="75000"/>
                  </a:schemeClr>
                </a:solidFill>
              </a:rPr>
              <a:t>Environment</a:t>
            </a:r>
            <a:r>
              <a:rPr lang="en-GB" sz="1400" i="1" dirty="0"/>
              <a:t>, Public Health &amp; Food Safety (ENVI)</a:t>
            </a:r>
            <a:endParaRPr lang="en-US" sz="1400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400" dirty="0"/>
              <a:t>Forum for the Future (No Date) </a:t>
            </a:r>
            <a:r>
              <a:rPr lang="en-GB" sz="1400" i="1" dirty="0"/>
              <a:t>The Five Capitals: A framework for sustainability</a:t>
            </a:r>
            <a:r>
              <a:rPr lang="en-GB" sz="1400" dirty="0"/>
              <a:t> Available at: </a:t>
            </a:r>
            <a:r>
              <a:rPr lang="en-GB" sz="1400" dirty="0">
                <a:hlinkClick r:id="rId3"/>
              </a:rPr>
              <a:t>The Five Capitals - a framework for sustainability | Forum for the Future</a:t>
            </a:r>
            <a:r>
              <a:rPr lang="en-GB" sz="1400" dirty="0"/>
              <a:t> [Accessed 14/11/2024]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400" dirty="0"/>
              <a:t>Fukuyama, F (2008) ‘The Latin American Experience, </a:t>
            </a:r>
            <a:r>
              <a:rPr lang="en-GB" sz="1400" i="1" dirty="0"/>
              <a:t>Journal of Democracy, </a:t>
            </a:r>
            <a:r>
              <a:rPr lang="en-GB" sz="1400" dirty="0"/>
              <a:t>Vol. 19. No. 4, pp.69-79. </a:t>
            </a:r>
            <a:r>
              <a:rPr lang="en-GB" sz="1400" dirty="0">
                <a:hlinkClick r:id="rId4"/>
              </a:rPr>
              <a:t>THE LATIN AMERICAN EXPERIENCE – ProQuest</a:t>
            </a:r>
            <a:r>
              <a:rPr lang="en-GB" sz="1400" dirty="0"/>
              <a:t> [Accessed 14/11/2024]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400" dirty="0"/>
              <a:t>Gilding, P. (No date) </a:t>
            </a:r>
            <a:r>
              <a:rPr lang="en-GB" sz="1400" i="1" dirty="0"/>
              <a:t>The Earth is Full</a:t>
            </a:r>
            <a:r>
              <a:rPr lang="en-GB" sz="1400" dirty="0"/>
              <a:t> </a:t>
            </a:r>
            <a:r>
              <a:rPr lang="en-GB" sz="1400" dirty="0" err="1"/>
              <a:t>TEDEd</a:t>
            </a:r>
            <a:r>
              <a:rPr lang="en-GB" sz="1400" dirty="0"/>
              <a:t> Available at: </a:t>
            </a:r>
            <a:r>
              <a:rPr lang="en-GB" sz="1400" dirty="0">
                <a:hlinkClick r:id="rId5"/>
              </a:rPr>
              <a:t>The Earth is full - Paul Gilding | TED-Ed</a:t>
            </a:r>
            <a:r>
              <a:rPr lang="en-GB" sz="1400" dirty="0"/>
              <a:t> [Accessed 14/11/2024]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400" dirty="0"/>
              <a:t>Kuhlman T &amp; Farrington J (2010) ‘What is Sustainability? </a:t>
            </a:r>
            <a:r>
              <a:rPr lang="en-GB" sz="1400" i="1" dirty="0"/>
              <a:t>‘Sustainability</a:t>
            </a:r>
            <a:r>
              <a:rPr lang="en-GB" sz="1400" dirty="0"/>
              <a:t>, Vol. 2. pp. 3436-3448. Available at: </a:t>
            </a:r>
            <a:r>
              <a:rPr lang="en-GB" sz="1400" dirty="0">
                <a:hlinkClick r:id="rId6"/>
              </a:rPr>
              <a:t>What is Sustainability? – ProQuest</a:t>
            </a:r>
            <a:r>
              <a:rPr lang="en-GB" sz="1400" dirty="0"/>
              <a:t> [Accessed 14/11/2024]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US" sz="1400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GB" sz="1400" i="1" dirty="0"/>
          </a:p>
        </p:txBody>
      </p:sp>
    </p:spTree>
    <p:extLst>
      <p:ext uri="{BB962C8B-B14F-4D97-AF65-F5344CB8AC3E}">
        <p14:creationId xmlns:p14="http://schemas.microsoft.com/office/powerpoint/2010/main" val="196209676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600200"/>
            <a:ext cx="8784976" cy="4525963"/>
          </a:xfrm>
        </p:spPr>
        <p:txBody>
          <a:bodyPr>
            <a:norm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endParaRPr lang="en-GB" sz="1400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sz="1400" dirty="0"/>
              <a:t>Merriam-Webster (2004)</a:t>
            </a:r>
            <a:r>
              <a:rPr lang="en-US" sz="1400" i="1" dirty="0"/>
              <a:t> Merriam-Webster Online Dictionary, </a:t>
            </a:r>
            <a:r>
              <a:rPr lang="en-US" sz="1400" dirty="0"/>
              <a:t>Halo Press.</a:t>
            </a:r>
            <a:endParaRPr lang="en-GB" sz="1400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400" dirty="0"/>
              <a:t>NHS England (2014) </a:t>
            </a:r>
            <a:r>
              <a:rPr lang="en-GB" sz="1400" i="1" dirty="0"/>
              <a:t>Sustainable, Resilient, Healthy People &amp; Places: A Sustainable Development Strategy for the NHS, Public Health and Social Care system</a:t>
            </a:r>
            <a:r>
              <a:rPr lang="en-US" sz="1400" i="1" dirty="0"/>
              <a:t>, </a:t>
            </a:r>
            <a:r>
              <a:rPr lang="en-US" sz="1400" dirty="0"/>
              <a:t>Cambridge: The Sustainable. Development Unit. Available at: </a:t>
            </a:r>
            <a:r>
              <a:rPr lang="en-GB" sz="1000" dirty="0">
                <a:hlinkClick r:id="rId2"/>
              </a:rPr>
              <a:t>Layout 1</a:t>
            </a:r>
            <a:r>
              <a:rPr lang="en-GB" sz="1000" dirty="0"/>
              <a:t> [Accessed 14/11/2024]</a:t>
            </a:r>
            <a:endParaRPr lang="en-GB" sz="1400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sz="1400" dirty="0"/>
              <a:t>WCED (1987) </a:t>
            </a:r>
            <a:r>
              <a:rPr lang="en-GB" sz="1400" dirty="0"/>
              <a:t>Report of the World Commission on Environment and Development: </a:t>
            </a:r>
            <a:r>
              <a:rPr lang="en-US" sz="1400" i="1" dirty="0"/>
              <a:t>Our Common Future </a:t>
            </a:r>
            <a:r>
              <a:rPr lang="en-US" sz="1400" dirty="0"/>
              <a:t>Stockholm: UN. Available at: </a:t>
            </a:r>
            <a:r>
              <a:rPr lang="en-GB" sz="1000" dirty="0">
                <a:hlinkClick r:id="rId3"/>
              </a:rPr>
              <a:t>Report of the World Commission on Environment and Development :</a:t>
            </a:r>
            <a:r>
              <a:rPr lang="en-GB" sz="1000" dirty="0"/>
              <a:t> [Accessed 14/11/2024</a:t>
            </a:r>
            <a:endParaRPr lang="en-GB" sz="1400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sz="1400" dirty="0"/>
              <a:t>Webster (2012) </a:t>
            </a:r>
            <a:r>
              <a:rPr lang="en-US" sz="1400" i="1" dirty="0"/>
              <a:t>Webster’s Encyclopedic Dictionary, </a:t>
            </a:r>
            <a:r>
              <a:rPr lang="en-US" sz="1400" dirty="0"/>
              <a:t>Halo Press.</a:t>
            </a:r>
            <a:endParaRPr lang="en-GB" sz="1400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400" dirty="0" err="1"/>
              <a:t>Wilderer</a:t>
            </a:r>
            <a:r>
              <a:rPr lang="en-GB" sz="1400" dirty="0"/>
              <a:t>, P (2007)</a:t>
            </a:r>
            <a:r>
              <a:rPr lang="en-GB" sz="1400" i="1" dirty="0"/>
              <a:t> </a:t>
            </a:r>
            <a:r>
              <a:rPr lang="en-GB" sz="1400" dirty="0"/>
              <a:t>‘Sustainable Water Resources Management: the Science behind the Scene’, </a:t>
            </a:r>
            <a:r>
              <a:rPr lang="en-GB" sz="1400" i="1" dirty="0"/>
              <a:t>Sustain Science, </a:t>
            </a:r>
            <a:r>
              <a:rPr lang="en-GB" sz="1400" dirty="0"/>
              <a:t>Vol. 2, pp. 1-4. Available at </a:t>
            </a:r>
            <a:r>
              <a:rPr lang="en-GB" sz="1000" dirty="0">
                <a:hlinkClick r:id="rId4"/>
              </a:rPr>
              <a:t>Sustainable water resource management: the science behind the scene – ProQuest</a:t>
            </a:r>
            <a:r>
              <a:rPr lang="en-GB" sz="1000" dirty="0"/>
              <a:t> [Accessed 14/11/2024]</a:t>
            </a:r>
            <a:endParaRPr lang="en-GB" sz="1400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US" sz="1400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GB" sz="1400" i="1" dirty="0"/>
          </a:p>
        </p:txBody>
      </p:sp>
    </p:spTree>
    <p:extLst>
      <p:ext uri="{BB962C8B-B14F-4D97-AF65-F5344CB8AC3E}">
        <p14:creationId xmlns:p14="http://schemas.microsoft.com/office/powerpoint/2010/main" val="633740522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blue background</Template>
  <TotalTime>1158</TotalTime>
  <Words>1602</Words>
  <Application>Microsoft Office PowerPoint</Application>
  <PresentationFormat>On-screen Show (4:3)</PresentationFormat>
  <Paragraphs>264</Paragraphs>
  <Slides>36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39" baseType="lpstr">
      <vt:lpstr>Arial</vt:lpstr>
      <vt:lpstr>Calibri</vt:lpstr>
      <vt:lpstr>UWTSD blue background</vt:lpstr>
      <vt:lpstr>PowerPoint Presentation</vt:lpstr>
      <vt:lpstr>ENVI Conceptual Tools </vt:lpstr>
      <vt:lpstr>PowerPoint Presentation</vt:lpstr>
      <vt:lpstr>Decision Making</vt:lpstr>
      <vt:lpstr>PowerPoint Presentation</vt:lpstr>
      <vt:lpstr>PowerPoint Presentation</vt:lpstr>
      <vt:lpstr>Northern Telecom</vt:lpstr>
      <vt:lpstr>Original Process</vt:lpstr>
      <vt:lpstr>Revised process</vt:lpstr>
      <vt:lpstr>Improving the Environment AND Economy</vt:lpstr>
      <vt:lpstr>When decision making goes wrong</vt:lpstr>
      <vt:lpstr>PowerPoint Presentation</vt:lpstr>
      <vt:lpstr>PowerPoint Presentation</vt:lpstr>
      <vt:lpstr>PowerPoint Presentation</vt:lpstr>
      <vt:lpstr>Values, Ideologies and Strategies</vt:lpstr>
      <vt:lpstr>The Interaction between Values, Ideologies &amp; Strategies</vt:lpstr>
      <vt:lpstr>PowerPoint Presentation</vt:lpstr>
      <vt:lpstr>Interactions Amongst Values, Ideologies &amp; Strategies</vt:lpstr>
      <vt:lpstr>Interactions Amongst Values, Ideologies &amp; Strategies</vt:lpstr>
      <vt:lpstr>Environmental Values</vt:lpstr>
      <vt:lpstr>Environmental  Values</vt:lpstr>
      <vt:lpstr>Environmental  Values</vt:lpstr>
      <vt:lpstr>Environmental  Values</vt:lpstr>
      <vt:lpstr>Interactions amongst  Values, Ideologies &amp; Strategies</vt:lpstr>
      <vt:lpstr>Environmental  Ideologies</vt:lpstr>
      <vt:lpstr>Interactions amongst  Values, Ideologies &amp; Strategies</vt:lpstr>
      <vt:lpstr>Environmental  Strategies and Strategists</vt:lpstr>
      <vt:lpstr>Interactions amongst  Values, Ideologies &amp; Strategies</vt:lpstr>
      <vt:lpstr>Interactions amongst  Values, Ideologies &amp; Strategies</vt:lpstr>
      <vt:lpstr>Interactions amongst  Values, Ideologies &amp; Strategies</vt:lpstr>
      <vt:lpstr>Interactions amongst  Values, Ideologies &amp; Strategies</vt:lpstr>
      <vt:lpstr>Interactions amongst  Values, Ideologies &amp; Strategies</vt:lpstr>
      <vt:lpstr>PowerPoint Presentation</vt:lpstr>
      <vt:lpstr>PowerPoint Presentation</vt:lpstr>
      <vt:lpstr>Bibliography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Ken Dicks</cp:lastModifiedBy>
  <cp:revision>71</cp:revision>
  <dcterms:created xsi:type="dcterms:W3CDTF">2016-10-12T09:39:36Z</dcterms:created>
  <dcterms:modified xsi:type="dcterms:W3CDTF">2024-11-14T16:38:01Z</dcterms:modified>
</cp:coreProperties>
</file>