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media/image1.jpeg" ContentType="image/jpeg"/>
  <Override PartName="/ppt/notesSlides/notesSlide1.xml" ContentType="application/vnd.openxmlformats-officedocument.presentationml.notesSlide+xml"/>
  <Override PartName="/ppt/media/image2.jpeg" ContentType="image/jpeg"/>
  <Override PartName="/ppt/notesSlides/notesSlide2.xml" ContentType="application/vnd.openxmlformats-officedocument.presentationml.notesSlide+xml"/>
  <Override PartName="/ppt/notesSlides/notesSlide3.xml" ContentType="application/vnd.openxmlformats-officedocument.presentationml.notesSlide+xml"/>
  <Override PartName="/ppt/media/image3.jpeg" ContentType="image/jpeg"/>
  <Override PartName="/ppt/notesSlides/notesSlide4.xml" ContentType="application/vnd.openxmlformats-officedocument.presentationml.notesSlide+xml"/>
  <Override PartName="/ppt/media/image4.jpeg" ContentType="image/jpeg"/>
  <Override PartName="/ppt/media/image5.jpeg" ContentType="image/jpeg"/>
  <Override PartName="/ppt/media/image6.jpeg" ContentType="image/jpeg"/>
  <Override PartName="/ppt/media/image7.jpeg" ContentType="image/jpeg"/>
  <Override PartName="/ppt/notesSlides/notesSlide5.xml" ContentType="application/vnd.openxmlformats-officedocument.presentationml.notesSlide+xml"/>
  <Override PartName="/ppt/media/image8.jpeg" ContentType="image/jpeg"/>
  <Override PartName="/ppt/notesSlides/notesSlide6.xml" ContentType="application/vnd.openxmlformats-officedocument.presentationml.notesSlide+xml"/>
  <Override PartName="/ppt/media/image9.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Avenir Next LT Pro Light"/>
        <a:ea typeface="Avenir Next LT Pro Light"/>
        <a:cs typeface="Avenir Next LT Pro Light"/>
        <a:sym typeface="Avenir Next LT Pro Light"/>
      </a:defRPr>
    </a:lvl1pPr>
    <a:lvl2pPr marL="0" marR="0" indent="457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Avenir Next LT Pro Light"/>
        <a:ea typeface="Avenir Next LT Pro Light"/>
        <a:cs typeface="Avenir Next LT Pro Light"/>
        <a:sym typeface="Avenir Next LT Pro Light"/>
      </a:defRPr>
    </a:lvl2pPr>
    <a:lvl3pPr marL="0" marR="0" indent="914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Avenir Next LT Pro Light"/>
        <a:ea typeface="Avenir Next LT Pro Light"/>
        <a:cs typeface="Avenir Next LT Pro Light"/>
        <a:sym typeface="Avenir Next LT Pro Light"/>
      </a:defRPr>
    </a:lvl3pPr>
    <a:lvl4pPr marL="0" marR="0" indent="1371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Avenir Next LT Pro Light"/>
        <a:ea typeface="Avenir Next LT Pro Light"/>
        <a:cs typeface="Avenir Next LT Pro Light"/>
        <a:sym typeface="Avenir Next LT Pro Light"/>
      </a:defRPr>
    </a:lvl4pPr>
    <a:lvl5pPr marL="0" marR="0" indent="18288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Avenir Next LT Pro Light"/>
        <a:ea typeface="Avenir Next LT Pro Light"/>
        <a:cs typeface="Avenir Next LT Pro Light"/>
        <a:sym typeface="Avenir Next LT Pro Light"/>
      </a:defRPr>
    </a:lvl5pPr>
    <a:lvl6pPr marL="0" marR="0" indent="22860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Avenir Next LT Pro Light"/>
        <a:ea typeface="Avenir Next LT Pro Light"/>
        <a:cs typeface="Avenir Next LT Pro Light"/>
        <a:sym typeface="Avenir Next LT Pro Light"/>
      </a:defRPr>
    </a:lvl6pPr>
    <a:lvl7pPr marL="0" marR="0" indent="2743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Avenir Next LT Pro Light"/>
        <a:ea typeface="Avenir Next LT Pro Light"/>
        <a:cs typeface="Avenir Next LT Pro Light"/>
        <a:sym typeface="Avenir Next LT Pro Light"/>
      </a:defRPr>
    </a:lvl7pPr>
    <a:lvl8pPr marL="0" marR="0" indent="3200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Avenir Next LT Pro Light"/>
        <a:ea typeface="Avenir Next LT Pro Light"/>
        <a:cs typeface="Avenir Next LT Pro Light"/>
        <a:sym typeface="Avenir Next LT Pro Light"/>
      </a:defRPr>
    </a:lvl8pPr>
    <a:lvl9pPr marL="0" marR="0" indent="3657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Avenir Next LT Pro Light"/>
        <a:ea typeface="Avenir Next LT Pro Light"/>
        <a:cs typeface="Avenir Next LT Pro Light"/>
        <a:sym typeface="Avenir Next LT Pro Light"/>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
          <a:latin typeface="Avenir Next LT Pro Light"/>
          <a:ea typeface="Avenir Next LT Pro Light"/>
          <a:cs typeface="Avenir Next LT Pro Light"/>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8CFF7"/>
          </a:solidFill>
        </a:fill>
      </a:tcStyle>
    </a:wholeTbl>
    <a:band2H>
      <a:tcTxStyle b="def" i="def"/>
      <a:tcStyle>
        <a:tcBdr/>
        <a:fill>
          <a:solidFill>
            <a:srgbClr val="F4E8FB"/>
          </a:solidFill>
        </a:fill>
      </a:tcStyle>
    </a:band2H>
    <a:firstCol>
      <a:tcTxStyle b="on" i="off">
        <a:font>
          <a:latin typeface="Avenir Next LT Pro Light"/>
          <a:ea typeface="Avenir Next LT Pro Light"/>
          <a:cs typeface="Avenir Next LT Pro Light"/>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
          <a:latin typeface="Avenir Next LT Pro Light"/>
          <a:ea typeface="Avenir Next LT Pro Light"/>
          <a:cs typeface="Avenir Next LT Pro Light"/>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
          <a:latin typeface="Avenir Next LT Pro Light"/>
          <a:ea typeface="Avenir Next LT Pro Light"/>
          <a:cs typeface="Avenir Next LT Pro Light"/>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
          <a:latin typeface="Avenir Next LT Pro Light"/>
          <a:ea typeface="Avenir Next LT Pro Light"/>
          <a:cs typeface="Avenir Next LT Pro Light"/>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8D4F2"/>
          </a:solidFill>
        </a:fill>
      </a:tcStyle>
    </a:wholeTbl>
    <a:band2H>
      <a:tcTxStyle b="def" i="def"/>
      <a:tcStyle>
        <a:tcBdr/>
        <a:fill>
          <a:solidFill>
            <a:srgbClr val="FCEAF9"/>
          </a:solidFill>
        </a:fill>
      </a:tcStyle>
    </a:band2H>
    <a:firstCol>
      <a:tcTxStyle b="on" i="off">
        <a:font>
          <a:latin typeface="Avenir Next LT Pro Light"/>
          <a:ea typeface="Avenir Next LT Pro Light"/>
          <a:cs typeface="Avenir Next LT Pro Light"/>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
          <a:latin typeface="Avenir Next LT Pro Light"/>
          <a:ea typeface="Avenir Next LT Pro Light"/>
          <a:cs typeface="Avenir Next LT Pro Light"/>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
          <a:latin typeface="Avenir Next LT Pro Light"/>
          <a:ea typeface="Avenir Next LT Pro Light"/>
          <a:cs typeface="Avenir Next LT Pro Light"/>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
          <a:latin typeface="Avenir Next LT Pro Light"/>
          <a:ea typeface="Avenir Next LT Pro Light"/>
          <a:cs typeface="Avenir Next LT Pro Light"/>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CE6D9"/>
          </a:solidFill>
        </a:fill>
      </a:tcStyle>
    </a:wholeTbl>
    <a:band2H>
      <a:tcTxStyle b="def" i="def"/>
      <a:tcStyle>
        <a:tcBdr/>
        <a:fill>
          <a:solidFill>
            <a:srgbClr val="E7F3ED"/>
          </a:solidFill>
        </a:fill>
      </a:tcStyle>
    </a:band2H>
    <a:firstCol>
      <a:tcTxStyle b="on" i="off">
        <a:font>
          <a:latin typeface="Avenir Next LT Pro Light"/>
          <a:ea typeface="Avenir Next LT Pro Light"/>
          <a:cs typeface="Avenir Next LT Pro Light"/>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
          <a:latin typeface="Avenir Next LT Pro Light"/>
          <a:ea typeface="Avenir Next LT Pro Light"/>
          <a:cs typeface="Avenir Next LT Pro Light"/>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
          <a:latin typeface="Avenir Next LT Pro Light"/>
          <a:ea typeface="Avenir Next LT Pro Light"/>
          <a:cs typeface="Avenir Next LT Pro Light"/>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
          <a:latin typeface="Avenir Next LT Pro Light"/>
          <a:ea typeface="Avenir Next LT Pro Light"/>
          <a:cs typeface="Avenir Next LT Pro Light"/>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
          <a:latin typeface="Avenir Next LT Pro Light"/>
          <a:ea typeface="Avenir Next LT Pro Light"/>
          <a:cs typeface="Avenir Next LT Pro Light"/>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
          <a:latin typeface="Avenir Next LT Pro Light"/>
          <a:ea typeface="Avenir Next LT Pro Light"/>
          <a:cs typeface="Avenir Next LT Pro Light"/>
        </a:font>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
          <a:latin typeface="Avenir Next LT Pro Light"/>
          <a:ea typeface="Avenir Next LT Pro Light"/>
          <a:cs typeface="Avenir Next LT Pro Light"/>
        </a:font>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
          <a:latin typeface="Avenir Next LT Pro Light"/>
          <a:ea typeface="Avenir Next LT Pro Light"/>
          <a:cs typeface="Avenir Next LT Pro Light"/>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
          <a:latin typeface="Avenir Next LT Pro Light"/>
          <a:ea typeface="Avenir Next LT Pro Light"/>
          <a:cs typeface="Avenir Next LT Pro Light"/>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
          <a:latin typeface="Avenir Next LT Pro Light"/>
          <a:ea typeface="Avenir Next LT Pro Light"/>
          <a:cs typeface="Avenir Next LT Pro Light"/>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
          <a:latin typeface="Avenir Next LT Pro Light"/>
          <a:ea typeface="Avenir Next LT Pro Light"/>
          <a:cs typeface="Avenir Next LT Pro Light"/>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
          <a:latin typeface="Avenir Next LT Pro Light"/>
          <a:ea typeface="Avenir Next LT Pro Light"/>
          <a:cs typeface="Avenir Next LT Pro Light"/>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b="def" i="def"/>
      <a:tcStyle>
        <a:tcBdr/>
        <a:fill>
          <a:solidFill>
            <a:srgbClr val="FFFFFF"/>
          </a:solidFill>
        </a:fill>
      </a:tcStyle>
    </a:band2H>
    <a:firstCol>
      <a:tcTxStyle b="on" i="off">
        <a:font>
          <a:latin typeface="Avenir Next LT Pro Light"/>
          <a:ea typeface="Avenir Next LT Pro Light"/>
          <a:cs typeface="Avenir Next LT Pro Light"/>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
          <a:latin typeface="Avenir Next LT Pro Light"/>
          <a:ea typeface="Avenir Next LT Pro Light"/>
          <a:cs typeface="Avenir Next LT Pro Light"/>
        </a:font>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
          <a:latin typeface="Avenir Next LT Pro Light"/>
          <a:ea typeface="Avenir Next LT Pro Light"/>
          <a:cs typeface="Avenir Next LT Pro Light"/>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 Id="rId29" Type="http://schemas.openxmlformats.org/officeDocument/2006/relationships/slide" Target="slides/slide22.xml"/><Relationship Id="rId30" Type="http://schemas.openxmlformats.org/officeDocument/2006/relationships/slide" Target="slides/slide23.xml"/><Relationship Id="rId31" Type="http://schemas.openxmlformats.org/officeDocument/2006/relationships/slide" Target="slides/slide24.xml"/><Relationship Id="rId32" Type="http://schemas.openxmlformats.org/officeDocument/2006/relationships/slide" Target="slides/slide25.xml"/><Relationship Id="rId33" Type="http://schemas.openxmlformats.org/officeDocument/2006/relationships/slide" Target="slides/slide26.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31" name="Shape 131"/>
          <p:cNvSpPr/>
          <p:nvPr>
            <p:ph type="sldImg"/>
          </p:nvPr>
        </p:nvSpPr>
        <p:spPr>
          <a:xfrm>
            <a:off x="1143000" y="685800"/>
            <a:ext cx="4572000" cy="3429000"/>
          </a:xfrm>
          <a:prstGeom prst="rect">
            <a:avLst/>
          </a:prstGeom>
        </p:spPr>
        <p:txBody>
          <a:bodyPr/>
          <a:lstStyle/>
          <a:p>
            <a:pPr/>
          </a:p>
        </p:txBody>
      </p:sp>
      <p:sp>
        <p:nvSpPr>
          <p:cNvPr id="132" name="Shape 132"/>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Calibri"/>
      </a:defRPr>
    </a:lvl1pPr>
    <a:lvl2pPr indent="228600" latinLnBrk="0">
      <a:defRPr sz="1200">
        <a:latin typeface="+mj-lt"/>
        <a:ea typeface="+mj-ea"/>
        <a:cs typeface="+mj-cs"/>
        <a:sym typeface="Calibri"/>
      </a:defRPr>
    </a:lvl2pPr>
    <a:lvl3pPr indent="457200" latinLnBrk="0">
      <a:defRPr sz="1200">
        <a:latin typeface="+mj-lt"/>
        <a:ea typeface="+mj-ea"/>
        <a:cs typeface="+mj-cs"/>
        <a:sym typeface="Calibri"/>
      </a:defRPr>
    </a:lvl3pPr>
    <a:lvl4pPr indent="685800" latinLnBrk="0">
      <a:defRPr sz="1200">
        <a:latin typeface="+mj-lt"/>
        <a:ea typeface="+mj-ea"/>
        <a:cs typeface="+mj-cs"/>
        <a:sym typeface="Calibri"/>
      </a:defRPr>
    </a:lvl4pPr>
    <a:lvl5pPr indent="914400" latinLnBrk="0">
      <a:defRPr sz="1200">
        <a:latin typeface="+mj-lt"/>
        <a:ea typeface="+mj-ea"/>
        <a:cs typeface="+mj-cs"/>
        <a:sym typeface="Calibri"/>
      </a:defRPr>
    </a:lvl5pPr>
    <a:lvl6pPr indent="1143000" latinLnBrk="0">
      <a:defRPr sz="1200">
        <a:latin typeface="+mj-lt"/>
        <a:ea typeface="+mj-ea"/>
        <a:cs typeface="+mj-cs"/>
        <a:sym typeface="Calibri"/>
      </a:defRPr>
    </a:lvl6pPr>
    <a:lvl7pPr indent="1371600" latinLnBrk="0">
      <a:defRPr sz="1200">
        <a:latin typeface="+mj-lt"/>
        <a:ea typeface="+mj-ea"/>
        <a:cs typeface="+mj-cs"/>
        <a:sym typeface="Calibri"/>
      </a:defRPr>
    </a:lvl7pPr>
    <a:lvl8pPr indent="1600200" latinLnBrk="0">
      <a:defRPr sz="1200">
        <a:latin typeface="+mj-lt"/>
        <a:ea typeface="+mj-ea"/>
        <a:cs typeface="+mj-cs"/>
        <a:sym typeface="Calibri"/>
      </a:defRPr>
    </a:lvl8pPr>
    <a:lvl9pPr indent="1828800" latinLnBrk="0">
      <a:defRPr sz="1200">
        <a:latin typeface="+mj-lt"/>
        <a:ea typeface="+mj-ea"/>
        <a:cs typeface="+mj-cs"/>
        <a:sym typeface="Calibri"/>
      </a:defRPr>
    </a:lvl9pPr>
  </p:notesStyle>
</p:notesMaster>
</file>

<file path=ppt/notesSlides/_rels/notesSlide1.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2.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3.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4.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5.xml.rels><?xml version="1.0" encoding="UTF-8"?>
<Relationships xmlns="http://schemas.openxmlformats.org/package/2006/relationships"><Relationship Id="rId1" Type="http://schemas.openxmlformats.org/officeDocument/2006/relationships/slide" Target="../slides/slide19.xml"/><Relationship Id="rId2" Type="http://schemas.openxmlformats.org/officeDocument/2006/relationships/notesMaster" Target="../notesMasters/notesMaster1.xml"/></Relationships>

</file>

<file path=ppt/notesSlides/_rels/notesSlide6.xml.rels><?xml version="1.0" encoding="UTF-8"?>
<Relationships xmlns="http://schemas.openxmlformats.org/package/2006/relationships"><Relationship Id="rId1" Type="http://schemas.openxmlformats.org/officeDocument/2006/relationships/slide" Target="../slides/slide20.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9" name="Shape 149"/>
          <p:cNvSpPr/>
          <p:nvPr>
            <p:ph type="sldImg"/>
          </p:nvPr>
        </p:nvSpPr>
        <p:spPr>
          <a:prstGeom prst="rect">
            <a:avLst/>
          </a:prstGeom>
        </p:spPr>
        <p:txBody>
          <a:bodyPr/>
          <a:lstStyle/>
          <a:p>
            <a:pPr/>
          </a:p>
        </p:txBody>
      </p:sp>
      <p:sp>
        <p:nvSpPr>
          <p:cNvPr id="150" name="Shape 150"/>
          <p:cNvSpPr/>
          <p:nvPr>
            <p:ph type="body" sz="quarter" idx="1"/>
          </p:nvPr>
        </p:nvSpPr>
        <p:spPr>
          <a:prstGeom prst="rect">
            <a:avLst/>
          </a:prstGeom>
        </p:spPr>
        <p:txBody>
          <a:bodyPr/>
          <a:lstStyle/>
          <a:p>
            <a:pPr/>
            <a:r>
              <a:t>Stop at 3:26.</a:t>
            </a:r>
          </a:p>
          <a:p>
            <a:pPr/>
            <a:r>
              <a:t>Introducing main concepts of what early years foundation phase is about. RF</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3" name="Shape 153"/>
          <p:cNvSpPr/>
          <p:nvPr>
            <p:ph type="sldImg"/>
          </p:nvPr>
        </p:nvSpPr>
        <p:spPr>
          <a:prstGeom prst="rect">
            <a:avLst/>
          </a:prstGeom>
        </p:spPr>
        <p:txBody>
          <a:bodyPr/>
          <a:lstStyle/>
          <a:p>
            <a:pPr/>
          </a:p>
        </p:txBody>
      </p:sp>
      <p:sp>
        <p:nvSpPr>
          <p:cNvPr id="154" name="Shape 154"/>
          <p:cNvSpPr/>
          <p:nvPr>
            <p:ph type="body" sz="quarter" idx="1"/>
          </p:nvPr>
        </p:nvSpPr>
        <p:spPr>
          <a:prstGeom prst="rect">
            <a:avLst/>
          </a:prstGeom>
        </p:spPr>
        <p:txBody>
          <a:bodyPr/>
          <a:lstStyle/>
          <a:p>
            <a:pPr/>
            <a:r>
              <a:t>The interactions we offer children from an early age will allow them to harness their own learning capabilities not only through PE provision, but physical education through unique opportunities consisting of play and constructing their own learning.</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1" name="Shape 161"/>
          <p:cNvSpPr/>
          <p:nvPr>
            <p:ph type="sldImg"/>
          </p:nvPr>
        </p:nvSpPr>
        <p:spPr>
          <a:prstGeom prst="rect">
            <a:avLst/>
          </a:prstGeom>
        </p:spPr>
        <p:txBody>
          <a:bodyPr/>
          <a:lstStyle/>
          <a:p>
            <a:pPr/>
          </a:p>
        </p:txBody>
      </p:sp>
      <p:sp>
        <p:nvSpPr>
          <p:cNvPr id="162" name="Shape 162"/>
          <p:cNvSpPr/>
          <p:nvPr>
            <p:ph type="body" sz="quarter" idx="1"/>
          </p:nvPr>
        </p:nvSpPr>
        <p:spPr>
          <a:prstGeom prst="rect">
            <a:avLst/>
          </a:prstGeom>
        </p:spPr>
        <p:txBody>
          <a:bodyPr/>
          <a:lstStyle/>
          <a:p>
            <a:pPr/>
            <a:r>
              <a:t>Reiterating what Hardman (2008) explains here, the significance od learning and developing FMS at an early age will allow children to benefit from a more physically active life, moreover, allowing for more opportunities and learning due to their development of skill.</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5" name="Shape 175"/>
          <p:cNvSpPr/>
          <p:nvPr>
            <p:ph type="sldImg"/>
          </p:nvPr>
        </p:nvSpPr>
        <p:spPr>
          <a:prstGeom prst="rect">
            <a:avLst/>
          </a:prstGeom>
        </p:spPr>
        <p:txBody>
          <a:bodyPr/>
          <a:lstStyle/>
          <a:p>
            <a:pPr/>
          </a:p>
        </p:txBody>
      </p:sp>
      <p:sp>
        <p:nvSpPr>
          <p:cNvPr id="176" name="Shape 176"/>
          <p:cNvSpPr/>
          <p:nvPr>
            <p:ph type="body" sz="quarter" idx="1"/>
          </p:nvPr>
        </p:nvSpPr>
        <p:spPr>
          <a:prstGeom prst="rect">
            <a:avLst/>
          </a:prstGeom>
        </p:spPr>
        <p:txBody>
          <a:bodyPr/>
          <a:lstStyle/>
          <a:p>
            <a:pPr/>
            <a:r>
              <a:t>Point 1: Areas such as creative development and and knowledge and understanding of the world becoming apparent throughout early years education. </a:t>
            </a:r>
          </a:p>
          <a:p>
            <a:pPr/>
            <a:r>
              <a:t>Point 2: Children can use their imaginations to be more creative and to learn more effectively through exploration and play.</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8" name="Shape 238"/>
          <p:cNvSpPr/>
          <p:nvPr>
            <p:ph type="sldImg"/>
          </p:nvPr>
        </p:nvSpPr>
        <p:spPr>
          <a:prstGeom prst="rect">
            <a:avLst/>
          </a:prstGeom>
        </p:spPr>
        <p:txBody>
          <a:bodyPr/>
          <a:lstStyle/>
          <a:p>
            <a:pPr/>
          </a:p>
        </p:txBody>
      </p:sp>
      <p:sp>
        <p:nvSpPr>
          <p:cNvPr id="239" name="Shape 239"/>
          <p:cNvSpPr/>
          <p:nvPr>
            <p:ph type="body" sz="quarter" idx="1"/>
          </p:nvPr>
        </p:nvSpPr>
        <p:spPr>
          <a:prstGeom prst="rect">
            <a:avLst/>
          </a:prstGeom>
        </p:spPr>
        <p:txBody>
          <a:bodyPr/>
          <a:lstStyle/>
          <a:p>
            <a:pPr/>
            <a:r>
              <a:t>Play till 2:36. </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55" name="Shape 255"/>
          <p:cNvSpPr/>
          <p:nvPr>
            <p:ph type="sldImg"/>
          </p:nvPr>
        </p:nvSpPr>
        <p:spPr>
          <a:prstGeom prst="rect">
            <a:avLst/>
          </a:prstGeom>
        </p:spPr>
        <p:txBody>
          <a:bodyPr/>
          <a:lstStyle/>
          <a:p>
            <a:pPr/>
          </a:p>
        </p:txBody>
      </p:sp>
      <p:sp>
        <p:nvSpPr>
          <p:cNvPr id="256" name="Shape 256"/>
          <p:cNvSpPr/>
          <p:nvPr>
            <p:ph type="body" sz="quarter" idx="1"/>
          </p:nvPr>
        </p:nvSpPr>
        <p:spPr>
          <a:prstGeom prst="rect">
            <a:avLst/>
          </a:prstGeom>
        </p:spPr>
        <p:txBody>
          <a:bodyPr/>
          <a:lstStyle/>
          <a:p>
            <a:pPr/>
            <a:r>
              <a:t>The reason the Reggio Emilia approach is effective is due to its origins of children being constructs of their own learning where they are given opportunities by their teachers to enhance their learning by becoming designers of their own activities, games through child-centred approaches which are creative in their practices. Collaboration is the key tool here as the children will learn teamwork whilst learning through play, and through discovery of different environments teachers will be able to observe the growth and development of these children as facilitators of their own learning all through a community based approach to learning.</a:t>
            </a:r>
          </a:p>
        </p:txBody>
      </p:sp>
    </p:spTree>
  </p:cSld>
  <p:clrMapOvr>
    <a:masterClrMapping/>
  </p:clrMapOvr>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0" showMasterPhAnim="1">
  <p:cSld name="Title Slide">
    <p:spTree>
      <p:nvGrpSpPr>
        <p:cNvPr id="1" name=""/>
        <p:cNvGrpSpPr/>
        <p:nvPr/>
      </p:nvGrpSpPr>
      <p:grpSpPr>
        <a:xfrm>
          <a:off x="0" y="0"/>
          <a:ext cx="0" cy="0"/>
          <a:chOff x="0" y="0"/>
          <a:chExt cx="0" cy="0"/>
        </a:xfrm>
      </p:grpSpPr>
      <p:sp>
        <p:nvSpPr>
          <p:cNvPr id="13" name="Title Text"/>
          <p:cNvSpPr txBox="1"/>
          <p:nvPr>
            <p:ph type="title"/>
          </p:nvPr>
        </p:nvSpPr>
        <p:spPr>
          <a:xfrm>
            <a:off x="571501" y="822960"/>
            <a:ext cx="6057899" cy="5015170"/>
          </a:xfrm>
          <a:prstGeom prst="rect">
            <a:avLst/>
          </a:prstGeom>
        </p:spPr>
        <p:txBody>
          <a:bodyPr/>
          <a:lstStyle>
            <a:lvl1pPr>
              <a:defRPr sz="4800"/>
            </a:lvl1pPr>
          </a:lstStyle>
          <a:p>
            <a:pPr/>
            <a:r>
              <a:t>Title Text</a:t>
            </a:r>
          </a:p>
        </p:txBody>
      </p:sp>
      <p:sp>
        <p:nvSpPr>
          <p:cNvPr id="14" name="Body Level One…"/>
          <p:cNvSpPr txBox="1"/>
          <p:nvPr>
            <p:ph type="body" sz="quarter" idx="1"/>
          </p:nvPr>
        </p:nvSpPr>
        <p:spPr>
          <a:xfrm>
            <a:off x="8109112" y="3003642"/>
            <a:ext cx="3522200" cy="2900274"/>
          </a:xfrm>
          <a:prstGeom prst="rect">
            <a:avLst/>
          </a:prstGeom>
        </p:spPr>
        <p:txBody>
          <a:bodyPr anchor="b"/>
          <a:lstStyle>
            <a:lvl1pPr marL="0" indent="0">
              <a:lnSpc>
                <a:spcPct val="130000"/>
              </a:lnSpc>
              <a:buSzTx/>
              <a:buFontTx/>
              <a:buNone/>
              <a:defRPr cap="all" spc="300" sz="1400"/>
            </a:lvl1pPr>
            <a:lvl2pPr marL="0" indent="457200">
              <a:lnSpc>
                <a:spcPct val="130000"/>
              </a:lnSpc>
              <a:buSzTx/>
              <a:buFontTx/>
              <a:buNone/>
              <a:defRPr cap="all" spc="300" sz="1400"/>
            </a:lvl2pPr>
            <a:lvl3pPr marL="0" indent="914400">
              <a:lnSpc>
                <a:spcPct val="130000"/>
              </a:lnSpc>
              <a:buSzTx/>
              <a:buFontTx/>
              <a:buNone/>
              <a:defRPr cap="all" spc="300" sz="1400"/>
            </a:lvl3pPr>
            <a:lvl4pPr marL="0" indent="1371600">
              <a:lnSpc>
                <a:spcPct val="130000"/>
              </a:lnSpc>
              <a:buSzTx/>
              <a:buFontTx/>
              <a:buNone/>
              <a:defRPr cap="all" spc="300" sz="1400"/>
            </a:lvl4pPr>
            <a:lvl5pPr marL="0" indent="1828800">
              <a:lnSpc>
                <a:spcPct val="130000"/>
              </a:lnSpc>
              <a:buSzTx/>
              <a:buFontTx/>
              <a:buNone/>
              <a:defRPr cap="all" spc="300" sz="1400"/>
            </a:lvl5pPr>
          </a:lstStyle>
          <a:p>
            <a:pPr/>
            <a:r>
              <a:t>Body Level One</a:t>
            </a:r>
          </a:p>
          <a:p>
            <a:pPr lvl="1"/>
            <a:r>
              <a:t>Body Level Two</a:t>
            </a:r>
          </a:p>
          <a:p>
            <a:pPr lvl="2"/>
            <a:r>
              <a:t>Body Level Three</a:t>
            </a:r>
          </a:p>
          <a:p>
            <a:pPr lvl="3"/>
            <a:r>
              <a:t>Body Level Four</a:t>
            </a:r>
          </a:p>
          <a:p>
            <a:pPr lvl="4"/>
            <a:r>
              <a:t>Body Level Five</a:t>
            </a:r>
          </a:p>
        </p:txBody>
      </p:sp>
      <p:sp>
        <p:nvSpPr>
          <p:cNvPr id="15" name="Straight Connector 8"/>
          <p:cNvSpPr/>
          <p:nvPr/>
        </p:nvSpPr>
        <p:spPr>
          <a:xfrm flipH="1" flipV="1">
            <a:off x="571500" y="571499"/>
            <a:ext cx="11059812" cy="2"/>
          </a:xfrm>
          <a:prstGeom prst="line">
            <a:avLst/>
          </a:prstGeom>
          <a:ln w="6350">
            <a:solidFill>
              <a:srgbClr val="000000"/>
            </a:solidFill>
            <a:miter/>
          </a:ln>
        </p:spPr>
        <p:txBody>
          <a:bodyPr lIns="45719" rIns="45719"/>
          <a:lstStyle/>
          <a:p>
            <a:pPr/>
          </a:p>
        </p:txBody>
      </p:sp>
      <p:sp>
        <p:nvSpPr>
          <p:cNvPr id="16" name="Straight Connector 9"/>
          <p:cNvSpPr/>
          <p:nvPr/>
        </p:nvSpPr>
        <p:spPr>
          <a:xfrm flipH="1">
            <a:off x="7742481" y="571500"/>
            <a:ext cx="1" cy="5715001"/>
          </a:xfrm>
          <a:prstGeom prst="line">
            <a:avLst/>
          </a:prstGeom>
          <a:ln w="6350">
            <a:solidFill>
              <a:srgbClr val="000000"/>
            </a:solidFill>
            <a:miter/>
          </a:ln>
        </p:spPr>
        <p:txBody>
          <a:bodyPr lIns="45719" rIns="45719"/>
          <a:lstStyle/>
          <a:p>
            <a:pPr/>
          </a:p>
        </p:txBody>
      </p:sp>
      <p:sp>
        <p:nvSpPr>
          <p:cNvPr id="17" name="Straight Connector 18"/>
          <p:cNvSpPr/>
          <p:nvPr/>
        </p:nvSpPr>
        <p:spPr>
          <a:xfrm flipH="1" flipV="1">
            <a:off x="577484" y="6283518"/>
            <a:ext cx="11059812" cy="1"/>
          </a:xfrm>
          <a:prstGeom prst="line">
            <a:avLst/>
          </a:prstGeom>
          <a:ln w="6350">
            <a:solidFill>
              <a:srgbClr val="000000"/>
            </a:solidFill>
            <a:miter/>
          </a:ln>
        </p:spPr>
        <p:txBody>
          <a:bodyPr lIns="45719" rIns="45719"/>
          <a:lstStyle/>
          <a:p>
            <a:pPr/>
          </a:p>
        </p:txBody>
      </p:sp>
      <p:sp>
        <p:nvSpPr>
          <p:cNvPr id="1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Slide 0">
    <p:bg>
      <p:bgPr>
        <a:solidFill>
          <a:srgbClr val="000000"/>
        </a:solidFill>
      </p:bgPr>
    </p:bg>
    <p:spTree>
      <p:nvGrpSpPr>
        <p:cNvPr id="1" name=""/>
        <p:cNvGrpSpPr/>
        <p:nvPr/>
      </p:nvGrpSpPr>
      <p:grpSpPr>
        <a:xfrm>
          <a:off x="0" y="0"/>
          <a:ext cx="0" cy="0"/>
          <a:chOff x="0" y="0"/>
          <a:chExt cx="0" cy="0"/>
        </a:xfrm>
      </p:grpSpPr>
      <p:sp>
        <p:nvSpPr>
          <p:cNvPr id="25" name="Title Text"/>
          <p:cNvSpPr txBox="1"/>
          <p:nvPr>
            <p:ph type="title"/>
          </p:nvPr>
        </p:nvSpPr>
        <p:spPr>
          <a:xfrm>
            <a:off x="571501" y="822960"/>
            <a:ext cx="6057899" cy="5015170"/>
          </a:xfrm>
          <a:prstGeom prst="rect">
            <a:avLst/>
          </a:prstGeom>
        </p:spPr>
        <p:txBody>
          <a:bodyPr/>
          <a:lstStyle>
            <a:lvl1pPr>
              <a:defRPr sz="4800">
                <a:solidFill>
                  <a:srgbClr val="FFFFFF"/>
                </a:solidFill>
              </a:defRPr>
            </a:lvl1pPr>
          </a:lstStyle>
          <a:p>
            <a:pPr/>
            <a:r>
              <a:t>Title Text</a:t>
            </a:r>
          </a:p>
        </p:txBody>
      </p:sp>
      <p:sp>
        <p:nvSpPr>
          <p:cNvPr id="26" name="Body Level One…"/>
          <p:cNvSpPr txBox="1"/>
          <p:nvPr>
            <p:ph type="body" sz="quarter" idx="1"/>
          </p:nvPr>
        </p:nvSpPr>
        <p:spPr>
          <a:xfrm>
            <a:off x="8109112" y="3003642"/>
            <a:ext cx="3522200" cy="2900274"/>
          </a:xfrm>
          <a:prstGeom prst="rect">
            <a:avLst/>
          </a:prstGeom>
        </p:spPr>
        <p:txBody>
          <a:bodyPr anchor="b"/>
          <a:lstStyle>
            <a:lvl1pPr marL="0" indent="0">
              <a:lnSpc>
                <a:spcPct val="130000"/>
              </a:lnSpc>
              <a:buSzTx/>
              <a:buFontTx/>
              <a:buNone/>
              <a:defRPr cap="all" spc="300" sz="1400">
                <a:solidFill>
                  <a:srgbClr val="FFFFFF"/>
                </a:solidFill>
              </a:defRPr>
            </a:lvl1pPr>
            <a:lvl2pPr marL="0" indent="457200">
              <a:lnSpc>
                <a:spcPct val="130000"/>
              </a:lnSpc>
              <a:buSzTx/>
              <a:buFontTx/>
              <a:buNone/>
              <a:defRPr cap="all" spc="300" sz="1400">
                <a:solidFill>
                  <a:srgbClr val="FFFFFF"/>
                </a:solidFill>
              </a:defRPr>
            </a:lvl2pPr>
            <a:lvl3pPr marL="0" indent="914400">
              <a:lnSpc>
                <a:spcPct val="130000"/>
              </a:lnSpc>
              <a:buSzTx/>
              <a:buFontTx/>
              <a:buNone/>
              <a:defRPr cap="all" spc="300" sz="1400">
                <a:solidFill>
                  <a:srgbClr val="FFFFFF"/>
                </a:solidFill>
              </a:defRPr>
            </a:lvl3pPr>
            <a:lvl4pPr marL="0" indent="1371600">
              <a:lnSpc>
                <a:spcPct val="130000"/>
              </a:lnSpc>
              <a:buSzTx/>
              <a:buFontTx/>
              <a:buNone/>
              <a:defRPr cap="all" spc="300" sz="1400">
                <a:solidFill>
                  <a:srgbClr val="FFFFFF"/>
                </a:solidFill>
              </a:defRPr>
            </a:lvl4pPr>
            <a:lvl5pPr marL="0" indent="1828800">
              <a:lnSpc>
                <a:spcPct val="130000"/>
              </a:lnSpc>
              <a:buSzTx/>
              <a:buFontTx/>
              <a:buNone/>
              <a:defRPr cap="all" spc="300" sz="1400">
                <a:solidFill>
                  <a:srgbClr val="FFFFFF"/>
                </a:solidFill>
              </a:defRPr>
            </a:lvl5pPr>
          </a:lstStyle>
          <a:p>
            <a:pPr/>
            <a:r>
              <a:t>Body Level One</a:t>
            </a:r>
          </a:p>
          <a:p>
            <a:pPr lvl="1"/>
            <a:r>
              <a:t>Body Level Two</a:t>
            </a:r>
          </a:p>
          <a:p>
            <a:pPr lvl="2"/>
            <a:r>
              <a:t>Body Level Three</a:t>
            </a:r>
          </a:p>
          <a:p>
            <a:pPr lvl="3"/>
            <a:r>
              <a:t>Body Level Four</a:t>
            </a:r>
          </a:p>
          <a:p>
            <a:pPr lvl="4"/>
            <a:r>
              <a:t>Body Level Five</a:t>
            </a:r>
          </a:p>
        </p:txBody>
      </p:sp>
      <p:sp>
        <p:nvSpPr>
          <p:cNvPr id="27" name="Straight Connector 8"/>
          <p:cNvSpPr/>
          <p:nvPr/>
        </p:nvSpPr>
        <p:spPr>
          <a:xfrm flipH="1" flipV="1">
            <a:off x="571500" y="571499"/>
            <a:ext cx="11059812" cy="2"/>
          </a:xfrm>
          <a:prstGeom prst="line">
            <a:avLst/>
          </a:prstGeom>
          <a:ln w="6350">
            <a:solidFill>
              <a:srgbClr val="FFFFFF"/>
            </a:solidFill>
            <a:miter/>
          </a:ln>
        </p:spPr>
        <p:txBody>
          <a:bodyPr lIns="45719" rIns="45719"/>
          <a:lstStyle/>
          <a:p>
            <a:pPr/>
          </a:p>
        </p:txBody>
      </p:sp>
      <p:sp>
        <p:nvSpPr>
          <p:cNvPr id="28" name="Straight Connector 9"/>
          <p:cNvSpPr/>
          <p:nvPr/>
        </p:nvSpPr>
        <p:spPr>
          <a:xfrm flipH="1">
            <a:off x="7742481" y="571500"/>
            <a:ext cx="1" cy="5715001"/>
          </a:xfrm>
          <a:prstGeom prst="line">
            <a:avLst/>
          </a:prstGeom>
          <a:ln w="6350">
            <a:solidFill>
              <a:srgbClr val="FFFFFF"/>
            </a:solidFill>
            <a:miter/>
          </a:ln>
        </p:spPr>
        <p:txBody>
          <a:bodyPr lIns="45719" rIns="45719"/>
          <a:lstStyle/>
          <a:p>
            <a:pPr/>
          </a:p>
        </p:txBody>
      </p:sp>
      <p:sp>
        <p:nvSpPr>
          <p:cNvPr id="29" name="Straight Connector 18"/>
          <p:cNvSpPr/>
          <p:nvPr/>
        </p:nvSpPr>
        <p:spPr>
          <a:xfrm flipH="1" flipV="1">
            <a:off x="577484" y="6283518"/>
            <a:ext cx="11059812" cy="1"/>
          </a:xfrm>
          <a:prstGeom prst="line">
            <a:avLst/>
          </a:prstGeom>
          <a:ln w="6350">
            <a:solidFill>
              <a:srgbClr val="FFFFFF"/>
            </a:solidFill>
            <a:miter/>
          </a:ln>
        </p:spPr>
        <p:txBody>
          <a:bodyPr lIns="45719" rIns="45719"/>
          <a:lstStyle/>
          <a:p>
            <a:pPr/>
          </a:p>
        </p:txBody>
      </p:sp>
      <p:sp>
        <p:nvSpPr>
          <p:cNvPr id="30" name="Slide Number"/>
          <p:cNvSpPr txBox="1"/>
          <p:nvPr>
            <p:ph type="sldNum" sz="quarter" idx="2"/>
          </p:nvPr>
        </p:nvSpPr>
        <p:spPr>
          <a:prstGeom prst="rect">
            <a:avLst/>
          </a:prstGeom>
        </p:spPr>
        <p:txBody>
          <a:bodyPr/>
          <a:lstStyle>
            <a:lvl1pPr>
              <a:defRPr>
                <a:solidFill>
                  <a:srgbClr val="FFFFFF"/>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ontent">
    <p:spTree>
      <p:nvGrpSpPr>
        <p:cNvPr id="1" name=""/>
        <p:cNvGrpSpPr/>
        <p:nvPr/>
      </p:nvGrpSpPr>
      <p:grpSpPr>
        <a:xfrm>
          <a:off x="0" y="0"/>
          <a:ext cx="0" cy="0"/>
          <a:chOff x="0" y="0"/>
          <a:chExt cx="0" cy="0"/>
        </a:xfrm>
      </p:grpSpPr>
      <p:sp>
        <p:nvSpPr>
          <p:cNvPr id="37" name="Straight Connector 19"/>
          <p:cNvSpPr/>
          <p:nvPr/>
        </p:nvSpPr>
        <p:spPr>
          <a:xfrm flipH="1" flipV="1">
            <a:off x="566093" y="6286346"/>
            <a:ext cx="11059812" cy="1"/>
          </a:xfrm>
          <a:prstGeom prst="line">
            <a:avLst/>
          </a:prstGeom>
          <a:ln w="6350">
            <a:solidFill>
              <a:srgbClr val="000000"/>
            </a:solidFill>
            <a:miter/>
          </a:ln>
        </p:spPr>
        <p:txBody>
          <a:bodyPr lIns="45719" rIns="45719"/>
          <a:lstStyle/>
          <a:p>
            <a:pPr/>
          </a:p>
        </p:txBody>
      </p:sp>
      <p:sp>
        <p:nvSpPr>
          <p:cNvPr id="38" name="Straight Connector 7"/>
          <p:cNvSpPr/>
          <p:nvPr/>
        </p:nvSpPr>
        <p:spPr>
          <a:xfrm flipH="1" flipV="1">
            <a:off x="577484" y="1883336"/>
            <a:ext cx="11059812" cy="1"/>
          </a:xfrm>
          <a:prstGeom prst="line">
            <a:avLst/>
          </a:prstGeom>
          <a:ln w="6350">
            <a:solidFill>
              <a:srgbClr val="000000"/>
            </a:solidFill>
            <a:miter/>
          </a:ln>
        </p:spPr>
        <p:txBody>
          <a:bodyPr lIns="45719" rIns="45719"/>
          <a:lstStyle/>
          <a:p>
            <a:pPr/>
          </a:p>
        </p:txBody>
      </p:sp>
      <p:sp>
        <p:nvSpPr>
          <p:cNvPr id="39" name="Straight Connector 8"/>
          <p:cNvSpPr/>
          <p:nvPr/>
        </p:nvSpPr>
        <p:spPr>
          <a:xfrm flipH="1" flipV="1">
            <a:off x="577484" y="571499"/>
            <a:ext cx="11059812" cy="2"/>
          </a:xfrm>
          <a:prstGeom prst="line">
            <a:avLst/>
          </a:prstGeom>
          <a:ln w="6350">
            <a:solidFill>
              <a:srgbClr val="000000"/>
            </a:solidFill>
            <a:miter/>
          </a:ln>
        </p:spPr>
        <p:txBody>
          <a:bodyPr lIns="45719" rIns="45719"/>
          <a:lstStyle/>
          <a:p>
            <a:pPr/>
          </a:p>
        </p:txBody>
      </p:sp>
      <p:sp>
        <p:nvSpPr>
          <p:cNvPr id="40" name="Title Text"/>
          <p:cNvSpPr txBox="1"/>
          <p:nvPr>
            <p:ph type="title"/>
          </p:nvPr>
        </p:nvSpPr>
        <p:spPr>
          <a:xfrm>
            <a:off x="571500" y="689288"/>
            <a:ext cx="11049000" cy="1084102"/>
          </a:xfrm>
          <a:prstGeom prst="rect">
            <a:avLst/>
          </a:prstGeom>
        </p:spPr>
        <p:txBody>
          <a:bodyPr anchor="ctr"/>
          <a:lstStyle/>
          <a:p>
            <a:pPr/>
            <a:r>
              <a:t>Title Text</a:t>
            </a:r>
          </a:p>
        </p:txBody>
      </p:sp>
      <p:sp>
        <p:nvSpPr>
          <p:cNvPr id="41" name="Body Level One…"/>
          <p:cNvSpPr txBox="1"/>
          <p:nvPr>
            <p:ph type="body" idx="1"/>
          </p:nvPr>
        </p:nvSpPr>
        <p:spPr>
          <a:xfrm>
            <a:off x="571498" y="2075688"/>
            <a:ext cx="11059812" cy="3910987"/>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4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Section Header">
    <p:spTree>
      <p:nvGrpSpPr>
        <p:cNvPr id="1" name=""/>
        <p:cNvGrpSpPr/>
        <p:nvPr/>
      </p:nvGrpSpPr>
      <p:grpSpPr>
        <a:xfrm>
          <a:off x="0" y="0"/>
          <a:ext cx="0" cy="0"/>
          <a:chOff x="0" y="0"/>
          <a:chExt cx="0" cy="0"/>
        </a:xfrm>
      </p:grpSpPr>
      <p:sp>
        <p:nvSpPr>
          <p:cNvPr id="49" name="Title Text"/>
          <p:cNvSpPr txBox="1"/>
          <p:nvPr>
            <p:ph type="title"/>
          </p:nvPr>
        </p:nvSpPr>
        <p:spPr>
          <a:xfrm>
            <a:off x="571500" y="914255"/>
            <a:ext cx="6867115" cy="5009472"/>
          </a:xfrm>
          <a:prstGeom prst="rect">
            <a:avLst/>
          </a:prstGeom>
        </p:spPr>
        <p:txBody>
          <a:bodyPr anchor="b"/>
          <a:lstStyle>
            <a:lvl1pPr>
              <a:defRPr sz="6000"/>
            </a:lvl1pPr>
          </a:lstStyle>
          <a:p>
            <a:pPr/>
            <a:r>
              <a:t>Title Text</a:t>
            </a:r>
          </a:p>
        </p:txBody>
      </p:sp>
      <p:sp>
        <p:nvSpPr>
          <p:cNvPr id="50" name="Body Level One…"/>
          <p:cNvSpPr txBox="1"/>
          <p:nvPr>
            <p:ph type="body" sz="quarter" idx="1"/>
          </p:nvPr>
        </p:nvSpPr>
        <p:spPr>
          <a:xfrm>
            <a:off x="9239816" y="914399"/>
            <a:ext cx="2370269" cy="2670274"/>
          </a:xfrm>
          <a:prstGeom prst="rect">
            <a:avLst/>
          </a:prstGeom>
        </p:spPr>
        <p:txBody>
          <a:bodyPr/>
          <a:lstStyle>
            <a:lvl1pPr marL="0" indent="0">
              <a:lnSpc>
                <a:spcPct val="130000"/>
              </a:lnSpc>
              <a:buSzTx/>
              <a:buFontTx/>
              <a:buNone/>
              <a:defRPr cap="all" spc="300" sz="1400"/>
            </a:lvl1pPr>
            <a:lvl2pPr marL="0" indent="457200">
              <a:lnSpc>
                <a:spcPct val="130000"/>
              </a:lnSpc>
              <a:buSzTx/>
              <a:buFontTx/>
              <a:buNone/>
              <a:defRPr cap="all" spc="300" sz="1400"/>
            </a:lvl2pPr>
            <a:lvl3pPr marL="0" indent="914400">
              <a:lnSpc>
                <a:spcPct val="130000"/>
              </a:lnSpc>
              <a:buSzTx/>
              <a:buFontTx/>
              <a:buNone/>
              <a:defRPr cap="all" spc="300" sz="1400"/>
            </a:lvl3pPr>
            <a:lvl4pPr marL="0" indent="1371600">
              <a:lnSpc>
                <a:spcPct val="130000"/>
              </a:lnSpc>
              <a:buSzTx/>
              <a:buFontTx/>
              <a:buNone/>
              <a:defRPr cap="all" spc="300" sz="1400"/>
            </a:lvl4pPr>
            <a:lvl5pPr marL="0" indent="1828800">
              <a:lnSpc>
                <a:spcPct val="130000"/>
              </a:lnSpc>
              <a:buSzTx/>
              <a:buFontTx/>
              <a:buNone/>
              <a:defRPr cap="all" spc="300" sz="1400"/>
            </a:lvl5pPr>
          </a:lstStyle>
          <a:p>
            <a:pPr/>
            <a:r>
              <a:t>Body Level One</a:t>
            </a:r>
          </a:p>
          <a:p>
            <a:pPr lvl="1"/>
            <a:r>
              <a:t>Body Level Two</a:t>
            </a:r>
          </a:p>
          <a:p>
            <a:pPr lvl="2"/>
            <a:r>
              <a:t>Body Level Three</a:t>
            </a:r>
          </a:p>
          <a:p>
            <a:pPr lvl="3"/>
            <a:r>
              <a:t>Body Level Four</a:t>
            </a:r>
          </a:p>
          <a:p>
            <a:pPr lvl="4"/>
            <a:r>
              <a:t>Body Level Five</a:t>
            </a:r>
          </a:p>
        </p:txBody>
      </p:sp>
      <p:sp>
        <p:nvSpPr>
          <p:cNvPr id="51" name="Straight Connector 6"/>
          <p:cNvSpPr/>
          <p:nvPr/>
        </p:nvSpPr>
        <p:spPr>
          <a:xfrm flipH="1">
            <a:off x="8872625" y="571500"/>
            <a:ext cx="1" cy="5715001"/>
          </a:xfrm>
          <a:prstGeom prst="line">
            <a:avLst/>
          </a:prstGeom>
          <a:ln w="6350">
            <a:solidFill>
              <a:srgbClr val="000000"/>
            </a:solidFill>
            <a:miter/>
          </a:ln>
        </p:spPr>
        <p:txBody>
          <a:bodyPr lIns="45719" rIns="45719"/>
          <a:lstStyle/>
          <a:p>
            <a:pPr/>
          </a:p>
        </p:txBody>
      </p:sp>
      <p:sp>
        <p:nvSpPr>
          <p:cNvPr id="52" name="Straight Connector 9"/>
          <p:cNvSpPr/>
          <p:nvPr/>
        </p:nvSpPr>
        <p:spPr>
          <a:xfrm flipH="1" flipV="1">
            <a:off x="566093" y="571499"/>
            <a:ext cx="11059812" cy="2"/>
          </a:xfrm>
          <a:prstGeom prst="line">
            <a:avLst/>
          </a:prstGeom>
          <a:ln w="6350">
            <a:solidFill>
              <a:srgbClr val="000000"/>
            </a:solidFill>
            <a:miter/>
          </a:ln>
        </p:spPr>
        <p:txBody>
          <a:bodyPr lIns="45719" rIns="45719"/>
          <a:lstStyle/>
          <a:p>
            <a:pPr/>
          </a:p>
        </p:txBody>
      </p:sp>
      <p:sp>
        <p:nvSpPr>
          <p:cNvPr id="53" name="Straight Connector 11"/>
          <p:cNvSpPr/>
          <p:nvPr/>
        </p:nvSpPr>
        <p:spPr>
          <a:xfrm flipH="1" flipV="1">
            <a:off x="577484" y="6283518"/>
            <a:ext cx="11059812" cy="1"/>
          </a:xfrm>
          <a:prstGeom prst="line">
            <a:avLst/>
          </a:prstGeom>
          <a:ln w="6350">
            <a:solidFill>
              <a:srgbClr val="000000"/>
            </a:solidFill>
            <a:miter/>
          </a:ln>
        </p:spPr>
        <p:txBody>
          <a:bodyPr lIns="45719" rIns="45719"/>
          <a:lstStyle/>
          <a:p>
            <a:pPr/>
          </a:p>
        </p:txBody>
      </p:sp>
      <p:sp>
        <p:nvSpPr>
          <p:cNvPr id="5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wo Content">
    <p:spTree>
      <p:nvGrpSpPr>
        <p:cNvPr id="1" name=""/>
        <p:cNvGrpSpPr/>
        <p:nvPr/>
      </p:nvGrpSpPr>
      <p:grpSpPr>
        <a:xfrm>
          <a:off x="0" y="0"/>
          <a:ext cx="0" cy="0"/>
          <a:chOff x="0" y="0"/>
          <a:chExt cx="0" cy="0"/>
        </a:xfrm>
      </p:grpSpPr>
      <p:sp>
        <p:nvSpPr>
          <p:cNvPr id="61" name="Straight Connector 19"/>
          <p:cNvSpPr/>
          <p:nvPr/>
        </p:nvSpPr>
        <p:spPr>
          <a:xfrm flipH="1" flipV="1">
            <a:off x="566093" y="6286346"/>
            <a:ext cx="11059812" cy="1"/>
          </a:xfrm>
          <a:prstGeom prst="line">
            <a:avLst/>
          </a:prstGeom>
          <a:ln w="6350">
            <a:solidFill>
              <a:srgbClr val="000000"/>
            </a:solidFill>
            <a:miter/>
          </a:ln>
        </p:spPr>
        <p:txBody>
          <a:bodyPr lIns="45719" rIns="45719"/>
          <a:lstStyle/>
          <a:p>
            <a:pPr/>
          </a:p>
        </p:txBody>
      </p:sp>
      <p:sp>
        <p:nvSpPr>
          <p:cNvPr id="62" name="Straight Connector 7"/>
          <p:cNvSpPr/>
          <p:nvPr/>
        </p:nvSpPr>
        <p:spPr>
          <a:xfrm flipH="1" flipV="1">
            <a:off x="577484" y="1883336"/>
            <a:ext cx="11059812" cy="1"/>
          </a:xfrm>
          <a:prstGeom prst="line">
            <a:avLst/>
          </a:prstGeom>
          <a:ln w="6350">
            <a:solidFill>
              <a:srgbClr val="000000"/>
            </a:solidFill>
            <a:miter/>
          </a:ln>
        </p:spPr>
        <p:txBody>
          <a:bodyPr lIns="45719" rIns="45719"/>
          <a:lstStyle/>
          <a:p>
            <a:pPr/>
          </a:p>
        </p:txBody>
      </p:sp>
      <p:sp>
        <p:nvSpPr>
          <p:cNvPr id="63" name="Straight Connector 8"/>
          <p:cNvSpPr/>
          <p:nvPr/>
        </p:nvSpPr>
        <p:spPr>
          <a:xfrm flipH="1" flipV="1">
            <a:off x="577484" y="571499"/>
            <a:ext cx="11059812" cy="2"/>
          </a:xfrm>
          <a:prstGeom prst="line">
            <a:avLst/>
          </a:prstGeom>
          <a:ln w="6350">
            <a:solidFill>
              <a:srgbClr val="000000"/>
            </a:solidFill>
            <a:miter/>
          </a:ln>
        </p:spPr>
        <p:txBody>
          <a:bodyPr lIns="45719" rIns="45719"/>
          <a:lstStyle/>
          <a:p>
            <a:pPr/>
          </a:p>
        </p:txBody>
      </p:sp>
      <p:sp>
        <p:nvSpPr>
          <p:cNvPr id="64" name="Title Text"/>
          <p:cNvSpPr txBox="1"/>
          <p:nvPr>
            <p:ph type="title"/>
          </p:nvPr>
        </p:nvSpPr>
        <p:spPr>
          <a:xfrm>
            <a:off x="571500" y="709684"/>
            <a:ext cx="11049000" cy="1057160"/>
          </a:xfrm>
          <a:prstGeom prst="rect">
            <a:avLst/>
          </a:prstGeom>
        </p:spPr>
        <p:txBody>
          <a:bodyPr anchor="ctr"/>
          <a:lstStyle/>
          <a:p>
            <a:pPr/>
            <a:r>
              <a:t>Title Text</a:t>
            </a:r>
          </a:p>
        </p:txBody>
      </p:sp>
      <p:sp>
        <p:nvSpPr>
          <p:cNvPr id="65" name="Body Level One…"/>
          <p:cNvSpPr txBox="1"/>
          <p:nvPr>
            <p:ph type="body" sz="half" idx="1"/>
          </p:nvPr>
        </p:nvSpPr>
        <p:spPr>
          <a:xfrm>
            <a:off x="579446" y="2074990"/>
            <a:ext cx="5181601" cy="4101973"/>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66" name="Straight Connector 10"/>
          <p:cNvSpPr/>
          <p:nvPr/>
        </p:nvSpPr>
        <p:spPr>
          <a:xfrm flipV="1">
            <a:off x="6101405" y="1883335"/>
            <a:ext cx="1" cy="4399660"/>
          </a:xfrm>
          <a:prstGeom prst="line">
            <a:avLst/>
          </a:prstGeom>
          <a:ln w="6350">
            <a:solidFill>
              <a:srgbClr val="000000"/>
            </a:solidFill>
            <a:miter/>
          </a:ln>
        </p:spPr>
        <p:txBody>
          <a:bodyPr lIns="45719" rIns="45719"/>
          <a:lstStyle/>
          <a:p>
            <a:pPr/>
          </a:p>
        </p:txBody>
      </p:sp>
      <p:sp>
        <p:nvSpPr>
          <p:cNvPr id="6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mparison">
    <p:spTree>
      <p:nvGrpSpPr>
        <p:cNvPr id="1" name=""/>
        <p:cNvGrpSpPr/>
        <p:nvPr/>
      </p:nvGrpSpPr>
      <p:grpSpPr>
        <a:xfrm>
          <a:off x="0" y="0"/>
          <a:ext cx="0" cy="0"/>
          <a:chOff x="0" y="0"/>
          <a:chExt cx="0" cy="0"/>
        </a:xfrm>
      </p:grpSpPr>
      <p:sp>
        <p:nvSpPr>
          <p:cNvPr id="74" name="Straight Connector 19"/>
          <p:cNvSpPr/>
          <p:nvPr/>
        </p:nvSpPr>
        <p:spPr>
          <a:xfrm flipH="1" flipV="1">
            <a:off x="566093" y="6286346"/>
            <a:ext cx="11059812" cy="1"/>
          </a:xfrm>
          <a:prstGeom prst="line">
            <a:avLst/>
          </a:prstGeom>
          <a:ln w="6350">
            <a:solidFill>
              <a:srgbClr val="000000"/>
            </a:solidFill>
            <a:miter/>
          </a:ln>
        </p:spPr>
        <p:txBody>
          <a:bodyPr lIns="45719" rIns="45719"/>
          <a:lstStyle/>
          <a:p>
            <a:pPr/>
          </a:p>
        </p:txBody>
      </p:sp>
      <p:sp>
        <p:nvSpPr>
          <p:cNvPr id="75" name="Straight Connector 7"/>
          <p:cNvSpPr/>
          <p:nvPr/>
        </p:nvSpPr>
        <p:spPr>
          <a:xfrm flipH="1" flipV="1">
            <a:off x="577484" y="1883336"/>
            <a:ext cx="11059812" cy="1"/>
          </a:xfrm>
          <a:prstGeom prst="line">
            <a:avLst/>
          </a:prstGeom>
          <a:ln w="6350">
            <a:solidFill>
              <a:srgbClr val="000000"/>
            </a:solidFill>
            <a:miter/>
          </a:ln>
        </p:spPr>
        <p:txBody>
          <a:bodyPr lIns="45719" rIns="45719"/>
          <a:lstStyle/>
          <a:p>
            <a:pPr/>
          </a:p>
        </p:txBody>
      </p:sp>
      <p:sp>
        <p:nvSpPr>
          <p:cNvPr id="76" name="Straight Connector 8"/>
          <p:cNvSpPr/>
          <p:nvPr/>
        </p:nvSpPr>
        <p:spPr>
          <a:xfrm flipH="1" flipV="1">
            <a:off x="577484" y="571499"/>
            <a:ext cx="11059812" cy="2"/>
          </a:xfrm>
          <a:prstGeom prst="line">
            <a:avLst/>
          </a:prstGeom>
          <a:ln w="6350">
            <a:solidFill>
              <a:srgbClr val="000000"/>
            </a:solidFill>
            <a:miter/>
          </a:ln>
        </p:spPr>
        <p:txBody>
          <a:bodyPr lIns="45719" rIns="45719"/>
          <a:lstStyle/>
          <a:p>
            <a:pPr/>
          </a:p>
        </p:txBody>
      </p:sp>
      <p:sp>
        <p:nvSpPr>
          <p:cNvPr id="77" name="Title Text"/>
          <p:cNvSpPr txBox="1"/>
          <p:nvPr>
            <p:ph type="title"/>
          </p:nvPr>
        </p:nvSpPr>
        <p:spPr>
          <a:xfrm>
            <a:off x="583468" y="699117"/>
            <a:ext cx="11025063" cy="1063602"/>
          </a:xfrm>
          <a:prstGeom prst="rect">
            <a:avLst/>
          </a:prstGeom>
        </p:spPr>
        <p:txBody>
          <a:bodyPr anchor="ctr"/>
          <a:lstStyle/>
          <a:p>
            <a:pPr/>
            <a:r>
              <a:t>Title Text</a:t>
            </a:r>
          </a:p>
        </p:txBody>
      </p:sp>
      <p:sp>
        <p:nvSpPr>
          <p:cNvPr id="78" name="Body Level One…"/>
          <p:cNvSpPr txBox="1"/>
          <p:nvPr>
            <p:ph type="body" sz="quarter" idx="1"/>
          </p:nvPr>
        </p:nvSpPr>
        <p:spPr>
          <a:xfrm>
            <a:off x="583468" y="2022882"/>
            <a:ext cx="5230470" cy="564080"/>
          </a:xfrm>
          <a:prstGeom prst="rect">
            <a:avLst/>
          </a:prstGeom>
        </p:spPr>
        <p:txBody>
          <a:bodyPr anchor="ctr"/>
          <a:lstStyle>
            <a:lvl1pPr marL="0" indent="0">
              <a:buSzTx/>
              <a:buFontTx/>
              <a:buNone/>
              <a:defRPr b="1" cap="all" spc="300" sz="1600"/>
            </a:lvl1pPr>
            <a:lvl2pPr marL="0" indent="457200">
              <a:buSzTx/>
              <a:buFontTx/>
              <a:buNone/>
              <a:defRPr b="1" cap="all" spc="300" sz="1600"/>
            </a:lvl2pPr>
            <a:lvl3pPr marL="0" indent="914400">
              <a:buSzTx/>
              <a:buFontTx/>
              <a:buNone/>
              <a:defRPr b="1" cap="all" spc="300" sz="1600"/>
            </a:lvl3pPr>
            <a:lvl4pPr marL="0" indent="1371600">
              <a:buSzTx/>
              <a:buFontTx/>
              <a:buNone/>
              <a:defRPr b="1" cap="all" spc="300" sz="1600"/>
            </a:lvl4pPr>
            <a:lvl5pPr marL="0" indent="1828800">
              <a:buSzTx/>
              <a:buFontTx/>
              <a:buNone/>
              <a:defRPr b="1" cap="all" spc="300" sz="1600"/>
            </a:lvl5pPr>
          </a:lstStyle>
          <a:p>
            <a:pPr/>
            <a:r>
              <a:t>Body Level One</a:t>
            </a:r>
          </a:p>
          <a:p>
            <a:pPr lvl="1"/>
            <a:r>
              <a:t>Body Level Two</a:t>
            </a:r>
          </a:p>
          <a:p>
            <a:pPr lvl="2"/>
            <a:r>
              <a:t>Body Level Three</a:t>
            </a:r>
          </a:p>
          <a:p>
            <a:pPr lvl="3"/>
            <a:r>
              <a:t>Body Level Four</a:t>
            </a:r>
          </a:p>
          <a:p>
            <a:pPr lvl="4"/>
            <a:r>
              <a:t>Body Level Five</a:t>
            </a:r>
          </a:p>
        </p:txBody>
      </p:sp>
      <p:sp>
        <p:nvSpPr>
          <p:cNvPr id="79" name="Text Placeholder 4"/>
          <p:cNvSpPr/>
          <p:nvPr>
            <p:ph type="body" sz="quarter" idx="21"/>
          </p:nvPr>
        </p:nvSpPr>
        <p:spPr>
          <a:xfrm>
            <a:off x="6441470" y="2022882"/>
            <a:ext cx="5183188" cy="564081"/>
          </a:xfrm>
          <a:prstGeom prst="rect">
            <a:avLst/>
          </a:prstGeom>
        </p:spPr>
        <p:txBody>
          <a:bodyPr anchor="ctr"/>
          <a:lstStyle/>
          <a:p>
            <a:pPr marL="0" indent="0">
              <a:buSzTx/>
              <a:buFontTx/>
              <a:buNone/>
              <a:defRPr b="1" cap="all" spc="300" sz="1600"/>
            </a:pPr>
          </a:p>
        </p:txBody>
      </p:sp>
      <p:sp>
        <p:nvSpPr>
          <p:cNvPr id="80" name="Straight Connector 10"/>
          <p:cNvSpPr/>
          <p:nvPr/>
        </p:nvSpPr>
        <p:spPr>
          <a:xfrm flipV="1">
            <a:off x="6101405" y="1883336"/>
            <a:ext cx="1" cy="4399661"/>
          </a:xfrm>
          <a:prstGeom prst="line">
            <a:avLst/>
          </a:prstGeom>
          <a:ln w="6350">
            <a:solidFill>
              <a:srgbClr val="000000"/>
            </a:solidFill>
            <a:miter/>
          </a:ln>
        </p:spPr>
        <p:txBody>
          <a:bodyPr lIns="45719" rIns="45719"/>
          <a:lstStyle/>
          <a:p>
            <a:pPr/>
          </a:p>
        </p:txBody>
      </p:sp>
      <p:sp>
        <p:nvSpPr>
          <p:cNvPr id="81" name="Straight Connector 11"/>
          <p:cNvSpPr/>
          <p:nvPr/>
        </p:nvSpPr>
        <p:spPr>
          <a:xfrm flipH="1" flipV="1">
            <a:off x="577484" y="2738597"/>
            <a:ext cx="11059812" cy="1"/>
          </a:xfrm>
          <a:prstGeom prst="line">
            <a:avLst/>
          </a:prstGeom>
          <a:ln w="6350">
            <a:solidFill>
              <a:srgbClr val="000000"/>
            </a:solidFill>
            <a:miter/>
          </a:ln>
        </p:spPr>
        <p:txBody>
          <a:bodyPr lIns="45719" rIns="45719"/>
          <a:lstStyle/>
          <a:p>
            <a:pPr/>
          </a:p>
        </p:txBody>
      </p:sp>
      <p:sp>
        <p:nvSpPr>
          <p:cNvPr id="8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89" name="Title Text"/>
          <p:cNvSpPr txBox="1"/>
          <p:nvPr>
            <p:ph type="title"/>
          </p:nvPr>
        </p:nvSpPr>
        <p:spPr>
          <a:prstGeom prst="rect">
            <a:avLst/>
          </a:prstGeom>
        </p:spPr>
        <p:txBody>
          <a:bodyPr/>
          <a:lstStyle/>
          <a:p>
            <a:pPr/>
            <a:r>
              <a:t>Title Text</a:t>
            </a:r>
          </a:p>
        </p:txBody>
      </p:sp>
      <p:sp>
        <p:nvSpPr>
          <p:cNvPr id="9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lank">
    <p:spTree>
      <p:nvGrpSpPr>
        <p:cNvPr id="1" name=""/>
        <p:cNvGrpSpPr/>
        <p:nvPr/>
      </p:nvGrpSpPr>
      <p:grpSpPr>
        <a:xfrm>
          <a:off x="0" y="0"/>
          <a:ext cx="0" cy="0"/>
          <a:chOff x="0" y="0"/>
          <a:chExt cx="0" cy="0"/>
        </a:xfrm>
      </p:grpSpPr>
      <p:sp>
        <p:nvSpPr>
          <p:cNvPr id="9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ontent with Caption">
    <p:spTree>
      <p:nvGrpSpPr>
        <p:cNvPr id="1" name=""/>
        <p:cNvGrpSpPr/>
        <p:nvPr/>
      </p:nvGrpSpPr>
      <p:grpSpPr>
        <a:xfrm>
          <a:off x="0" y="0"/>
          <a:ext cx="0" cy="0"/>
          <a:chOff x="0" y="0"/>
          <a:chExt cx="0" cy="0"/>
        </a:xfrm>
      </p:grpSpPr>
      <p:sp>
        <p:nvSpPr>
          <p:cNvPr id="104" name="Title Text"/>
          <p:cNvSpPr txBox="1"/>
          <p:nvPr>
            <p:ph type="title"/>
          </p:nvPr>
        </p:nvSpPr>
        <p:spPr>
          <a:xfrm>
            <a:off x="572201" y="810343"/>
            <a:ext cx="3478084" cy="1408064"/>
          </a:xfrm>
          <a:prstGeom prst="rect">
            <a:avLst/>
          </a:prstGeom>
        </p:spPr>
        <p:txBody>
          <a:bodyPr/>
          <a:lstStyle>
            <a:lvl1pPr>
              <a:defRPr sz="3200"/>
            </a:lvl1pPr>
          </a:lstStyle>
          <a:p>
            <a:pPr/>
            <a:r>
              <a:t>Title Text</a:t>
            </a:r>
          </a:p>
        </p:txBody>
      </p:sp>
      <p:sp>
        <p:nvSpPr>
          <p:cNvPr id="105" name="Body Level One…"/>
          <p:cNvSpPr txBox="1"/>
          <p:nvPr>
            <p:ph type="body" idx="1"/>
          </p:nvPr>
        </p:nvSpPr>
        <p:spPr>
          <a:xfrm>
            <a:off x="4919809" y="931232"/>
            <a:ext cx="6700680" cy="5079370"/>
          </a:xfrm>
          <a:prstGeom prst="rect">
            <a:avLst/>
          </a:prstGeom>
        </p:spPr>
        <p:txBody>
          <a:bodyPr/>
          <a:lstStyle>
            <a:lvl1pPr>
              <a:defRPr sz="3200"/>
            </a:lvl1pPr>
            <a:lvl2pPr marL="489857" indent="-261257">
              <a:defRPr sz="3200"/>
            </a:lvl2pPr>
            <a:lvl3pPr marL="807719" indent="-304800">
              <a:defRPr sz="3200"/>
            </a:lvl3pPr>
            <a:lvl4pPr marL="1143000" indent="-365760">
              <a:defRPr sz="3200"/>
            </a:lvl4pPr>
            <a:lvl5pPr marL="1417320" indent="-365760">
              <a:defRPr sz="3200"/>
            </a:lvl5pPr>
          </a:lstStyle>
          <a:p>
            <a:pPr/>
            <a:r>
              <a:t>Body Level One</a:t>
            </a:r>
          </a:p>
          <a:p>
            <a:pPr lvl="1"/>
            <a:r>
              <a:t>Body Level Two</a:t>
            </a:r>
          </a:p>
          <a:p>
            <a:pPr lvl="2"/>
            <a:r>
              <a:t>Body Level Three</a:t>
            </a:r>
          </a:p>
          <a:p>
            <a:pPr lvl="3"/>
            <a:r>
              <a:t>Body Level Four</a:t>
            </a:r>
          </a:p>
          <a:p>
            <a:pPr lvl="4"/>
            <a:r>
              <a:t>Body Level Five</a:t>
            </a:r>
          </a:p>
        </p:txBody>
      </p:sp>
      <p:sp>
        <p:nvSpPr>
          <p:cNvPr id="106" name="Text Placeholder 3"/>
          <p:cNvSpPr/>
          <p:nvPr>
            <p:ph type="body" sz="quarter" idx="21"/>
          </p:nvPr>
        </p:nvSpPr>
        <p:spPr>
          <a:xfrm>
            <a:off x="571499" y="2578608"/>
            <a:ext cx="3478785" cy="3417244"/>
          </a:xfrm>
          <a:prstGeom prst="rect">
            <a:avLst/>
          </a:prstGeom>
        </p:spPr>
        <p:txBody>
          <a:bodyPr/>
          <a:lstStyle/>
          <a:p>
            <a:pPr marL="0" indent="0">
              <a:buSzTx/>
              <a:buFontTx/>
              <a:buNone/>
              <a:defRPr sz="1600"/>
            </a:pPr>
          </a:p>
        </p:txBody>
      </p:sp>
      <p:sp>
        <p:nvSpPr>
          <p:cNvPr id="107" name="Straight Connector 7"/>
          <p:cNvSpPr/>
          <p:nvPr/>
        </p:nvSpPr>
        <p:spPr>
          <a:xfrm flipH="1" flipV="1">
            <a:off x="571499" y="571499"/>
            <a:ext cx="11059812" cy="2"/>
          </a:xfrm>
          <a:prstGeom prst="line">
            <a:avLst/>
          </a:prstGeom>
          <a:ln w="6350">
            <a:solidFill>
              <a:srgbClr val="000000"/>
            </a:solidFill>
            <a:miter/>
          </a:ln>
        </p:spPr>
        <p:txBody>
          <a:bodyPr lIns="45719" rIns="45719"/>
          <a:lstStyle/>
          <a:p>
            <a:pPr/>
          </a:p>
        </p:txBody>
      </p:sp>
      <p:sp>
        <p:nvSpPr>
          <p:cNvPr id="108" name="Straight Connector 8"/>
          <p:cNvSpPr/>
          <p:nvPr/>
        </p:nvSpPr>
        <p:spPr>
          <a:xfrm flipV="1">
            <a:off x="4419601" y="571499"/>
            <a:ext cx="1" cy="5715001"/>
          </a:xfrm>
          <a:prstGeom prst="line">
            <a:avLst/>
          </a:prstGeom>
          <a:ln w="6350">
            <a:solidFill>
              <a:srgbClr val="000000"/>
            </a:solidFill>
            <a:miter/>
          </a:ln>
        </p:spPr>
        <p:txBody>
          <a:bodyPr lIns="45719" rIns="45719"/>
          <a:lstStyle/>
          <a:p>
            <a:pPr/>
          </a:p>
        </p:txBody>
      </p:sp>
      <p:sp>
        <p:nvSpPr>
          <p:cNvPr id="109" name="Straight Connector 9"/>
          <p:cNvSpPr/>
          <p:nvPr/>
        </p:nvSpPr>
        <p:spPr>
          <a:xfrm flipH="1" flipV="1">
            <a:off x="571500" y="2406844"/>
            <a:ext cx="3848102" cy="1"/>
          </a:xfrm>
          <a:prstGeom prst="line">
            <a:avLst/>
          </a:prstGeom>
          <a:ln w="6350">
            <a:solidFill>
              <a:srgbClr val="000000"/>
            </a:solidFill>
            <a:miter/>
          </a:ln>
        </p:spPr>
        <p:txBody>
          <a:bodyPr lIns="45719" rIns="45719"/>
          <a:lstStyle/>
          <a:p>
            <a:pPr/>
          </a:p>
        </p:txBody>
      </p:sp>
      <p:sp>
        <p:nvSpPr>
          <p:cNvPr id="110" name="Straight Connector 10"/>
          <p:cNvSpPr/>
          <p:nvPr/>
        </p:nvSpPr>
        <p:spPr>
          <a:xfrm flipH="1" flipV="1">
            <a:off x="577484" y="6283518"/>
            <a:ext cx="11059812" cy="1"/>
          </a:xfrm>
          <a:prstGeom prst="line">
            <a:avLst/>
          </a:prstGeom>
          <a:ln w="6350">
            <a:solidFill>
              <a:srgbClr val="000000"/>
            </a:solidFill>
            <a:miter/>
          </a:ln>
        </p:spPr>
        <p:txBody>
          <a:bodyPr lIns="45719" rIns="45719"/>
          <a:lstStyle/>
          <a:p>
            <a:pPr/>
          </a:p>
        </p:txBody>
      </p:sp>
      <p:sp>
        <p:nvSpPr>
          <p:cNvPr id="11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icture with Caption">
    <p:spTree>
      <p:nvGrpSpPr>
        <p:cNvPr id="1" name=""/>
        <p:cNvGrpSpPr/>
        <p:nvPr/>
      </p:nvGrpSpPr>
      <p:grpSpPr>
        <a:xfrm>
          <a:off x="0" y="0"/>
          <a:ext cx="0" cy="0"/>
          <a:chOff x="0" y="0"/>
          <a:chExt cx="0" cy="0"/>
        </a:xfrm>
      </p:grpSpPr>
      <p:sp>
        <p:nvSpPr>
          <p:cNvPr id="118" name="Title Text"/>
          <p:cNvSpPr txBox="1"/>
          <p:nvPr>
            <p:ph type="title"/>
          </p:nvPr>
        </p:nvSpPr>
        <p:spPr>
          <a:xfrm>
            <a:off x="571498" y="802203"/>
            <a:ext cx="3478788" cy="1408064"/>
          </a:xfrm>
          <a:prstGeom prst="rect">
            <a:avLst/>
          </a:prstGeom>
        </p:spPr>
        <p:txBody>
          <a:bodyPr/>
          <a:lstStyle>
            <a:lvl1pPr>
              <a:defRPr sz="3200"/>
            </a:lvl1pPr>
          </a:lstStyle>
          <a:p>
            <a:pPr/>
            <a:r>
              <a:t>Title Text</a:t>
            </a:r>
          </a:p>
        </p:txBody>
      </p:sp>
      <p:sp>
        <p:nvSpPr>
          <p:cNvPr id="119" name="Picture Placeholder 2"/>
          <p:cNvSpPr/>
          <p:nvPr>
            <p:ph type="pic" idx="21"/>
          </p:nvPr>
        </p:nvSpPr>
        <p:spPr>
          <a:xfrm>
            <a:off x="4723467" y="847384"/>
            <a:ext cx="6907845" cy="5216813"/>
          </a:xfrm>
          <a:prstGeom prst="rect">
            <a:avLst/>
          </a:prstGeom>
        </p:spPr>
        <p:txBody>
          <a:bodyPr lIns="91439" rIns="91439">
            <a:noAutofit/>
          </a:bodyPr>
          <a:lstStyle/>
          <a:p>
            <a:pPr/>
          </a:p>
        </p:txBody>
      </p:sp>
      <p:sp>
        <p:nvSpPr>
          <p:cNvPr id="120" name="Body Level One…"/>
          <p:cNvSpPr txBox="1"/>
          <p:nvPr>
            <p:ph type="body" sz="quarter" idx="1"/>
          </p:nvPr>
        </p:nvSpPr>
        <p:spPr>
          <a:xfrm>
            <a:off x="571498" y="2574906"/>
            <a:ext cx="3478787" cy="3435711"/>
          </a:xfrm>
          <a:prstGeom prst="rect">
            <a:avLst/>
          </a:prstGeom>
        </p:spPr>
        <p:txBody>
          <a:bodyPr/>
          <a:lstStyle>
            <a:lvl1pPr marL="0" indent="0">
              <a:buSzTx/>
              <a:buFontTx/>
              <a:buNone/>
              <a:defRPr sz="1600"/>
            </a:lvl1pPr>
            <a:lvl2pPr marL="0" indent="457200">
              <a:buSzTx/>
              <a:buFontTx/>
              <a:buNone/>
              <a:defRPr sz="1600"/>
            </a:lvl2pPr>
            <a:lvl3pPr marL="0" indent="914400">
              <a:buSzTx/>
              <a:buFontTx/>
              <a:buNone/>
              <a:defRPr sz="1600"/>
            </a:lvl3pPr>
            <a:lvl4pPr marL="0" indent="1371600">
              <a:buSzTx/>
              <a:buFontTx/>
              <a:buNone/>
              <a:defRPr sz="1600"/>
            </a:lvl4pPr>
            <a:lvl5pPr marL="0" indent="1828800">
              <a:buSzTx/>
              <a:buFontTx/>
              <a:buNone/>
              <a:defRPr sz="1600"/>
            </a:lvl5pPr>
          </a:lstStyle>
          <a:p>
            <a:pPr/>
            <a:r>
              <a:t>Body Level One</a:t>
            </a:r>
          </a:p>
          <a:p>
            <a:pPr lvl="1"/>
            <a:r>
              <a:t>Body Level Two</a:t>
            </a:r>
          </a:p>
          <a:p>
            <a:pPr lvl="2"/>
            <a:r>
              <a:t>Body Level Three</a:t>
            </a:r>
          </a:p>
          <a:p>
            <a:pPr lvl="3"/>
            <a:r>
              <a:t>Body Level Four</a:t>
            </a:r>
          </a:p>
          <a:p>
            <a:pPr lvl="4"/>
            <a:r>
              <a:t>Body Level Five</a:t>
            </a:r>
          </a:p>
        </p:txBody>
      </p:sp>
      <p:sp>
        <p:nvSpPr>
          <p:cNvPr id="121" name="Straight Connector 7"/>
          <p:cNvSpPr/>
          <p:nvPr/>
        </p:nvSpPr>
        <p:spPr>
          <a:xfrm flipH="1" flipV="1">
            <a:off x="571499" y="571499"/>
            <a:ext cx="11059812" cy="2"/>
          </a:xfrm>
          <a:prstGeom prst="line">
            <a:avLst/>
          </a:prstGeom>
          <a:ln w="6350">
            <a:solidFill>
              <a:srgbClr val="000000"/>
            </a:solidFill>
            <a:miter/>
          </a:ln>
        </p:spPr>
        <p:txBody>
          <a:bodyPr lIns="45719" rIns="45719"/>
          <a:lstStyle/>
          <a:p>
            <a:pPr/>
          </a:p>
        </p:txBody>
      </p:sp>
      <p:sp>
        <p:nvSpPr>
          <p:cNvPr id="122" name="Straight Connector 9"/>
          <p:cNvSpPr/>
          <p:nvPr/>
        </p:nvSpPr>
        <p:spPr>
          <a:xfrm flipV="1">
            <a:off x="4419601" y="571499"/>
            <a:ext cx="1" cy="5715001"/>
          </a:xfrm>
          <a:prstGeom prst="line">
            <a:avLst/>
          </a:prstGeom>
          <a:ln w="6350">
            <a:solidFill>
              <a:srgbClr val="000000"/>
            </a:solidFill>
            <a:miter/>
          </a:ln>
        </p:spPr>
        <p:txBody>
          <a:bodyPr lIns="45719" rIns="45719"/>
          <a:lstStyle/>
          <a:p>
            <a:pPr/>
          </a:p>
        </p:txBody>
      </p:sp>
      <p:sp>
        <p:nvSpPr>
          <p:cNvPr id="123" name="Straight Connector 14"/>
          <p:cNvSpPr/>
          <p:nvPr/>
        </p:nvSpPr>
        <p:spPr>
          <a:xfrm flipH="1" flipV="1">
            <a:off x="571500" y="2406844"/>
            <a:ext cx="3848102" cy="1"/>
          </a:xfrm>
          <a:prstGeom prst="line">
            <a:avLst/>
          </a:prstGeom>
          <a:ln w="6350">
            <a:solidFill>
              <a:srgbClr val="000000"/>
            </a:solidFill>
            <a:miter/>
          </a:ln>
        </p:spPr>
        <p:txBody>
          <a:bodyPr lIns="45719" rIns="45719"/>
          <a:lstStyle/>
          <a:p>
            <a:pPr/>
          </a:p>
        </p:txBody>
      </p:sp>
      <p:sp>
        <p:nvSpPr>
          <p:cNvPr id="124" name="Straight Connector 11"/>
          <p:cNvSpPr/>
          <p:nvPr/>
        </p:nvSpPr>
        <p:spPr>
          <a:xfrm flipH="1" flipV="1">
            <a:off x="577484" y="6283518"/>
            <a:ext cx="11059812" cy="1"/>
          </a:xfrm>
          <a:prstGeom prst="line">
            <a:avLst/>
          </a:prstGeom>
          <a:ln w="6350">
            <a:solidFill>
              <a:srgbClr val="000000"/>
            </a:solidFill>
            <a:miter/>
          </a:ln>
        </p:spPr>
        <p:txBody>
          <a:bodyPr lIns="45719" rIns="45719"/>
          <a:lstStyle/>
          <a:p>
            <a:pPr/>
          </a:p>
        </p:txBody>
      </p:sp>
      <p:sp>
        <p:nvSpPr>
          <p:cNvPr id="12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E4E8E2"/>
        </a:solidFill>
      </p:bgPr>
    </p:bg>
    <p:spTree>
      <p:nvGrpSpPr>
        <p:cNvPr id="1" name=""/>
        <p:cNvGrpSpPr/>
        <p:nvPr/>
      </p:nvGrpSpPr>
      <p:grpSpPr>
        <a:xfrm>
          <a:off x="0" y="0"/>
          <a:ext cx="0" cy="0"/>
          <a:chOff x="0" y="0"/>
          <a:chExt cx="0" cy="0"/>
        </a:xfrm>
      </p:grpSpPr>
      <p:sp>
        <p:nvSpPr>
          <p:cNvPr id="2" name="Title Text"/>
          <p:cNvSpPr txBox="1"/>
          <p:nvPr>
            <p:ph type="title"/>
          </p:nvPr>
        </p:nvSpPr>
        <p:spPr>
          <a:xfrm>
            <a:off x="571500" y="717451"/>
            <a:ext cx="11049000" cy="1161837"/>
          </a:xfrm>
          <a:prstGeom prst="rect">
            <a:avLst/>
          </a:prstGeom>
          <a:ln w="12700">
            <a:miter lim="400000"/>
          </a:ln>
          <a:extLst>
            <a:ext uri="{C572A759-6A51-4108-AA02-DFA0A04FC94B}">
              <ma14:wrappingTextBoxFlag xmlns:ma14="http://schemas.microsoft.com/office/mac/drawingml/2011/main" val="1"/>
            </a:ext>
          </a:extLst>
        </p:spPr>
        <p:txBody>
          <a:bodyPr lIns="45719" rIns="45719">
            <a:normAutofit fontScale="100000" lnSpcReduction="0"/>
          </a:bodyPr>
          <a:lstStyle/>
          <a:p>
            <a:pPr/>
            <a:r>
              <a:t>Title Text</a:t>
            </a:r>
          </a:p>
        </p:txBody>
      </p:sp>
      <p:sp>
        <p:nvSpPr>
          <p:cNvPr id="3" name="Straight Connector 6"/>
          <p:cNvSpPr/>
          <p:nvPr/>
        </p:nvSpPr>
        <p:spPr>
          <a:xfrm flipH="1" flipV="1">
            <a:off x="577484" y="571499"/>
            <a:ext cx="11059812" cy="2"/>
          </a:xfrm>
          <a:prstGeom prst="line">
            <a:avLst/>
          </a:prstGeom>
          <a:ln w="6350">
            <a:solidFill>
              <a:srgbClr val="000000"/>
            </a:solidFill>
            <a:miter/>
          </a:ln>
        </p:spPr>
        <p:txBody>
          <a:bodyPr lIns="45719" rIns="45719"/>
          <a:lstStyle/>
          <a:p>
            <a:pPr/>
          </a:p>
        </p:txBody>
      </p:sp>
      <p:sp>
        <p:nvSpPr>
          <p:cNvPr id="4" name="Straight Connector 7"/>
          <p:cNvSpPr/>
          <p:nvPr/>
        </p:nvSpPr>
        <p:spPr>
          <a:xfrm flipH="1" flipV="1">
            <a:off x="577484" y="6283518"/>
            <a:ext cx="11059812" cy="1"/>
          </a:xfrm>
          <a:prstGeom prst="line">
            <a:avLst/>
          </a:prstGeom>
          <a:ln w="6350">
            <a:solidFill>
              <a:srgbClr val="000000"/>
            </a:solidFill>
            <a:miter/>
          </a:ln>
        </p:spPr>
        <p:txBody>
          <a:bodyPr lIns="45719" rIns="45719"/>
          <a:lstStyle/>
          <a:p>
            <a:pPr/>
          </a:p>
        </p:txBody>
      </p:sp>
      <p:sp>
        <p:nvSpPr>
          <p:cNvPr id="5" name="Body Level One…"/>
          <p:cNvSpPr txBox="1"/>
          <p:nvPr>
            <p:ph type="body" idx="1"/>
          </p:nvPr>
        </p:nvSpPr>
        <p:spPr>
          <a:xfrm>
            <a:off x="609600" y="1600200"/>
            <a:ext cx="10972800" cy="4525963"/>
          </a:xfrm>
          <a:prstGeom prst="rect">
            <a:avLst/>
          </a:prstGeom>
          <a:ln w="12700">
            <a:miter lim="400000"/>
          </a:ln>
          <a:extLst>
            <a:ext uri="{C572A759-6A51-4108-AA02-DFA0A04FC94B}">
              <ma14:wrappingTextBoxFlag xmlns:ma14="http://schemas.microsoft.com/office/mac/drawingml/2011/main" val="1"/>
            </a:ext>
          </a:extLst>
        </p:spPr>
        <p:txBody>
          <a:bodyPr lIns="45719" rIns="45719">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6" name="Slide Number"/>
          <p:cNvSpPr txBox="1"/>
          <p:nvPr>
            <p:ph type="sldNum" sz="quarter" idx="2"/>
          </p:nvPr>
        </p:nvSpPr>
        <p:spPr>
          <a:xfrm>
            <a:off x="11508177" y="6470445"/>
            <a:ext cx="217151" cy="218441"/>
          </a:xfrm>
          <a:prstGeom prst="rect">
            <a:avLst/>
          </a:prstGeom>
          <a:ln w="12700">
            <a:miter lim="400000"/>
          </a:ln>
        </p:spPr>
        <p:txBody>
          <a:bodyPr wrap="none" lIns="45719" rIns="45719" anchor="ctr">
            <a:spAutoFit/>
          </a:bodyPr>
          <a:lstStyle>
            <a:lvl1pPr algn="r">
              <a:defRPr sz="800"/>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transition xmlns:p14="http://schemas.microsoft.com/office/powerpoint/2010/main" spd="med" advClick="1"/>
  <p:txStyles>
    <p:titleStyle>
      <a:lvl1pPr marL="0" marR="0" indent="0" algn="l" defTabSz="914400" rtl="0" latinLnBrk="0">
        <a:lnSpc>
          <a:spcPct val="90000"/>
        </a:lnSpc>
        <a:spcBef>
          <a:spcPts val="0"/>
        </a:spcBef>
        <a:spcAft>
          <a:spcPts val="0"/>
        </a:spcAft>
        <a:buClrTx/>
        <a:buSzTx/>
        <a:buFontTx/>
        <a:buNone/>
        <a:tabLst/>
        <a:defRPr b="0" baseline="0" cap="none" i="0" spc="-100" strike="noStrike" sz="4000" u="none">
          <a:solidFill>
            <a:srgbClr val="000000"/>
          </a:solidFill>
          <a:uFillTx/>
          <a:latin typeface="Batang"/>
          <a:ea typeface="Batang"/>
          <a:cs typeface="Batang"/>
          <a:sym typeface="Batang"/>
        </a:defRPr>
      </a:lvl1pPr>
      <a:lvl2pPr marL="0" marR="0" indent="0" algn="l" defTabSz="914400" rtl="0" latinLnBrk="0">
        <a:lnSpc>
          <a:spcPct val="90000"/>
        </a:lnSpc>
        <a:spcBef>
          <a:spcPts val="0"/>
        </a:spcBef>
        <a:spcAft>
          <a:spcPts val="0"/>
        </a:spcAft>
        <a:buClrTx/>
        <a:buSzTx/>
        <a:buFontTx/>
        <a:buNone/>
        <a:tabLst/>
        <a:defRPr b="0" baseline="0" cap="none" i="0" spc="-100" strike="noStrike" sz="4000" u="none">
          <a:solidFill>
            <a:srgbClr val="000000"/>
          </a:solidFill>
          <a:uFillTx/>
          <a:latin typeface="Batang"/>
          <a:ea typeface="Batang"/>
          <a:cs typeface="Batang"/>
          <a:sym typeface="Batang"/>
        </a:defRPr>
      </a:lvl2pPr>
      <a:lvl3pPr marL="0" marR="0" indent="0" algn="l" defTabSz="914400" rtl="0" latinLnBrk="0">
        <a:lnSpc>
          <a:spcPct val="90000"/>
        </a:lnSpc>
        <a:spcBef>
          <a:spcPts val="0"/>
        </a:spcBef>
        <a:spcAft>
          <a:spcPts val="0"/>
        </a:spcAft>
        <a:buClrTx/>
        <a:buSzTx/>
        <a:buFontTx/>
        <a:buNone/>
        <a:tabLst/>
        <a:defRPr b="0" baseline="0" cap="none" i="0" spc="-100" strike="noStrike" sz="4000" u="none">
          <a:solidFill>
            <a:srgbClr val="000000"/>
          </a:solidFill>
          <a:uFillTx/>
          <a:latin typeface="Batang"/>
          <a:ea typeface="Batang"/>
          <a:cs typeface="Batang"/>
          <a:sym typeface="Batang"/>
        </a:defRPr>
      </a:lvl3pPr>
      <a:lvl4pPr marL="0" marR="0" indent="0" algn="l" defTabSz="914400" rtl="0" latinLnBrk="0">
        <a:lnSpc>
          <a:spcPct val="90000"/>
        </a:lnSpc>
        <a:spcBef>
          <a:spcPts val="0"/>
        </a:spcBef>
        <a:spcAft>
          <a:spcPts val="0"/>
        </a:spcAft>
        <a:buClrTx/>
        <a:buSzTx/>
        <a:buFontTx/>
        <a:buNone/>
        <a:tabLst/>
        <a:defRPr b="0" baseline="0" cap="none" i="0" spc="-100" strike="noStrike" sz="4000" u="none">
          <a:solidFill>
            <a:srgbClr val="000000"/>
          </a:solidFill>
          <a:uFillTx/>
          <a:latin typeface="Batang"/>
          <a:ea typeface="Batang"/>
          <a:cs typeface="Batang"/>
          <a:sym typeface="Batang"/>
        </a:defRPr>
      </a:lvl4pPr>
      <a:lvl5pPr marL="0" marR="0" indent="0" algn="l" defTabSz="914400" rtl="0" latinLnBrk="0">
        <a:lnSpc>
          <a:spcPct val="90000"/>
        </a:lnSpc>
        <a:spcBef>
          <a:spcPts val="0"/>
        </a:spcBef>
        <a:spcAft>
          <a:spcPts val="0"/>
        </a:spcAft>
        <a:buClrTx/>
        <a:buSzTx/>
        <a:buFontTx/>
        <a:buNone/>
        <a:tabLst/>
        <a:defRPr b="0" baseline="0" cap="none" i="0" spc="-100" strike="noStrike" sz="4000" u="none">
          <a:solidFill>
            <a:srgbClr val="000000"/>
          </a:solidFill>
          <a:uFillTx/>
          <a:latin typeface="Batang"/>
          <a:ea typeface="Batang"/>
          <a:cs typeface="Batang"/>
          <a:sym typeface="Batang"/>
        </a:defRPr>
      </a:lvl5pPr>
      <a:lvl6pPr marL="0" marR="0" indent="0" algn="l" defTabSz="914400" rtl="0" latinLnBrk="0">
        <a:lnSpc>
          <a:spcPct val="90000"/>
        </a:lnSpc>
        <a:spcBef>
          <a:spcPts val="0"/>
        </a:spcBef>
        <a:spcAft>
          <a:spcPts val="0"/>
        </a:spcAft>
        <a:buClrTx/>
        <a:buSzTx/>
        <a:buFontTx/>
        <a:buNone/>
        <a:tabLst/>
        <a:defRPr b="0" baseline="0" cap="none" i="0" spc="-100" strike="noStrike" sz="4000" u="none">
          <a:solidFill>
            <a:srgbClr val="000000"/>
          </a:solidFill>
          <a:uFillTx/>
          <a:latin typeface="Batang"/>
          <a:ea typeface="Batang"/>
          <a:cs typeface="Batang"/>
          <a:sym typeface="Batang"/>
        </a:defRPr>
      </a:lvl6pPr>
      <a:lvl7pPr marL="0" marR="0" indent="0" algn="l" defTabSz="914400" rtl="0" latinLnBrk="0">
        <a:lnSpc>
          <a:spcPct val="90000"/>
        </a:lnSpc>
        <a:spcBef>
          <a:spcPts val="0"/>
        </a:spcBef>
        <a:spcAft>
          <a:spcPts val="0"/>
        </a:spcAft>
        <a:buClrTx/>
        <a:buSzTx/>
        <a:buFontTx/>
        <a:buNone/>
        <a:tabLst/>
        <a:defRPr b="0" baseline="0" cap="none" i="0" spc="-100" strike="noStrike" sz="4000" u="none">
          <a:solidFill>
            <a:srgbClr val="000000"/>
          </a:solidFill>
          <a:uFillTx/>
          <a:latin typeface="Batang"/>
          <a:ea typeface="Batang"/>
          <a:cs typeface="Batang"/>
          <a:sym typeface="Batang"/>
        </a:defRPr>
      </a:lvl7pPr>
      <a:lvl8pPr marL="0" marR="0" indent="0" algn="l" defTabSz="914400" rtl="0" latinLnBrk="0">
        <a:lnSpc>
          <a:spcPct val="90000"/>
        </a:lnSpc>
        <a:spcBef>
          <a:spcPts val="0"/>
        </a:spcBef>
        <a:spcAft>
          <a:spcPts val="0"/>
        </a:spcAft>
        <a:buClrTx/>
        <a:buSzTx/>
        <a:buFontTx/>
        <a:buNone/>
        <a:tabLst/>
        <a:defRPr b="0" baseline="0" cap="none" i="0" spc="-100" strike="noStrike" sz="4000" u="none">
          <a:solidFill>
            <a:srgbClr val="000000"/>
          </a:solidFill>
          <a:uFillTx/>
          <a:latin typeface="Batang"/>
          <a:ea typeface="Batang"/>
          <a:cs typeface="Batang"/>
          <a:sym typeface="Batang"/>
        </a:defRPr>
      </a:lvl8pPr>
      <a:lvl9pPr marL="0" marR="0" indent="0" algn="l" defTabSz="914400" rtl="0" latinLnBrk="0">
        <a:lnSpc>
          <a:spcPct val="90000"/>
        </a:lnSpc>
        <a:spcBef>
          <a:spcPts val="0"/>
        </a:spcBef>
        <a:spcAft>
          <a:spcPts val="0"/>
        </a:spcAft>
        <a:buClrTx/>
        <a:buSzTx/>
        <a:buFontTx/>
        <a:buNone/>
        <a:tabLst/>
        <a:defRPr b="0" baseline="0" cap="none" i="0" spc="-100" strike="noStrike" sz="4000" u="none">
          <a:solidFill>
            <a:srgbClr val="000000"/>
          </a:solidFill>
          <a:uFillTx/>
          <a:latin typeface="Batang"/>
          <a:ea typeface="Batang"/>
          <a:cs typeface="Batang"/>
          <a:sym typeface="Batang"/>
        </a:defRPr>
      </a:lvl9pPr>
    </p:titleStyle>
    <p:bodyStyle>
      <a:lvl1pPr marL="228600" marR="0" indent="-228600" algn="l" defTabSz="914400" rtl="0" latinLnBrk="0">
        <a:lnSpc>
          <a:spcPct val="120000"/>
        </a:lnSpc>
        <a:spcBef>
          <a:spcPts val="1000"/>
        </a:spcBef>
        <a:spcAft>
          <a:spcPts val="0"/>
        </a:spcAft>
        <a:buClrTx/>
        <a:buSzPct val="80000"/>
        <a:buFont typeface="Arial"/>
        <a:buChar char="•"/>
        <a:tabLst/>
        <a:defRPr b="0" baseline="0" cap="none" i="0" spc="0" strike="noStrike" sz="2000" u="none">
          <a:solidFill>
            <a:srgbClr val="000000"/>
          </a:solidFill>
          <a:uFillTx/>
          <a:latin typeface="Avenir Next LT Pro Light"/>
          <a:ea typeface="Avenir Next LT Pro Light"/>
          <a:cs typeface="Avenir Next LT Pro Light"/>
          <a:sym typeface="Avenir Next LT Pro Light"/>
        </a:defRPr>
      </a:lvl1pPr>
      <a:lvl2pPr marL="482600" marR="0" indent="-254000" algn="l" defTabSz="914400" rtl="0" latinLnBrk="0">
        <a:lnSpc>
          <a:spcPct val="120000"/>
        </a:lnSpc>
        <a:spcBef>
          <a:spcPts val="1000"/>
        </a:spcBef>
        <a:spcAft>
          <a:spcPts val="0"/>
        </a:spcAft>
        <a:buClrTx/>
        <a:buSzPct val="80000"/>
        <a:buFont typeface="Arial"/>
        <a:buChar char="–"/>
        <a:tabLst/>
        <a:defRPr b="0" baseline="0" cap="none" i="0" spc="0" strike="noStrike" sz="2000" u="none">
          <a:solidFill>
            <a:srgbClr val="000000"/>
          </a:solidFill>
          <a:uFillTx/>
          <a:latin typeface="Avenir Next LT Pro Light"/>
          <a:ea typeface="Avenir Next LT Pro Light"/>
          <a:cs typeface="Avenir Next LT Pro Light"/>
          <a:sym typeface="Avenir Next LT Pro Light"/>
        </a:defRPr>
      </a:lvl2pPr>
      <a:lvl3pPr marL="788669" marR="0" indent="-285750" algn="l" defTabSz="914400" rtl="0" latinLnBrk="0">
        <a:lnSpc>
          <a:spcPct val="120000"/>
        </a:lnSpc>
        <a:spcBef>
          <a:spcPts val="1000"/>
        </a:spcBef>
        <a:spcAft>
          <a:spcPts val="0"/>
        </a:spcAft>
        <a:buClrTx/>
        <a:buSzPct val="80000"/>
        <a:buFont typeface="Arial"/>
        <a:buChar char="•"/>
        <a:tabLst/>
        <a:defRPr b="0" baseline="0" cap="none" i="0" spc="0" strike="noStrike" sz="2000" u="none">
          <a:solidFill>
            <a:srgbClr val="000000"/>
          </a:solidFill>
          <a:uFillTx/>
          <a:latin typeface="Avenir Next LT Pro Light"/>
          <a:ea typeface="Avenir Next LT Pro Light"/>
          <a:cs typeface="Avenir Next LT Pro Light"/>
          <a:sym typeface="Avenir Next LT Pro Light"/>
        </a:defRPr>
      </a:lvl3pPr>
      <a:lvl4pPr marL="1103811" marR="0" indent="-326571" algn="l" defTabSz="914400" rtl="0" latinLnBrk="0">
        <a:lnSpc>
          <a:spcPct val="120000"/>
        </a:lnSpc>
        <a:spcBef>
          <a:spcPts val="1000"/>
        </a:spcBef>
        <a:spcAft>
          <a:spcPts val="0"/>
        </a:spcAft>
        <a:buClrTx/>
        <a:buSzPct val="80000"/>
        <a:buFont typeface="Arial"/>
        <a:buChar char="–"/>
        <a:tabLst/>
        <a:defRPr b="0" baseline="0" cap="none" i="0" spc="0" strike="noStrike" sz="2000" u="none">
          <a:solidFill>
            <a:srgbClr val="000000"/>
          </a:solidFill>
          <a:uFillTx/>
          <a:latin typeface="Avenir Next LT Pro Light"/>
          <a:ea typeface="Avenir Next LT Pro Light"/>
          <a:cs typeface="Avenir Next LT Pro Light"/>
          <a:sym typeface="Avenir Next LT Pro Light"/>
        </a:defRPr>
      </a:lvl4pPr>
      <a:lvl5pPr marL="1378131" marR="0" indent="-326571" algn="l" defTabSz="914400" rtl="0" latinLnBrk="0">
        <a:lnSpc>
          <a:spcPct val="120000"/>
        </a:lnSpc>
        <a:spcBef>
          <a:spcPts val="1000"/>
        </a:spcBef>
        <a:spcAft>
          <a:spcPts val="0"/>
        </a:spcAft>
        <a:buClrTx/>
        <a:buSzPct val="80000"/>
        <a:buFont typeface="Arial"/>
        <a:buChar char="•"/>
        <a:tabLst/>
        <a:defRPr b="0" baseline="0" cap="none" i="0" spc="0" strike="noStrike" sz="2000" u="none">
          <a:solidFill>
            <a:srgbClr val="000000"/>
          </a:solidFill>
          <a:uFillTx/>
          <a:latin typeface="Avenir Next LT Pro Light"/>
          <a:ea typeface="Avenir Next LT Pro Light"/>
          <a:cs typeface="Avenir Next LT Pro Light"/>
          <a:sym typeface="Avenir Next LT Pro Light"/>
        </a:defRPr>
      </a:lvl5pPr>
      <a:lvl6pPr marL="2540000" marR="0" indent="-254000" algn="l" defTabSz="914400" rtl="0" latinLnBrk="0">
        <a:lnSpc>
          <a:spcPct val="120000"/>
        </a:lnSpc>
        <a:spcBef>
          <a:spcPts val="1000"/>
        </a:spcBef>
        <a:spcAft>
          <a:spcPts val="0"/>
        </a:spcAft>
        <a:buClrTx/>
        <a:buSzPct val="100000"/>
        <a:buFont typeface="Arial"/>
        <a:buChar char="•"/>
        <a:tabLst/>
        <a:defRPr b="0" baseline="0" cap="none" i="0" spc="0" strike="noStrike" sz="2000" u="none">
          <a:solidFill>
            <a:srgbClr val="000000"/>
          </a:solidFill>
          <a:uFillTx/>
          <a:latin typeface="Avenir Next LT Pro Light"/>
          <a:ea typeface="Avenir Next LT Pro Light"/>
          <a:cs typeface="Avenir Next LT Pro Light"/>
          <a:sym typeface="Avenir Next LT Pro Light"/>
        </a:defRPr>
      </a:lvl6pPr>
      <a:lvl7pPr marL="2997200" marR="0" indent="-254000" algn="l" defTabSz="914400" rtl="0" latinLnBrk="0">
        <a:lnSpc>
          <a:spcPct val="120000"/>
        </a:lnSpc>
        <a:spcBef>
          <a:spcPts val="1000"/>
        </a:spcBef>
        <a:spcAft>
          <a:spcPts val="0"/>
        </a:spcAft>
        <a:buClrTx/>
        <a:buSzPct val="100000"/>
        <a:buFont typeface="Arial"/>
        <a:buChar char="•"/>
        <a:tabLst/>
        <a:defRPr b="0" baseline="0" cap="none" i="0" spc="0" strike="noStrike" sz="2000" u="none">
          <a:solidFill>
            <a:srgbClr val="000000"/>
          </a:solidFill>
          <a:uFillTx/>
          <a:latin typeface="Avenir Next LT Pro Light"/>
          <a:ea typeface="Avenir Next LT Pro Light"/>
          <a:cs typeface="Avenir Next LT Pro Light"/>
          <a:sym typeface="Avenir Next LT Pro Light"/>
        </a:defRPr>
      </a:lvl7pPr>
      <a:lvl8pPr marL="3454400" marR="0" indent="-254000" algn="l" defTabSz="914400" rtl="0" latinLnBrk="0">
        <a:lnSpc>
          <a:spcPct val="120000"/>
        </a:lnSpc>
        <a:spcBef>
          <a:spcPts val="1000"/>
        </a:spcBef>
        <a:spcAft>
          <a:spcPts val="0"/>
        </a:spcAft>
        <a:buClrTx/>
        <a:buSzPct val="100000"/>
        <a:buFont typeface="Arial"/>
        <a:buChar char="•"/>
        <a:tabLst/>
        <a:defRPr b="0" baseline="0" cap="none" i="0" spc="0" strike="noStrike" sz="2000" u="none">
          <a:solidFill>
            <a:srgbClr val="000000"/>
          </a:solidFill>
          <a:uFillTx/>
          <a:latin typeface="Avenir Next LT Pro Light"/>
          <a:ea typeface="Avenir Next LT Pro Light"/>
          <a:cs typeface="Avenir Next LT Pro Light"/>
          <a:sym typeface="Avenir Next LT Pro Light"/>
        </a:defRPr>
      </a:lvl8pPr>
      <a:lvl9pPr marL="3911600" marR="0" indent="-254000" algn="l" defTabSz="914400" rtl="0" latinLnBrk="0">
        <a:lnSpc>
          <a:spcPct val="120000"/>
        </a:lnSpc>
        <a:spcBef>
          <a:spcPts val="1000"/>
        </a:spcBef>
        <a:spcAft>
          <a:spcPts val="0"/>
        </a:spcAft>
        <a:buClrTx/>
        <a:buSzPct val="100000"/>
        <a:buFont typeface="Arial"/>
        <a:buChar char="•"/>
        <a:tabLst/>
        <a:defRPr b="0" baseline="0" cap="none" i="0" spc="0" strike="noStrike" sz="2000" u="none">
          <a:solidFill>
            <a:srgbClr val="000000"/>
          </a:solidFill>
          <a:uFillTx/>
          <a:latin typeface="Avenir Next LT Pro Light"/>
          <a:ea typeface="Avenir Next LT Pro Light"/>
          <a:cs typeface="Avenir Next LT Pro Light"/>
          <a:sym typeface="Avenir Next LT Pro Light"/>
        </a:defRPr>
      </a:lvl9pPr>
    </p:bodyStyle>
    <p:otherStyle>
      <a:lvl1pPr marL="0" marR="0" indent="0" algn="r" defTabSz="914400" rtl="0" latinLnBrk="0">
        <a:lnSpc>
          <a:spcPct val="100000"/>
        </a:lnSpc>
        <a:spcBef>
          <a:spcPts val="0"/>
        </a:spcBef>
        <a:spcAft>
          <a:spcPts val="0"/>
        </a:spcAft>
        <a:buClrTx/>
        <a:buSzTx/>
        <a:buFontTx/>
        <a:buNone/>
        <a:tabLst/>
        <a:defRPr b="0" baseline="0" cap="none" i="0" spc="0" strike="noStrike" sz="800" u="none">
          <a:solidFill>
            <a:schemeClr val="tx1"/>
          </a:solidFill>
          <a:uFillTx/>
          <a:latin typeface="+mn-lt"/>
          <a:ea typeface="+mn-ea"/>
          <a:cs typeface="+mn-cs"/>
          <a:sym typeface="Avenir Next LT Pro Light"/>
        </a:defRPr>
      </a:lvl1pPr>
      <a:lvl2pPr marL="0" marR="0" indent="457200" algn="r" defTabSz="914400" rtl="0" latinLnBrk="0">
        <a:lnSpc>
          <a:spcPct val="100000"/>
        </a:lnSpc>
        <a:spcBef>
          <a:spcPts val="0"/>
        </a:spcBef>
        <a:spcAft>
          <a:spcPts val="0"/>
        </a:spcAft>
        <a:buClrTx/>
        <a:buSzTx/>
        <a:buFontTx/>
        <a:buNone/>
        <a:tabLst/>
        <a:defRPr b="0" baseline="0" cap="none" i="0" spc="0" strike="noStrike" sz="800" u="none">
          <a:solidFill>
            <a:schemeClr val="tx1"/>
          </a:solidFill>
          <a:uFillTx/>
          <a:latin typeface="+mn-lt"/>
          <a:ea typeface="+mn-ea"/>
          <a:cs typeface="+mn-cs"/>
          <a:sym typeface="Avenir Next LT Pro Light"/>
        </a:defRPr>
      </a:lvl2pPr>
      <a:lvl3pPr marL="0" marR="0" indent="914400" algn="r" defTabSz="914400" rtl="0" latinLnBrk="0">
        <a:lnSpc>
          <a:spcPct val="100000"/>
        </a:lnSpc>
        <a:spcBef>
          <a:spcPts val="0"/>
        </a:spcBef>
        <a:spcAft>
          <a:spcPts val="0"/>
        </a:spcAft>
        <a:buClrTx/>
        <a:buSzTx/>
        <a:buFontTx/>
        <a:buNone/>
        <a:tabLst/>
        <a:defRPr b="0" baseline="0" cap="none" i="0" spc="0" strike="noStrike" sz="800" u="none">
          <a:solidFill>
            <a:schemeClr val="tx1"/>
          </a:solidFill>
          <a:uFillTx/>
          <a:latin typeface="+mn-lt"/>
          <a:ea typeface="+mn-ea"/>
          <a:cs typeface="+mn-cs"/>
          <a:sym typeface="Avenir Next LT Pro Light"/>
        </a:defRPr>
      </a:lvl3pPr>
      <a:lvl4pPr marL="0" marR="0" indent="1371600" algn="r" defTabSz="914400" rtl="0" latinLnBrk="0">
        <a:lnSpc>
          <a:spcPct val="100000"/>
        </a:lnSpc>
        <a:spcBef>
          <a:spcPts val="0"/>
        </a:spcBef>
        <a:spcAft>
          <a:spcPts val="0"/>
        </a:spcAft>
        <a:buClrTx/>
        <a:buSzTx/>
        <a:buFontTx/>
        <a:buNone/>
        <a:tabLst/>
        <a:defRPr b="0" baseline="0" cap="none" i="0" spc="0" strike="noStrike" sz="800" u="none">
          <a:solidFill>
            <a:schemeClr val="tx1"/>
          </a:solidFill>
          <a:uFillTx/>
          <a:latin typeface="+mn-lt"/>
          <a:ea typeface="+mn-ea"/>
          <a:cs typeface="+mn-cs"/>
          <a:sym typeface="Avenir Next LT Pro Light"/>
        </a:defRPr>
      </a:lvl4pPr>
      <a:lvl5pPr marL="0" marR="0" indent="1828800" algn="r" defTabSz="914400" rtl="0" latinLnBrk="0">
        <a:lnSpc>
          <a:spcPct val="100000"/>
        </a:lnSpc>
        <a:spcBef>
          <a:spcPts val="0"/>
        </a:spcBef>
        <a:spcAft>
          <a:spcPts val="0"/>
        </a:spcAft>
        <a:buClrTx/>
        <a:buSzTx/>
        <a:buFontTx/>
        <a:buNone/>
        <a:tabLst/>
        <a:defRPr b="0" baseline="0" cap="none" i="0" spc="0" strike="noStrike" sz="800" u="none">
          <a:solidFill>
            <a:schemeClr val="tx1"/>
          </a:solidFill>
          <a:uFillTx/>
          <a:latin typeface="+mn-lt"/>
          <a:ea typeface="+mn-ea"/>
          <a:cs typeface="+mn-cs"/>
          <a:sym typeface="Avenir Next LT Pro Light"/>
        </a:defRPr>
      </a:lvl5pPr>
      <a:lvl6pPr marL="0" marR="0" indent="2286000" algn="r" defTabSz="914400" rtl="0" latinLnBrk="0">
        <a:lnSpc>
          <a:spcPct val="100000"/>
        </a:lnSpc>
        <a:spcBef>
          <a:spcPts val="0"/>
        </a:spcBef>
        <a:spcAft>
          <a:spcPts val="0"/>
        </a:spcAft>
        <a:buClrTx/>
        <a:buSzTx/>
        <a:buFontTx/>
        <a:buNone/>
        <a:tabLst/>
        <a:defRPr b="0" baseline="0" cap="none" i="0" spc="0" strike="noStrike" sz="800" u="none">
          <a:solidFill>
            <a:schemeClr val="tx1"/>
          </a:solidFill>
          <a:uFillTx/>
          <a:latin typeface="+mn-lt"/>
          <a:ea typeface="+mn-ea"/>
          <a:cs typeface="+mn-cs"/>
          <a:sym typeface="Avenir Next LT Pro Light"/>
        </a:defRPr>
      </a:lvl6pPr>
      <a:lvl7pPr marL="0" marR="0" indent="2743200" algn="r" defTabSz="914400" rtl="0" latinLnBrk="0">
        <a:lnSpc>
          <a:spcPct val="100000"/>
        </a:lnSpc>
        <a:spcBef>
          <a:spcPts val="0"/>
        </a:spcBef>
        <a:spcAft>
          <a:spcPts val="0"/>
        </a:spcAft>
        <a:buClrTx/>
        <a:buSzTx/>
        <a:buFontTx/>
        <a:buNone/>
        <a:tabLst/>
        <a:defRPr b="0" baseline="0" cap="none" i="0" spc="0" strike="noStrike" sz="800" u="none">
          <a:solidFill>
            <a:schemeClr val="tx1"/>
          </a:solidFill>
          <a:uFillTx/>
          <a:latin typeface="+mn-lt"/>
          <a:ea typeface="+mn-ea"/>
          <a:cs typeface="+mn-cs"/>
          <a:sym typeface="Avenir Next LT Pro Light"/>
        </a:defRPr>
      </a:lvl7pPr>
      <a:lvl8pPr marL="0" marR="0" indent="3200400" algn="r" defTabSz="914400" rtl="0" latinLnBrk="0">
        <a:lnSpc>
          <a:spcPct val="100000"/>
        </a:lnSpc>
        <a:spcBef>
          <a:spcPts val="0"/>
        </a:spcBef>
        <a:spcAft>
          <a:spcPts val="0"/>
        </a:spcAft>
        <a:buClrTx/>
        <a:buSzTx/>
        <a:buFontTx/>
        <a:buNone/>
        <a:tabLst/>
        <a:defRPr b="0" baseline="0" cap="none" i="0" spc="0" strike="noStrike" sz="800" u="none">
          <a:solidFill>
            <a:schemeClr val="tx1"/>
          </a:solidFill>
          <a:uFillTx/>
          <a:latin typeface="+mn-lt"/>
          <a:ea typeface="+mn-ea"/>
          <a:cs typeface="+mn-cs"/>
          <a:sym typeface="Avenir Next LT Pro Light"/>
        </a:defRPr>
      </a:lvl8pPr>
      <a:lvl9pPr marL="0" marR="0" indent="3657600" algn="r" defTabSz="914400" rtl="0" latinLnBrk="0">
        <a:lnSpc>
          <a:spcPct val="100000"/>
        </a:lnSpc>
        <a:spcBef>
          <a:spcPts val="0"/>
        </a:spcBef>
        <a:spcAft>
          <a:spcPts val="0"/>
        </a:spcAft>
        <a:buClrTx/>
        <a:buSzTx/>
        <a:buFontTx/>
        <a:buNone/>
        <a:tabLst/>
        <a:defRPr b="0" baseline="0" cap="none" i="0" spc="0" strike="noStrike" sz="800" u="none">
          <a:solidFill>
            <a:schemeClr val="tx1"/>
          </a:solidFill>
          <a:uFillTx/>
          <a:latin typeface="+mn-lt"/>
          <a:ea typeface="+mn-ea"/>
          <a:cs typeface="+mn-cs"/>
          <a:sym typeface="Avenir Next LT Pro Light"/>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 Id="rId3" Type="http://schemas.openxmlformats.org/officeDocument/2006/relationships/image" Target="../media/image1.png"/><Relationship Id="rId4" Type="http://schemas.openxmlformats.org/officeDocument/2006/relationships/image" Target="../media/image2.png"/><Relationship Id="rId5" Type="http://schemas.openxmlformats.org/officeDocument/2006/relationships/image" Target="../media/image3.png"/></Relationships>

</file>

<file path=ppt/slides/_rels/slide2.xml.rels><?xml version="1.0" encoding="UTF-8"?>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xml"/><Relationship Id="rId3" Type="http://schemas.openxmlformats.org/officeDocument/2006/relationships/video" Target="https://www.youtube.com/embed/aISXCw0Pi94?feature=oembed" TargetMode="External"/><Relationship Id="rId4" Type="http://schemas.openxmlformats.org/officeDocument/2006/relationships/image" Target="../media/image2.jpeg"/></Relationships>

</file>

<file path=ppt/slides/_rels/slide4.xml.rels><?xml version="1.0" encoding="UTF-8"?>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2.xml"/></Relationships>

</file>

<file path=ppt/slides/_rels/slide5.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xml"/><Relationship Id="rId3" Type="http://schemas.openxmlformats.org/officeDocument/2006/relationships/image" Target="../media/image4.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image" Target="../media/image3.jpeg"/><Relationship Id="rId3" Type="http://schemas.openxmlformats.org/officeDocument/2006/relationships/hyperlink" Target="https://www.flickr.com/photos/53146774@N07/6127352199" TargetMode="External"/><Relationship Id="rId4" Type="http://schemas.openxmlformats.org/officeDocument/2006/relationships/hyperlink" Target="https://creativecommons.org/licenses/by/3.0/" TargetMode="External"/></Relationships>

</file>

<file path=ppt/slides/_rels/slide8.xml.rels><?xml version="1.0" encoding="UTF-8"?>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4.xml"/><Relationship Id="rId3" Type="http://schemas.openxmlformats.org/officeDocument/2006/relationships/image" Target="../media/image4.jpeg"/></Relationships>

</file>

<file path=ppt/slides/_rels/slide9.xml.rels><?xml version="1.0" encoding="UTF-8"?>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image" Target="../media/image5.png"/></Relationships>

</file>

<file path=ppt/slides/_rels/slide10.xml.rels><?xml version="1.0" encoding="UTF-8"?>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video" Target="https://www.youtube.com/embed/8b2vC-ecUuU?feature=oembed" TargetMode="External"/><Relationship Id="rId3" Type="http://schemas.openxmlformats.org/officeDocument/2006/relationships/image" Target="../media/image5.jpeg"/></Relationships>

</file>

<file path=ppt/slides/_rels/slide11.xml.rels><?xml version="1.0" encoding="UTF-8"?>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png"/></Relationships>

</file>

<file path=ppt/slides/_rels/slide14.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video" Target="https://www.youtube.com/embed/3AD8yoT_2QA?feature=oembed" TargetMode="External"/><Relationship Id="rId3" Type="http://schemas.openxmlformats.org/officeDocument/2006/relationships/image" Target="../media/image6.jpeg"/></Relationships>

</file>

<file path=ppt/slides/_rels/slide15.xml.rels><?xml version="1.0" encoding="UTF-8"?>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video" Target="https://www.youtube.com/embed/F4ZQhBSc4U0?feature=oembed" TargetMode="External"/><Relationship Id="rId3" Type="http://schemas.openxmlformats.org/officeDocument/2006/relationships/image" Target="../media/image7.jpeg"/></Relationships>

</file>

<file path=ppt/slides/_rels/slide18.xml.rels><?xml version="1.0" encoding="UTF-8"?>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image" Target="../media/image7.png"/></Relationships>

</file>

<file path=ppt/slides/_rels/slide19.xml.rels><?xml version="1.0" encoding="UTF-8"?>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5.xml"/><Relationship Id="rId3" Type="http://schemas.openxmlformats.org/officeDocument/2006/relationships/video" Target="https://www.youtube.com/embed/7n2hCebmT4c?feature=oembed" TargetMode="External"/><Relationship Id="rId4" Type="http://schemas.openxmlformats.org/officeDocument/2006/relationships/image" Target="../media/image8.jpeg"/></Relationships>

</file>

<file path=ppt/slides/_rels/slide20.xml.rels><?xml version="1.0" encoding="UTF-8"?>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6.xml"/><Relationship Id="rId3" Type="http://schemas.openxmlformats.org/officeDocument/2006/relationships/image" Target="../media/image1.bmp"/></Relationships>

</file>

<file path=ppt/slides/_rels/slide21.xml.rels><?xml version="1.0" encoding="UTF-8"?>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9.jpeg"/><Relationship Id="rId3" Type="http://schemas.openxmlformats.org/officeDocument/2006/relationships/hyperlink" Target="https://theconversation.com/health-check-i-feel-a-bit-sick-should-i-stay-home-or-go-to-work-42759" TargetMode="External"/><Relationship Id="rId4" Type="http://schemas.openxmlformats.org/officeDocument/2006/relationships/hyperlink" Target="https://creativecommons.org/licenses/by-nd/3.0/" TargetMode="External"/></Relationships>

</file>

<file path=ppt/slides/_rels/slide22.xml.rels><?xml version="1.0" encoding="UTF-8"?>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8.png"/><Relationship Id="rId3" Type="http://schemas.openxmlformats.org/officeDocument/2006/relationships/image" Target="../media/image9.png"/><Relationship Id="rId4" Type="http://schemas.openxmlformats.org/officeDocument/2006/relationships/image" Target="../media/image10.png"/></Relationships>

</file>

<file path=ppt/slides/_rels/slide23.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hyperlink" Target="https://alpha-blocks.com/2014/12/06/the-remarkable-benefits-of-the-reggio-emilia-approach-to-early-years-education/" TargetMode="External"/><Relationship Id="rId3" Type="http://schemas.openxmlformats.org/officeDocument/2006/relationships/hyperlink" Target="https://ehe.osu.edu/news/listing/welsh-families-embrace-college-s-physical-activity-program" TargetMode="External"/><Relationship Id="rId4" Type="http://schemas.openxmlformats.org/officeDocument/2006/relationships/hyperlink" Target="https://www.earlyyears.wales/en/foundation-phase" TargetMode="External"/><Relationship Id="rId5" Type="http://schemas.openxmlformats.org/officeDocument/2006/relationships/hyperlink" Target="https://www.theguardian.com/teacher-network/teacher-blog/2013/feb/27/play-education-creative-learning-teachers-schools" TargetMode="External"/><Relationship Id="rId6" Type="http://schemas.openxmlformats.org/officeDocument/2006/relationships/hyperlink" Target="https://www.communityplaythings.co.uk/learning-library/articles/the-power-of-purposeful-preschool-environments" TargetMode="External"/><Relationship Id="rId7" Type="http://schemas.openxmlformats.org/officeDocument/2006/relationships/hyperlink" Target="https://www.youtube.com/watch?v=7n2hCebmT4c" TargetMode="External"/><Relationship Id="rId8" Type="http://schemas.openxmlformats.org/officeDocument/2006/relationships/hyperlink" Target="https://www.youtube.com/watch?v=aISXCw0Pi94" TargetMode="External"/><Relationship Id="rId9" Type="http://schemas.openxmlformats.org/officeDocument/2006/relationships/hyperlink" Target="https://www.uwtsd.ac.uk/wahpl/early-childhood-physical-development/" TargetMode="External"/></Relationships>

</file>

<file path=ppt/slides/_rels/slide24.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hyperlink" Target="https://assets.publishing.service.gov.uk/government/uploads/system/uploads/attachment_data/file/425601/PRIMARY_national_curriculum.pdf" TargetMode="External"/><Relationship Id="rId3" Type="http://schemas.openxmlformats.org/officeDocument/2006/relationships/hyperlink" Target="https://www.youtube.com/watch?v=8b2vC-ecUuU&amp;t=226s" TargetMode="External"/></Relationships>

</file>

<file path=ppt/slides/_rels/slide25.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hyperlink" Target="https://www.shapeamerica.org/standards/pe/" TargetMode="External"/><Relationship Id="rId3" Type="http://schemas.openxmlformats.org/officeDocument/2006/relationships/hyperlink" Target="https://www.earlyyears.wales/en/foundation-learning" TargetMode="External"/><Relationship Id="rId4" Type="http://schemas.openxmlformats.org/officeDocument/2006/relationships/hyperlink" Target="https://education.gov.scot/improvement/documents/hwbphysicaleducationbenchmarkspdf.pdf" TargetMode="External"/><Relationship Id="rId5" Type="http://schemas.openxmlformats.org/officeDocument/2006/relationships/hyperlink" Target="https://www.shapeamerica.org/publications/resources/downloads-earlyChildhood.aspx#top/" TargetMode="External"/><Relationship Id="rId6" Type="http://schemas.openxmlformats.org/officeDocument/2006/relationships/hyperlink" Target="https://www.shapeamerica.org/standards/guidelines/upload/Give_Kids_an_Active_Start.pdf" TargetMode="External"/><Relationship Id="rId7" Type="http://schemas.openxmlformats.org/officeDocument/2006/relationships/hyperlink" Target="https://www.shapeamerica.org/standards/pe/upload/Grade-Level-Outcomes-for-K-12-Physical-Education.pdf" TargetMode="External"/><Relationship Id="rId8" Type="http://schemas.openxmlformats.org/officeDocument/2006/relationships/hyperlink" Target="https://www.pescholar.com/insight/exploring-physed-in-the-united-states-of-america-part-of-the-2021-series/#:~:text='SHAPE America &#8211; Society of Health,professionals across the United States" TargetMode="External"/></Relationships>

</file>

<file path=ppt/slides/_rels/slide26.xml.rels><?xml version="1.0" encoding="UTF-8"?>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1.png"/><Relationship Id="rId3" Type="http://schemas.openxmlformats.org/officeDocument/2006/relationships/image" Target="../media/image12.png"/><Relationship Id="rId4" Type="http://schemas.openxmlformats.org/officeDocument/2006/relationships/image" Target="../media/image13.png"/><Relationship Id="rId5" Type="http://schemas.openxmlformats.org/officeDocument/2006/relationships/image" Target="../media/image14.png"/><Relationship Id="rId6" Type="http://schemas.openxmlformats.org/officeDocument/2006/relationships/image" Target="../media/image15.png"/></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4" name="Rectangle 8"/>
          <p:cNvSpPr/>
          <p:nvPr/>
        </p:nvSpPr>
        <p:spPr>
          <a:xfrm>
            <a:off x="0" y="-1"/>
            <a:ext cx="12192000" cy="6858001"/>
          </a:xfrm>
          <a:prstGeom prst="rect">
            <a:avLst/>
          </a:prstGeom>
          <a:solidFill>
            <a:srgbClr val="000000"/>
          </a:solidFill>
          <a:ln w="12700">
            <a:miter lim="400000"/>
          </a:ln>
        </p:spPr>
        <p:txBody>
          <a:bodyPr lIns="45719" rIns="45719" anchor="ctr"/>
          <a:lstStyle/>
          <a:p>
            <a:pPr algn="ctr">
              <a:defRPr>
                <a:solidFill>
                  <a:srgbClr val="FFFFFF"/>
                </a:solidFill>
              </a:defRPr>
            </a:pPr>
          </a:p>
        </p:txBody>
      </p:sp>
      <p:pic>
        <p:nvPicPr>
          <p:cNvPr id="135" name="Picture 3" descr="Picture 3"/>
          <p:cNvPicPr>
            <a:picLocks noChangeAspect="1"/>
          </p:cNvPicPr>
          <p:nvPr/>
        </p:nvPicPr>
        <p:blipFill>
          <a:blip r:embed="rId2">
            <a:extLst/>
          </a:blip>
          <a:srcRect l="0" t="17279" r="0" b="0"/>
          <a:stretch>
            <a:fillRect/>
          </a:stretch>
        </p:blipFill>
        <p:spPr>
          <a:xfrm>
            <a:off x="19" y="10"/>
            <a:ext cx="12191981" cy="6857990"/>
          </a:xfrm>
          <a:prstGeom prst="rect">
            <a:avLst/>
          </a:prstGeom>
          <a:ln w="12700">
            <a:miter lim="400000"/>
          </a:ln>
        </p:spPr>
      </p:pic>
      <p:sp>
        <p:nvSpPr>
          <p:cNvPr id="136" name="Rectangle 10"/>
          <p:cNvSpPr/>
          <p:nvPr/>
        </p:nvSpPr>
        <p:spPr>
          <a:xfrm>
            <a:off x="0" y="0"/>
            <a:ext cx="12192000" cy="6858000"/>
          </a:xfrm>
          <a:prstGeom prst="rect">
            <a:avLst/>
          </a:prstGeom>
          <a:blipFill>
            <a:blip r:embed="rId3"/>
          </a:blipFill>
          <a:ln w="12700">
            <a:miter lim="400000"/>
          </a:ln>
        </p:spPr>
        <p:txBody>
          <a:bodyPr lIns="45719" rIns="45719" anchor="ctr"/>
          <a:lstStyle/>
          <a:p>
            <a:pPr algn="ctr">
              <a:defRPr>
                <a:solidFill>
                  <a:srgbClr val="FFFFFF"/>
                </a:solidFill>
              </a:defRPr>
            </a:pPr>
          </a:p>
        </p:txBody>
      </p:sp>
      <p:sp>
        <p:nvSpPr>
          <p:cNvPr id="137" name="Title 1"/>
          <p:cNvSpPr txBox="1"/>
          <p:nvPr>
            <p:ph type="title"/>
          </p:nvPr>
        </p:nvSpPr>
        <p:spPr>
          <a:xfrm>
            <a:off x="984503" y="2182539"/>
            <a:ext cx="10304209" cy="2552092"/>
          </a:xfrm>
          <a:prstGeom prst="rect">
            <a:avLst/>
          </a:prstGeom>
        </p:spPr>
        <p:txBody>
          <a:bodyPr anchor="ctr"/>
          <a:lstStyle>
            <a:lvl1pPr algn="ctr" defTabSz="877823">
              <a:defRPr b="1" spc="-96" sz="5760">
                <a:latin typeface="Abadi MT Condensed Extra Bold"/>
                <a:ea typeface="Abadi MT Condensed Extra Bold"/>
                <a:cs typeface="Abadi MT Condensed Extra Bold"/>
                <a:sym typeface="Abadi MT Condensed Extra Bold"/>
              </a:defRPr>
            </a:lvl1pPr>
          </a:lstStyle>
          <a:p>
            <a:pPr/>
            <a:r>
              <a:t>Comparison of PE provision across different countries for the Foundation Phase</a:t>
            </a:r>
          </a:p>
        </p:txBody>
      </p:sp>
      <p:sp>
        <p:nvSpPr>
          <p:cNvPr id="138" name="Subtitle 2"/>
          <p:cNvSpPr txBox="1"/>
          <p:nvPr>
            <p:ph type="body" sz="quarter" idx="1"/>
          </p:nvPr>
        </p:nvSpPr>
        <p:spPr>
          <a:xfrm>
            <a:off x="174080" y="4992320"/>
            <a:ext cx="3336036" cy="484480"/>
          </a:xfrm>
          <a:prstGeom prst="rect">
            <a:avLst/>
          </a:prstGeom>
        </p:spPr>
        <p:txBody>
          <a:bodyPr/>
          <a:lstStyle>
            <a:lvl1pPr defTabSz="868680">
              <a:spcBef>
                <a:spcPts val="900"/>
              </a:spcBef>
              <a:defRPr b="1" spc="285" sz="1710">
                <a:latin typeface="Abadi"/>
                <a:ea typeface="Abadi"/>
                <a:cs typeface="Abadi"/>
                <a:sym typeface="Abadi"/>
              </a:defRPr>
            </a:lvl1pPr>
          </a:lstStyle>
          <a:p>
            <a:pPr/>
            <a:r>
              <a:t>Becca, Jack and Dom</a:t>
            </a:r>
          </a:p>
        </p:txBody>
      </p:sp>
      <p:sp>
        <p:nvSpPr>
          <p:cNvPr id="139" name="Rectangle 12"/>
          <p:cNvSpPr/>
          <p:nvPr/>
        </p:nvSpPr>
        <p:spPr>
          <a:xfrm>
            <a:off x="984503" y="1955749"/>
            <a:ext cx="10222994" cy="80684"/>
          </a:xfrm>
          <a:prstGeom prst="rect">
            <a:avLst/>
          </a:prstGeom>
          <a:blipFill>
            <a:blip r:embed="rId4"/>
          </a:blipFill>
          <a:ln w="12700">
            <a:miter lim="400000"/>
          </a:ln>
        </p:spPr>
        <p:txBody>
          <a:bodyPr lIns="45719" rIns="45719" anchor="ctr"/>
          <a:lstStyle/>
          <a:p>
            <a:pPr algn="ctr">
              <a:defRPr>
                <a:solidFill>
                  <a:srgbClr val="FFFFFF"/>
                </a:solidFill>
              </a:defRPr>
            </a:pPr>
          </a:p>
        </p:txBody>
      </p:sp>
      <p:sp>
        <p:nvSpPr>
          <p:cNvPr id="140" name="Rectangle 14"/>
          <p:cNvSpPr/>
          <p:nvPr/>
        </p:nvSpPr>
        <p:spPr>
          <a:xfrm>
            <a:off x="984503" y="4808342"/>
            <a:ext cx="10222994" cy="80684"/>
          </a:xfrm>
          <a:prstGeom prst="rect">
            <a:avLst/>
          </a:prstGeom>
          <a:blipFill>
            <a:blip r:embed="rId5"/>
          </a:blipFill>
          <a:ln w="12700">
            <a:miter lim="400000"/>
          </a:ln>
        </p:spPr>
        <p:txBody>
          <a:bodyPr lIns="45719" rIns="45719" anchor="ctr"/>
          <a:lstStyle/>
          <a:p>
            <a:pPr algn="ctr">
              <a:defRPr>
                <a:solidFill>
                  <a:srgbClr val="FFFFFF"/>
                </a:solidFill>
              </a:defRPr>
            </a:pP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2" name="TextBox 4"/>
          <p:cNvSpPr txBox="1"/>
          <p:nvPr/>
        </p:nvSpPr>
        <p:spPr>
          <a:xfrm>
            <a:off x="893000" y="355073"/>
            <a:ext cx="5203001" cy="1018541"/>
          </a:xfrm>
          <a:prstGeom prst="rect">
            <a:avLst/>
          </a:prstGeom>
          <a:solidFill>
            <a:srgbClr val="FFFFFF"/>
          </a:solidFill>
          <a:ln w="12700">
            <a:solidFill>
              <a:schemeClr val="accent5"/>
            </a:solidFill>
            <a:miter/>
          </a:ln>
          <a:extLst>
            <a:ext uri="{C572A759-6A51-4108-AA02-DFA0A04FC94B}">
              <ma14:wrappingTextBoxFlag xmlns:ma14="http://schemas.microsoft.com/office/mac/drawingml/2011/main" val="1"/>
            </a:ext>
          </a:extLst>
        </p:spPr>
        <p:txBody>
          <a:bodyPr lIns="45719" rIns="45719">
            <a:spAutoFit/>
          </a:bodyPr>
          <a:lstStyle>
            <a:lvl1pPr algn="ctr">
              <a:defRPr sz="2000"/>
            </a:lvl1pPr>
          </a:lstStyle>
          <a:p>
            <a:pPr/>
            <a:r>
              <a:t>During this presentation, we will be exploring the provision of Physical Education within the early years Foundation phase of learning. JS</a:t>
            </a:r>
          </a:p>
        </p:txBody>
      </p:sp>
      <p:sp>
        <p:nvSpPr>
          <p:cNvPr id="143" name="TextBox 5"/>
          <p:cNvSpPr txBox="1"/>
          <p:nvPr/>
        </p:nvSpPr>
        <p:spPr>
          <a:xfrm>
            <a:off x="5665939" y="2071651"/>
            <a:ext cx="6388275" cy="1628141"/>
          </a:xfrm>
          <a:prstGeom prst="rect">
            <a:avLst/>
          </a:prstGeom>
          <a:solidFill>
            <a:srgbClr val="FFFFFF"/>
          </a:solidFill>
          <a:ln w="12700">
            <a:solidFill>
              <a:schemeClr val="accent3"/>
            </a:solidFill>
            <a:miter/>
          </a:ln>
          <a:extLst>
            <a:ext uri="{C572A759-6A51-4108-AA02-DFA0A04FC94B}">
              <ma14:wrappingTextBoxFlag xmlns:ma14="http://schemas.microsoft.com/office/mac/drawingml/2011/main" val="1"/>
            </a:ext>
          </a:extLst>
        </p:spPr>
        <p:txBody>
          <a:bodyPr lIns="45719" rIns="45719">
            <a:spAutoFit/>
          </a:bodyPr>
          <a:lstStyle>
            <a:lvl1pPr algn="ctr">
              <a:defRPr sz="2000"/>
            </a:lvl1pPr>
          </a:lstStyle>
          <a:p>
            <a:pPr/>
            <a:r>
              <a:t>As a group, we have decided to explore this provision based on three different countries who are all seen to be exploring, using and implementing unique practices into the ways in which PE is provided and used in learning opportunities such as through play. RF</a:t>
            </a:r>
          </a:p>
        </p:txBody>
      </p:sp>
      <p:sp>
        <p:nvSpPr>
          <p:cNvPr id="144" name="TextBox 6"/>
          <p:cNvSpPr txBox="1"/>
          <p:nvPr/>
        </p:nvSpPr>
        <p:spPr>
          <a:xfrm>
            <a:off x="342900" y="2985367"/>
            <a:ext cx="5101746" cy="1628141"/>
          </a:xfrm>
          <a:prstGeom prst="rect">
            <a:avLst/>
          </a:prstGeom>
          <a:solidFill>
            <a:srgbClr val="FFFFFF"/>
          </a:solidFill>
          <a:ln w="12700">
            <a:solidFill>
              <a:schemeClr val="accent2"/>
            </a:solidFill>
            <a:miter/>
          </a:ln>
          <a:extLst>
            <a:ext uri="{C572A759-6A51-4108-AA02-DFA0A04FC94B}">
              <ma14:wrappingTextBoxFlag xmlns:ma14="http://schemas.microsoft.com/office/mac/drawingml/2011/main" val="1"/>
            </a:ext>
          </a:extLst>
        </p:spPr>
        <p:txBody>
          <a:bodyPr lIns="45719" rIns="45719">
            <a:spAutoFit/>
          </a:bodyPr>
          <a:lstStyle>
            <a:lvl1pPr algn="ctr">
              <a:defRPr sz="2000"/>
            </a:lvl1pPr>
          </a:lstStyle>
          <a:p>
            <a:pPr/>
            <a:r>
              <a:t>The three countries we chose are a cluster of Scandinavian countries such as Norway, European countries, specifically Italy, and finally America and the policies of different states. DD</a:t>
            </a:r>
          </a:p>
        </p:txBody>
      </p:sp>
      <p:sp>
        <p:nvSpPr>
          <p:cNvPr id="145" name="TextBox 7"/>
          <p:cNvSpPr txBox="1"/>
          <p:nvPr/>
        </p:nvSpPr>
        <p:spPr>
          <a:xfrm>
            <a:off x="2154476" y="4908458"/>
            <a:ext cx="9782828" cy="1628141"/>
          </a:xfrm>
          <a:prstGeom prst="rect">
            <a:avLst/>
          </a:prstGeom>
          <a:solidFill>
            <a:srgbClr val="FFFFFF"/>
          </a:solidFill>
          <a:ln w="12700">
            <a:solidFill>
              <a:schemeClr val="accent6"/>
            </a:solidFill>
            <a:miter/>
          </a:ln>
          <a:extLst>
            <a:ext uri="{C572A759-6A51-4108-AA02-DFA0A04FC94B}">
              <ma14:wrappingTextBoxFlag xmlns:ma14="http://schemas.microsoft.com/office/mac/drawingml/2011/main" val="1"/>
            </a:ext>
          </a:extLst>
        </p:spPr>
        <p:txBody>
          <a:bodyPr lIns="45719" rIns="45719">
            <a:spAutoFit/>
          </a:bodyPr>
          <a:lstStyle>
            <a:lvl1pPr algn="ctr">
              <a:defRPr sz="2000"/>
            </a:lvl1pPr>
          </a:lstStyle>
          <a:p>
            <a:pPr/>
            <a:r>
              <a:t>Collectively, we will each discuss and bring ideas forward relating to our country of choice, whilst then applying what we have found and comparing it with the provision seen throughout the United Kingdom currently, and where appropriate discuss how England, Wales, Scotland and Northern Ireland can justify implementing unique methods of learning into the Foundation Phase. JS</a:t>
            </a:r>
          </a:p>
        </p:txBody>
      </p:sp>
      <p:sp>
        <p:nvSpPr>
          <p:cNvPr id="146" name="TextBox 8"/>
          <p:cNvSpPr txBox="1"/>
          <p:nvPr/>
        </p:nvSpPr>
        <p:spPr>
          <a:xfrm>
            <a:off x="7436075" y="187889"/>
            <a:ext cx="4355301" cy="7010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4000">
                <a:latin typeface="Batang"/>
                <a:ea typeface="Batang"/>
                <a:cs typeface="Batang"/>
                <a:sym typeface="Batang"/>
              </a:defRPr>
            </a:lvl1pPr>
          </a:lstStyle>
          <a:p>
            <a:pPr/>
            <a:r>
              <a:t>INTRODUCTION</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4" presetID="2" grpId="1" fill="hold">
                                  <p:stCondLst>
                                    <p:cond delay="0"/>
                                  </p:stCondLst>
                                  <p:iterate type="el" backwards="0">
                                    <p:tmAbs val="0"/>
                                  </p:iterate>
                                  <p:childTnLst>
                                    <p:set>
                                      <p:cBhvr>
                                        <p:cTn id="6" fill="hold"/>
                                        <p:tgtEl>
                                          <p:spTgt spid="142"/>
                                        </p:tgtEl>
                                        <p:attrNameLst>
                                          <p:attrName>style.visibility</p:attrName>
                                        </p:attrNameLst>
                                      </p:cBhvr>
                                      <p:to>
                                        <p:strVal val="visible"/>
                                      </p:to>
                                    </p:set>
                                    <p:anim calcmode="lin" valueType="num">
                                      <p:cBhvr>
                                        <p:cTn id="7" dur="500" fill="hold"/>
                                        <p:tgtEl>
                                          <p:spTgt spid="142"/>
                                        </p:tgtEl>
                                        <p:attrNameLst>
                                          <p:attrName>ppt_x</p:attrName>
                                        </p:attrNameLst>
                                      </p:cBhvr>
                                      <p:tavLst>
                                        <p:tav tm="0">
                                          <p:val>
                                            <p:strVal val="#ppt_x"/>
                                          </p:val>
                                        </p:tav>
                                        <p:tav tm="100000">
                                          <p:val>
                                            <p:strVal val="#ppt_x"/>
                                          </p:val>
                                        </p:tav>
                                      </p:tavLst>
                                    </p:anim>
                                    <p:anim calcmode="lin" valueType="num">
                                      <p:cBhvr>
                                        <p:cTn id="8" dur="500" fill="hold"/>
                                        <p:tgtEl>
                                          <p:spTgt spid="14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4" presetID="2" grpId="2" fill="hold">
                                  <p:stCondLst>
                                    <p:cond delay="0"/>
                                  </p:stCondLst>
                                  <p:iterate type="el" backwards="0">
                                    <p:tmAbs val="0"/>
                                  </p:iterate>
                                  <p:childTnLst>
                                    <p:set>
                                      <p:cBhvr>
                                        <p:cTn id="12" fill="hold"/>
                                        <p:tgtEl>
                                          <p:spTgt spid="143"/>
                                        </p:tgtEl>
                                        <p:attrNameLst>
                                          <p:attrName>style.visibility</p:attrName>
                                        </p:attrNameLst>
                                      </p:cBhvr>
                                      <p:to>
                                        <p:strVal val="visible"/>
                                      </p:to>
                                    </p:set>
                                    <p:anim calcmode="lin" valueType="num">
                                      <p:cBhvr>
                                        <p:cTn id="13" dur="500" fill="hold"/>
                                        <p:tgtEl>
                                          <p:spTgt spid="143"/>
                                        </p:tgtEl>
                                        <p:attrNameLst>
                                          <p:attrName>ppt_x</p:attrName>
                                        </p:attrNameLst>
                                      </p:cBhvr>
                                      <p:tavLst>
                                        <p:tav tm="0">
                                          <p:val>
                                            <p:strVal val="#ppt_x"/>
                                          </p:val>
                                        </p:tav>
                                        <p:tav tm="100000">
                                          <p:val>
                                            <p:strVal val="#ppt_x"/>
                                          </p:val>
                                        </p:tav>
                                      </p:tavLst>
                                    </p:anim>
                                    <p:anim calcmode="lin" valueType="num">
                                      <p:cBhvr>
                                        <p:cTn id="14" dur="500" fill="hold"/>
                                        <p:tgtEl>
                                          <p:spTgt spid="14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Class="entr" nodeType="clickEffect" presetSubtype="10" presetID="3" grpId="3" fill="hold">
                                  <p:stCondLst>
                                    <p:cond delay="0"/>
                                  </p:stCondLst>
                                  <p:iterate type="el" backwards="0">
                                    <p:tmAbs val="0"/>
                                  </p:iterate>
                                  <p:childTnLst>
                                    <p:set>
                                      <p:cBhvr>
                                        <p:cTn id="18" fill="hold"/>
                                        <p:tgtEl>
                                          <p:spTgt spid="144"/>
                                        </p:tgtEl>
                                        <p:attrNameLst>
                                          <p:attrName>style.visibility</p:attrName>
                                        </p:attrNameLst>
                                      </p:cBhvr>
                                      <p:to>
                                        <p:strVal val="visible"/>
                                      </p:to>
                                    </p:set>
                                    <p:animEffect filter="blinds(horizontal)" transition="in">
                                      <p:cBhvr>
                                        <p:cTn id="19" dur="500"/>
                                        <p:tgtEl>
                                          <p:spTgt spid="144"/>
                                        </p:tgtEl>
                                      </p:cBhvr>
                                    </p:animEffect>
                                  </p:childTnLst>
                                </p:cTn>
                              </p:par>
                            </p:childTnLst>
                          </p:cTn>
                        </p:par>
                      </p:childTnLst>
                    </p:cTn>
                  </p:par>
                  <p:par>
                    <p:cTn id="20" fill="hold">
                      <p:stCondLst>
                        <p:cond delay="indefinite"/>
                      </p:stCondLst>
                      <p:childTnLst>
                        <p:par>
                          <p:cTn id="21" fill="hold">
                            <p:stCondLst>
                              <p:cond delay="0"/>
                            </p:stCondLst>
                            <p:childTnLst>
                              <p:par>
                                <p:cTn id="22" presetClass="entr" nodeType="clickEffect" presetSubtype="4" presetID="22" grpId="4" fill="hold">
                                  <p:stCondLst>
                                    <p:cond delay="0"/>
                                  </p:stCondLst>
                                  <p:iterate type="el" backwards="0">
                                    <p:tmAbs val="0"/>
                                  </p:iterate>
                                  <p:childTnLst>
                                    <p:set>
                                      <p:cBhvr>
                                        <p:cTn id="23" fill="hold"/>
                                        <p:tgtEl>
                                          <p:spTgt spid="145"/>
                                        </p:tgtEl>
                                        <p:attrNameLst>
                                          <p:attrName>style.visibility</p:attrName>
                                        </p:attrNameLst>
                                      </p:cBhvr>
                                      <p:to>
                                        <p:strVal val="visible"/>
                                      </p:to>
                                    </p:set>
                                    <p:animEffect filter="wipe(down)" transition="in">
                                      <p:cBhvr>
                                        <p:cTn id="24" dur="500"/>
                                        <p:tgtEl>
                                          <p:spTgt spid="145"/>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42" grpId="1"/>
      <p:bldP build="whole" bldLvl="1" animBg="1" rev="0" advAuto="0" spid="143" grpId="2"/>
      <p:bldP build="whole" bldLvl="1" animBg="1" rev="0" advAuto="0" spid="145" grpId="4"/>
      <p:bldP build="whole" bldLvl="1" animBg="1" rev="0" advAuto="0" spid="144" grpId="3"/>
    </p:bldLst>
  </p:timing>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48" name="Online Media 1" descr="Online Media 1"/>
          <p:cNvPicPr>
            <a:picLocks noChangeAspect="0"/>
          </p:cNvPicPr>
          <p:nvPr>
            <a:videoFile xmlns:mc="http://schemas.openxmlformats.org/markup-compatibility/2006" r:link="rId3" mc:Ignorable="aiw"/>
          </p:nvPr>
        </p:nvPicPr>
        <p:blipFill>
          <a:blip r:embed="rId4">
            <a:extLst/>
          </a:blip>
          <a:stretch>
            <a:fillRect/>
          </a:stretch>
        </p:blipFill>
        <p:spPr>
          <a:xfrm>
            <a:off x="1276864" y="706187"/>
            <a:ext cx="9638271" cy="5445625"/>
          </a:xfrm>
          <a:prstGeom prst="rect">
            <a:avLst/>
          </a:prstGeom>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1" fill="hold"/>
                                        <p:tgtEl>
                                          <p:spTgt spid="148"/>
                                        </p:tgtEl>
                                      </p:cBhvr>
                                    </p:cmd>
                                  </p:childTnLst>
                                </p:cTn>
                              </p:par>
                            </p:childTnLst>
                          </p:cTn>
                        </p:par>
                      </p:childTnLst>
                    </p:cTn>
                  </p:par>
                  <p:par>
                    <p:cTn id="7" fill="hold">
                      <p:stCondLst>
                        <p:cond delay="indefinite"/>
                      </p:stCondLst>
                      <p:childTnLst>
                        <p:par>
                          <p:cTn id="8" fill="hold">
                            <p:stCondLst>
                              <p:cond delay="0"/>
                            </p:stCondLst>
                            <p:childTnLst>
                              <p:par>
                                <p:cTn id="9" presetClass="mediacall" nodeType="clickEffect" presetSubtype="0" presetID="3" grpId="1" fill="hold">
                                  <p:stCondLst>
                                    <p:cond delay="0"/>
                                  </p:stCondLst>
                                  <p:childTnLst>
                                    <p:cmd type="call" cmd="stop">
                                      <p:cBhvr>
                                        <p:cTn id="10" dur="1000" fill="hold"/>
                                        <p:tgtEl>
                                          <p:spTgt spid="148"/>
                                        </p:tgtEl>
                                      </p:cBhvr>
                                    </p:cmd>
                                  </p:childTnLst>
                                </p:cTn>
                              </p:par>
                            </p:childTnLst>
                          </p:cTn>
                        </p:par>
                      </p:childTnLst>
                    </p:cTn>
                  </p:par>
                </p:childTnLst>
              </p:cTn>
              <p:prevCondLst>
                <p:cond evt="onPrev">
                  <p:tgtEl>
                    <p:sldTgt/>
                  </p:tgtEl>
                </p:cond>
              </p:prevCondLst>
              <p:nextCondLst>
                <p:cond evt="onNext">
                  <p:tgtEl>
                    <p:sldTgt/>
                  </p:tgtEl>
                </p:cond>
              </p:nextCondLst>
            </p:seq>
            <p:video fullScrn="0">
              <p:cMediaNode mute="0" showWhenStopped="1" numSld="1" vol="80000">
                <p:cTn id="11" fill="hold" display="0">
                  <p:stCondLst>
                    <p:cond delay="indefinite"/>
                  </p:stCondLst>
                </p:cTn>
                <p:tgtEl>
                  <p:spTgt spid="148"/>
                </p:tgtEl>
              </p:cMediaNode>
            </p:video>
            <p:seq concurrent="1" prevAc="none" nextAc="seek">
              <p:cTn id="12" evtFilter="cancelBubble" nodeType="interactiveSeq" restart="whenNotActive" fill="hold">
                <p:stCondLst>
                  <p:cond delay="0" evt="onClick">
                    <p:tgtEl>
                      <p:spTgt spid="148"/>
                    </p:tgtEl>
                  </p:cond>
                </p:stCondLst>
                <p:endSync delay="0" evt="end">
                  <p:rtn val="all"/>
                </p:endSync>
                <p:childTnLst>
                  <p:par>
                    <p:cTn id="13" fill="hold">
                      <p:stCondLst>
                        <p:cond delay="0"/>
                      </p:stCondLst>
                      <p:childTnLst>
                        <p:par>
                          <p:cTn id="14" fill="hold">
                            <p:stCondLst>
                              <p:cond delay="0"/>
                            </p:stCondLst>
                            <p:childTnLst>
                              <p:par>
                                <p:cTn id="15" presetClass="mediacall" nodeType="clickEffect" presetSubtype="0" presetID="2" fill="hold">
                                  <p:stCondLst>
                                    <p:cond delay="0"/>
                                  </p:stCondLst>
                                  <p:childTnLst>
                                    <p:cmd type="call" cmd="togglePause">
                                      <p:cBhvr>
                                        <p:cTn id="16" dur="1" fill="hold"/>
                                        <p:tgtEl>
                                          <p:spTgt spid="148"/>
                                        </p:tgtEl>
                                      </p:cBhvr>
                                    </p:cmd>
                                  </p:childTnLst>
                                </p:cTn>
                              </p:par>
                            </p:childTnLst>
                          </p:cTn>
                        </p:par>
                      </p:childTnLst>
                    </p:cTn>
                  </p:par>
                </p:childTnLst>
              </p:cTn>
              <p:nextCondLst>
                <p:cond delay="0" evt="onClick">
                  <p:tgtEl>
                    <p:spTgt spid="148"/>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2" name="Rectangle 1"/>
          <p:cNvSpPr txBox="1"/>
          <p:nvPr/>
        </p:nvSpPr>
        <p:spPr>
          <a:xfrm>
            <a:off x="310345" y="2251754"/>
            <a:ext cx="11571310" cy="23266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p>
            <a:pPr algn="ctr">
              <a:defRPr sz="5700">
                <a:solidFill>
                  <a:schemeClr val="accent1"/>
                </a:solidFill>
                <a:effectLst>
                  <a:outerShdw sx="100000" sy="100000" kx="0" ky="0" algn="b" rotWithShape="0" blurRad="38100" dist="25400" dir="5400000">
                    <a:srgbClr val="6E747A">
                      <a:alpha val="43000"/>
                    </a:srgbClr>
                  </a:outerShdw>
                </a:effectLst>
              </a:defRPr>
            </a:pPr>
            <a:r>
              <a:t>“Interactions early and often matter”</a:t>
            </a:r>
          </a:p>
          <a:p>
            <a:pPr algn="ctr">
              <a:defRPr sz="5400">
                <a:solidFill>
                  <a:schemeClr val="accent1"/>
                </a:solidFill>
                <a:effectLst>
                  <a:outerShdw sx="100000" sy="100000" kx="0" ky="0" algn="b" rotWithShape="0" blurRad="38100" dist="25400" dir="5400000">
                    <a:srgbClr val="6E747A">
                      <a:alpha val="43000"/>
                    </a:srgbClr>
                  </a:outerShdw>
                </a:effectLst>
              </a:defRPr>
            </a:pPr>
          </a:p>
          <a:p>
            <a:pPr algn="ctr">
              <a:defRPr sz="3600">
                <a:solidFill>
                  <a:schemeClr val="accent1"/>
                </a:solidFill>
                <a:effectLst>
                  <a:outerShdw sx="100000" sy="100000" kx="0" ky="0" algn="b" rotWithShape="0" blurRad="38100" dist="25400" dir="5400000">
                    <a:srgbClr val="6E747A">
                      <a:alpha val="43000"/>
                    </a:srgbClr>
                  </a:outerShdw>
                </a:effectLst>
              </a:defRPr>
            </a:pPr>
            <a:r>
              <a:t>TEDTalk (2021)</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16" presetID="23" grpId="1" fill="hold">
                                  <p:stCondLst>
                                    <p:cond delay="0"/>
                                  </p:stCondLst>
                                  <p:iterate type="el" backwards="0">
                                    <p:tmAbs val="0"/>
                                  </p:iterate>
                                  <p:childTnLst>
                                    <p:set>
                                      <p:cBhvr>
                                        <p:cTn id="6" fill="hold"/>
                                        <p:tgtEl>
                                          <p:spTgt spid="152">
                                            <p:bg/>
                                          </p:spTgt>
                                        </p:tgtEl>
                                        <p:attrNameLst>
                                          <p:attrName>style.visibility</p:attrName>
                                        </p:attrNameLst>
                                      </p:cBhvr>
                                      <p:to>
                                        <p:strVal val="visible"/>
                                      </p:to>
                                    </p:set>
                                    <p:anim calcmode="lin" valueType="num">
                                      <p:cBhvr>
                                        <p:cTn id="7" dur="500" fill="hold"/>
                                        <p:tgtEl>
                                          <p:spTgt spid="152">
                                            <p:bg/>
                                          </p:spTgt>
                                        </p:tgtEl>
                                        <p:attrNameLst>
                                          <p:attrName>ppt_w</p:attrName>
                                        </p:attrNameLst>
                                      </p:cBhvr>
                                      <p:tavLst>
                                        <p:tav tm="0">
                                          <p:val>
                                            <p:fltVal val="0"/>
                                          </p:val>
                                        </p:tav>
                                        <p:tav tm="100000">
                                          <p:val>
                                            <p:strVal val="#ppt_w"/>
                                          </p:val>
                                        </p:tav>
                                      </p:tavLst>
                                    </p:anim>
                                    <p:anim calcmode="lin" valueType="num">
                                      <p:cBhvr>
                                        <p:cTn id="8" dur="500" fill="hold"/>
                                        <p:tgtEl>
                                          <p:spTgt spid="152">
                                            <p:bg/>
                                          </p:spTgt>
                                        </p:tgtEl>
                                        <p:attrNameLst>
                                          <p:attrName>ppt_h</p:attrName>
                                        </p:attrNameLst>
                                      </p:cBhvr>
                                      <p:tavLst>
                                        <p:tav tm="0">
                                          <p:val>
                                            <p:fltVal val="0"/>
                                          </p:val>
                                        </p:tav>
                                        <p:tav tm="100000">
                                          <p:val>
                                            <p:strVal val="#ppt_h"/>
                                          </p:val>
                                        </p:tav>
                                      </p:tavLst>
                                    </p:anim>
                                  </p:childTnLst>
                                </p:cTn>
                              </p:par>
                              <p:par>
                                <p:cTn id="9" presetClass="entr" nodeType="withEffect" presetSubtype="16" presetID="23" grpId="1" fill="hold">
                                  <p:stCondLst>
                                    <p:cond delay="0"/>
                                  </p:stCondLst>
                                  <p:iterate type="el" backwards="0">
                                    <p:tmAbs val="0"/>
                                  </p:iterate>
                                  <p:childTnLst>
                                    <p:set>
                                      <p:cBhvr>
                                        <p:cTn id="10" fill="hold"/>
                                        <p:tgtEl>
                                          <p:spTgt spid="152">
                                            <p:txEl>
                                              <p:pRg st="0" end="0"/>
                                            </p:txEl>
                                          </p:spTgt>
                                        </p:tgtEl>
                                        <p:attrNameLst>
                                          <p:attrName>style.visibility</p:attrName>
                                        </p:attrNameLst>
                                      </p:cBhvr>
                                      <p:to>
                                        <p:strVal val="visible"/>
                                      </p:to>
                                    </p:set>
                                    <p:anim calcmode="lin" valueType="num">
                                      <p:cBhvr>
                                        <p:cTn id="11" dur="500" fill="hold"/>
                                        <p:tgtEl>
                                          <p:spTgt spid="152">
                                            <p:txEl>
                                              <p:pRg st="0" end="0"/>
                                            </p:txEl>
                                          </p:spTgt>
                                        </p:tgtEl>
                                        <p:attrNameLst>
                                          <p:attrName>ppt_w</p:attrName>
                                        </p:attrNameLst>
                                      </p:cBhvr>
                                      <p:tavLst>
                                        <p:tav tm="0">
                                          <p:val>
                                            <p:fltVal val="0"/>
                                          </p:val>
                                        </p:tav>
                                        <p:tav tm="100000">
                                          <p:val>
                                            <p:strVal val="#ppt_w"/>
                                          </p:val>
                                        </p:tav>
                                      </p:tavLst>
                                    </p:anim>
                                    <p:anim calcmode="lin" valueType="num">
                                      <p:cBhvr>
                                        <p:cTn id="12" dur="500" fill="hold"/>
                                        <p:tgtEl>
                                          <p:spTgt spid="152">
                                            <p:txEl>
                                              <p:pRg st="0" end="0"/>
                                            </p:txEl>
                                          </p:spTgt>
                                        </p:tgtEl>
                                        <p:attrNameLst>
                                          <p:attrName>ppt_h</p:attrName>
                                        </p:attrNameLst>
                                      </p:cBhvr>
                                      <p:tavLst>
                                        <p:tav tm="0">
                                          <p:val>
                                            <p:fltVal val="0"/>
                                          </p:val>
                                        </p:tav>
                                        <p:tav tm="100000">
                                          <p:val>
                                            <p:strVal val="#ppt_h"/>
                                          </p:val>
                                        </p:tav>
                                      </p:tavLst>
                                    </p:anim>
                                  </p:childTnLst>
                                </p:cTn>
                              </p:par>
                            </p:childTnLst>
                          </p:cTn>
                        </p:par>
                        <p:par>
                          <p:cTn id="13" fill="hold">
                            <p:stCondLst>
                              <p:cond delay="500"/>
                            </p:stCondLst>
                            <p:childTnLst>
                              <p:par>
                                <p:cTn id="14" presetClass="entr" nodeType="afterEffect" presetSubtype="16" presetID="23" grpId="1" fill="hold">
                                  <p:stCondLst>
                                    <p:cond delay="0"/>
                                  </p:stCondLst>
                                  <p:iterate type="el" backwards="0">
                                    <p:tmAbs val="0"/>
                                  </p:iterate>
                                  <p:childTnLst>
                                    <p:set>
                                      <p:cBhvr>
                                        <p:cTn id="15" fill="hold"/>
                                        <p:tgtEl>
                                          <p:spTgt spid="152">
                                            <p:txEl>
                                              <p:pRg st="1" end="1"/>
                                            </p:txEl>
                                          </p:spTgt>
                                        </p:tgtEl>
                                        <p:attrNameLst>
                                          <p:attrName>style.visibility</p:attrName>
                                        </p:attrNameLst>
                                      </p:cBhvr>
                                      <p:to>
                                        <p:strVal val="visible"/>
                                      </p:to>
                                    </p:set>
                                    <p:anim calcmode="lin" valueType="num">
                                      <p:cBhvr>
                                        <p:cTn id="16" dur="500" fill="hold"/>
                                        <p:tgtEl>
                                          <p:spTgt spid="152">
                                            <p:txEl>
                                              <p:pRg st="1" end="1"/>
                                            </p:txEl>
                                          </p:spTgt>
                                        </p:tgtEl>
                                        <p:attrNameLst>
                                          <p:attrName>ppt_w</p:attrName>
                                        </p:attrNameLst>
                                      </p:cBhvr>
                                      <p:tavLst>
                                        <p:tav tm="0">
                                          <p:val>
                                            <p:fltVal val="0"/>
                                          </p:val>
                                        </p:tav>
                                        <p:tav tm="100000">
                                          <p:val>
                                            <p:strVal val="#ppt_w"/>
                                          </p:val>
                                        </p:tav>
                                      </p:tavLst>
                                    </p:anim>
                                    <p:anim calcmode="lin" valueType="num">
                                      <p:cBhvr>
                                        <p:cTn id="17" dur="500" fill="hold"/>
                                        <p:tgtEl>
                                          <p:spTgt spid="152">
                                            <p:txEl>
                                              <p:pRg st="1" end="1"/>
                                            </p:txEl>
                                          </p:spTgt>
                                        </p:tgtEl>
                                        <p:attrNameLst>
                                          <p:attrName>ppt_h</p:attrName>
                                        </p:attrNameLst>
                                      </p:cBhvr>
                                      <p:tavLst>
                                        <p:tav tm="0">
                                          <p:val>
                                            <p:fltVal val="0"/>
                                          </p:val>
                                        </p:tav>
                                        <p:tav tm="100000">
                                          <p:val>
                                            <p:strVal val="#ppt_h"/>
                                          </p:val>
                                        </p:tav>
                                      </p:tavLst>
                                    </p:anim>
                                  </p:childTnLst>
                                </p:cTn>
                              </p:par>
                            </p:childTnLst>
                          </p:cTn>
                        </p:par>
                        <p:par>
                          <p:cTn id="18" fill="hold">
                            <p:stCondLst>
                              <p:cond delay="1000"/>
                            </p:stCondLst>
                            <p:childTnLst>
                              <p:par>
                                <p:cTn id="19" presetClass="entr" nodeType="afterEffect" presetSubtype="16" presetID="23" grpId="1" fill="hold">
                                  <p:stCondLst>
                                    <p:cond delay="0"/>
                                  </p:stCondLst>
                                  <p:iterate type="el" backwards="0">
                                    <p:tmAbs val="0"/>
                                  </p:iterate>
                                  <p:childTnLst>
                                    <p:set>
                                      <p:cBhvr>
                                        <p:cTn id="20" fill="hold"/>
                                        <p:tgtEl>
                                          <p:spTgt spid="152">
                                            <p:txEl>
                                              <p:pRg st="2" end="2"/>
                                            </p:txEl>
                                          </p:spTgt>
                                        </p:tgtEl>
                                        <p:attrNameLst>
                                          <p:attrName>style.visibility</p:attrName>
                                        </p:attrNameLst>
                                      </p:cBhvr>
                                      <p:to>
                                        <p:strVal val="visible"/>
                                      </p:to>
                                    </p:set>
                                    <p:anim calcmode="lin" valueType="num">
                                      <p:cBhvr>
                                        <p:cTn id="21" dur="500" fill="hold"/>
                                        <p:tgtEl>
                                          <p:spTgt spid="152">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152">
                                            <p:txEl>
                                              <p:pRg st="2" end="2"/>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152" grpId="1"/>
    </p:bldLst>
  </p:timing>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6" name="Text Placeholder 2"/>
          <p:cNvSpPr txBox="1"/>
          <p:nvPr>
            <p:ph type="body" sz="quarter" idx="1"/>
          </p:nvPr>
        </p:nvSpPr>
        <p:spPr>
          <a:xfrm>
            <a:off x="9112494" y="914255"/>
            <a:ext cx="2952184" cy="2670274"/>
          </a:xfrm>
          <a:prstGeom prst="rect">
            <a:avLst/>
          </a:prstGeom>
        </p:spPr>
        <p:txBody>
          <a:bodyPr/>
          <a:lstStyle>
            <a:lvl1pPr>
              <a:defRPr sz="2500">
                <a:latin typeface="Batang"/>
                <a:ea typeface="Batang"/>
                <a:cs typeface="Batang"/>
                <a:sym typeface="Batang"/>
              </a:defRPr>
            </a:lvl1pPr>
          </a:lstStyle>
          <a:p>
            <a:pPr/>
            <a:r>
              <a:t>PE as a compulsory subject in the curriculum</a:t>
            </a:r>
          </a:p>
        </p:txBody>
      </p:sp>
      <p:pic>
        <p:nvPicPr>
          <p:cNvPr id="157" name="Picture 7" descr="Picture 7"/>
          <p:cNvPicPr>
            <a:picLocks noChangeAspect="1"/>
          </p:cNvPicPr>
          <p:nvPr/>
        </p:nvPicPr>
        <p:blipFill>
          <a:blip r:embed="rId3">
            <a:extLst/>
          </a:blip>
          <a:stretch>
            <a:fillRect/>
          </a:stretch>
        </p:blipFill>
        <p:spPr>
          <a:xfrm>
            <a:off x="8953004" y="3584528"/>
            <a:ext cx="3111674" cy="2339199"/>
          </a:xfrm>
          <a:prstGeom prst="rect">
            <a:avLst/>
          </a:prstGeom>
          <a:ln w="12700">
            <a:miter lim="400000"/>
          </a:ln>
        </p:spPr>
      </p:pic>
      <p:sp>
        <p:nvSpPr>
          <p:cNvPr id="158" name="TextBox 3"/>
          <p:cNvSpPr txBox="1"/>
          <p:nvPr/>
        </p:nvSpPr>
        <p:spPr>
          <a:xfrm>
            <a:off x="556353" y="1273286"/>
            <a:ext cx="3244240" cy="1323341"/>
          </a:xfrm>
          <a:prstGeom prst="rect">
            <a:avLst/>
          </a:prstGeom>
          <a:solidFill>
            <a:srgbClr val="FFFFFF"/>
          </a:solidFill>
          <a:ln w="12700">
            <a:solidFill>
              <a:schemeClr val="accent1"/>
            </a:solidFill>
            <a:miter/>
          </a:ln>
          <a:extLst>
            <a:ext uri="{C572A759-6A51-4108-AA02-DFA0A04FC94B}">
              <ma14:wrappingTextBoxFlag xmlns:ma14="http://schemas.microsoft.com/office/mac/drawingml/2011/main" val="1"/>
            </a:ext>
          </a:extLst>
        </p:spPr>
        <p:txBody>
          <a:bodyPr lIns="45719" rIns="45719">
            <a:spAutoFit/>
          </a:bodyPr>
          <a:lstStyle>
            <a:lvl1pPr algn="ctr">
              <a:defRPr sz="2000"/>
            </a:lvl1pPr>
          </a:lstStyle>
          <a:p>
            <a:pPr/>
            <a:r>
              <a:t>Hardman (2008) states how PE is a subject that is compulsory for every young person. RF</a:t>
            </a:r>
          </a:p>
        </p:txBody>
      </p:sp>
      <p:sp>
        <p:nvSpPr>
          <p:cNvPr id="159" name="TextBox 4"/>
          <p:cNvSpPr txBox="1"/>
          <p:nvPr/>
        </p:nvSpPr>
        <p:spPr>
          <a:xfrm>
            <a:off x="4367893" y="1935005"/>
            <a:ext cx="4177303" cy="1628141"/>
          </a:xfrm>
          <a:prstGeom prst="rect">
            <a:avLst/>
          </a:prstGeom>
          <a:solidFill>
            <a:srgbClr val="FFFFFF"/>
          </a:solidFill>
          <a:ln w="12700">
            <a:solidFill>
              <a:schemeClr val="accent2"/>
            </a:solidFill>
            <a:miter/>
          </a:ln>
          <a:extLst>
            <a:ext uri="{C572A759-6A51-4108-AA02-DFA0A04FC94B}">
              <ma14:wrappingTextBoxFlag xmlns:ma14="http://schemas.microsoft.com/office/mac/drawingml/2011/main" val="1"/>
            </a:ext>
          </a:extLst>
        </p:spPr>
        <p:txBody>
          <a:bodyPr lIns="45719" rIns="45719">
            <a:spAutoFit/>
          </a:bodyPr>
          <a:lstStyle>
            <a:lvl1pPr algn="ctr">
              <a:defRPr sz="2000"/>
            </a:lvl1pPr>
          </a:lstStyle>
          <a:p>
            <a:pPr/>
            <a:r>
              <a:t>Its significance in individual development is crucial to keep children in sustained participation in learning and physical activity for life. DD</a:t>
            </a:r>
          </a:p>
        </p:txBody>
      </p:sp>
      <p:sp>
        <p:nvSpPr>
          <p:cNvPr id="160" name="TextBox 8"/>
          <p:cNvSpPr txBox="1"/>
          <p:nvPr/>
        </p:nvSpPr>
        <p:spPr>
          <a:xfrm>
            <a:off x="760816" y="4107386"/>
            <a:ext cx="7496700" cy="1628141"/>
          </a:xfrm>
          <a:prstGeom prst="rect">
            <a:avLst/>
          </a:prstGeom>
          <a:solidFill>
            <a:srgbClr val="FFFFFF"/>
          </a:solidFill>
          <a:ln w="12700">
            <a:solidFill>
              <a:schemeClr val="accent4"/>
            </a:solidFill>
            <a:miter/>
          </a:ln>
          <a:extLst>
            <a:ext uri="{C572A759-6A51-4108-AA02-DFA0A04FC94B}">
              <ma14:wrappingTextBoxFlag xmlns:ma14="http://schemas.microsoft.com/office/mac/drawingml/2011/main" val="1"/>
            </a:ext>
          </a:extLst>
        </p:spPr>
        <p:txBody>
          <a:bodyPr lIns="45719" rIns="45719">
            <a:spAutoFit/>
          </a:bodyPr>
          <a:lstStyle>
            <a:lvl1pPr algn="ctr">
              <a:defRPr sz="2000"/>
            </a:lvl1pPr>
          </a:lstStyle>
          <a:p>
            <a:pPr/>
            <a:r>
              <a:t>The Early Years is crucial in helping children develop Fundamental Movement Skills (FMS) such as hopping, running and jumping to ensure optimal development of skills is reached (Hardman, 2008) and to create opportunities for growth and development (Hardman, 2008, p. 7). JS</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16" presetID="23" grpId="1" fill="hold">
                                  <p:stCondLst>
                                    <p:cond delay="0"/>
                                  </p:stCondLst>
                                  <p:iterate type="el" backwards="0">
                                    <p:tmAbs val="0"/>
                                  </p:iterate>
                                  <p:childTnLst>
                                    <p:set>
                                      <p:cBhvr>
                                        <p:cTn id="6" fill="hold"/>
                                        <p:tgtEl>
                                          <p:spTgt spid="158"/>
                                        </p:tgtEl>
                                        <p:attrNameLst>
                                          <p:attrName>style.visibility</p:attrName>
                                        </p:attrNameLst>
                                      </p:cBhvr>
                                      <p:to>
                                        <p:strVal val="visible"/>
                                      </p:to>
                                    </p:set>
                                    <p:anim calcmode="lin" valueType="num">
                                      <p:cBhvr>
                                        <p:cTn id="7" dur="1000" fill="hold"/>
                                        <p:tgtEl>
                                          <p:spTgt spid="158"/>
                                        </p:tgtEl>
                                        <p:attrNameLst>
                                          <p:attrName>ppt_w</p:attrName>
                                        </p:attrNameLst>
                                      </p:cBhvr>
                                      <p:tavLst>
                                        <p:tav tm="0">
                                          <p:val>
                                            <p:fltVal val="0"/>
                                          </p:val>
                                        </p:tav>
                                        <p:tav tm="100000">
                                          <p:val>
                                            <p:strVal val="#ppt_w"/>
                                          </p:val>
                                        </p:tav>
                                      </p:tavLst>
                                    </p:anim>
                                    <p:anim calcmode="lin" valueType="num">
                                      <p:cBhvr>
                                        <p:cTn id="8" dur="1000" fill="hold"/>
                                        <p:tgtEl>
                                          <p:spTgt spid="158"/>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10" presetID="19" grpId="2" fill="hold">
                                  <p:stCondLst>
                                    <p:cond delay="0"/>
                                  </p:stCondLst>
                                  <p:iterate type="el" backwards="0">
                                    <p:tmAbs val="0"/>
                                  </p:iterate>
                                  <p:childTnLst>
                                    <p:set>
                                      <p:cBhvr>
                                        <p:cTn id="12" fill="hold"/>
                                        <p:tgtEl>
                                          <p:spTgt spid="159"/>
                                        </p:tgtEl>
                                        <p:attrNameLst>
                                          <p:attrName>style.visibility</p:attrName>
                                        </p:attrNameLst>
                                      </p:cBhvr>
                                      <p:to>
                                        <p:strVal val="visible"/>
                                      </p:to>
                                    </p:set>
                                    <p:anim calcmode="lin" valueType="num">
                                      <p:cBhvr>
                                        <p:cTn id="13" dur="2000" fill="hold"/>
                                        <p:tgtEl>
                                          <p:spTgt spid="159"/>
                                        </p:tgtEl>
                                        <p:attrNameLst>
                                          <p:attrName>ppt_w</p:attrName>
                                        </p:attrNameLst>
                                      </p:cBhvr>
                                      <p:tavLst>
                                        <p:tav tm="0" fmla="#ppt_w*sin(2.5*pi*$)">
                                          <p:val>
                                            <p:fltVal val="0"/>
                                          </p:val>
                                        </p:tav>
                                        <p:tav tm="100000">
                                          <p:val>
                                            <p:fltVal val="1"/>
                                          </p:val>
                                        </p:tav>
                                      </p:tavLst>
                                    </p:anim>
                                    <p:anim calcmode="lin" valueType="num">
                                      <p:cBhvr>
                                        <p:cTn id="14" dur="2000" fill="hold"/>
                                        <p:tgtEl>
                                          <p:spTgt spid="159"/>
                                        </p:tgtEl>
                                        <p:attrNameLst>
                                          <p:attrName>ppt_h</p:attrName>
                                        </p:attrNameLst>
                                      </p:cBhvr>
                                      <p:tavLst>
                                        <p:tav tm="0">
                                          <p:val>
                                            <p:strVal val="#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Class="entr" nodeType="clickEffect" presetSubtype="10" presetID="19" grpId="3" fill="hold">
                                  <p:stCondLst>
                                    <p:cond delay="0"/>
                                  </p:stCondLst>
                                  <p:iterate type="el" backwards="0">
                                    <p:tmAbs val="0"/>
                                  </p:iterate>
                                  <p:childTnLst>
                                    <p:set>
                                      <p:cBhvr>
                                        <p:cTn id="18" fill="hold"/>
                                        <p:tgtEl>
                                          <p:spTgt spid="160"/>
                                        </p:tgtEl>
                                        <p:attrNameLst>
                                          <p:attrName>style.visibility</p:attrName>
                                        </p:attrNameLst>
                                      </p:cBhvr>
                                      <p:to>
                                        <p:strVal val="visible"/>
                                      </p:to>
                                    </p:set>
                                    <p:anim calcmode="lin" valueType="num">
                                      <p:cBhvr>
                                        <p:cTn id="19" dur="500" fill="hold"/>
                                        <p:tgtEl>
                                          <p:spTgt spid="160"/>
                                        </p:tgtEl>
                                        <p:attrNameLst>
                                          <p:attrName>ppt_w</p:attrName>
                                        </p:attrNameLst>
                                      </p:cBhvr>
                                      <p:tavLst>
                                        <p:tav tm="0" fmla="#ppt_w*sin(2.5*pi*$)">
                                          <p:val>
                                            <p:fltVal val="0"/>
                                          </p:val>
                                        </p:tav>
                                        <p:tav tm="100000">
                                          <p:val>
                                            <p:fltVal val="1"/>
                                          </p:val>
                                        </p:tav>
                                      </p:tavLst>
                                    </p:anim>
                                    <p:anim calcmode="lin" valueType="num">
                                      <p:cBhvr>
                                        <p:cTn id="20" dur="500" fill="hold"/>
                                        <p:tgtEl>
                                          <p:spTgt spid="160"/>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60" grpId="3"/>
      <p:bldP build="whole" bldLvl="1" animBg="1" rev="0" advAuto="0" spid="159" grpId="2"/>
      <p:bldP build="whole" bldLvl="1" animBg="1" rev="0" advAuto="0" spid="158" grpId="1"/>
    </p:bldLst>
  </p:timing>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4" name="TextBox 1"/>
          <p:cNvSpPr txBox="1"/>
          <p:nvPr/>
        </p:nvSpPr>
        <p:spPr>
          <a:xfrm>
            <a:off x="379351" y="284203"/>
            <a:ext cx="11486844" cy="65430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lgn="ctr">
              <a:defRPr sz="3200">
                <a:latin typeface="Batang"/>
                <a:ea typeface="Batang"/>
                <a:cs typeface="Batang"/>
                <a:sym typeface="Batang"/>
              </a:defRPr>
            </a:pPr>
            <a:r>
              <a:t>CONCERNS FOR PE AS A SUBJECT ACROSS ALL CURRICULUM AGES </a:t>
            </a:r>
            <a:r>
              <a:rPr sz="1200"/>
              <a:t>JS</a:t>
            </a:r>
            <a:endParaRPr sz="1200"/>
          </a:p>
          <a:p>
            <a:pPr marL="342900" indent="-342900">
              <a:buSzPts val="2000"/>
              <a:buFont typeface="Symbol"/>
              <a:buChar char="-"/>
              <a:defRPr sz="2000"/>
            </a:pPr>
          </a:p>
          <a:p>
            <a:pPr algn="just">
              <a:defRPr sz="2000"/>
            </a:pPr>
          </a:p>
          <a:p>
            <a:pPr marL="342900" indent="-342900" algn="just">
              <a:buSzPts val="2000"/>
              <a:buFont typeface="Symbol"/>
              <a:buChar char="-"/>
              <a:defRPr sz="2000"/>
            </a:pPr>
            <a:r>
              <a:t>There have been concerns for physical education as a subject, particularly the educational value that physical education provides within the curriculum (Hardman, 2008)</a:t>
            </a:r>
          </a:p>
          <a:p>
            <a:pPr algn="just">
              <a:defRPr sz="2000"/>
            </a:pPr>
            <a:r>
              <a:t> </a:t>
            </a:r>
          </a:p>
          <a:p>
            <a:pPr algn="just">
              <a:defRPr sz="2000"/>
            </a:pPr>
            <a:r>
              <a:t> </a:t>
            </a:r>
          </a:p>
          <a:p>
            <a:pPr marL="342900" indent="-342900" algn="just">
              <a:buSzPts val="2000"/>
              <a:buFont typeface="Symbol"/>
              <a:buChar char="-"/>
              <a:defRPr sz="2000"/>
            </a:pPr>
            <a:r>
              <a:t>Sprake and Walker, (2013) research discusses the concerns for physical education due to the dualist approach it has taken for all educational stages, with the research focusing on how physical education can be deemed valuable (Hardman, 2008).</a:t>
            </a:r>
          </a:p>
          <a:p>
            <a:pPr algn="just">
              <a:defRPr sz="2000"/>
            </a:pPr>
            <a:r>
              <a:t> </a:t>
            </a:r>
          </a:p>
          <a:p>
            <a:pPr algn="just">
              <a:defRPr sz="2000"/>
            </a:pPr>
          </a:p>
          <a:p>
            <a:pPr marL="342900" indent="-342900" algn="just">
              <a:buSzPts val="2000"/>
              <a:buFont typeface="Symbol"/>
              <a:buChar char="-"/>
              <a:defRPr sz="2000"/>
            </a:pPr>
            <a:r>
              <a:t>Therefore, they discuss the term of physical literacy and how this term may be the vision needed to allow PE to reassert itself as a valuable subject through the implementation of holistic approaches (Sprake and Walker, 2013).</a:t>
            </a:r>
          </a:p>
          <a:p>
            <a:pPr marL="342900" indent="-342900" algn="just">
              <a:buSzPts val="2000"/>
              <a:buFont typeface="Symbol"/>
              <a:buChar char="-"/>
              <a:defRPr sz="2000"/>
            </a:pPr>
          </a:p>
          <a:p>
            <a:pPr marL="342900" indent="-342900" algn="just">
              <a:buSzPts val="2000"/>
              <a:buFont typeface="Symbol"/>
              <a:buChar char="-"/>
              <a:defRPr sz="2000"/>
            </a:pPr>
          </a:p>
          <a:p>
            <a:pPr marL="342900" indent="-342900" algn="just">
              <a:buSzPts val="2000"/>
              <a:buFont typeface="Symbol"/>
              <a:buChar char="-"/>
              <a:defRPr sz="2000"/>
            </a:pPr>
            <a:r>
              <a:t>These holistic approaches can be brought in through using unique methods of learning through the outdoors and play, which is advocated through the foundation phase of learning.</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6" name="Title 1"/>
          <p:cNvSpPr txBox="1"/>
          <p:nvPr>
            <p:ph type="title"/>
          </p:nvPr>
        </p:nvSpPr>
        <p:spPr>
          <a:xfrm>
            <a:off x="572200" y="810343"/>
            <a:ext cx="3478085" cy="1408064"/>
          </a:xfrm>
          <a:prstGeom prst="rect">
            <a:avLst/>
          </a:prstGeom>
        </p:spPr>
        <p:txBody>
          <a:bodyPr/>
          <a:lstStyle/>
          <a:p>
            <a:pPr/>
            <a:r>
              <a:t>What's being </a:t>
            </a:r>
            <a:br/>
            <a:r>
              <a:t>Done in England</a:t>
            </a:r>
          </a:p>
        </p:txBody>
      </p:sp>
      <p:sp>
        <p:nvSpPr>
          <p:cNvPr id="167" name="Content Placeholder 2"/>
          <p:cNvSpPr txBox="1"/>
          <p:nvPr>
            <p:ph type="body" idx="1"/>
          </p:nvPr>
        </p:nvSpPr>
        <p:spPr>
          <a:xfrm>
            <a:off x="4534931" y="630194"/>
            <a:ext cx="7562334" cy="5597611"/>
          </a:xfrm>
          <a:prstGeom prst="rect">
            <a:avLst/>
          </a:prstGeom>
        </p:spPr>
        <p:txBody>
          <a:bodyPr/>
          <a:lstStyle/>
          <a:p>
            <a:pPr marL="342899" indent="-342899">
              <a:buSzPts val="1900"/>
              <a:buFont typeface="Symbol"/>
              <a:buChar char="-"/>
              <a:defRPr sz="1900">
                <a:latin typeface="Helvetica Neue"/>
                <a:ea typeface="Helvetica Neue"/>
                <a:cs typeface="Helvetica Neue"/>
                <a:sym typeface="Helvetica Neue"/>
              </a:defRPr>
            </a:pPr>
            <a:r>
              <a:t>Sprake and Walker, (2013) refer to the English curriculum which from the range of subjects suggest the education system is attempting to promote holistic development within children.</a:t>
            </a:r>
          </a:p>
          <a:p>
            <a:pPr marL="342899" indent="-342899">
              <a:buSzPts val="1900"/>
              <a:buFont typeface="Symbol"/>
              <a:buChar char="-"/>
              <a:defRPr sz="1900">
                <a:latin typeface="Helvetica Neue"/>
                <a:ea typeface="Helvetica Neue"/>
                <a:cs typeface="Helvetica Neue"/>
                <a:sym typeface="Helvetica Neue"/>
              </a:defRPr>
            </a:pPr>
            <a:r>
              <a:t>However, the curricular spectrum is following a dualist view focusing on  overall achievements through standardised testing (Sprake and Walker, 2013).</a:t>
            </a:r>
          </a:p>
          <a:p>
            <a:pPr marL="342899" indent="-342899">
              <a:buSzPts val="1900"/>
              <a:buFont typeface="Symbol"/>
              <a:buChar char="-"/>
              <a:defRPr sz="1900">
                <a:latin typeface="Helvetica Neue"/>
                <a:ea typeface="Helvetica Neue"/>
                <a:cs typeface="Helvetica Neue"/>
                <a:sym typeface="Helvetica Neue"/>
              </a:defRPr>
            </a:pPr>
            <a:r>
              <a:t>The English curriculum includes multiple subjects' physical education is evidently found to be taught from KS1-KS4 (Roberts, 2021).</a:t>
            </a:r>
          </a:p>
          <a:p>
            <a:pPr marL="342899" indent="-342899">
              <a:buSzPts val="1900"/>
              <a:buFont typeface="Symbol"/>
              <a:buChar char="-"/>
              <a:defRPr sz="1900">
                <a:latin typeface="Helvetica Neue"/>
                <a:ea typeface="Helvetica Neue"/>
                <a:cs typeface="Helvetica Neue"/>
                <a:sym typeface="Helvetica Neue"/>
              </a:defRPr>
            </a:pPr>
            <a:r>
              <a:t>England aims to provide pupils with opportunities for development to create educated citizens, for physical education this would correspond to Whitehead's theory for pupils to be physically literate ( Department of Education, 2013; Whitehead, 2001).</a:t>
            </a:r>
          </a:p>
        </p:txBody>
      </p:sp>
      <p:sp>
        <p:nvSpPr>
          <p:cNvPr id="168" name="Text Placeholder 5"/>
          <p:cNvSpPr/>
          <p:nvPr>
            <p:ph type="body" idx="21"/>
          </p:nvPr>
        </p:nvSpPr>
        <p:spPr>
          <a:xfrm>
            <a:off x="204587" y="684798"/>
            <a:ext cx="367615" cy="251091"/>
          </a:xfrm>
          <a:prstGeom prst="rect">
            <a:avLst/>
          </a:prstGeom>
          <a:extLst>
            <a:ext uri="{C572A759-6A51-4108-AA02-DFA0A04FC94B}">
              <ma14:wrappingTextBoxFlag xmlns:ma14="http://schemas.microsoft.com/office/mac/drawingml/2011/main" val="1"/>
            </a:ext>
          </a:extLst>
        </p:spPr>
        <p:txBody>
          <a:bodyPr/>
          <a:lstStyle>
            <a:lvl1pPr marL="0" indent="0" defTabSz="832104">
              <a:spcBef>
                <a:spcPts val="900"/>
              </a:spcBef>
              <a:buSzTx/>
              <a:buFontTx/>
              <a:buNone/>
              <a:defRPr sz="1092"/>
            </a:lvl1pPr>
          </a:lstStyle>
          <a:p>
            <a:pPr/>
            <a:r>
              <a:t>JS</a:t>
            </a:r>
          </a:p>
        </p:txBody>
      </p:sp>
      <p:pic>
        <p:nvPicPr>
          <p:cNvPr id="169" name="Picture 8" descr="Picture 8"/>
          <p:cNvPicPr>
            <a:picLocks noChangeAspect="1"/>
          </p:cNvPicPr>
          <p:nvPr/>
        </p:nvPicPr>
        <p:blipFill>
          <a:blip r:embed="rId2">
            <a:extLst/>
          </a:blip>
          <a:stretch>
            <a:fillRect/>
          </a:stretch>
        </p:blipFill>
        <p:spPr>
          <a:xfrm>
            <a:off x="572201" y="2870200"/>
            <a:ext cx="3405088" cy="2553817"/>
          </a:xfrm>
          <a:prstGeom prst="rect">
            <a:avLst/>
          </a:prstGeom>
          <a:ln w="12700">
            <a:miter lim="400000"/>
          </a:ln>
        </p:spPr>
      </p:pic>
      <p:sp>
        <p:nvSpPr>
          <p:cNvPr id="170" name="TextBox 9"/>
          <p:cNvSpPr txBox="1"/>
          <p:nvPr/>
        </p:nvSpPr>
        <p:spPr>
          <a:xfrm>
            <a:off x="617921" y="5424015"/>
            <a:ext cx="3159761" cy="2311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sz="900"/>
            </a:pPr>
            <a:r>
              <a:rPr u="sng">
                <a:solidFill>
                  <a:srgbClr val="668E56"/>
                </a:solidFill>
                <a:uFill>
                  <a:solidFill>
                    <a:srgbClr val="668E56"/>
                  </a:solidFill>
                </a:uFill>
                <a:hlinkClick r:id="rId3" invalidUrl="" action="" tgtFrame="" tooltip="" history="1" highlightClick="0" endSnd="0"/>
              </a:rPr>
              <a:t>This Photo</a:t>
            </a:r>
            <a:r>
              <a:t> by Unknown Author is licensed under </a:t>
            </a:r>
            <a:r>
              <a:rPr u="sng">
                <a:solidFill>
                  <a:srgbClr val="668E56"/>
                </a:solidFill>
                <a:uFill>
                  <a:solidFill>
                    <a:srgbClr val="668E56"/>
                  </a:solidFill>
                </a:uFill>
                <a:hlinkClick r:id="rId4" invalidUrl="" action="" tgtFrame="" tooltip="" history="1" highlightClick="0" endSnd="0"/>
              </a:rPr>
              <a:t>CC BY</a:t>
            </a: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2" name="Title 1"/>
          <p:cNvSpPr txBox="1"/>
          <p:nvPr>
            <p:ph type="title"/>
          </p:nvPr>
        </p:nvSpPr>
        <p:spPr>
          <a:xfrm>
            <a:off x="572200" y="810343"/>
            <a:ext cx="3478085" cy="1408064"/>
          </a:xfrm>
          <a:prstGeom prst="rect">
            <a:avLst/>
          </a:prstGeom>
        </p:spPr>
        <p:txBody>
          <a:bodyPr/>
          <a:lstStyle/>
          <a:p>
            <a:pPr algn="ctr">
              <a:defRPr sz="4000"/>
            </a:pPr>
            <a:r>
              <a:t>What’s being done in Wales </a:t>
            </a:r>
            <a:br/>
            <a:r>
              <a:rPr sz="1200"/>
              <a:t>RF</a:t>
            </a:r>
          </a:p>
        </p:txBody>
      </p:sp>
      <p:sp>
        <p:nvSpPr>
          <p:cNvPr id="173" name="Content Placeholder 2"/>
          <p:cNvSpPr txBox="1"/>
          <p:nvPr>
            <p:ph type="body" idx="1"/>
          </p:nvPr>
        </p:nvSpPr>
        <p:spPr>
          <a:xfrm>
            <a:off x="4505621" y="889314"/>
            <a:ext cx="7686380" cy="5079371"/>
          </a:xfrm>
          <a:prstGeom prst="rect">
            <a:avLst/>
          </a:prstGeom>
        </p:spPr>
        <p:txBody>
          <a:bodyPr/>
          <a:lstStyle/>
          <a:p>
            <a:pPr algn="just">
              <a:lnSpc>
                <a:spcPct val="108000"/>
              </a:lnSpc>
              <a:defRPr sz="1800"/>
            </a:pPr>
            <a:r>
              <a:t>Early Years Wales (2020) convey the </a:t>
            </a:r>
            <a:r>
              <a:rPr b="1"/>
              <a:t>7 areas of learning </a:t>
            </a:r>
            <a:r>
              <a:t>for the foundation phase  within the Curriculum for Wales 2022. </a:t>
            </a:r>
          </a:p>
          <a:p>
            <a:pPr algn="just">
              <a:lnSpc>
                <a:spcPct val="108000"/>
              </a:lnSpc>
              <a:defRPr sz="1800"/>
            </a:pPr>
            <a:r>
              <a:t>An example is  giving children opportunities in Wales to </a:t>
            </a:r>
            <a:r>
              <a:rPr b="1"/>
              <a:t>explore</a:t>
            </a:r>
            <a:r>
              <a:t> the world around them whilst developing physically, socially, mentally and emotionally.</a:t>
            </a:r>
          </a:p>
          <a:p>
            <a:pPr algn="just">
              <a:lnSpc>
                <a:spcPct val="108000"/>
              </a:lnSpc>
              <a:defRPr sz="1800"/>
            </a:pPr>
            <a:r>
              <a:t>A concept which has been recently developed to aid PE provision in Wales is the </a:t>
            </a:r>
            <a:r>
              <a:rPr b="1"/>
              <a:t>SKIP Cymru </a:t>
            </a:r>
            <a:r>
              <a:t>programme – an initiative developed by the Wales Academy for Health and Physical Literacy (2016) at UWTSD and alongside Professor Goodway to support physical development in early childhood which has a focus on Kinaesthetic movements and instruction. </a:t>
            </a:r>
          </a:p>
          <a:p>
            <a:pPr algn="just">
              <a:lnSpc>
                <a:spcPct val="108000"/>
              </a:lnSpc>
              <a:defRPr b="1" sz="1800"/>
            </a:pPr>
            <a:r>
              <a:t>Movement intervention </a:t>
            </a:r>
            <a:r>
              <a:rPr b="0"/>
              <a:t>is key at early childhood because if children don’t have that engagement with </a:t>
            </a:r>
            <a:r>
              <a:t>physical activity </a:t>
            </a:r>
            <a:r>
              <a:rPr b="0"/>
              <a:t>from an early age, they will have already made their mind up about movement and activity by the time they reach secondary school. </a:t>
            </a:r>
          </a:p>
        </p:txBody>
      </p:sp>
      <p:pic>
        <p:nvPicPr>
          <p:cNvPr id="174" name="Picture 5" descr="Picture 5"/>
          <p:cNvPicPr>
            <a:picLocks noChangeAspect="1"/>
          </p:cNvPicPr>
          <p:nvPr/>
        </p:nvPicPr>
        <p:blipFill>
          <a:blip r:embed="rId3">
            <a:extLst/>
          </a:blip>
          <a:srcRect l="6752" t="2716" r="5019" b="1481"/>
          <a:stretch>
            <a:fillRect/>
          </a:stretch>
        </p:blipFill>
        <p:spPr>
          <a:xfrm>
            <a:off x="1126295" y="2471349"/>
            <a:ext cx="2543455" cy="3682314"/>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9" presetID="15" grpId="1" fill="hold">
                                  <p:stCondLst>
                                    <p:cond delay="0"/>
                                  </p:stCondLst>
                                  <p:iterate type="el" backwards="0">
                                    <p:tmAbs val="0"/>
                                  </p:iterate>
                                  <p:childTnLst>
                                    <p:set>
                                      <p:cBhvr>
                                        <p:cTn id="6" fill="hold"/>
                                        <p:tgtEl>
                                          <p:spTgt spid="173">
                                            <p:bg/>
                                          </p:spTgt>
                                        </p:tgtEl>
                                        <p:attrNameLst>
                                          <p:attrName>style.visibility</p:attrName>
                                        </p:attrNameLst>
                                      </p:cBhvr>
                                      <p:to>
                                        <p:strVal val="visible"/>
                                      </p:to>
                                    </p:set>
                                    <p:anim calcmode="lin" valueType="num">
                                      <p:cBhvr>
                                        <p:cTn id="7" dur="1000" fill="hold"/>
                                        <p:tgtEl>
                                          <p:spTgt spid="173">
                                            <p:bg/>
                                          </p:spTgt>
                                        </p:tgtEl>
                                        <p:attrNameLst>
                                          <p:attrName>ppt_w</p:attrName>
                                        </p:attrNameLst>
                                      </p:cBhvr>
                                      <p:tavLst>
                                        <p:tav tm="0">
                                          <p:val>
                                            <p:fltVal val="0"/>
                                          </p:val>
                                        </p:tav>
                                        <p:tav tm="100000">
                                          <p:val>
                                            <p:strVal val="#ppt_w"/>
                                          </p:val>
                                        </p:tav>
                                      </p:tavLst>
                                    </p:anim>
                                    <p:anim calcmode="lin" valueType="num">
                                      <p:cBhvr>
                                        <p:cTn id="8" dur="1000" fill="hold"/>
                                        <p:tgtEl>
                                          <p:spTgt spid="173">
                                            <p:bg/>
                                          </p:spTgt>
                                        </p:tgtEl>
                                        <p:attrNameLst>
                                          <p:attrName>ppt_h</p:attrName>
                                        </p:attrNameLst>
                                      </p:cBhvr>
                                      <p:tavLst>
                                        <p:tav tm="0">
                                          <p:val>
                                            <p:fltVal val="0"/>
                                          </p:val>
                                        </p:tav>
                                        <p:tav tm="100000">
                                          <p:val>
                                            <p:strVal val="#ppt_h"/>
                                          </p:val>
                                        </p:tav>
                                      </p:tavLst>
                                    </p:anim>
                                    <p:anim calcmode="lin" valueType="num">
                                      <p:cBhvr>
                                        <p:cTn id="9" dur="1000" fill="hold"/>
                                        <p:tgtEl>
                                          <p:spTgt spid="173">
                                            <p:bg/>
                                          </p:spTgt>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173">
                                            <p:bg/>
                                          </p:spTgt>
                                        </p:tgtEl>
                                        <p:attrNameLst>
                                          <p:attrName>ppt_y</p:attrName>
                                        </p:attrNameLst>
                                      </p:cBhvr>
                                      <p:tavLst>
                                        <p:tav tm="0" fmla="#ppt_y+(sin(-2*pi*(1-$))*-#ppt_x+cos(-2*pi*(1-$))*(1-#ppt_y))*(1-$)">
                                          <p:val>
                                            <p:fltVal val="0"/>
                                          </p:val>
                                        </p:tav>
                                        <p:tav tm="100000">
                                          <p:val>
                                            <p:fltVal val="1"/>
                                          </p:val>
                                        </p:tav>
                                      </p:tavLst>
                                    </p:anim>
                                  </p:childTnLst>
                                </p:cTn>
                              </p:par>
                              <p:par>
                                <p:cTn id="11" presetClass="entr" nodeType="withEffect" presetSubtype="9" presetID="15" grpId="1" fill="hold">
                                  <p:stCondLst>
                                    <p:cond delay="0"/>
                                  </p:stCondLst>
                                  <p:iterate type="el" backwards="0">
                                    <p:tmAbs val="0"/>
                                  </p:iterate>
                                  <p:childTnLst>
                                    <p:set>
                                      <p:cBhvr>
                                        <p:cTn id="12" fill="hold"/>
                                        <p:tgtEl>
                                          <p:spTgt spid="173">
                                            <p:txEl>
                                              <p:pRg st="0" end="0"/>
                                            </p:txEl>
                                          </p:spTgt>
                                        </p:tgtEl>
                                        <p:attrNameLst>
                                          <p:attrName>style.visibility</p:attrName>
                                        </p:attrNameLst>
                                      </p:cBhvr>
                                      <p:to>
                                        <p:strVal val="visible"/>
                                      </p:to>
                                    </p:set>
                                    <p:anim calcmode="lin" valueType="num">
                                      <p:cBhvr>
                                        <p:cTn id="13" dur="1000" fill="hold"/>
                                        <p:tgtEl>
                                          <p:spTgt spid="173">
                                            <p:txEl>
                                              <p:pRg st="0" end="0"/>
                                            </p:txEl>
                                          </p:spTgt>
                                        </p:tgtEl>
                                        <p:attrNameLst>
                                          <p:attrName>ppt_w</p:attrName>
                                        </p:attrNameLst>
                                      </p:cBhvr>
                                      <p:tavLst>
                                        <p:tav tm="0">
                                          <p:val>
                                            <p:fltVal val="0"/>
                                          </p:val>
                                        </p:tav>
                                        <p:tav tm="100000">
                                          <p:val>
                                            <p:strVal val="#ppt_w"/>
                                          </p:val>
                                        </p:tav>
                                      </p:tavLst>
                                    </p:anim>
                                    <p:anim calcmode="lin" valueType="num">
                                      <p:cBhvr>
                                        <p:cTn id="14" dur="1000" fill="hold"/>
                                        <p:tgtEl>
                                          <p:spTgt spid="173">
                                            <p:txEl>
                                              <p:pRg st="0" end="0"/>
                                            </p:txEl>
                                          </p:spTgt>
                                        </p:tgtEl>
                                        <p:attrNameLst>
                                          <p:attrName>ppt_h</p:attrName>
                                        </p:attrNameLst>
                                      </p:cBhvr>
                                      <p:tavLst>
                                        <p:tav tm="0">
                                          <p:val>
                                            <p:fltVal val="0"/>
                                          </p:val>
                                        </p:tav>
                                        <p:tav tm="100000">
                                          <p:val>
                                            <p:strVal val="#ppt_h"/>
                                          </p:val>
                                        </p:tav>
                                      </p:tavLst>
                                    </p:anim>
                                    <p:anim calcmode="lin" valueType="num">
                                      <p:cBhvr>
                                        <p:cTn id="15" dur="1000" fill="hold"/>
                                        <p:tgtEl>
                                          <p:spTgt spid="173">
                                            <p:txEl>
                                              <p:pRg st="0" end="0"/>
                                            </p:txEl>
                                          </p:spTgt>
                                        </p:tgtEl>
                                        <p:attrNameLst>
                                          <p:attrName>ppt_x</p:attrName>
                                        </p:attrNameLst>
                                      </p:cBhvr>
                                      <p:tavLst>
                                        <p:tav tm="0" fmla="#ppt_x+(cos(-2*pi*(1-$))*-#ppt_x-sin(-2*pi*(1-$))*(1-#ppt_y))*(1-$)">
                                          <p:val>
                                            <p:fltVal val="0"/>
                                          </p:val>
                                        </p:tav>
                                        <p:tav tm="100000">
                                          <p:val>
                                            <p:fltVal val="1"/>
                                          </p:val>
                                        </p:tav>
                                      </p:tavLst>
                                    </p:anim>
                                    <p:anim calcmode="lin" valueType="num">
                                      <p:cBhvr>
                                        <p:cTn id="16" dur="1000" fill="hold"/>
                                        <p:tgtEl>
                                          <p:spTgt spid="173">
                                            <p:txEl>
                                              <p:pRg st="0" end="0"/>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7" fill="hold">
                      <p:stCondLst>
                        <p:cond delay="indefinite"/>
                      </p:stCondLst>
                      <p:childTnLst>
                        <p:par>
                          <p:cTn id="18" fill="hold">
                            <p:stCondLst>
                              <p:cond delay="0"/>
                            </p:stCondLst>
                            <p:childTnLst>
                              <p:par>
                                <p:cTn id="19" presetClass="entr" nodeType="clickEffect" presetSubtype="9" presetID="15" grpId="1" fill="hold">
                                  <p:stCondLst>
                                    <p:cond delay="0"/>
                                  </p:stCondLst>
                                  <p:iterate type="el" backwards="0">
                                    <p:tmAbs val="0"/>
                                  </p:iterate>
                                  <p:childTnLst>
                                    <p:set>
                                      <p:cBhvr>
                                        <p:cTn id="20" fill="hold"/>
                                        <p:tgtEl>
                                          <p:spTgt spid="173">
                                            <p:txEl>
                                              <p:pRg st="1" end="1"/>
                                            </p:txEl>
                                          </p:spTgt>
                                        </p:tgtEl>
                                        <p:attrNameLst>
                                          <p:attrName>style.visibility</p:attrName>
                                        </p:attrNameLst>
                                      </p:cBhvr>
                                      <p:to>
                                        <p:strVal val="visible"/>
                                      </p:to>
                                    </p:set>
                                    <p:anim calcmode="lin" valueType="num">
                                      <p:cBhvr>
                                        <p:cTn id="21" dur="1000" fill="hold"/>
                                        <p:tgtEl>
                                          <p:spTgt spid="173">
                                            <p:txEl>
                                              <p:pRg st="1" end="1"/>
                                            </p:txEl>
                                          </p:spTgt>
                                        </p:tgtEl>
                                        <p:attrNameLst>
                                          <p:attrName>ppt_w</p:attrName>
                                        </p:attrNameLst>
                                      </p:cBhvr>
                                      <p:tavLst>
                                        <p:tav tm="0">
                                          <p:val>
                                            <p:fltVal val="0"/>
                                          </p:val>
                                        </p:tav>
                                        <p:tav tm="100000">
                                          <p:val>
                                            <p:strVal val="#ppt_w"/>
                                          </p:val>
                                        </p:tav>
                                      </p:tavLst>
                                    </p:anim>
                                    <p:anim calcmode="lin" valueType="num">
                                      <p:cBhvr>
                                        <p:cTn id="22" dur="1000" fill="hold"/>
                                        <p:tgtEl>
                                          <p:spTgt spid="173">
                                            <p:txEl>
                                              <p:pRg st="1" end="1"/>
                                            </p:txEl>
                                          </p:spTgt>
                                        </p:tgtEl>
                                        <p:attrNameLst>
                                          <p:attrName>ppt_h</p:attrName>
                                        </p:attrNameLst>
                                      </p:cBhvr>
                                      <p:tavLst>
                                        <p:tav tm="0">
                                          <p:val>
                                            <p:fltVal val="0"/>
                                          </p:val>
                                        </p:tav>
                                        <p:tav tm="100000">
                                          <p:val>
                                            <p:strVal val="#ppt_h"/>
                                          </p:val>
                                        </p:tav>
                                      </p:tavLst>
                                    </p:anim>
                                    <p:anim calcmode="lin" valueType="num">
                                      <p:cBhvr>
                                        <p:cTn id="23" dur="1000" fill="hold"/>
                                        <p:tgtEl>
                                          <p:spTgt spid="173">
                                            <p:txEl>
                                              <p:pRg st="1" end="1"/>
                                            </p:txEl>
                                          </p:spTgt>
                                        </p:tgtEl>
                                        <p:attrNameLst>
                                          <p:attrName>ppt_x</p:attrName>
                                        </p:attrNameLst>
                                      </p:cBhvr>
                                      <p:tavLst>
                                        <p:tav tm="0" fmla="#ppt_x+(cos(-2*pi*(1-$))*-#ppt_x-sin(-2*pi*(1-$))*(1-#ppt_y))*(1-$)">
                                          <p:val>
                                            <p:fltVal val="0"/>
                                          </p:val>
                                        </p:tav>
                                        <p:tav tm="100000">
                                          <p:val>
                                            <p:fltVal val="1"/>
                                          </p:val>
                                        </p:tav>
                                      </p:tavLst>
                                    </p:anim>
                                    <p:anim calcmode="lin" valueType="num">
                                      <p:cBhvr>
                                        <p:cTn id="24" dur="1000" fill="hold"/>
                                        <p:tgtEl>
                                          <p:spTgt spid="173">
                                            <p:txEl>
                                              <p:pRg st="1" end="1"/>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25" fill="hold">
                      <p:stCondLst>
                        <p:cond delay="indefinite"/>
                      </p:stCondLst>
                      <p:childTnLst>
                        <p:par>
                          <p:cTn id="26" fill="hold">
                            <p:stCondLst>
                              <p:cond delay="0"/>
                            </p:stCondLst>
                            <p:childTnLst>
                              <p:par>
                                <p:cTn id="27" presetClass="entr" nodeType="clickEffect" presetSubtype="9" presetID="15" grpId="1" fill="hold">
                                  <p:stCondLst>
                                    <p:cond delay="0"/>
                                  </p:stCondLst>
                                  <p:iterate type="el" backwards="0">
                                    <p:tmAbs val="0"/>
                                  </p:iterate>
                                  <p:childTnLst>
                                    <p:set>
                                      <p:cBhvr>
                                        <p:cTn id="28" fill="hold"/>
                                        <p:tgtEl>
                                          <p:spTgt spid="173">
                                            <p:txEl>
                                              <p:pRg st="2" end="2"/>
                                            </p:txEl>
                                          </p:spTgt>
                                        </p:tgtEl>
                                        <p:attrNameLst>
                                          <p:attrName>style.visibility</p:attrName>
                                        </p:attrNameLst>
                                      </p:cBhvr>
                                      <p:to>
                                        <p:strVal val="visible"/>
                                      </p:to>
                                    </p:set>
                                    <p:anim calcmode="lin" valueType="num">
                                      <p:cBhvr>
                                        <p:cTn id="29" dur="1000" fill="hold"/>
                                        <p:tgtEl>
                                          <p:spTgt spid="173">
                                            <p:txEl>
                                              <p:pRg st="2" end="2"/>
                                            </p:txEl>
                                          </p:spTgt>
                                        </p:tgtEl>
                                        <p:attrNameLst>
                                          <p:attrName>ppt_w</p:attrName>
                                        </p:attrNameLst>
                                      </p:cBhvr>
                                      <p:tavLst>
                                        <p:tav tm="0">
                                          <p:val>
                                            <p:fltVal val="0"/>
                                          </p:val>
                                        </p:tav>
                                        <p:tav tm="100000">
                                          <p:val>
                                            <p:strVal val="#ppt_w"/>
                                          </p:val>
                                        </p:tav>
                                      </p:tavLst>
                                    </p:anim>
                                    <p:anim calcmode="lin" valueType="num">
                                      <p:cBhvr>
                                        <p:cTn id="30" dur="1000" fill="hold"/>
                                        <p:tgtEl>
                                          <p:spTgt spid="173">
                                            <p:txEl>
                                              <p:pRg st="2" end="2"/>
                                            </p:txEl>
                                          </p:spTgt>
                                        </p:tgtEl>
                                        <p:attrNameLst>
                                          <p:attrName>ppt_h</p:attrName>
                                        </p:attrNameLst>
                                      </p:cBhvr>
                                      <p:tavLst>
                                        <p:tav tm="0">
                                          <p:val>
                                            <p:fltVal val="0"/>
                                          </p:val>
                                        </p:tav>
                                        <p:tav tm="100000">
                                          <p:val>
                                            <p:strVal val="#ppt_h"/>
                                          </p:val>
                                        </p:tav>
                                      </p:tavLst>
                                    </p:anim>
                                    <p:anim calcmode="lin" valueType="num">
                                      <p:cBhvr>
                                        <p:cTn id="31" dur="1000" fill="hold"/>
                                        <p:tgtEl>
                                          <p:spTgt spid="173">
                                            <p:txEl>
                                              <p:pRg st="2" end="2"/>
                                            </p:txEl>
                                          </p:spTgt>
                                        </p:tgtEl>
                                        <p:attrNameLst>
                                          <p:attrName>ppt_x</p:attrName>
                                        </p:attrNameLst>
                                      </p:cBhvr>
                                      <p:tavLst>
                                        <p:tav tm="0" fmla="#ppt_x+(cos(-2*pi*(1-$))*-#ppt_x-sin(-2*pi*(1-$))*(1-#ppt_y))*(1-$)">
                                          <p:val>
                                            <p:fltVal val="0"/>
                                          </p:val>
                                        </p:tav>
                                        <p:tav tm="100000">
                                          <p:val>
                                            <p:fltVal val="1"/>
                                          </p:val>
                                        </p:tav>
                                      </p:tavLst>
                                    </p:anim>
                                    <p:anim calcmode="lin" valueType="num">
                                      <p:cBhvr>
                                        <p:cTn id="32" dur="1000" fill="hold"/>
                                        <p:tgtEl>
                                          <p:spTgt spid="173">
                                            <p:txEl>
                                              <p:pRg st="2" end="2"/>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33" fill="hold">
                      <p:stCondLst>
                        <p:cond delay="indefinite"/>
                      </p:stCondLst>
                      <p:childTnLst>
                        <p:par>
                          <p:cTn id="34" fill="hold">
                            <p:stCondLst>
                              <p:cond delay="0"/>
                            </p:stCondLst>
                            <p:childTnLst>
                              <p:par>
                                <p:cTn id="35" presetClass="entr" nodeType="clickEffect" presetSubtype="9" presetID="15" grpId="1" fill="hold">
                                  <p:stCondLst>
                                    <p:cond delay="0"/>
                                  </p:stCondLst>
                                  <p:iterate type="el" backwards="0">
                                    <p:tmAbs val="0"/>
                                  </p:iterate>
                                  <p:childTnLst>
                                    <p:set>
                                      <p:cBhvr>
                                        <p:cTn id="36" fill="hold"/>
                                        <p:tgtEl>
                                          <p:spTgt spid="173">
                                            <p:txEl>
                                              <p:pRg st="3" end="3"/>
                                            </p:txEl>
                                          </p:spTgt>
                                        </p:tgtEl>
                                        <p:attrNameLst>
                                          <p:attrName>style.visibility</p:attrName>
                                        </p:attrNameLst>
                                      </p:cBhvr>
                                      <p:to>
                                        <p:strVal val="visible"/>
                                      </p:to>
                                    </p:set>
                                    <p:anim calcmode="lin" valueType="num">
                                      <p:cBhvr>
                                        <p:cTn id="37" dur="1000" fill="hold"/>
                                        <p:tgtEl>
                                          <p:spTgt spid="173">
                                            <p:txEl>
                                              <p:pRg st="3" end="3"/>
                                            </p:txEl>
                                          </p:spTgt>
                                        </p:tgtEl>
                                        <p:attrNameLst>
                                          <p:attrName>ppt_w</p:attrName>
                                        </p:attrNameLst>
                                      </p:cBhvr>
                                      <p:tavLst>
                                        <p:tav tm="0">
                                          <p:val>
                                            <p:fltVal val="0"/>
                                          </p:val>
                                        </p:tav>
                                        <p:tav tm="100000">
                                          <p:val>
                                            <p:strVal val="#ppt_w"/>
                                          </p:val>
                                        </p:tav>
                                      </p:tavLst>
                                    </p:anim>
                                    <p:anim calcmode="lin" valueType="num">
                                      <p:cBhvr>
                                        <p:cTn id="38" dur="1000" fill="hold"/>
                                        <p:tgtEl>
                                          <p:spTgt spid="173">
                                            <p:txEl>
                                              <p:pRg st="3" end="3"/>
                                            </p:txEl>
                                          </p:spTgt>
                                        </p:tgtEl>
                                        <p:attrNameLst>
                                          <p:attrName>ppt_h</p:attrName>
                                        </p:attrNameLst>
                                      </p:cBhvr>
                                      <p:tavLst>
                                        <p:tav tm="0">
                                          <p:val>
                                            <p:fltVal val="0"/>
                                          </p:val>
                                        </p:tav>
                                        <p:tav tm="100000">
                                          <p:val>
                                            <p:strVal val="#ppt_h"/>
                                          </p:val>
                                        </p:tav>
                                      </p:tavLst>
                                    </p:anim>
                                    <p:anim calcmode="lin" valueType="num">
                                      <p:cBhvr>
                                        <p:cTn id="39" dur="1000" fill="hold"/>
                                        <p:tgtEl>
                                          <p:spTgt spid="173">
                                            <p:txEl>
                                              <p:pRg st="3" end="3"/>
                                            </p:txEl>
                                          </p:spTgt>
                                        </p:tgtEl>
                                        <p:attrNameLst>
                                          <p:attrName>ppt_x</p:attrName>
                                        </p:attrNameLst>
                                      </p:cBhvr>
                                      <p:tavLst>
                                        <p:tav tm="0" fmla="#ppt_x+(cos(-2*pi*(1-$))*-#ppt_x-sin(-2*pi*(1-$))*(1-#ppt_y))*(1-$)">
                                          <p:val>
                                            <p:fltVal val="0"/>
                                          </p:val>
                                        </p:tav>
                                        <p:tav tm="100000">
                                          <p:val>
                                            <p:fltVal val="1"/>
                                          </p:val>
                                        </p:tav>
                                      </p:tavLst>
                                    </p:anim>
                                    <p:anim calcmode="lin" valueType="num">
                                      <p:cBhvr>
                                        <p:cTn id="40" dur="1000" fill="hold"/>
                                        <p:tgtEl>
                                          <p:spTgt spid="173">
                                            <p:txEl>
                                              <p:pRg st="3" end="3"/>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1" animBg="1" rev="0" advAuto="0" spid="173" grpId="1"/>
    </p:bldLst>
  </p:timing>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8" name="Title 1"/>
          <p:cNvSpPr txBox="1"/>
          <p:nvPr>
            <p:ph type="title"/>
          </p:nvPr>
        </p:nvSpPr>
        <p:spPr>
          <a:xfrm>
            <a:off x="572200" y="721995"/>
            <a:ext cx="3478085" cy="1408064"/>
          </a:xfrm>
          <a:prstGeom prst="rect">
            <a:avLst/>
          </a:prstGeom>
        </p:spPr>
        <p:txBody>
          <a:bodyPr/>
          <a:lstStyle>
            <a:lvl1pPr>
              <a:defRPr sz="2800"/>
            </a:lvl1pPr>
          </a:lstStyle>
          <a:p>
            <a:pPr/>
            <a:r>
              <a:t>What's being Done in Wales/Scotland </a:t>
            </a:r>
          </a:p>
        </p:txBody>
      </p:sp>
      <p:sp>
        <p:nvSpPr>
          <p:cNvPr id="179" name="Content Placeholder 2"/>
          <p:cNvSpPr txBox="1"/>
          <p:nvPr>
            <p:ph type="body" idx="1"/>
          </p:nvPr>
        </p:nvSpPr>
        <p:spPr>
          <a:xfrm>
            <a:off x="4919808" y="931231"/>
            <a:ext cx="6700681" cy="5079371"/>
          </a:xfrm>
          <a:prstGeom prst="rect">
            <a:avLst/>
          </a:prstGeom>
        </p:spPr>
        <p:txBody>
          <a:bodyPr/>
          <a:lstStyle/>
          <a:p>
            <a:pPr marL="0" indent="0">
              <a:buSzTx/>
              <a:buNone/>
              <a:defRPr sz="1600"/>
            </a:pPr>
            <a:r>
              <a:t>Early Years Wales (2020) addresses how the newly developed curriculum in Wales is designed to support children in becoming: </a:t>
            </a:r>
          </a:p>
          <a:p>
            <a:pPr>
              <a:defRPr b="1" sz="1600"/>
            </a:pPr>
            <a:r>
              <a:t>Ambitious, capable learners </a:t>
            </a:r>
          </a:p>
          <a:p>
            <a:pPr>
              <a:defRPr b="1" sz="1600"/>
            </a:pPr>
            <a:r>
              <a:t>Enterprising, creative contributers</a:t>
            </a:r>
          </a:p>
          <a:p>
            <a:pPr>
              <a:defRPr b="1" sz="1600"/>
            </a:pPr>
            <a:r>
              <a:t>Ethical informed citizens </a:t>
            </a:r>
          </a:p>
          <a:p>
            <a:pPr>
              <a:defRPr b="1" sz="1600"/>
            </a:pPr>
            <a:r>
              <a:t>Healthy, confident individuals </a:t>
            </a:r>
          </a:p>
          <a:p>
            <a:pPr marL="0" indent="0">
              <a:buSzTx/>
              <a:buNone/>
              <a:defRPr sz="1600"/>
            </a:pPr>
            <a:r>
              <a:t>Education Scotland (2017) outlines on the Curriculum for Excellence (CfE) four areas within Early Level Health and Wellbeing that they aim to support children in developing:</a:t>
            </a:r>
          </a:p>
          <a:p>
            <a:pPr>
              <a:defRPr b="1" sz="1600"/>
            </a:pPr>
            <a:r>
              <a:t>Physical Competencies </a:t>
            </a:r>
          </a:p>
          <a:p>
            <a:pPr>
              <a:defRPr b="1" sz="1600"/>
            </a:pPr>
            <a:r>
              <a:t>Cognitive Skills</a:t>
            </a:r>
          </a:p>
          <a:p>
            <a:pPr>
              <a:defRPr b="1" sz="1600"/>
            </a:pPr>
            <a:r>
              <a:t>Personal Qualities                                             </a:t>
            </a:r>
          </a:p>
          <a:p>
            <a:pPr>
              <a:defRPr b="1" sz="1600"/>
            </a:pPr>
            <a:r>
              <a:t>Physical Fitness</a:t>
            </a:r>
          </a:p>
        </p:txBody>
      </p:sp>
      <p:sp>
        <p:nvSpPr>
          <p:cNvPr id="180" name="Text Placeholder 3"/>
          <p:cNvSpPr/>
          <p:nvPr>
            <p:ph type="body" idx="21"/>
          </p:nvPr>
        </p:nvSpPr>
        <p:spPr>
          <a:prstGeom prst="rect">
            <a:avLst/>
          </a:prstGeom>
          <a:extLst>
            <a:ext uri="{C572A759-6A51-4108-AA02-DFA0A04FC94B}">
              <ma14:wrappingTextBoxFlag xmlns:ma14="http://schemas.microsoft.com/office/mac/drawingml/2011/main" val="1"/>
            </a:ext>
          </a:extLst>
        </p:spPr>
        <p:txBody>
          <a:bodyPr/>
          <a:lstStyle>
            <a:lvl1pPr marL="0" indent="0">
              <a:buSzTx/>
              <a:buFontTx/>
              <a:buNone/>
              <a:defRPr sz="1600"/>
            </a:lvl1pPr>
          </a:lstStyle>
          <a:p>
            <a:pPr/>
            <a:r>
              <a:t>DD</a:t>
            </a:r>
          </a:p>
        </p:txBody>
      </p:sp>
      <p:sp>
        <p:nvSpPr>
          <p:cNvPr id="181" name="TextBox 4"/>
          <p:cNvSpPr txBox="1"/>
          <p:nvPr/>
        </p:nvSpPr>
        <p:spPr>
          <a:xfrm>
            <a:off x="9063774" y="4746540"/>
            <a:ext cx="2507413" cy="12090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r>
              <a:t>Both nations seek to develop these curriculum 'purposes' through play.</a:t>
            </a:r>
          </a:p>
        </p:txBody>
      </p:sp>
      <p:pic>
        <p:nvPicPr>
          <p:cNvPr id="182" name="Picture 6" descr="Picture 6"/>
          <p:cNvPicPr>
            <a:picLocks noChangeAspect="1"/>
          </p:cNvPicPr>
          <p:nvPr/>
        </p:nvPicPr>
        <p:blipFill>
          <a:blip r:embed="rId2">
            <a:extLst/>
          </a:blip>
          <a:stretch>
            <a:fillRect/>
          </a:stretch>
        </p:blipFill>
        <p:spPr>
          <a:xfrm>
            <a:off x="1558416" y="2689374"/>
            <a:ext cx="2375320" cy="3362685"/>
          </a:xfrm>
          <a:prstGeom prst="rect">
            <a:avLst/>
          </a:prstGeom>
          <a:ln w="12700">
            <a:miter lim="400000"/>
          </a:ln>
        </p:spPr>
      </p:pic>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84" name="Online Media 1" descr="Online Media 1"/>
          <p:cNvPicPr>
            <a:picLocks noChangeAspect="0"/>
          </p:cNvPicPr>
          <p:nvPr>
            <a:videoFile xmlns:mc="http://schemas.openxmlformats.org/markup-compatibility/2006" r:link="rId2" mc:Ignorable="aiw"/>
          </p:nvPr>
        </p:nvPicPr>
        <p:blipFill>
          <a:blip r:embed="rId3">
            <a:extLst/>
          </a:blip>
          <a:stretch>
            <a:fillRect/>
          </a:stretch>
        </p:blipFill>
        <p:spPr>
          <a:xfrm>
            <a:off x="1141979" y="629978"/>
            <a:ext cx="9908041" cy="5598044"/>
          </a:xfrm>
          <a:prstGeom prst="rect">
            <a:avLst/>
          </a:prstGeom>
        </p:spPr>
      </p:pic>
      <p:sp>
        <p:nvSpPr>
          <p:cNvPr id="185" name="TextBox 2"/>
          <p:cNvSpPr txBox="1"/>
          <p:nvPr/>
        </p:nvSpPr>
        <p:spPr>
          <a:xfrm>
            <a:off x="206358" y="6450226"/>
            <a:ext cx="279264" cy="2692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sz="1200"/>
            </a:lvl1pPr>
          </a:lstStyle>
          <a:p>
            <a:pPr/>
            <a:r>
              <a:t>JS</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1" fill="hold"/>
                                        <p:tgtEl>
                                          <p:spTgt spid="184"/>
                                        </p:tgtEl>
                                      </p:cBhvr>
                                    </p:cmd>
                                  </p:childTnLst>
                                </p:cTn>
                              </p:par>
                            </p:childTnLst>
                          </p:cTn>
                        </p:par>
                      </p:childTnLst>
                    </p:cTn>
                  </p:par>
                  <p:par>
                    <p:cTn id="7" fill="hold">
                      <p:stCondLst>
                        <p:cond delay="indefinite"/>
                      </p:stCondLst>
                      <p:childTnLst>
                        <p:par>
                          <p:cTn id="8" fill="hold">
                            <p:stCondLst>
                              <p:cond delay="0"/>
                            </p:stCondLst>
                            <p:childTnLst>
                              <p:par>
                                <p:cTn id="9" presetClass="mediacall" nodeType="clickEffect" presetSubtype="0" presetID="3" grpId="1" fill="hold">
                                  <p:stCondLst>
                                    <p:cond delay="0"/>
                                  </p:stCondLst>
                                  <p:childTnLst>
                                    <p:cmd type="call" cmd="stop">
                                      <p:cBhvr>
                                        <p:cTn id="10" dur="1000" fill="hold"/>
                                        <p:tgtEl>
                                          <p:spTgt spid="184"/>
                                        </p:tgtEl>
                                      </p:cBhvr>
                                    </p:cmd>
                                  </p:childTnLst>
                                </p:cTn>
                              </p:par>
                            </p:childTnLst>
                          </p:cTn>
                        </p:par>
                      </p:childTnLst>
                    </p:cTn>
                  </p:par>
                </p:childTnLst>
              </p:cTn>
              <p:prevCondLst>
                <p:cond evt="onPrev">
                  <p:tgtEl>
                    <p:sldTgt/>
                  </p:tgtEl>
                </p:cond>
              </p:prevCondLst>
              <p:nextCondLst>
                <p:cond evt="onNext">
                  <p:tgtEl>
                    <p:sldTgt/>
                  </p:tgtEl>
                </p:cond>
              </p:nextCondLst>
            </p:seq>
            <p:video fullScrn="0">
              <p:cMediaNode mute="0" showWhenStopped="1" numSld="1" vol="80000">
                <p:cTn id="11" fill="hold" display="0">
                  <p:stCondLst>
                    <p:cond delay="indefinite"/>
                  </p:stCondLst>
                </p:cTn>
                <p:tgtEl>
                  <p:spTgt spid="184"/>
                </p:tgtEl>
              </p:cMediaNode>
            </p:video>
            <p:seq concurrent="1" prevAc="none" nextAc="seek">
              <p:cTn id="12" evtFilter="cancelBubble" nodeType="interactiveSeq" restart="whenNotActive" fill="hold">
                <p:stCondLst>
                  <p:cond delay="0" evt="onClick">
                    <p:tgtEl>
                      <p:spTgt spid="184"/>
                    </p:tgtEl>
                  </p:cond>
                </p:stCondLst>
                <p:endSync delay="0" evt="end">
                  <p:rtn val="all"/>
                </p:endSync>
                <p:childTnLst>
                  <p:par>
                    <p:cTn id="13" fill="hold">
                      <p:stCondLst>
                        <p:cond delay="0"/>
                      </p:stCondLst>
                      <p:childTnLst>
                        <p:par>
                          <p:cTn id="14" fill="hold">
                            <p:stCondLst>
                              <p:cond delay="0"/>
                            </p:stCondLst>
                            <p:childTnLst>
                              <p:par>
                                <p:cTn id="15" presetClass="mediacall" nodeType="clickEffect" presetSubtype="0" presetID="2" fill="hold">
                                  <p:stCondLst>
                                    <p:cond delay="0"/>
                                  </p:stCondLst>
                                  <p:childTnLst>
                                    <p:cmd type="call" cmd="togglePause">
                                      <p:cBhvr>
                                        <p:cTn id="16" dur="1" fill="hold"/>
                                        <p:tgtEl>
                                          <p:spTgt spid="184"/>
                                        </p:tgtEl>
                                      </p:cBhvr>
                                    </p:cmd>
                                  </p:childTnLst>
                                </p:cTn>
                              </p:par>
                            </p:childTnLst>
                          </p:cTn>
                        </p:par>
                      </p:childTnLst>
                    </p:cTn>
                  </p:par>
                </p:childTnLst>
              </p:cTn>
              <p:nextCondLst>
                <p:cond delay="0" evt="onClick">
                  <p:tgtEl>
                    <p:spTgt spid="18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7" name="Title 1"/>
          <p:cNvSpPr txBox="1"/>
          <p:nvPr/>
        </p:nvSpPr>
        <p:spPr>
          <a:xfrm>
            <a:off x="331469" y="153781"/>
            <a:ext cx="11529062" cy="1161836"/>
          </a:xfrm>
          <a:prstGeom prst="rect">
            <a:avLst/>
          </a:prstGeom>
          <a:ln w="12700">
            <a:miter lim="400000"/>
          </a:ln>
          <a:extLst>
            <a:ext uri="{C572A759-6A51-4108-AA02-DFA0A04FC94B}">
              <ma14:wrappingTextBoxFlag xmlns:ma14="http://schemas.microsoft.com/office/mac/drawingml/2011/main" val="1"/>
            </a:ext>
          </a:extLst>
        </p:spPr>
        <p:txBody>
          <a:bodyPr lIns="45719" rIns="45719">
            <a:normAutofit fontScale="100000" lnSpcReduction="0"/>
          </a:bodyPr>
          <a:lstStyle/>
          <a:p>
            <a:pPr algn="ctr">
              <a:lnSpc>
                <a:spcPct val="90000"/>
              </a:lnSpc>
              <a:defRPr spc="-100" sz="3600">
                <a:latin typeface="Batang"/>
                <a:ea typeface="Batang"/>
                <a:cs typeface="Batang"/>
                <a:sym typeface="Batang"/>
              </a:defRPr>
            </a:pPr>
            <a:r>
              <a:t>Scandinavian Countries: Norway and their focus on Forest Schools </a:t>
            </a:r>
            <a:r>
              <a:rPr sz="1200"/>
              <a:t>JS</a:t>
            </a:r>
          </a:p>
        </p:txBody>
      </p:sp>
      <p:sp>
        <p:nvSpPr>
          <p:cNvPr id="188" name="TextBox 4"/>
          <p:cNvSpPr txBox="1"/>
          <p:nvPr/>
        </p:nvSpPr>
        <p:spPr>
          <a:xfrm>
            <a:off x="285750" y="1517401"/>
            <a:ext cx="4847572" cy="1628140"/>
          </a:xfrm>
          <a:prstGeom prst="rect">
            <a:avLst/>
          </a:prstGeom>
          <a:solidFill>
            <a:srgbClr val="FFFFFF"/>
          </a:solidFill>
          <a:ln w="12700">
            <a:solidFill>
              <a:schemeClr val="accent4"/>
            </a:solidFill>
            <a:miter/>
          </a:ln>
          <a:extLst>
            <a:ext uri="{C572A759-6A51-4108-AA02-DFA0A04FC94B}">
              <ma14:wrappingTextBoxFlag xmlns:ma14="http://schemas.microsoft.com/office/mac/drawingml/2011/main" val="1"/>
            </a:ext>
          </a:extLst>
        </p:spPr>
        <p:txBody>
          <a:bodyPr lIns="45719" rIns="45719">
            <a:spAutoFit/>
          </a:bodyPr>
          <a:lstStyle>
            <a:lvl1pPr algn="ctr">
              <a:defRPr sz="2000"/>
            </a:lvl1pPr>
          </a:lstStyle>
          <a:p>
            <a:pPr/>
            <a:r>
              <a:t>1. With the recent discrepancy of physical activity among children and adolescents the Norwegian government wanted to obtain more knowledge of physical education in school.</a:t>
            </a:r>
          </a:p>
        </p:txBody>
      </p:sp>
      <p:sp>
        <p:nvSpPr>
          <p:cNvPr id="189" name="TextBox 5"/>
          <p:cNvSpPr txBox="1"/>
          <p:nvPr/>
        </p:nvSpPr>
        <p:spPr>
          <a:xfrm>
            <a:off x="5311035" y="1358366"/>
            <a:ext cx="6880964" cy="1323341"/>
          </a:xfrm>
          <a:prstGeom prst="rect">
            <a:avLst/>
          </a:prstGeom>
          <a:solidFill>
            <a:srgbClr val="FFFFFF"/>
          </a:solidFill>
          <a:ln w="12700">
            <a:solidFill>
              <a:schemeClr val="accent4"/>
            </a:solidFill>
            <a:miter/>
          </a:ln>
          <a:extLst>
            <a:ext uri="{C572A759-6A51-4108-AA02-DFA0A04FC94B}">
              <ma14:wrappingTextBoxFlag xmlns:ma14="http://schemas.microsoft.com/office/mac/drawingml/2011/main" val="1"/>
            </a:ext>
          </a:extLst>
        </p:spPr>
        <p:txBody>
          <a:bodyPr lIns="45719" rIns="45719">
            <a:spAutoFit/>
          </a:bodyPr>
          <a:lstStyle>
            <a:lvl1pPr algn="ctr">
              <a:defRPr sz="2000"/>
            </a:lvl1pPr>
          </a:lstStyle>
          <a:p>
            <a:pPr/>
            <a:r>
              <a:t>2. There has been a growing body of research that indicates the benefits children have been able to receive from unstructured play particularly in the presence of nature (Knight, 2013)</a:t>
            </a:r>
          </a:p>
        </p:txBody>
      </p:sp>
      <p:sp>
        <p:nvSpPr>
          <p:cNvPr id="190" name="TextBox 6"/>
          <p:cNvSpPr txBox="1"/>
          <p:nvPr/>
        </p:nvSpPr>
        <p:spPr>
          <a:xfrm>
            <a:off x="285750" y="3428999"/>
            <a:ext cx="3106455" cy="2059941"/>
          </a:xfrm>
          <a:prstGeom prst="rect">
            <a:avLst/>
          </a:prstGeom>
          <a:solidFill>
            <a:srgbClr val="FFFFFF"/>
          </a:solidFill>
          <a:ln w="12700">
            <a:solidFill>
              <a:schemeClr val="accent4"/>
            </a:solidFill>
            <a:miter/>
          </a:ln>
          <a:extLst>
            <a:ext uri="{C572A759-6A51-4108-AA02-DFA0A04FC94B}">
              <ma14:wrappingTextBoxFlag xmlns:ma14="http://schemas.microsoft.com/office/mac/drawingml/2011/main" val="1"/>
            </a:ext>
          </a:extLst>
        </p:spPr>
        <p:txBody>
          <a:bodyPr lIns="45719" rIns="45719">
            <a:spAutoFit/>
          </a:bodyPr>
          <a:lstStyle>
            <a:lvl1pPr algn="ctr"/>
          </a:lstStyle>
          <a:p>
            <a:pPr/>
            <a:r>
              <a:t>3. There has been concern however on how to successfully implement this style of learning in children particularly foundation phase learners due to the limited space.  (Knight, 2013)</a:t>
            </a:r>
          </a:p>
        </p:txBody>
      </p:sp>
      <p:sp>
        <p:nvSpPr>
          <p:cNvPr id="191" name="TextBox 7"/>
          <p:cNvSpPr txBox="1"/>
          <p:nvPr/>
        </p:nvSpPr>
        <p:spPr>
          <a:xfrm>
            <a:off x="3219188" y="4721661"/>
            <a:ext cx="4496846" cy="2059941"/>
          </a:xfrm>
          <a:prstGeom prst="rect">
            <a:avLst/>
          </a:prstGeom>
          <a:solidFill>
            <a:srgbClr val="FFFFFF"/>
          </a:solidFill>
          <a:ln w="12700">
            <a:solidFill>
              <a:schemeClr val="accent4"/>
            </a:solidFill>
            <a:miter/>
          </a:ln>
          <a:extLst>
            <a:ext uri="{C572A759-6A51-4108-AA02-DFA0A04FC94B}">
              <ma14:wrappingTextBoxFlag xmlns:ma14="http://schemas.microsoft.com/office/mac/drawingml/2011/main" val="1"/>
            </a:ext>
          </a:extLst>
        </p:spPr>
        <p:txBody>
          <a:bodyPr lIns="45719" rIns="45719">
            <a:spAutoFit/>
          </a:bodyPr>
          <a:lstStyle>
            <a:lvl1pPr algn="ctr"/>
          </a:lstStyle>
          <a:p>
            <a:pPr/>
            <a:r>
              <a:t>4. Forest schools was introduced allowing  children to be outside in a forested setting (Maynard, 2007; Knight, 2013.). These forests schools which encouraged the use of affordances and unstructured play was first discovered in Scandinavian schools particularly within Norway. (Knight, 2013)</a:t>
            </a:r>
          </a:p>
        </p:txBody>
      </p:sp>
      <p:sp>
        <p:nvSpPr>
          <p:cNvPr id="192" name="TextBox 8"/>
          <p:cNvSpPr txBox="1"/>
          <p:nvPr/>
        </p:nvSpPr>
        <p:spPr>
          <a:xfrm>
            <a:off x="4709786" y="2970720"/>
            <a:ext cx="7294324" cy="1501141"/>
          </a:xfrm>
          <a:prstGeom prst="rect">
            <a:avLst/>
          </a:prstGeom>
          <a:solidFill>
            <a:srgbClr val="FFFFFF"/>
          </a:solidFill>
          <a:ln w="12700">
            <a:solidFill>
              <a:schemeClr val="accent4"/>
            </a:solidFill>
            <a:miter/>
          </a:ln>
          <a:extLst>
            <a:ext uri="{C572A759-6A51-4108-AA02-DFA0A04FC94B}">
              <ma14:wrappingTextBoxFlag xmlns:ma14="http://schemas.microsoft.com/office/mac/drawingml/2011/main" val="1"/>
            </a:ext>
          </a:extLst>
        </p:spPr>
        <p:txBody>
          <a:bodyPr lIns="45719" rIns="45719">
            <a:spAutoFit/>
          </a:bodyPr>
          <a:lstStyle/>
          <a:p>
            <a:pPr/>
            <a:r>
              <a:t>5. The forest school network states that the use of forest schools is an  inspirational process designed to offer children, adolescents and adult’s opportunities to further develop and achieve confidence and self esteem by engaging in learning experiences within a natural environment such as a woodland  (O’</a:t>
            </a:r>
            <a:r>
              <a:t>Brien,</a:t>
            </a:r>
            <a:r>
              <a:t> 2009)</a:t>
            </a:r>
          </a:p>
        </p:txBody>
      </p:sp>
      <p:sp>
        <p:nvSpPr>
          <p:cNvPr id="193" name="TextBox 9"/>
          <p:cNvSpPr txBox="1"/>
          <p:nvPr/>
        </p:nvSpPr>
        <p:spPr>
          <a:xfrm>
            <a:off x="7862169" y="4525931"/>
            <a:ext cx="4321480" cy="2339341"/>
          </a:xfrm>
          <a:prstGeom prst="rect">
            <a:avLst/>
          </a:prstGeom>
          <a:solidFill>
            <a:srgbClr val="FFFFFF"/>
          </a:solidFill>
          <a:ln w="12700">
            <a:solidFill>
              <a:schemeClr val="accent4"/>
            </a:solidFill>
            <a:miter/>
          </a:ln>
          <a:extLst>
            <a:ext uri="{C572A759-6A51-4108-AA02-DFA0A04FC94B}">
              <ma14:wrappingTextBoxFlag xmlns:ma14="http://schemas.microsoft.com/office/mac/drawingml/2011/main" val="1"/>
            </a:ext>
          </a:extLst>
        </p:spPr>
        <p:txBody>
          <a:bodyPr lIns="45719" rIns="45719">
            <a:spAutoFit/>
          </a:bodyPr>
          <a:lstStyle/>
          <a:p>
            <a:pPr/>
            <a:r>
              <a:t>6. The use of forest schools was to encourage for more physical activity to be achieve during lessons due to the research conducted …. States that indoor activities are often far less active, compared to those that take place out in the natural environment  (Cree and McCree, 2013; O’</a:t>
            </a:r>
            <a:r>
              <a:t>Brien,</a:t>
            </a:r>
            <a:r>
              <a:t> 2009)</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ID="10" grpId="1" fill="hold">
                                  <p:stCondLst>
                                    <p:cond delay="0"/>
                                  </p:stCondLst>
                                  <p:iterate type="el" backwards="0">
                                    <p:tmAbs val="0"/>
                                  </p:iterate>
                                  <p:childTnLst>
                                    <p:set>
                                      <p:cBhvr>
                                        <p:cTn id="6" fill="hold"/>
                                        <p:tgtEl>
                                          <p:spTgt spid="188"/>
                                        </p:tgtEl>
                                        <p:attrNameLst>
                                          <p:attrName>style.visibility</p:attrName>
                                        </p:attrNameLst>
                                      </p:cBhvr>
                                      <p:to>
                                        <p:strVal val="visible"/>
                                      </p:to>
                                    </p:set>
                                    <p:animEffect filter="fade" transition="in">
                                      <p:cBhvr>
                                        <p:cTn id="7" dur="500"/>
                                        <p:tgtEl>
                                          <p:spTgt spid="188"/>
                                        </p:tgtEl>
                                      </p:cBhvr>
                                    </p:animEffect>
                                  </p:childTnLst>
                                </p:cTn>
                              </p:par>
                            </p:childTnLst>
                          </p:cTn>
                        </p:par>
                      </p:childTnLst>
                    </p:cTn>
                  </p:par>
                  <p:par>
                    <p:cTn id="8" fill="hold">
                      <p:stCondLst>
                        <p:cond delay="indefinite"/>
                      </p:stCondLst>
                      <p:childTnLst>
                        <p:par>
                          <p:cTn id="9" fill="hold">
                            <p:stCondLst>
                              <p:cond delay="0"/>
                            </p:stCondLst>
                            <p:childTnLst>
                              <p:par>
                                <p:cTn id="10" presetClass="entr" nodeType="clickEffect" presetSubtype="16" presetID="4" grpId="2" fill="hold">
                                  <p:stCondLst>
                                    <p:cond delay="0"/>
                                  </p:stCondLst>
                                  <p:iterate type="el" backwards="0">
                                    <p:tmAbs val="0"/>
                                  </p:iterate>
                                  <p:childTnLst>
                                    <p:set>
                                      <p:cBhvr>
                                        <p:cTn id="11" fill="hold"/>
                                        <p:tgtEl>
                                          <p:spTgt spid="189"/>
                                        </p:tgtEl>
                                        <p:attrNameLst>
                                          <p:attrName>style.visibility</p:attrName>
                                        </p:attrNameLst>
                                      </p:cBhvr>
                                      <p:to>
                                        <p:strVal val="visible"/>
                                      </p:to>
                                    </p:set>
                                    <p:animEffect filter="box(in)" transition="in">
                                      <p:cBhvr>
                                        <p:cTn id="12" dur="2000"/>
                                        <p:tgtEl>
                                          <p:spTgt spid="189"/>
                                        </p:tgtEl>
                                      </p:cBhvr>
                                    </p:animEffect>
                                  </p:childTnLst>
                                </p:cTn>
                              </p:par>
                            </p:childTnLst>
                          </p:cTn>
                        </p:par>
                      </p:childTnLst>
                    </p:cTn>
                  </p:par>
                  <p:par>
                    <p:cTn id="13" fill="hold">
                      <p:stCondLst>
                        <p:cond delay="indefinite"/>
                      </p:stCondLst>
                      <p:childTnLst>
                        <p:par>
                          <p:cTn id="14" fill="hold">
                            <p:stCondLst>
                              <p:cond delay="0"/>
                            </p:stCondLst>
                            <p:childTnLst>
                              <p:par>
                                <p:cTn id="15" presetClass="entr" nodeType="clickEffect" presetSubtype="0" presetID="1" grpId="3" fill="hold">
                                  <p:stCondLst>
                                    <p:cond delay="0"/>
                                  </p:stCondLst>
                                  <p:iterate type="el" backwards="0">
                                    <p:tmAbs val="0"/>
                                  </p:iterate>
                                  <p:childTnLst>
                                    <p:set>
                                      <p:cBhvr>
                                        <p:cTn id="16" fill="hold"/>
                                        <p:tgtEl>
                                          <p:spTgt spid="19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Class="entr" nodeType="clickEffect" presetID="10" grpId="4" fill="hold">
                                  <p:stCondLst>
                                    <p:cond delay="0"/>
                                  </p:stCondLst>
                                  <p:iterate type="el" backwards="0">
                                    <p:tmAbs val="0"/>
                                  </p:iterate>
                                  <p:childTnLst>
                                    <p:set>
                                      <p:cBhvr>
                                        <p:cTn id="20" fill="hold"/>
                                        <p:tgtEl>
                                          <p:spTgt spid="191"/>
                                        </p:tgtEl>
                                        <p:attrNameLst>
                                          <p:attrName>style.visibility</p:attrName>
                                        </p:attrNameLst>
                                      </p:cBhvr>
                                      <p:to>
                                        <p:strVal val="visible"/>
                                      </p:to>
                                    </p:set>
                                    <p:animEffect filter="fade" transition="in">
                                      <p:cBhvr>
                                        <p:cTn id="21" dur="2000"/>
                                        <p:tgtEl>
                                          <p:spTgt spid="191"/>
                                        </p:tgtEl>
                                      </p:cBhvr>
                                    </p:animEffect>
                                  </p:childTnLst>
                                </p:cTn>
                              </p:par>
                            </p:childTnLst>
                          </p:cTn>
                        </p:par>
                      </p:childTnLst>
                    </p:cTn>
                  </p:par>
                  <p:par>
                    <p:cTn id="22" fill="hold">
                      <p:stCondLst>
                        <p:cond delay="indefinite"/>
                      </p:stCondLst>
                      <p:childTnLst>
                        <p:par>
                          <p:cTn id="23" fill="hold">
                            <p:stCondLst>
                              <p:cond delay="0"/>
                            </p:stCondLst>
                            <p:childTnLst>
                              <p:par>
                                <p:cTn id="24" presetClass="entr" nodeType="clickEffect" presetSubtype="32" presetID="4" grpId="5" fill="hold">
                                  <p:stCondLst>
                                    <p:cond delay="0"/>
                                  </p:stCondLst>
                                  <p:iterate type="el" backwards="0">
                                    <p:tmAbs val="0"/>
                                  </p:iterate>
                                  <p:childTnLst>
                                    <p:set>
                                      <p:cBhvr>
                                        <p:cTn id="25" fill="hold"/>
                                        <p:tgtEl>
                                          <p:spTgt spid="192"/>
                                        </p:tgtEl>
                                        <p:attrNameLst>
                                          <p:attrName>style.visibility</p:attrName>
                                        </p:attrNameLst>
                                      </p:cBhvr>
                                      <p:to>
                                        <p:strVal val="visible"/>
                                      </p:to>
                                    </p:set>
                                    <p:animEffect filter="box(out)" transition="in">
                                      <p:cBhvr>
                                        <p:cTn id="26" dur="2000"/>
                                        <p:tgtEl>
                                          <p:spTgt spid="192"/>
                                        </p:tgtEl>
                                      </p:cBhvr>
                                    </p:animEffect>
                                  </p:childTnLst>
                                </p:cTn>
                              </p:par>
                            </p:childTnLst>
                          </p:cTn>
                        </p:par>
                      </p:childTnLst>
                    </p:cTn>
                  </p:par>
                  <p:par>
                    <p:cTn id="27" fill="hold">
                      <p:stCondLst>
                        <p:cond delay="indefinite"/>
                      </p:stCondLst>
                      <p:childTnLst>
                        <p:par>
                          <p:cTn id="28" fill="hold">
                            <p:stCondLst>
                              <p:cond delay="0"/>
                            </p:stCondLst>
                            <p:childTnLst>
                              <p:par>
                                <p:cTn id="29" presetClass="entr" nodeType="clickEffect" presetSubtype="4" presetID="2" grpId="6" fill="hold">
                                  <p:stCondLst>
                                    <p:cond delay="0"/>
                                  </p:stCondLst>
                                  <p:iterate type="el" backwards="0">
                                    <p:tmAbs val="0"/>
                                  </p:iterate>
                                  <p:childTnLst>
                                    <p:set>
                                      <p:cBhvr>
                                        <p:cTn id="30" fill="hold"/>
                                        <p:tgtEl>
                                          <p:spTgt spid="193"/>
                                        </p:tgtEl>
                                        <p:attrNameLst>
                                          <p:attrName>style.visibility</p:attrName>
                                        </p:attrNameLst>
                                      </p:cBhvr>
                                      <p:to>
                                        <p:strVal val="visible"/>
                                      </p:to>
                                    </p:set>
                                    <p:anim calcmode="lin" valueType="num">
                                      <p:cBhvr>
                                        <p:cTn id="31" dur="500" fill="hold"/>
                                        <p:tgtEl>
                                          <p:spTgt spid="193"/>
                                        </p:tgtEl>
                                        <p:attrNameLst>
                                          <p:attrName>ppt_x</p:attrName>
                                        </p:attrNameLst>
                                      </p:cBhvr>
                                      <p:tavLst>
                                        <p:tav tm="0">
                                          <p:val>
                                            <p:strVal val="#ppt_x"/>
                                          </p:val>
                                        </p:tav>
                                        <p:tav tm="100000">
                                          <p:val>
                                            <p:strVal val="#ppt_x"/>
                                          </p:val>
                                        </p:tav>
                                      </p:tavLst>
                                    </p:anim>
                                    <p:anim calcmode="lin" valueType="num">
                                      <p:cBhvr>
                                        <p:cTn id="32" dur="500" fill="hold"/>
                                        <p:tgtEl>
                                          <p:spTgt spid="19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90" grpId="3"/>
      <p:bldP build="whole" bldLvl="1" animBg="1" rev="0" advAuto="0" spid="191" grpId="4"/>
      <p:bldP build="whole" bldLvl="1" animBg="1" rev="0" advAuto="0" spid="193" grpId="6"/>
      <p:bldP build="whole" bldLvl="1" animBg="1" rev="0" advAuto="0" spid="192" grpId="5"/>
      <p:bldP build="whole" bldLvl="1" animBg="1" rev="0" advAuto="0" spid="189" grpId="2"/>
      <p:bldP build="whole" bldLvl="1" animBg="1" rev="0" advAuto="0" spid="188" grpId="1"/>
    </p:bldLst>
  </p:timing>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5" name="TextBox 1"/>
          <p:cNvSpPr txBox="1"/>
          <p:nvPr/>
        </p:nvSpPr>
        <p:spPr>
          <a:xfrm>
            <a:off x="231070" y="123568"/>
            <a:ext cx="11771049" cy="58826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lgn="just">
              <a:defRPr sz="2000"/>
            </a:pPr>
            <a:r>
              <a:t>JS</a:t>
            </a:r>
          </a:p>
          <a:p>
            <a:pPr algn="just">
              <a:defRPr sz="2000"/>
            </a:pPr>
          </a:p>
          <a:p>
            <a:pPr algn="just">
              <a:defRPr sz="2000"/>
            </a:pPr>
            <a:r>
              <a:t>What happens during a forest school session:</a:t>
            </a:r>
          </a:p>
          <a:p>
            <a:pPr algn="just">
              <a:defRPr sz="2000"/>
            </a:pPr>
          </a:p>
          <a:p>
            <a:pPr marL="342900" indent="-342900" algn="just">
              <a:buSzPts val="2000"/>
              <a:buFont typeface="Symbol"/>
              <a:buChar char="-"/>
              <a:defRPr sz="2000"/>
            </a:pPr>
            <a:r>
              <a:t>The focus of a forests school sessions is to engage on the children’s learning rather than their performance, the tasks that the students engage in should have implicit worth.</a:t>
            </a:r>
          </a:p>
          <a:p>
            <a:pPr marL="342900" indent="-342900" algn="just">
              <a:buSzPts val="2000"/>
              <a:buFont typeface="Symbol"/>
              <a:buChar char="-"/>
              <a:defRPr sz="2000"/>
            </a:pPr>
            <a:r>
              <a:t>The use of forest schools work on a social skills theme, which allows the children to work as a team in tasks that may require them to need several pairs of hands  (Cree and McCree, 2013; O’</a:t>
            </a:r>
            <a:r>
              <a:t>Brien,</a:t>
            </a:r>
            <a:r>
              <a:t> 2009)</a:t>
            </a:r>
          </a:p>
          <a:p>
            <a:pPr algn="just">
              <a:defRPr sz="2000"/>
            </a:pPr>
          </a:p>
          <a:p>
            <a:pPr algn="just">
              <a:defRPr sz="2000"/>
            </a:pPr>
          </a:p>
          <a:p>
            <a:pPr algn="just">
              <a:defRPr sz="2000"/>
            </a:pPr>
            <a:r>
              <a:t>The Use of forest schools within the UK:</a:t>
            </a:r>
          </a:p>
          <a:p>
            <a:pPr algn="just">
              <a:defRPr sz="2000"/>
            </a:pPr>
          </a:p>
          <a:p>
            <a:pPr marL="342900" indent="-342900" algn="just">
              <a:buSzPts val="2000"/>
              <a:buFont typeface="Symbol"/>
              <a:buChar char="-"/>
              <a:defRPr sz="2000"/>
            </a:pPr>
            <a:r>
              <a:t>There have been an estimate over hundred schools being used across the UK with the main implementation of the forest school approach being within the English curriculum.</a:t>
            </a:r>
          </a:p>
          <a:p>
            <a:pPr marL="342900" indent="-342900" algn="just">
              <a:buSzPts val="2000"/>
              <a:buFont typeface="Symbol"/>
              <a:buChar char="-"/>
              <a:defRPr sz="2000"/>
            </a:pPr>
            <a:r>
              <a:t>The forest school network states that the use of forest schools is an  inspirational process designed to offer children, adolescents and adult’s opportunities to further develop and achieve confidence and self esteem by engaging in learning experiences within a natural environment such as a woodland (O’</a:t>
            </a:r>
            <a:r>
              <a:t>Brien,</a:t>
            </a:r>
            <a:r>
              <a:t> 2009)</a:t>
            </a:r>
          </a:p>
        </p:txBody>
      </p:sp>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7" name="Straight Connector 98"/>
          <p:cNvSpPr/>
          <p:nvPr/>
        </p:nvSpPr>
        <p:spPr>
          <a:xfrm flipH="1" flipV="1">
            <a:off x="566093" y="6286346"/>
            <a:ext cx="11059812" cy="1"/>
          </a:xfrm>
          <a:prstGeom prst="line">
            <a:avLst/>
          </a:prstGeom>
          <a:ln w="6350">
            <a:solidFill>
              <a:srgbClr val="000000"/>
            </a:solidFill>
            <a:miter/>
          </a:ln>
        </p:spPr>
        <p:txBody>
          <a:bodyPr lIns="45719" rIns="45719"/>
          <a:lstStyle/>
          <a:p>
            <a:pPr/>
          </a:p>
        </p:txBody>
      </p:sp>
      <p:sp>
        <p:nvSpPr>
          <p:cNvPr id="198" name="Straight Connector 100"/>
          <p:cNvSpPr/>
          <p:nvPr/>
        </p:nvSpPr>
        <p:spPr>
          <a:xfrm flipH="1" flipV="1">
            <a:off x="577484" y="1883336"/>
            <a:ext cx="11059812" cy="1"/>
          </a:xfrm>
          <a:prstGeom prst="line">
            <a:avLst/>
          </a:prstGeom>
          <a:ln w="6350">
            <a:solidFill>
              <a:srgbClr val="000000"/>
            </a:solidFill>
            <a:miter/>
          </a:ln>
        </p:spPr>
        <p:txBody>
          <a:bodyPr lIns="45719" rIns="45719"/>
          <a:lstStyle/>
          <a:p>
            <a:pPr/>
          </a:p>
        </p:txBody>
      </p:sp>
      <p:sp>
        <p:nvSpPr>
          <p:cNvPr id="199" name="Straight Connector 102"/>
          <p:cNvSpPr/>
          <p:nvPr/>
        </p:nvSpPr>
        <p:spPr>
          <a:xfrm flipH="1" flipV="1">
            <a:off x="577484" y="571499"/>
            <a:ext cx="11059812" cy="2"/>
          </a:xfrm>
          <a:prstGeom prst="line">
            <a:avLst/>
          </a:prstGeom>
          <a:ln w="6350">
            <a:solidFill>
              <a:srgbClr val="000000"/>
            </a:solidFill>
            <a:miter/>
          </a:ln>
        </p:spPr>
        <p:txBody>
          <a:bodyPr lIns="45719" rIns="45719"/>
          <a:lstStyle/>
          <a:p>
            <a:pPr/>
          </a:p>
        </p:txBody>
      </p:sp>
      <p:sp>
        <p:nvSpPr>
          <p:cNvPr id="200" name="Rectangle 104"/>
          <p:cNvSpPr/>
          <p:nvPr/>
        </p:nvSpPr>
        <p:spPr>
          <a:xfrm>
            <a:off x="1" y="0"/>
            <a:ext cx="12192001" cy="6858000"/>
          </a:xfrm>
          <a:prstGeom prst="rect">
            <a:avLst/>
          </a:prstGeom>
          <a:solidFill>
            <a:srgbClr val="E4E8E2"/>
          </a:solidFill>
          <a:ln w="12700">
            <a:miter lim="400000"/>
          </a:ln>
        </p:spPr>
        <p:txBody>
          <a:bodyPr lIns="45719" rIns="45719" anchor="ctr"/>
          <a:lstStyle/>
          <a:p>
            <a:pPr algn="ctr">
              <a:defRPr>
                <a:solidFill>
                  <a:srgbClr val="FFFFFF"/>
                </a:solidFill>
              </a:defRPr>
            </a:pPr>
          </a:p>
        </p:txBody>
      </p:sp>
      <p:sp>
        <p:nvSpPr>
          <p:cNvPr id="201" name="Title 1"/>
          <p:cNvSpPr txBox="1"/>
          <p:nvPr>
            <p:ph type="title"/>
          </p:nvPr>
        </p:nvSpPr>
        <p:spPr>
          <a:xfrm>
            <a:off x="521206" y="786383"/>
            <a:ext cx="6233757" cy="1707776"/>
          </a:xfrm>
          <a:prstGeom prst="rect">
            <a:avLst/>
          </a:prstGeom>
        </p:spPr>
        <p:txBody>
          <a:bodyPr/>
          <a:lstStyle/>
          <a:p>
            <a:pPr>
              <a:defRPr sz="3100"/>
            </a:pPr>
            <a:r>
              <a:t>Foundation phase within American states and schools </a:t>
            </a:r>
            <a:r>
              <a:rPr sz="1200"/>
              <a:t>DD</a:t>
            </a:r>
            <a:br>
              <a:rPr sz="1200"/>
            </a:br>
          </a:p>
        </p:txBody>
      </p:sp>
      <p:sp>
        <p:nvSpPr>
          <p:cNvPr id="202" name="Straight Connector 106"/>
          <p:cNvSpPr/>
          <p:nvPr/>
        </p:nvSpPr>
        <p:spPr>
          <a:xfrm flipH="1" flipV="1">
            <a:off x="568601" y="576201"/>
            <a:ext cx="11054800" cy="1"/>
          </a:xfrm>
          <a:prstGeom prst="line">
            <a:avLst/>
          </a:prstGeom>
          <a:ln w="6350">
            <a:solidFill>
              <a:srgbClr val="000000"/>
            </a:solidFill>
            <a:miter/>
          </a:ln>
        </p:spPr>
        <p:txBody>
          <a:bodyPr lIns="45719" rIns="45719"/>
          <a:lstStyle/>
          <a:p>
            <a:pPr/>
          </a:p>
        </p:txBody>
      </p:sp>
      <p:sp>
        <p:nvSpPr>
          <p:cNvPr id="203" name="TextBox 7"/>
          <p:cNvSpPr txBox="1"/>
          <p:nvPr/>
        </p:nvSpPr>
        <p:spPr>
          <a:xfrm>
            <a:off x="617220" y="2494158"/>
            <a:ext cx="6040515" cy="3510131"/>
          </a:xfrm>
          <a:prstGeom prst="rect">
            <a:avLst/>
          </a:prstGeom>
          <a:ln w="12700">
            <a:miter lim="400000"/>
          </a:ln>
          <a:extLst>
            <a:ext uri="{C572A759-6A51-4108-AA02-DFA0A04FC94B}">
              <ma14:wrappingTextBoxFlag xmlns:ma14="http://schemas.microsoft.com/office/mac/drawingml/2011/main" val="1"/>
            </a:ext>
          </a:extLst>
        </p:spPr>
        <p:txBody>
          <a:bodyPr lIns="45719" rIns="45719" anchor="b">
            <a:normAutofit fontScale="100000" lnSpcReduction="0"/>
          </a:bodyPr>
          <a:lstStyle/>
          <a:p>
            <a:pPr marL="285750" indent="-228600">
              <a:lnSpc>
                <a:spcPct val="88000"/>
              </a:lnSpc>
              <a:spcBef>
                <a:spcPts val="600"/>
              </a:spcBef>
              <a:buSzPct val="80000"/>
              <a:buFont typeface="Arial"/>
              <a:buChar char="•"/>
              <a:defRPr b="1" sz="1600"/>
            </a:pPr>
            <a:r>
              <a:t>SHAPE America</a:t>
            </a:r>
            <a:r>
              <a:rPr b="0"/>
              <a:t> (Society of Health and Physical Educators)  serves as the voice for 200,000+ health and physical education professionals across the USA (PE SCHOLAR, 2021)</a:t>
            </a:r>
          </a:p>
          <a:p>
            <a:pPr marL="285750" indent="-228600">
              <a:lnSpc>
                <a:spcPct val="88000"/>
              </a:lnSpc>
              <a:spcBef>
                <a:spcPts val="600"/>
              </a:spcBef>
              <a:buSzPct val="80000"/>
              <a:buFont typeface="Arial"/>
              <a:buChar char="•"/>
              <a:defRPr sz="1600"/>
            </a:pPr>
            <a:r>
              <a:t>The curriculum is presented in a different way in comparison to what we would know; the curriculum is not shared between each state and they instead take guidance from organisations such as </a:t>
            </a:r>
            <a:r>
              <a:rPr b="1"/>
              <a:t>SHAPE America</a:t>
            </a:r>
            <a:r>
              <a:t>. For early years, SHAPE America provides guidance known as </a:t>
            </a:r>
            <a:r>
              <a:rPr b="1"/>
              <a:t>Active Start</a:t>
            </a:r>
            <a:r>
              <a:t>. This is then split into three categories: Infants, Toddlers &amp; Preschoolers (</a:t>
            </a:r>
            <a:r>
              <a:rPr b="1"/>
              <a:t>age range 1-5</a:t>
            </a:r>
            <a:r>
              <a:t>). Each group has different guidelines (SHAPE AMERICA, 2022) </a:t>
            </a:r>
          </a:p>
          <a:p>
            <a:pPr marL="285750" indent="-228600">
              <a:lnSpc>
                <a:spcPct val="88000"/>
              </a:lnSpc>
              <a:spcBef>
                <a:spcPts val="600"/>
              </a:spcBef>
              <a:buSzPct val="80000"/>
              <a:buFont typeface="Arial"/>
              <a:buChar char="•"/>
              <a:defRPr sz="1600"/>
            </a:pPr>
            <a:r>
              <a:t>Guidance is also provided for children in kindergarten and grade 1 (</a:t>
            </a:r>
            <a:r>
              <a:rPr b="1"/>
              <a:t>age range 4-7</a:t>
            </a:r>
            <a:r>
              <a:t>). </a:t>
            </a:r>
          </a:p>
        </p:txBody>
      </p:sp>
      <p:sp>
        <p:nvSpPr>
          <p:cNvPr id="204" name="Straight Connector 108"/>
          <p:cNvSpPr/>
          <p:nvPr/>
        </p:nvSpPr>
        <p:spPr>
          <a:xfrm flipH="1">
            <a:off x="7734299" y="576201"/>
            <a:ext cx="1" cy="5715001"/>
          </a:xfrm>
          <a:prstGeom prst="line">
            <a:avLst/>
          </a:prstGeom>
          <a:ln w="6350">
            <a:solidFill>
              <a:srgbClr val="000000"/>
            </a:solidFill>
            <a:miter/>
          </a:ln>
        </p:spPr>
        <p:txBody>
          <a:bodyPr lIns="45719" rIns="45719"/>
          <a:lstStyle/>
          <a:p>
            <a:pPr/>
          </a:p>
        </p:txBody>
      </p:sp>
      <p:pic>
        <p:nvPicPr>
          <p:cNvPr id="205" name="Picture 51" descr="Picture 51"/>
          <p:cNvPicPr>
            <a:picLocks noChangeAspect="1"/>
          </p:cNvPicPr>
          <p:nvPr/>
        </p:nvPicPr>
        <p:blipFill>
          <a:blip r:embed="rId2">
            <a:extLst/>
          </a:blip>
          <a:srcRect l="7131" t="0" r="2802" b="0"/>
          <a:stretch>
            <a:fillRect/>
          </a:stretch>
        </p:blipFill>
        <p:spPr>
          <a:xfrm>
            <a:off x="8036731" y="853712"/>
            <a:ext cx="3583770" cy="5150516"/>
          </a:xfrm>
          <a:prstGeom prst="rect">
            <a:avLst/>
          </a:prstGeom>
          <a:ln w="12700">
            <a:miter lim="400000"/>
          </a:ln>
        </p:spPr>
      </p:pic>
      <p:sp>
        <p:nvSpPr>
          <p:cNvPr id="206" name="Straight Connector 110"/>
          <p:cNvSpPr/>
          <p:nvPr/>
        </p:nvSpPr>
        <p:spPr>
          <a:xfrm flipH="1" flipV="1">
            <a:off x="571499" y="6286499"/>
            <a:ext cx="11054800" cy="2"/>
          </a:xfrm>
          <a:prstGeom prst="line">
            <a:avLst/>
          </a:prstGeom>
          <a:ln w="6350">
            <a:solidFill>
              <a:srgbClr val="000000"/>
            </a:solidFill>
            <a:miter/>
          </a:ln>
        </p:spPr>
        <p:txBody>
          <a:bodyPr lIns="45719" rIns="45719"/>
          <a:lstStyle/>
          <a:p>
            <a:pP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entr" nodeType="afterEffect" presetID="10" grpId="1" fill="hold">
                                  <p:stCondLst>
                                    <p:cond delay="500"/>
                                  </p:stCondLst>
                                  <p:iterate type="el" backwards="0">
                                    <p:tmAbs val="0"/>
                                  </p:iterate>
                                  <p:childTnLst>
                                    <p:set>
                                      <p:cBhvr>
                                        <p:cTn id="6" fill="hold"/>
                                        <p:tgtEl>
                                          <p:spTgt spid="201"/>
                                        </p:tgtEl>
                                        <p:attrNameLst>
                                          <p:attrName>style.visibility</p:attrName>
                                        </p:attrNameLst>
                                      </p:cBhvr>
                                      <p:to>
                                        <p:strVal val="visible"/>
                                      </p:to>
                                    </p:set>
                                    <p:animEffect filter="fade" transition="in">
                                      <p:cBhvr>
                                        <p:cTn id="7" dur="700"/>
                                        <p:tgtEl>
                                          <p:spTgt spid="201"/>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201" grpId="1"/>
    </p:bldLst>
  </p:timing>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08" name="The 5 SHAPE America National Physical Education StandardsOnline Media 2" descr="The 5 SHAPE America National Physical Education StandardsOnline Media 2"/>
          <p:cNvPicPr>
            <a:picLocks noChangeAspect="0"/>
          </p:cNvPicPr>
          <p:nvPr>
            <a:videoFile xmlns:mc="http://schemas.openxmlformats.org/markup-compatibility/2006" r:link="rId2" mc:Ignorable="aiw"/>
          </p:nvPr>
        </p:nvPicPr>
        <p:blipFill>
          <a:blip r:embed="rId3">
            <a:extLst/>
          </a:blip>
          <a:stretch>
            <a:fillRect/>
          </a:stretch>
        </p:blipFill>
        <p:spPr>
          <a:xfrm>
            <a:off x="584680" y="828016"/>
            <a:ext cx="11108905" cy="5201968"/>
          </a:xfrm>
          <a:prstGeom prst="rect">
            <a:avLst/>
          </a:prstGeom>
        </p:spPr>
      </p:pic>
      <p:sp>
        <p:nvSpPr>
          <p:cNvPr id="209" name="TextBox 1"/>
          <p:cNvSpPr txBox="1"/>
          <p:nvPr/>
        </p:nvSpPr>
        <p:spPr>
          <a:xfrm>
            <a:off x="181643" y="6536724"/>
            <a:ext cx="489329" cy="2692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sz="1200"/>
            </a:lvl1pPr>
          </a:lstStyle>
          <a:p>
            <a:pPr/>
            <a:r>
              <a:t>DD</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mediacall" nodeType="afterEffect" presetSubtype="0" presetID="1" grpId="1" fill="hold">
                                  <p:stCondLst>
                                    <p:cond delay="0"/>
                                  </p:stCondLst>
                                  <p:childTnLst>
                                    <p:cmd type="call" cmd="playFrom(0.0)">
                                      <p:cBhvr>
                                        <p:cTn id="6" dur="1" fill="hold"/>
                                        <p:tgtEl>
                                          <p:spTgt spid="208"/>
                                        </p:tgtEl>
                                      </p:cBhvr>
                                    </p:cmd>
                                  </p:childTnLst>
                                </p:cTn>
                              </p:par>
                            </p:childTnLst>
                          </p:cTn>
                        </p:par>
                      </p:childTnLst>
                    </p:cTn>
                  </p:par>
                </p:childTnLst>
              </p:cTn>
              <p:prevCondLst>
                <p:cond evt="onPrev">
                  <p:tgtEl>
                    <p:sldTgt/>
                  </p:tgtEl>
                </p:cond>
              </p:prevCondLst>
              <p:nextCondLst>
                <p:cond evt="onNext">
                  <p:tgtEl>
                    <p:sldTgt/>
                  </p:tgtEl>
                </p:cond>
              </p:nextCondLst>
            </p:seq>
            <p:video fullScrn="0">
              <p:cMediaNode mute="0" showWhenStopped="1" numSld="1" vol="80000">
                <p:cTn id="7" fill="hold" display="0">
                  <p:stCondLst>
                    <p:cond delay="indefinite"/>
                  </p:stCondLst>
                </p:cTn>
                <p:tgtEl>
                  <p:spTgt spid="208"/>
                </p:tgtEl>
              </p:cMediaNode>
            </p:video>
            <p:seq concurrent="1" prevAc="none" nextAc="seek">
              <p:cTn id="8" evtFilter="cancelBubble" nodeType="interactiveSeq" restart="whenNotActive" fill="hold">
                <p:stCondLst>
                  <p:cond delay="0" evt="onClick">
                    <p:tgtEl>
                      <p:spTgt spid="208"/>
                    </p:tgtEl>
                  </p:cond>
                </p:stCondLst>
                <p:endSync delay="0" evt="end">
                  <p:rtn val="all"/>
                </p:endSync>
                <p:childTnLst>
                  <p:par>
                    <p:cTn id="9" fill="hold">
                      <p:stCondLst>
                        <p:cond delay="0"/>
                      </p:stCondLst>
                      <p:childTnLst>
                        <p:par>
                          <p:cTn id="10" fill="hold">
                            <p:stCondLst>
                              <p:cond delay="0"/>
                            </p:stCondLst>
                            <p:childTnLst>
                              <p:par>
                                <p:cTn id="11" presetClass="mediacall" nodeType="clickEffect" presetSubtype="0" presetID="2" fill="hold">
                                  <p:stCondLst>
                                    <p:cond delay="0"/>
                                  </p:stCondLst>
                                  <p:childTnLst>
                                    <p:cmd type="call" cmd="togglePause">
                                      <p:cBhvr>
                                        <p:cTn id="12" dur="1" fill="hold"/>
                                        <p:tgtEl>
                                          <p:spTgt spid="208"/>
                                        </p:tgtEl>
                                      </p:cBhvr>
                                    </p:cmd>
                                  </p:childTnLst>
                                </p:cTn>
                              </p:par>
                            </p:childTnLst>
                          </p:cTn>
                        </p:par>
                      </p:childTnLst>
                    </p:cTn>
                  </p:par>
                </p:childTnLst>
              </p:cTn>
              <p:nextCondLst>
                <p:cond delay="0" evt="onClick">
                  <p:tgtEl>
                    <p:spTgt spid="208"/>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1" name="Title 1"/>
          <p:cNvSpPr txBox="1"/>
          <p:nvPr>
            <p:ph type="title"/>
          </p:nvPr>
        </p:nvSpPr>
        <p:spPr>
          <a:xfrm>
            <a:off x="571500" y="717452"/>
            <a:ext cx="11049000" cy="1161836"/>
          </a:xfrm>
          <a:prstGeom prst="rect">
            <a:avLst/>
          </a:prstGeom>
        </p:spPr>
        <p:txBody>
          <a:bodyPr/>
          <a:lstStyle/>
          <a:p>
            <a:pPr/>
            <a:r>
              <a:t>SHAPE America National Standards </a:t>
            </a:r>
            <a:r>
              <a:rPr sz="1400"/>
              <a:t>DD </a:t>
            </a:r>
          </a:p>
        </p:txBody>
      </p:sp>
      <p:grpSp>
        <p:nvGrpSpPr>
          <p:cNvPr id="222" name="TextBox 2"/>
          <p:cNvGrpSpPr/>
          <p:nvPr/>
        </p:nvGrpSpPr>
        <p:grpSpPr>
          <a:xfrm>
            <a:off x="577282" y="1822145"/>
            <a:ext cx="10866782" cy="3988442"/>
            <a:chOff x="0" y="0"/>
            <a:chExt cx="10866781" cy="3988440"/>
          </a:xfrm>
        </p:grpSpPr>
        <p:grpSp>
          <p:nvGrpSpPr>
            <p:cNvPr id="214" name="Group"/>
            <p:cNvGrpSpPr/>
            <p:nvPr/>
          </p:nvGrpSpPr>
          <p:grpSpPr>
            <a:xfrm>
              <a:off x="0" y="0"/>
              <a:ext cx="10866782" cy="716041"/>
              <a:chOff x="0" y="0"/>
              <a:chExt cx="10866781" cy="716040"/>
            </a:xfrm>
          </p:grpSpPr>
          <p:sp>
            <p:nvSpPr>
              <p:cNvPr id="212" name="Rounded Rectangle"/>
              <p:cNvSpPr/>
              <p:nvPr/>
            </p:nvSpPr>
            <p:spPr>
              <a:xfrm>
                <a:off x="0" y="0"/>
                <a:ext cx="10866782" cy="716041"/>
              </a:xfrm>
              <a:prstGeom prst="roundRect">
                <a:avLst>
                  <a:gd name="adj" fmla="val 16667"/>
                </a:avLst>
              </a:prstGeom>
              <a:solidFill>
                <a:schemeClr val="accent1"/>
              </a:solidFill>
              <a:ln w="12700" cap="flat">
                <a:solidFill>
                  <a:srgbClr val="FFFFFF"/>
                </a:solidFill>
                <a:prstDash val="solid"/>
                <a:miter lim="800000"/>
              </a:ln>
              <a:effectLst/>
            </p:spPr>
            <p:txBody>
              <a:bodyPr wrap="square" lIns="45719" tIns="45719" rIns="45719" bIns="45719" numCol="1" anchor="ctr">
                <a:noAutofit/>
              </a:bodyPr>
              <a:lstStyle/>
              <a:p>
                <a:pPr defTabSz="800100">
                  <a:lnSpc>
                    <a:spcPct val="90000"/>
                  </a:lnSpc>
                  <a:spcBef>
                    <a:spcPts val="700"/>
                  </a:spcBef>
                  <a:defRPr>
                    <a:solidFill>
                      <a:srgbClr val="FFFFFF"/>
                    </a:solidFill>
                  </a:defRPr>
                </a:pPr>
              </a:p>
            </p:txBody>
          </p:sp>
          <p:sp>
            <p:nvSpPr>
              <p:cNvPr id="213" name="SHAPE America is responsible for setting standards within physical education across the USA, including the standards set for K-12 physical education (Kindergarten – Grade 12) (SHAPE America, 2022)"/>
              <p:cNvSpPr txBox="1"/>
              <p:nvPr/>
            </p:nvSpPr>
            <p:spPr>
              <a:xfrm>
                <a:off x="34954" y="24010"/>
                <a:ext cx="10796875" cy="66802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68580" tIns="68580" rIns="68580" bIns="68580" numCol="1" anchor="ctr">
                <a:spAutoFit/>
              </a:bodyPr>
              <a:lstStyle>
                <a:lvl1pPr defTabSz="800100">
                  <a:lnSpc>
                    <a:spcPct val="90000"/>
                  </a:lnSpc>
                  <a:spcBef>
                    <a:spcPts val="700"/>
                  </a:spcBef>
                  <a:defRPr>
                    <a:solidFill>
                      <a:srgbClr val="FFFFFF"/>
                    </a:solidFill>
                  </a:defRPr>
                </a:lvl1pPr>
              </a:lstStyle>
              <a:p>
                <a:pPr/>
                <a:r>
                  <a:t>SHAPE America is responsible for setting standards within physical education across the USA, including the standards set for K-12 physical education (Kindergarten – Grade 12) (SHAPE America, 2022) </a:t>
                </a:r>
              </a:p>
            </p:txBody>
          </p:sp>
        </p:grpSp>
        <p:grpSp>
          <p:nvGrpSpPr>
            <p:cNvPr id="217" name="Group"/>
            <p:cNvGrpSpPr/>
            <p:nvPr/>
          </p:nvGrpSpPr>
          <p:grpSpPr>
            <a:xfrm>
              <a:off x="0" y="767880"/>
              <a:ext cx="10866782" cy="716041"/>
              <a:chOff x="0" y="0"/>
              <a:chExt cx="10866781" cy="716040"/>
            </a:xfrm>
          </p:grpSpPr>
          <p:sp>
            <p:nvSpPr>
              <p:cNvPr id="215" name="Rounded Rectangle"/>
              <p:cNvSpPr/>
              <p:nvPr/>
            </p:nvSpPr>
            <p:spPr>
              <a:xfrm>
                <a:off x="0" y="0"/>
                <a:ext cx="10866782" cy="716041"/>
              </a:xfrm>
              <a:prstGeom prst="roundRect">
                <a:avLst>
                  <a:gd name="adj" fmla="val 16667"/>
                </a:avLst>
              </a:prstGeom>
              <a:solidFill>
                <a:schemeClr val="accent1"/>
              </a:solidFill>
              <a:ln w="12700" cap="flat">
                <a:solidFill>
                  <a:srgbClr val="FFFFFF"/>
                </a:solidFill>
                <a:prstDash val="solid"/>
                <a:miter lim="800000"/>
              </a:ln>
              <a:effectLst/>
            </p:spPr>
            <p:txBody>
              <a:bodyPr wrap="square" lIns="45719" tIns="45719" rIns="45719" bIns="45719" numCol="1" anchor="ctr">
                <a:noAutofit/>
              </a:bodyPr>
              <a:lstStyle/>
              <a:p>
                <a:pPr defTabSz="800100">
                  <a:lnSpc>
                    <a:spcPct val="90000"/>
                  </a:lnSpc>
                  <a:spcBef>
                    <a:spcPts val="700"/>
                  </a:spcBef>
                  <a:defRPr>
                    <a:solidFill>
                      <a:srgbClr val="FFFFFF"/>
                    </a:solidFill>
                  </a:defRPr>
                </a:pPr>
              </a:p>
            </p:txBody>
          </p:sp>
          <p:sp>
            <p:nvSpPr>
              <p:cNvPr id="216" name="There are five main standards which cover K-12 physical education:"/>
              <p:cNvSpPr txBox="1"/>
              <p:nvPr/>
            </p:nvSpPr>
            <p:spPr>
              <a:xfrm>
                <a:off x="34954" y="149739"/>
                <a:ext cx="10796875" cy="41656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68580" tIns="68580" rIns="68580" bIns="68580" numCol="1" anchor="ctr">
                <a:spAutoFit/>
              </a:bodyPr>
              <a:lstStyle>
                <a:lvl1pPr defTabSz="800100">
                  <a:lnSpc>
                    <a:spcPct val="90000"/>
                  </a:lnSpc>
                  <a:spcBef>
                    <a:spcPts val="700"/>
                  </a:spcBef>
                  <a:defRPr>
                    <a:solidFill>
                      <a:srgbClr val="FFFFFF"/>
                    </a:solidFill>
                  </a:defRPr>
                </a:lvl1pPr>
              </a:lstStyle>
              <a:p>
                <a:pPr/>
                <a:r>
                  <a:t>There are five main standards which cover K-12 physical education: </a:t>
                </a:r>
              </a:p>
            </p:txBody>
          </p:sp>
        </p:grpSp>
        <p:sp>
          <p:nvSpPr>
            <p:cNvPr id="218" name="The physically literate individual demonstrates competency in a variety of motor skills and movement patterns.…"/>
            <p:cNvSpPr txBox="1"/>
            <p:nvPr/>
          </p:nvSpPr>
          <p:spPr>
            <a:xfrm>
              <a:off x="322160" y="1483919"/>
              <a:ext cx="10439466" cy="179247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22859" tIns="22859" rIns="22859" bIns="22859" numCol="1" anchor="t">
              <a:spAutoFit/>
            </a:bodyPr>
            <a:lstStyle/>
            <a:p>
              <a:pPr lvl="1" marL="114300" indent="-114300" defTabSz="622300">
                <a:lnSpc>
                  <a:spcPct val="90000"/>
                </a:lnSpc>
                <a:spcBef>
                  <a:spcPts val="300"/>
                </a:spcBef>
                <a:buSzPct val="100000"/>
                <a:buChar char="•"/>
                <a:defRPr sz="1400"/>
              </a:pPr>
              <a:r>
                <a:t>The physically literate individual demonstrates competency in a variety of motor skills and movement patterns.</a:t>
              </a:r>
            </a:p>
            <a:p>
              <a:pPr lvl="1" marL="114300" indent="-114300" defTabSz="622300">
                <a:lnSpc>
                  <a:spcPct val="90000"/>
                </a:lnSpc>
                <a:spcBef>
                  <a:spcPts val="300"/>
                </a:spcBef>
                <a:buSzPct val="100000"/>
                <a:buChar char="•"/>
                <a:defRPr sz="1400"/>
              </a:pPr>
              <a:r>
                <a:t>The physically literate individual applies knowledge of concepts, principles, strategies and tactics related to movement and performance.</a:t>
              </a:r>
            </a:p>
            <a:p>
              <a:pPr lvl="1" marL="114300" indent="-114300" defTabSz="622300">
                <a:lnSpc>
                  <a:spcPct val="90000"/>
                </a:lnSpc>
                <a:spcBef>
                  <a:spcPts val="300"/>
                </a:spcBef>
                <a:buSzPct val="100000"/>
                <a:buChar char="•"/>
                <a:defRPr sz="1400"/>
              </a:pPr>
              <a:r>
                <a:t>The physically literate individual demonstrates the knowledge and skills to achieve and maintain a health-enhancing level of physical activity and fitness.</a:t>
              </a:r>
            </a:p>
            <a:p>
              <a:pPr lvl="1" marL="114300" indent="-114300" defTabSz="622300">
                <a:lnSpc>
                  <a:spcPct val="90000"/>
                </a:lnSpc>
                <a:spcBef>
                  <a:spcPts val="300"/>
                </a:spcBef>
                <a:buSzPct val="100000"/>
                <a:buChar char="•"/>
                <a:defRPr sz="1400"/>
              </a:pPr>
              <a:r>
                <a:t>The physically literate individual exhibits responsible personal and social behavior that respects self and others</a:t>
              </a:r>
            </a:p>
            <a:p>
              <a:pPr lvl="1" marL="114300" indent="-114300" defTabSz="622300">
                <a:lnSpc>
                  <a:spcPct val="90000"/>
                </a:lnSpc>
                <a:spcBef>
                  <a:spcPts val="300"/>
                </a:spcBef>
                <a:buSzPct val="100000"/>
                <a:buChar char="•"/>
                <a:defRPr sz="1400"/>
              </a:pPr>
              <a:r>
                <a:t>The physically literate individual recognizes the value of physical activity for health, enjoyment, challenge, self-expression and/or social interaction.</a:t>
              </a:r>
            </a:p>
          </p:txBody>
        </p:sp>
        <p:grpSp>
          <p:nvGrpSpPr>
            <p:cNvPr id="221" name="Group"/>
            <p:cNvGrpSpPr/>
            <p:nvPr/>
          </p:nvGrpSpPr>
          <p:grpSpPr>
            <a:xfrm>
              <a:off x="0" y="3272400"/>
              <a:ext cx="10866782" cy="716041"/>
              <a:chOff x="0" y="0"/>
              <a:chExt cx="10866781" cy="716040"/>
            </a:xfrm>
          </p:grpSpPr>
          <p:sp>
            <p:nvSpPr>
              <p:cNvPr id="219" name="Rounded Rectangle"/>
              <p:cNvSpPr/>
              <p:nvPr/>
            </p:nvSpPr>
            <p:spPr>
              <a:xfrm>
                <a:off x="0" y="0"/>
                <a:ext cx="10866782" cy="716041"/>
              </a:xfrm>
              <a:prstGeom prst="roundRect">
                <a:avLst>
                  <a:gd name="adj" fmla="val 16667"/>
                </a:avLst>
              </a:prstGeom>
              <a:solidFill>
                <a:schemeClr val="accent1"/>
              </a:solidFill>
              <a:ln w="12700" cap="flat">
                <a:solidFill>
                  <a:srgbClr val="FFFFFF"/>
                </a:solidFill>
                <a:prstDash val="solid"/>
                <a:miter lim="800000"/>
              </a:ln>
              <a:effectLst/>
            </p:spPr>
            <p:txBody>
              <a:bodyPr wrap="square" lIns="45719" tIns="45719" rIns="45719" bIns="45719" numCol="1" anchor="ctr">
                <a:noAutofit/>
              </a:bodyPr>
              <a:lstStyle/>
              <a:p>
                <a:pPr defTabSz="800100">
                  <a:lnSpc>
                    <a:spcPct val="90000"/>
                  </a:lnSpc>
                  <a:spcBef>
                    <a:spcPts val="700"/>
                  </a:spcBef>
                  <a:defRPr>
                    <a:solidFill>
                      <a:srgbClr val="FFFFFF"/>
                    </a:solidFill>
                  </a:defRPr>
                </a:pPr>
              </a:p>
            </p:txBody>
          </p:sp>
          <p:sp>
            <p:nvSpPr>
              <p:cNvPr id="220" name="( Advanced Solutions International, Inc, 2013)"/>
              <p:cNvSpPr txBox="1"/>
              <p:nvPr/>
            </p:nvSpPr>
            <p:spPr>
              <a:xfrm>
                <a:off x="34954" y="149740"/>
                <a:ext cx="10796875" cy="41656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68580" tIns="68580" rIns="68580" bIns="68580" numCol="1" anchor="ctr">
                <a:spAutoFit/>
              </a:bodyPr>
              <a:lstStyle>
                <a:lvl1pPr defTabSz="800100">
                  <a:lnSpc>
                    <a:spcPct val="90000"/>
                  </a:lnSpc>
                  <a:spcBef>
                    <a:spcPts val="700"/>
                  </a:spcBef>
                  <a:defRPr>
                    <a:solidFill>
                      <a:srgbClr val="FFFFFF"/>
                    </a:solidFill>
                  </a:defRPr>
                </a:lvl1pPr>
              </a:lstStyle>
              <a:p>
                <a:pPr/>
                <a:r>
                  <a:t>( Advanced Solutions International, Inc, 2013)</a:t>
                </a:r>
              </a:p>
            </p:txBody>
          </p:sp>
        </p:grpSp>
      </p:grpSp>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4" name="Title 1"/>
          <p:cNvSpPr txBox="1"/>
          <p:nvPr>
            <p:ph type="title"/>
          </p:nvPr>
        </p:nvSpPr>
        <p:spPr>
          <a:xfrm>
            <a:off x="571500" y="717452"/>
            <a:ext cx="11049000" cy="1161836"/>
          </a:xfrm>
          <a:prstGeom prst="rect">
            <a:avLst/>
          </a:prstGeom>
        </p:spPr>
        <p:txBody>
          <a:bodyPr/>
          <a:lstStyle/>
          <a:p>
            <a:pPr>
              <a:defRPr sz="3600"/>
            </a:pPr>
            <a:r>
              <a:t>How are K-12 PE lessons presented in the USA? </a:t>
            </a:r>
            <a:r>
              <a:rPr sz="1200"/>
              <a:t>DD</a:t>
            </a:r>
          </a:p>
        </p:txBody>
      </p:sp>
      <p:sp>
        <p:nvSpPr>
          <p:cNvPr id="225" name="TextBox 2"/>
          <p:cNvSpPr txBox="1"/>
          <p:nvPr/>
        </p:nvSpPr>
        <p:spPr>
          <a:xfrm>
            <a:off x="758023" y="1490868"/>
            <a:ext cx="10775344" cy="37236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r>
              <a:t>SHAPE America provides schools with resource tools that they can then use within their lessons. </a:t>
            </a:r>
          </a:p>
          <a:p>
            <a:pPr/>
            <a:r>
              <a:t>These tools are typically presented as activity cards which can either be accessed digitally or in paper form. They can take place indoors or outdoors and can be altered by teachers. They can also be done at home. Each grade has different aims. </a:t>
            </a:r>
          </a:p>
          <a:p>
            <a:pPr>
              <a:defRPr b="1"/>
            </a:pPr>
          </a:p>
          <a:p>
            <a:pPr>
              <a:defRPr b="1"/>
            </a:pPr>
            <a:r>
              <a:t>Kindergarten Activities Include: </a:t>
            </a:r>
          </a:p>
          <a:p>
            <a:pPr/>
          </a:p>
          <a:p>
            <a:pPr/>
          </a:p>
          <a:p>
            <a:pPr/>
          </a:p>
          <a:p>
            <a:pPr/>
          </a:p>
          <a:p>
            <a:pPr/>
          </a:p>
          <a:p>
            <a:pPr/>
          </a:p>
        </p:txBody>
      </p:sp>
      <p:sp>
        <p:nvSpPr>
          <p:cNvPr id="226" name="TextBox 3"/>
          <p:cNvSpPr txBox="1"/>
          <p:nvPr/>
        </p:nvSpPr>
        <p:spPr>
          <a:xfrm>
            <a:off x="711053" y="3334608"/>
            <a:ext cx="3694045" cy="2336166"/>
          </a:xfrm>
          <a:prstGeom prst="rect">
            <a:avLst/>
          </a:prstGeom>
          <a:solidFill>
            <a:srgbClr val="F2F2F2"/>
          </a:solidFill>
          <a:ln>
            <a:solidFill>
              <a:srgbClr val="5C20E5"/>
            </a:solidFill>
          </a:ln>
          <a:extLst>
            <a:ext uri="{C572A759-6A51-4108-AA02-DFA0A04FC94B}">
              <ma14:wrappingTextBoxFlag xmlns:ma14="http://schemas.microsoft.com/office/mac/drawingml/2011/main" val="1"/>
            </a:ext>
          </a:extLst>
        </p:spPr>
        <p:txBody>
          <a:bodyPr lIns="45719" rIns="45719">
            <a:spAutoFit/>
          </a:bodyPr>
          <a:lstStyle/>
          <a:p>
            <a:pPr/>
            <a:r>
              <a:t>Using chalk to draw different pathways on the yard (straight, zig-zag, curvy), then walking across them using a variety of movements. This not only explores &amp; develops fundamental skills but also fine motor skills when the children use chalk. </a:t>
            </a:r>
          </a:p>
        </p:txBody>
      </p:sp>
      <p:sp>
        <p:nvSpPr>
          <p:cNvPr id="227" name="TextBox 4"/>
          <p:cNvSpPr txBox="1"/>
          <p:nvPr/>
        </p:nvSpPr>
        <p:spPr>
          <a:xfrm>
            <a:off x="4856732" y="2741386"/>
            <a:ext cx="2683567" cy="2894966"/>
          </a:xfrm>
          <a:prstGeom prst="rect">
            <a:avLst/>
          </a:prstGeom>
          <a:solidFill>
            <a:srgbClr val="F2F2F2"/>
          </a:solidFill>
          <a:ln>
            <a:solidFill>
              <a:srgbClr val="5C20E5"/>
            </a:solidFill>
          </a:ln>
          <a:extLst>
            <a:ext uri="{C572A759-6A51-4108-AA02-DFA0A04FC94B}">
              <ma14:wrappingTextBoxFlag xmlns:ma14="http://schemas.microsoft.com/office/mac/drawingml/2011/main" val="1"/>
            </a:ext>
          </a:extLst>
        </p:spPr>
        <p:txBody>
          <a:bodyPr lIns="45719" rIns="45719">
            <a:spAutoFit/>
          </a:bodyPr>
          <a:lstStyle/>
          <a:p>
            <a:pPr/>
            <a:r>
              <a:t>Water painting. This is done by dipping a paint brush in water and then 'painting' on a wall or surface. This aids in gross motor development (large muscles) whilst also being creative in developing drawing and writing skills. </a:t>
            </a:r>
          </a:p>
        </p:txBody>
      </p:sp>
      <p:sp>
        <p:nvSpPr>
          <p:cNvPr id="228" name="TextBox 5"/>
          <p:cNvSpPr txBox="1"/>
          <p:nvPr/>
        </p:nvSpPr>
        <p:spPr>
          <a:xfrm>
            <a:off x="8175404" y="2857655"/>
            <a:ext cx="2401957" cy="2894966"/>
          </a:xfrm>
          <a:prstGeom prst="rect">
            <a:avLst/>
          </a:prstGeom>
          <a:solidFill>
            <a:srgbClr val="F2F2F2"/>
          </a:solidFill>
          <a:ln>
            <a:solidFill>
              <a:srgbClr val="5C20E5"/>
            </a:solidFill>
          </a:ln>
          <a:extLst>
            <a:ext uri="{C572A759-6A51-4108-AA02-DFA0A04FC94B}">
              <ma14:wrappingTextBoxFlag xmlns:ma14="http://schemas.microsoft.com/office/mac/drawingml/2011/main" val="1"/>
            </a:ext>
          </a:extLst>
        </p:spPr>
        <p:txBody>
          <a:bodyPr lIns="45719" rIns="45719">
            <a:spAutoFit/>
          </a:bodyPr>
          <a:lstStyle/>
          <a:p>
            <a:pPr/>
            <a:r>
              <a:t>Throwing some leaves in the air then observing and mimicking the falling motion of the leaves. This aids in both learning about movement and allowing children to be creative.</a:t>
            </a:r>
          </a:p>
        </p:txBody>
      </p:sp>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30" name="Make a fun SENSORY PATH with chalk!Online Media 2" descr="Make a fun SENSORY PATH with chalk!Online Media 2"/>
          <p:cNvPicPr>
            <a:picLocks noChangeAspect="0"/>
          </p:cNvPicPr>
          <p:nvPr>
            <a:videoFile xmlns:mc="http://schemas.openxmlformats.org/markup-compatibility/2006" r:link="rId2" mc:Ignorable="aiw"/>
          </p:nvPr>
        </p:nvPicPr>
        <p:blipFill>
          <a:blip r:embed="rId3">
            <a:extLst/>
          </a:blip>
          <a:stretch>
            <a:fillRect/>
          </a:stretch>
        </p:blipFill>
        <p:spPr>
          <a:xfrm>
            <a:off x="584680" y="727375"/>
            <a:ext cx="11022640" cy="5374496"/>
          </a:xfrm>
          <a:prstGeom prst="rect">
            <a:avLst/>
          </a:prstGeom>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cond evt="onBegin">
                          <p:tn val="2"/>
                        </p:cond>
                      </p:stCondLst>
                      <p:childTnLst>
                        <p:par>
                          <p:cTn id="4" fill="hold">
                            <p:stCondLst>
                              <p:cond delay="0"/>
                            </p:stCondLst>
                            <p:childTnLst>
                              <p:par>
                                <p:cTn id="5" presetClass="mediacall" nodeType="afterEffect" presetSubtype="0" presetID="1" grpId="1" fill="hold">
                                  <p:stCondLst>
                                    <p:cond delay="0"/>
                                  </p:stCondLst>
                                  <p:childTnLst>
                                    <p:cmd type="call" cmd="playFrom(0.0)">
                                      <p:cBhvr>
                                        <p:cTn id="6" dur="1" fill="hold"/>
                                        <p:tgtEl>
                                          <p:spTgt spid="230"/>
                                        </p:tgtEl>
                                      </p:cBhvr>
                                    </p:cmd>
                                  </p:childTnLst>
                                </p:cTn>
                              </p:par>
                            </p:childTnLst>
                          </p:cTn>
                        </p:par>
                      </p:childTnLst>
                    </p:cTn>
                  </p:par>
                </p:childTnLst>
              </p:cTn>
              <p:prevCondLst>
                <p:cond evt="onPrev">
                  <p:tgtEl>
                    <p:sldTgt/>
                  </p:tgtEl>
                </p:cond>
              </p:prevCondLst>
              <p:nextCondLst>
                <p:cond evt="onNext">
                  <p:tgtEl>
                    <p:sldTgt/>
                  </p:tgtEl>
                </p:cond>
              </p:nextCondLst>
            </p:seq>
            <p:video fullScrn="0">
              <p:cMediaNode mute="0" showWhenStopped="1" numSld="1" vol="80000">
                <p:cTn id="7" fill="hold" display="0">
                  <p:stCondLst>
                    <p:cond delay="indefinite"/>
                  </p:stCondLst>
                </p:cTn>
                <p:tgtEl>
                  <p:spTgt spid="230"/>
                </p:tgtEl>
              </p:cMediaNode>
            </p:video>
            <p:seq concurrent="1" prevAc="none" nextAc="seek">
              <p:cTn id="8" evtFilter="cancelBubble" nodeType="interactiveSeq" restart="whenNotActive" fill="hold">
                <p:stCondLst>
                  <p:cond delay="0" evt="onClick">
                    <p:tgtEl>
                      <p:spTgt spid="230"/>
                    </p:tgtEl>
                  </p:cond>
                </p:stCondLst>
                <p:endSync delay="0" evt="end">
                  <p:rtn val="all"/>
                </p:endSync>
                <p:childTnLst>
                  <p:par>
                    <p:cTn id="9" fill="hold">
                      <p:stCondLst>
                        <p:cond delay="0"/>
                      </p:stCondLst>
                      <p:childTnLst>
                        <p:par>
                          <p:cTn id="10" fill="hold">
                            <p:stCondLst>
                              <p:cond delay="0"/>
                            </p:stCondLst>
                            <p:childTnLst>
                              <p:par>
                                <p:cTn id="11" presetClass="mediacall" nodeType="clickEffect" presetSubtype="0" presetID="2" fill="hold">
                                  <p:stCondLst>
                                    <p:cond delay="0"/>
                                  </p:stCondLst>
                                  <p:childTnLst>
                                    <p:cmd type="call" cmd="togglePause">
                                      <p:cBhvr>
                                        <p:cTn id="12" dur="1" fill="hold"/>
                                        <p:tgtEl>
                                          <p:spTgt spid="230"/>
                                        </p:tgtEl>
                                      </p:cBhvr>
                                    </p:cmd>
                                  </p:childTnLst>
                                </p:cTn>
                              </p:par>
                            </p:childTnLst>
                          </p:cTn>
                        </p:par>
                      </p:childTnLst>
                    </p:cTn>
                  </p:par>
                </p:childTnLst>
              </p:cTn>
              <p:nextCondLst>
                <p:cond delay="0" evt="onClick">
                  <p:tgtEl>
                    <p:spTgt spid="230"/>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32" name="Title 1"/>
          <p:cNvSpPr txBox="1"/>
          <p:nvPr>
            <p:ph type="title"/>
          </p:nvPr>
        </p:nvSpPr>
        <p:spPr>
          <a:xfrm>
            <a:off x="572200" y="810343"/>
            <a:ext cx="3478085" cy="1408064"/>
          </a:xfrm>
          <a:prstGeom prst="rect">
            <a:avLst/>
          </a:prstGeom>
        </p:spPr>
        <p:txBody>
          <a:bodyPr/>
          <a:lstStyle/>
          <a:p>
            <a:pPr>
              <a:defRPr sz="2800"/>
            </a:pPr>
            <a:r>
              <a:t>Creative play in Italian foundation phase </a:t>
            </a:r>
            <a:r>
              <a:rPr sz="1400"/>
              <a:t>RF</a:t>
            </a:r>
          </a:p>
        </p:txBody>
      </p:sp>
      <p:sp>
        <p:nvSpPr>
          <p:cNvPr id="233" name="Content Placeholder 2"/>
          <p:cNvSpPr txBox="1"/>
          <p:nvPr>
            <p:ph type="body" idx="1"/>
          </p:nvPr>
        </p:nvSpPr>
        <p:spPr>
          <a:xfrm>
            <a:off x="4547287" y="931231"/>
            <a:ext cx="7475838" cy="5079371"/>
          </a:xfrm>
          <a:prstGeom prst="rect">
            <a:avLst/>
          </a:prstGeom>
        </p:spPr>
        <p:txBody>
          <a:bodyPr/>
          <a:lstStyle/>
          <a:p>
            <a:pPr algn="just">
              <a:lnSpc>
                <a:spcPct val="108000"/>
              </a:lnSpc>
              <a:defRPr sz="1800"/>
            </a:pPr>
            <a:r>
              <a:t>Hewett (2001) conveys the Reggio Emilia approach focuses on the child having rights to his or her own education and learning.</a:t>
            </a:r>
            <a:endParaRPr sz="2900"/>
          </a:p>
          <a:p>
            <a:pPr marL="0" indent="0" algn="just">
              <a:lnSpc>
                <a:spcPct val="108000"/>
              </a:lnSpc>
              <a:buSzTx/>
              <a:buNone/>
              <a:defRPr sz="2000"/>
            </a:pPr>
          </a:p>
          <a:p>
            <a:pPr algn="just">
              <a:lnSpc>
                <a:spcPct val="108000"/>
              </a:lnSpc>
              <a:defRPr sz="1800"/>
            </a:pPr>
            <a:r>
              <a:t>Creative play is a concept which the Reggio Emilia approach is focused on.</a:t>
            </a:r>
            <a:endParaRPr sz="2900"/>
          </a:p>
          <a:p>
            <a:pPr algn="just">
              <a:lnSpc>
                <a:spcPct val="108000"/>
              </a:lnSpc>
              <a:defRPr sz="2000"/>
            </a:pPr>
          </a:p>
          <a:p>
            <a:pPr algn="just">
              <a:lnSpc>
                <a:spcPct val="108000"/>
              </a:lnSpc>
              <a:defRPr sz="1800"/>
            </a:pPr>
            <a:r>
              <a:t>Instructor/teacher is the co-learner alongside the children. Facilitates meaningful PE experiences which are socially constructed. </a:t>
            </a:r>
            <a:endParaRPr sz="2900"/>
          </a:p>
          <a:p>
            <a:pPr algn="just">
              <a:lnSpc>
                <a:spcPct val="108000"/>
              </a:lnSpc>
              <a:defRPr sz="2000"/>
            </a:pPr>
          </a:p>
          <a:p>
            <a:pPr algn="just">
              <a:lnSpc>
                <a:spcPct val="108000"/>
              </a:lnSpc>
              <a:defRPr sz="1800"/>
            </a:pPr>
            <a:r>
              <a:t>Similar to that of Wales, Jenkin (2013) evokes how creative learning is a key aspect to play and should be implemented in physical education.</a:t>
            </a:r>
          </a:p>
        </p:txBody>
      </p:sp>
      <p:pic>
        <p:nvPicPr>
          <p:cNvPr id="234" name="Picture 5" descr="Picture 5"/>
          <p:cNvPicPr>
            <a:picLocks noChangeAspect="1"/>
          </p:cNvPicPr>
          <p:nvPr/>
        </p:nvPicPr>
        <p:blipFill>
          <a:blip r:embed="rId2">
            <a:extLst/>
          </a:blip>
          <a:stretch>
            <a:fillRect/>
          </a:stretch>
        </p:blipFill>
        <p:spPr>
          <a:xfrm>
            <a:off x="1072604" y="2430048"/>
            <a:ext cx="2761250" cy="3874311"/>
          </a:xfrm>
          <a:prstGeom prst="rect">
            <a:avLst/>
          </a:prstGeom>
          <a:ln w="12700">
            <a:miter lim="400000"/>
          </a:ln>
        </p:spPr>
      </p:pic>
    </p:spTree>
  </p:cSld>
  <p:clrMapOvr>
    <a:masterClrMapping/>
  </p:clrMapOvr>
  <p:transition xmlns:p14="http://schemas.microsoft.com/office/powerpoint/2010/main" spd="med" advClick="1"/>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36" name="Online Media 1" descr="Online Media 1"/>
          <p:cNvPicPr>
            <a:picLocks noChangeAspect="0"/>
          </p:cNvPicPr>
          <p:nvPr>
            <a:videoFile xmlns:mc="http://schemas.openxmlformats.org/markup-compatibility/2006" r:link="rId3" mc:Ignorable="aiw"/>
          </p:nvPr>
        </p:nvPicPr>
        <p:blipFill>
          <a:blip r:embed="rId4">
            <a:extLst/>
          </a:blip>
          <a:stretch>
            <a:fillRect/>
          </a:stretch>
        </p:blipFill>
        <p:spPr>
          <a:xfrm>
            <a:off x="1472294" y="916520"/>
            <a:ext cx="9247411" cy="5224788"/>
          </a:xfrm>
          <a:prstGeom prst="rect">
            <a:avLst/>
          </a:prstGeom>
        </p:spPr>
      </p:pic>
      <p:sp>
        <p:nvSpPr>
          <p:cNvPr id="237" name="TextBox 2"/>
          <p:cNvSpPr txBox="1"/>
          <p:nvPr/>
        </p:nvSpPr>
        <p:spPr>
          <a:xfrm>
            <a:off x="132216" y="6487297"/>
            <a:ext cx="303978" cy="2692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sz="1200"/>
            </a:lvl1pPr>
          </a:lstStyle>
          <a:p>
            <a:pPr/>
            <a:r>
              <a:t>RF</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mediacall" nodeType="clickEffect" presetSubtype="0" presetID="1" grpId="1" fill="hold">
                                  <p:stCondLst>
                                    <p:cond delay="0"/>
                                  </p:stCondLst>
                                  <p:childTnLst>
                                    <p:cmd type="call" cmd="playFrom(0.0)">
                                      <p:cBhvr>
                                        <p:cTn id="6" dur="1" fill="hold"/>
                                        <p:tgtEl>
                                          <p:spTgt spid="236"/>
                                        </p:tgtEl>
                                      </p:cBhvr>
                                    </p:cmd>
                                  </p:childTnLst>
                                </p:cTn>
                              </p:par>
                            </p:childTnLst>
                          </p:cTn>
                        </p:par>
                      </p:childTnLst>
                    </p:cTn>
                  </p:par>
                  <p:par>
                    <p:cTn id="7" fill="hold">
                      <p:stCondLst>
                        <p:cond delay="indefinite"/>
                      </p:stCondLst>
                      <p:childTnLst>
                        <p:par>
                          <p:cTn id="8" fill="hold">
                            <p:stCondLst>
                              <p:cond delay="0"/>
                            </p:stCondLst>
                            <p:childTnLst>
                              <p:par>
                                <p:cTn id="9" presetClass="mediacall" nodeType="clickEffect" presetSubtype="0" presetID="3" grpId="1" fill="hold">
                                  <p:stCondLst>
                                    <p:cond delay="0"/>
                                  </p:stCondLst>
                                  <p:childTnLst>
                                    <p:cmd type="call" cmd="stop">
                                      <p:cBhvr>
                                        <p:cTn id="10" dur="1000" fill="hold"/>
                                        <p:tgtEl>
                                          <p:spTgt spid="236"/>
                                        </p:tgtEl>
                                      </p:cBhvr>
                                    </p:cmd>
                                  </p:childTnLst>
                                </p:cTn>
                              </p:par>
                            </p:childTnLst>
                          </p:cTn>
                        </p:par>
                      </p:childTnLst>
                    </p:cTn>
                  </p:par>
                </p:childTnLst>
              </p:cTn>
              <p:prevCondLst>
                <p:cond evt="onPrev">
                  <p:tgtEl>
                    <p:sldTgt/>
                  </p:tgtEl>
                </p:cond>
              </p:prevCondLst>
              <p:nextCondLst>
                <p:cond evt="onNext">
                  <p:tgtEl>
                    <p:sldTgt/>
                  </p:tgtEl>
                </p:cond>
              </p:nextCondLst>
            </p:seq>
            <p:video fullScrn="0">
              <p:cMediaNode mute="0" showWhenStopped="1" numSld="1" vol="80000">
                <p:cTn id="11" fill="hold" display="0">
                  <p:stCondLst>
                    <p:cond delay="indefinite"/>
                  </p:stCondLst>
                </p:cTn>
                <p:tgtEl>
                  <p:spTgt spid="236"/>
                </p:tgtEl>
              </p:cMediaNode>
            </p:video>
            <p:seq concurrent="1" prevAc="none" nextAc="seek">
              <p:cTn id="12" evtFilter="cancelBubble" nodeType="interactiveSeq" restart="whenNotActive" fill="hold">
                <p:stCondLst>
                  <p:cond delay="0" evt="onClick">
                    <p:tgtEl>
                      <p:spTgt spid="236"/>
                    </p:tgtEl>
                  </p:cond>
                </p:stCondLst>
                <p:endSync delay="0" evt="end">
                  <p:rtn val="all"/>
                </p:endSync>
                <p:childTnLst>
                  <p:par>
                    <p:cTn id="13" fill="hold">
                      <p:stCondLst>
                        <p:cond delay="0"/>
                      </p:stCondLst>
                      <p:childTnLst>
                        <p:par>
                          <p:cTn id="14" fill="hold">
                            <p:stCondLst>
                              <p:cond delay="0"/>
                            </p:stCondLst>
                            <p:childTnLst>
                              <p:par>
                                <p:cTn id="15" presetClass="mediacall" nodeType="clickEffect" presetSubtype="0" presetID="2" fill="hold">
                                  <p:stCondLst>
                                    <p:cond delay="0"/>
                                  </p:stCondLst>
                                  <p:childTnLst>
                                    <p:cmd type="call" cmd="togglePause">
                                      <p:cBhvr>
                                        <p:cTn id="16" dur="1" fill="hold"/>
                                        <p:tgtEl>
                                          <p:spTgt spid="236"/>
                                        </p:tgtEl>
                                      </p:cBhvr>
                                    </p:cmd>
                                  </p:childTnLst>
                                </p:cTn>
                              </p:par>
                            </p:childTnLst>
                          </p:cTn>
                        </p:par>
                      </p:childTnLst>
                    </p:cTn>
                  </p:par>
                </p:childTnLst>
              </p:cTn>
              <p:nextCondLst>
                <p:cond delay="0" evt="onClick">
                  <p:tgtEl>
                    <p:spTgt spid="236"/>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41" name="Rectangle 2"/>
          <p:cNvSpPr txBox="1"/>
          <p:nvPr/>
        </p:nvSpPr>
        <p:spPr>
          <a:xfrm>
            <a:off x="8582867" y="3429000"/>
            <a:ext cx="3483246" cy="9169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lvl1pPr algn="ctr">
              <a:defRPr sz="5400">
                <a:solidFill>
                  <a:schemeClr val="accent1"/>
                </a:solidFill>
                <a:effectLst>
                  <a:outerShdw sx="100000" sy="100000" kx="0" ky="0" algn="b" rotWithShape="0" blurRad="38100" dist="25400" dir="5400000">
                    <a:srgbClr val="6E747A">
                      <a:alpha val="43000"/>
                    </a:srgbClr>
                  </a:outerShdw>
                </a:effectLst>
              </a:defRPr>
            </a:lvl1pPr>
          </a:lstStyle>
          <a:p>
            <a:pPr/>
            <a:r>
              <a:t>CREATIVE</a:t>
            </a:r>
          </a:p>
        </p:txBody>
      </p:sp>
      <p:sp>
        <p:nvSpPr>
          <p:cNvPr id="242" name="Rectangle 3"/>
          <p:cNvSpPr txBox="1"/>
          <p:nvPr/>
        </p:nvSpPr>
        <p:spPr>
          <a:xfrm>
            <a:off x="3929603" y="5854641"/>
            <a:ext cx="4332794" cy="9169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lvl1pPr algn="ctr">
              <a:defRPr b="1" sz="5400">
                <a:solidFill>
                  <a:schemeClr val="accent4"/>
                </a:solidFill>
              </a:defRPr>
            </a:lvl1pPr>
          </a:lstStyle>
          <a:p>
            <a:pPr/>
            <a:r>
              <a:t>COMMUNITY</a:t>
            </a:r>
          </a:p>
        </p:txBody>
      </p:sp>
      <p:sp>
        <p:nvSpPr>
          <p:cNvPr id="243" name="Rectangle 5"/>
          <p:cNvSpPr txBox="1"/>
          <p:nvPr/>
        </p:nvSpPr>
        <p:spPr>
          <a:xfrm>
            <a:off x="4460766" y="1493226"/>
            <a:ext cx="7545919" cy="6375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lvl1pPr algn="ctr">
              <a:defRPr b="1" sz="3600">
                <a:ln w="6600" cap="flat">
                  <a:solidFill>
                    <a:schemeClr val="accent2"/>
                  </a:solidFill>
                  <a:prstDash val="solid"/>
                  <a:round/>
                </a:ln>
                <a:solidFill>
                  <a:srgbClr val="FFFFFF"/>
                </a:solidFill>
                <a:effectLst>
                  <a:outerShdw sx="100000" sy="100000" kx="0" ky="0" algn="b" rotWithShape="0" blurRad="0" dist="38100" dir="2700000">
                    <a:schemeClr val="accent2"/>
                  </a:outerShdw>
                </a:effectLst>
              </a:defRPr>
            </a:lvl1pPr>
          </a:lstStyle>
          <a:p>
            <a:pPr/>
            <a:r>
              <a:t>CONSTRUCTING OWN LEARNING</a:t>
            </a:r>
          </a:p>
        </p:txBody>
      </p:sp>
      <p:sp>
        <p:nvSpPr>
          <p:cNvPr id="244" name="Rectangle 6"/>
          <p:cNvSpPr txBox="1"/>
          <p:nvPr/>
        </p:nvSpPr>
        <p:spPr>
          <a:xfrm>
            <a:off x="78245" y="4299553"/>
            <a:ext cx="4967448" cy="7645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lvl1pPr algn="ctr">
              <a:defRPr b="1" sz="4400">
                <a:ln w="13461" cap="flat">
                  <a:solidFill>
                    <a:srgbClr val="FFFFFF"/>
                  </a:solidFill>
                  <a:prstDash val="solid"/>
                  <a:round/>
                </a:ln>
                <a:solidFill>
                  <a:srgbClr val="262626"/>
                </a:solidFill>
                <a:effectLst>
                  <a:outerShdw sx="100000" sy="100000" kx="0" ky="0" algn="b" rotWithShape="0" blurRad="0" dist="38100" dir="2700000">
                    <a:schemeClr val="accent5"/>
                  </a:outerShdw>
                </a:effectLst>
              </a:defRPr>
            </a:lvl1pPr>
          </a:lstStyle>
          <a:p>
            <a:pPr/>
            <a:r>
              <a:t>COLLABORATION</a:t>
            </a:r>
          </a:p>
        </p:txBody>
      </p:sp>
      <p:sp>
        <p:nvSpPr>
          <p:cNvPr id="245" name="Rectangle 7"/>
          <p:cNvSpPr txBox="1"/>
          <p:nvPr/>
        </p:nvSpPr>
        <p:spPr>
          <a:xfrm>
            <a:off x="9916304" y="5011339"/>
            <a:ext cx="1870210" cy="9169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lvl1pPr algn="ctr">
              <a:defRPr b="1" sz="5400">
                <a:ln w="9525" cap="flat">
                  <a:solidFill>
                    <a:srgbClr val="FFFFFF"/>
                  </a:solidFill>
                  <a:prstDash val="solid"/>
                  <a:round/>
                </a:ln>
                <a:effectLst>
                  <a:outerShdw sx="100000" sy="100000" kx="0" ky="0" algn="b" rotWithShape="0" blurRad="12700" dist="38100" dir="2700000">
                    <a:srgbClr val="808080"/>
                  </a:outerShdw>
                </a:effectLst>
              </a:defRPr>
            </a:lvl1pPr>
          </a:lstStyle>
          <a:p>
            <a:pPr/>
            <a:r>
              <a:t>PLAY</a:t>
            </a:r>
          </a:p>
        </p:txBody>
      </p:sp>
      <p:sp>
        <p:nvSpPr>
          <p:cNvPr id="246" name="Rectangle 9"/>
          <p:cNvSpPr txBox="1"/>
          <p:nvPr/>
        </p:nvSpPr>
        <p:spPr>
          <a:xfrm>
            <a:off x="114677" y="2592122"/>
            <a:ext cx="4143597" cy="9169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lvl1pPr algn="ctr">
              <a:defRPr b="1" sz="5400">
                <a:ln w="12700" cap="flat">
                  <a:solidFill>
                    <a:srgbClr val="9C1289"/>
                  </a:solidFill>
                  <a:prstDash val="solid"/>
                  <a:round/>
                </a:ln>
                <a:blipFill rotWithShape="1">
                  <a:blip r:embed="rId3"/>
                  <a:srcRect l="0" t="0" r="0" b="0"/>
                  <a:tile tx="0" ty="0" sx="100000" sy="100000" flip="none" algn="tl"/>
                </a:blipFill>
              </a:defRPr>
            </a:lvl1pPr>
          </a:lstStyle>
          <a:p>
            <a:pPr/>
            <a:r>
              <a:t>DESIGNERS</a:t>
            </a:r>
          </a:p>
        </p:txBody>
      </p:sp>
      <p:sp>
        <p:nvSpPr>
          <p:cNvPr id="247" name="Rectangle 10"/>
          <p:cNvSpPr txBox="1"/>
          <p:nvPr/>
        </p:nvSpPr>
        <p:spPr>
          <a:xfrm>
            <a:off x="205728" y="256645"/>
            <a:ext cx="5742569" cy="9169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lvl1pPr algn="ctr">
              <a:defRPr b="1" sz="5400">
                <a:solidFill>
                  <a:schemeClr val="accent3"/>
                </a:solidFill>
              </a:defRPr>
            </a:lvl1pPr>
          </a:lstStyle>
          <a:p>
            <a:pPr/>
            <a:r>
              <a:t>CHILD-CENTRED</a:t>
            </a:r>
          </a:p>
        </p:txBody>
      </p:sp>
      <p:sp>
        <p:nvSpPr>
          <p:cNvPr id="248" name="TextBox 12"/>
          <p:cNvSpPr txBox="1"/>
          <p:nvPr/>
        </p:nvSpPr>
        <p:spPr>
          <a:xfrm>
            <a:off x="6322951" y="518984"/>
            <a:ext cx="5627143" cy="3708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r>
              <a:t>Child-centred opportunities for independent learning</a:t>
            </a:r>
          </a:p>
        </p:txBody>
      </p:sp>
      <p:sp>
        <p:nvSpPr>
          <p:cNvPr id="249" name="TextBox 13"/>
          <p:cNvSpPr txBox="1"/>
          <p:nvPr/>
        </p:nvSpPr>
        <p:spPr>
          <a:xfrm>
            <a:off x="203329" y="1562882"/>
            <a:ext cx="4222589" cy="6502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r>
              <a:t>Given opportunities and experiences by their teachers to form own learning</a:t>
            </a:r>
          </a:p>
        </p:txBody>
      </p:sp>
      <p:sp>
        <p:nvSpPr>
          <p:cNvPr id="250" name="TextBox 14"/>
          <p:cNvSpPr txBox="1"/>
          <p:nvPr/>
        </p:nvSpPr>
        <p:spPr>
          <a:xfrm>
            <a:off x="4345871" y="2817341"/>
            <a:ext cx="7432736" cy="3708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r>
              <a:t>Designing own activities which develop fundamental movement skills </a:t>
            </a:r>
          </a:p>
        </p:txBody>
      </p:sp>
      <p:sp>
        <p:nvSpPr>
          <p:cNvPr id="251" name="TextBox 15"/>
          <p:cNvSpPr txBox="1"/>
          <p:nvPr/>
        </p:nvSpPr>
        <p:spPr>
          <a:xfrm>
            <a:off x="2838346" y="3671327"/>
            <a:ext cx="5642098" cy="3708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r>
              <a:t>Through practices which are creative and engaging</a:t>
            </a:r>
          </a:p>
        </p:txBody>
      </p:sp>
      <p:sp>
        <p:nvSpPr>
          <p:cNvPr id="252" name="TextBox 16"/>
          <p:cNvSpPr txBox="1"/>
          <p:nvPr/>
        </p:nvSpPr>
        <p:spPr>
          <a:xfrm>
            <a:off x="5198488" y="4559642"/>
            <a:ext cx="5938658" cy="3708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r>
              <a:t>Whilst collaborating through play-based learning</a:t>
            </a:r>
          </a:p>
        </p:txBody>
      </p:sp>
      <p:sp>
        <p:nvSpPr>
          <p:cNvPr id="253" name="TextBox 17"/>
          <p:cNvSpPr txBox="1"/>
          <p:nvPr/>
        </p:nvSpPr>
        <p:spPr>
          <a:xfrm>
            <a:off x="2360343" y="5318107"/>
            <a:ext cx="7359684" cy="3708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r>
              <a:t>Playing through the discovery of different environments and growing</a:t>
            </a:r>
          </a:p>
        </p:txBody>
      </p:sp>
      <p:sp>
        <p:nvSpPr>
          <p:cNvPr id="254" name="TextBox 18"/>
          <p:cNvSpPr txBox="1"/>
          <p:nvPr/>
        </p:nvSpPr>
        <p:spPr>
          <a:xfrm>
            <a:off x="132216" y="6487297"/>
            <a:ext cx="303978" cy="2692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sz="1200"/>
            </a:lvl1pPr>
          </a:lstStyle>
          <a:p>
            <a:pPr/>
            <a:r>
              <a:t>RF</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4" presetID="2" grpId="1" fill="hold">
                                  <p:stCondLst>
                                    <p:cond delay="0"/>
                                  </p:stCondLst>
                                  <p:iterate type="el" backwards="0">
                                    <p:tmAbs val="0"/>
                                  </p:iterate>
                                  <p:childTnLst>
                                    <p:set>
                                      <p:cBhvr>
                                        <p:cTn id="6" fill="hold"/>
                                        <p:tgtEl>
                                          <p:spTgt spid="247"/>
                                        </p:tgtEl>
                                        <p:attrNameLst>
                                          <p:attrName>style.visibility</p:attrName>
                                        </p:attrNameLst>
                                      </p:cBhvr>
                                      <p:to>
                                        <p:strVal val="visible"/>
                                      </p:to>
                                    </p:set>
                                    <p:anim calcmode="lin" valueType="num">
                                      <p:cBhvr>
                                        <p:cTn id="7" dur="500" fill="hold"/>
                                        <p:tgtEl>
                                          <p:spTgt spid="247"/>
                                        </p:tgtEl>
                                        <p:attrNameLst>
                                          <p:attrName>ppt_x</p:attrName>
                                        </p:attrNameLst>
                                      </p:cBhvr>
                                      <p:tavLst>
                                        <p:tav tm="0">
                                          <p:val>
                                            <p:strVal val="#ppt_x"/>
                                          </p:val>
                                        </p:tav>
                                        <p:tav tm="100000">
                                          <p:val>
                                            <p:strVal val="#ppt_x"/>
                                          </p:val>
                                        </p:tav>
                                      </p:tavLst>
                                    </p:anim>
                                    <p:anim calcmode="lin" valueType="num">
                                      <p:cBhvr>
                                        <p:cTn id="8" dur="500" fill="hold"/>
                                        <p:tgtEl>
                                          <p:spTgt spid="24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12" presetID="15" grpId="2" fill="hold">
                                  <p:stCondLst>
                                    <p:cond delay="0"/>
                                  </p:stCondLst>
                                  <p:iterate type="el" backwards="0">
                                    <p:tmAbs val="0"/>
                                  </p:iterate>
                                  <p:childTnLst>
                                    <p:set>
                                      <p:cBhvr>
                                        <p:cTn id="12" fill="hold"/>
                                        <p:tgtEl>
                                          <p:spTgt spid="248"/>
                                        </p:tgtEl>
                                        <p:attrNameLst>
                                          <p:attrName>style.visibility</p:attrName>
                                        </p:attrNameLst>
                                      </p:cBhvr>
                                      <p:to>
                                        <p:strVal val="visible"/>
                                      </p:to>
                                    </p:set>
                                    <p:anim calcmode="lin" valueType="num">
                                      <p:cBhvr>
                                        <p:cTn id="13" dur="1000" fill="hold"/>
                                        <p:tgtEl>
                                          <p:spTgt spid="248"/>
                                        </p:tgtEl>
                                        <p:attrNameLst>
                                          <p:attrName>ppt_w</p:attrName>
                                        </p:attrNameLst>
                                      </p:cBhvr>
                                      <p:tavLst>
                                        <p:tav tm="0">
                                          <p:val>
                                            <p:fltVal val="0"/>
                                          </p:val>
                                        </p:tav>
                                        <p:tav tm="100000">
                                          <p:val>
                                            <p:strVal val="#ppt_w"/>
                                          </p:val>
                                        </p:tav>
                                      </p:tavLst>
                                    </p:anim>
                                    <p:anim calcmode="lin" valueType="num">
                                      <p:cBhvr>
                                        <p:cTn id="14" dur="1000" fill="hold"/>
                                        <p:tgtEl>
                                          <p:spTgt spid="248"/>
                                        </p:tgtEl>
                                        <p:attrNameLst>
                                          <p:attrName>ppt_h</p:attrName>
                                        </p:attrNameLst>
                                      </p:cBhvr>
                                      <p:tavLst>
                                        <p:tav tm="0">
                                          <p:val>
                                            <p:fltVal val="0"/>
                                          </p:val>
                                        </p:tav>
                                        <p:tav tm="100000">
                                          <p:val>
                                            <p:strVal val="#ppt_h"/>
                                          </p:val>
                                        </p:tav>
                                      </p:tavLst>
                                    </p:anim>
                                    <p:anim calcmode="lin" valueType="num">
                                      <p:cBhvr>
                                        <p:cTn id="15" dur="1000" fill="hold"/>
                                        <p:tgtEl>
                                          <p:spTgt spid="248"/>
                                        </p:tgtEl>
                                        <p:attrNameLst>
                                          <p:attrName>ppt_x</p:attrName>
                                        </p:attrNameLst>
                                      </p:cBhvr>
                                      <p:tavLst>
                                        <p:tav tm="0" fmla="#ppt_x+(cos(-2*pi*(1-$))*-#ppt_x-sin(-2*pi*(1-$))*(1-#ppt_y))*(1-$)">
                                          <p:val>
                                            <p:fltVal val="0"/>
                                          </p:val>
                                        </p:tav>
                                        <p:tav tm="100000">
                                          <p:val>
                                            <p:fltVal val="1"/>
                                          </p:val>
                                        </p:tav>
                                      </p:tavLst>
                                    </p:anim>
                                    <p:anim calcmode="lin" valueType="num">
                                      <p:cBhvr>
                                        <p:cTn id="16" dur="1000" fill="hold"/>
                                        <p:tgtEl>
                                          <p:spTgt spid="248"/>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7" fill="hold">
                      <p:stCondLst>
                        <p:cond delay="indefinite"/>
                      </p:stCondLst>
                      <p:childTnLst>
                        <p:par>
                          <p:cTn id="18" fill="hold">
                            <p:stCondLst>
                              <p:cond delay="0"/>
                            </p:stCondLst>
                            <p:childTnLst>
                              <p:par>
                                <p:cTn id="19" presetClass="entr" nodeType="clickEffect" presetSubtype="0" presetID="15" grpId="3" fill="hold">
                                  <p:stCondLst>
                                    <p:cond delay="0"/>
                                  </p:stCondLst>
                                  <p:iterate type="el" backwards="0">
                                    <p:tmAbs val="0"/>
                                  </p:iterate>
                                  <p:childTnLst>
                                    <p:set>
                                      <p:cBhvr>
                                        <p:cTn id="20" fill="hold"/>
                                        <p:tgtEl>
                                          <p:spTgt spid="243"/>
                                        </p:tgtEl>
                                        <p:attrNameLst>
                                          <p:attrName>style.visibility</p:attrName>
                                        </p:attrNameLst>
                                      </p:cBhvr>
                                      <p:to>
                                        <p:strVal val="visible"/>
                                      </p:to>
                                    </p:set>
                                    <p:anim calcmode="lin" valueType="num">
                                      <p:cBhvr>
                                        <p:cTn id="21" dur="2000" fill="hold"/>
                                        <p:tgtEl>
                                          <p:spTgt spid="243"/>
                                        </p:tgtEl>
                                        <p:attrNameLst>
                                          <p:attrName>ppt_w</p:attrName>
                                        </p:attrNameLst>
                                      </p:cBhvr>
                                      <p:tavLst>
                                        <p:tav tm="0">
                                          <p:val>
                                            <p:fltVal val="0"/>
                                          </p:val>
                                        </p:tav>
                                        <p:tav tm="100000">
                                          <p:val>
                                            <p:strVal val="#ppt_w"/>
                                          </p:val>
                                        </p:tav>
                                      </p:tavLst>
                                    </p:anim>
                                    <p:anim calcmode="lin" valueType="num">
                                      <p:cBhvr>
                                        <p:cTn id="22" dur="2000" fill="hold"/>
                                        <p:tgtEl>
                                          <p:spTgt spid="243"/>
                                        </p:tgtEl>
                                        <p:attrNameLst>
                                          <p:attrName>ppt_h</p:attrName>
                                        </p:attrNameLst>
                                      </p:cBhvr>
                                      <p:tavLst>
                                        <p:tav tm="0">
                                          <p:val>
                                            <p:fltVal val="0"/>
                                          </p:val>
                                        </p:tav>
                                        <p:tav tm="100000">
                                          <p:val>
                                            <p:strVal val="#ppt_h"/>
                                          </p:val>
                                        </p:tav>
                                      </p:tavLst>
                                    </p:anim>
                                    <p:anim calcmode="lin" valueType="num">
                                      <p:cBhvr>
                                        <p:cTn id="23" dur="2000" fill="hold"/>
                                        <p:tgtEl>
                                          <p:spTgt spid="243"/>
                                        </p:tgtEl>
                                        <p:attrNameLst>
                                          <p:attrName>ppt_x</p:attrName>
                                        </p:attrNameLst>
                                      </p:cBhvr>
                                      <p:tavLst>
                                        <p:tav tm="0" fmla="#ppt_x+(cos(-2*pi*(1-$))*-#ppt_x-sin(-2*pi*(1-$))*(1-#ppt_y))*(1-$)">
                                          <p:val>
                                            <p:fltVal val="0"/>
                                          </p:val>
                                        </p:tav>
                                        <p:tav tm="100000">
                                          <p:val>
                                            <p:fltVal val="1"/>
                                          </p:val>
                                        </p:tav>
                                      </p:tavLst>
                                    </p:anim>
                                    <p:anim calcmode="lin" valueType="num">
                                      <p:cBhvr>
                                        <p:cTn id="24" dur="2000" fill="hold"/>
                                        <p:tgtEl>
                                          <p:spTgt spid="243"/>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25" fill="hold">
                      <p:stCondLst>
                        <p:cond delay="indefinite"/>
                      </p:stCondLst>
                      <p:childTnLst>
                        <p:par>
                          <p:cTn id="26" fill="hold">
                            <p:stCondLst>
                              <p:cond delay="0"/>
                            </p:stCondLst>
                            <p:childTnLst>
                              <p:par>
                                <p:cTn id="27" presetClass="entr" nodeType="clickEffect" presetSubtype="9" presetID="15" grpId="4" fill="hold">
                                  <p:stCondLst>
                                    <p:cond delay="0"/>
                                  </p:stCondLst>
                                  <p:iterate type="el" backwards="0">
                                    <p:tmAbs val="0"/>
                                  </p:iterate>
                                  <p:childTnLst>
                                    <p:set>
                                      <p:cBhvr>
                                        <p:cTn id="28" fill="hold"/>
                                        <p:tgtEl>
                                          <p:spTgt spid="249"/>
                                        </p:tgtEl>
                                        <p:attrNameLst>
                                          <p:attrName>style.visibility</p:attrName>
                                        </p:attrNameLst>
                                      </p:cBhvr>
                                      <p:to>
                                        <p:strVal val="visible"/>
                                      </p:to>
                                    </p:set>
                                    <p:anim calcmode="lin" valueType="num">
                                      <p:cBhvr>
                                        <p:cTn id="29" dur="800" fill="hold"/>
                                        <p:tgtEl>
                                          <p:spTgt spid="249"/>
                                        </p:tgtEl>
                                        <p:attrNameLst>
                                          <p:attrName>ppt_w</p:attrName>
                                        </p:attrNameLst>
                                      </p:cBhvr>
                                      <p:tavLst>
                                        <p:tav tm="0">
                                          <p:val>
                                            <p:fltVal val="0"/>
                                          </p:val>
                                        </p:tav>
                                        <p:tav tm="100000">
                                          <p:val>
                                            <p:strVal val="#ppt_w"/>
                                          </p:val>
                                        </p:tav>
                                      </p:tavLst>
                                    </p:anim>
                                    <p:anim calcmode="lin" valueType="num">
                                      <p:cBhvr>
                                        <p:cTn id="30" dur="800" fill="hold"/>
                                        <p:tgtEl>
                                          <p:spTgt spid="249"/>
                                        </p:tgtEl>
                                        <p:attrNameLst>
                                          <p:attrName>ppt_h</p:attrName>
                                        </p:attrNameLst>
                                      </p:cBhvr>
                                      <p:tavLst>
                                        <p:tav tm="0">
                                          <p:val>
                                            <p:fltVal val="0"/>
                                          </p:val>
                                        </p:tav>
                                        <p:tav tm="100000">
                                          <p:val>
                                            <p:strVal val="#ppt_h"/>
                                          </p:val>
                                        </p:tav>
                                      </p:tavLst>
                                    </p:anim>
                                    <p:anim calcmode="lin" valueType="num">
                                      <p:cBhvr>
                                        <p:cTn id="31" dur="800" fill="hold"/>
                                        <p:tgtEl>
                                          <p:spTgt spid="249"/>
                                        </p:tgtEl>
                                        <p:attrNameLst>
                                          <p:attrName>ppt_x</p:attrName>
                                        </p:attrNameLst>
                                      </p:cBhvr>
                                      <p:tavLst>
                                        <p:tav tm="0" fmla="#ppt_x+(cos(-2*pi*(1-$))*-#ppt_x-sin(-2*pi*(1-$))*(1-#ppt_y))*(1-$)">
                                          <p:val>
                                            <p:fltVal val="0"/>
                                          </p:val>
                                        </p:tav>
                                        <p:tav tm="100000">
                                          <p:val>
                                            <p:fltVal val="1"/>
                                          </p:val>
                                        </p:tav>
                                      </p:tavLst>
                                    </p:anim>
                                    <p:anim calcmode="lin" valueType="num">
                                      <p:cBhvr>
                                        <p:cTn id="32" dur="800" fill="hold"/>
                                        <p:tgtEl>
                                          <p:spTgt spid="249"/>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33" fill="hold">
                      <p:stCondLst>
                        <p:cond delay="indefinite"/>
                      </p:stCondLst>
                      <p:childTnLst>
                        <p:par>
                          <p:cTn id="34" fill="hold">
                            <p:stCondLst>
                              <p:cond delay="0"/>
                            </p:stCondLst>
                            <p:childTnLst>
                              <p:par>
                                <p:cTn id="35" presetClass="entr" nodeType="clickEffect" presetSubtype="9" presetID="15" grpId="5" fill="hold">
                                  <p:stCondLst>
                                    <p:cond delay="0"/>
                                  </p:stCondLst>
                                  <p:iterate type="el" backwards="0">
                                    <p:tmAbs val="0"/>
                                  </p:iterate>
                                  <p:childTnLst>
                                    <p:set>
                                      <p:cBhvr>
                                        <p:cTn id="36" fill="hold"/>
                                        <p:tgtEl>
                                          <p:spTgt spid="246"/>
                                        </p:tgtEl>
                                        <p:attrNameLst>
                                          <p:attrName>style.visibility</p:attrName>
                                        </p:attrNameLst>
                                      </p:cBhvr>
                                      <p:to>
                                        <p:strVal val="visible"/>
                                      </p:to>
                                    </p:set>
                                    <p:anim calcmode="lin" valueType="num">
                                      <p:cBhvr>
                                        <p:cTn id="37" dur="1000" fill="hold"/>
                                        <p:tgtEl>
                                          <p:spTgt spid="246"/>
                                        </p:tgtEl>
                                        <p:attrNameLst>
                                          <p:attrName>ppt_w</p:attrName>
                                        </p:attrNameLst>
                                      </p:cBhvr>
                                      <p:tavLst>
                                        <p:tav tm="0">
                                          <p:val>
                                            <p:fltVal val="0"/>
                                          </p:val>
                                        </p:tav>
                                        <p:tav tm="100000">
                                          <p:val>
                                            <p:strVal val="#ppt_w"/>
                                          </p:val>
                                        </p:tav>
                                      </p:tavLst>
                                    </p:anim>
                                    <p:anim calcmode="lin" valueType="num">
                                      <p:cBhvr>
                                        <p:cTn id="38" dur="1000" fill="hold"/>
                                        <p:tgtEl>
                                          <p:spTgt spid="246"/>
                                        </p:tgtEl>
                                        <p:attrNameLst>
                                          <p:attrName>ppt_h</p:attrName>
                                        </p:attrNameLst>
                                      </p:cBhvr>
                                      <p:tavLst>
                                        <p:tav tm="0">
                                          <p:val>
                                            <p:fltVal val="0"/>
                                          </p:val>
                                        </p:tav>
                                        <p:tav tm="100000">
                                          <p:val>
                                            <p:strVal val="#ppt_h"/>
                                          </p:val>
                                        </p:tav>
                                      </p:tavLst>
                                    </p:anim>
                                    <p:anim calcmode="lin" valueType="num">
                                      <p:cBhvr>
                                        <p:cTn id="39" dur="1000" fill="hold"/>
                                        <p:tgtEl>
                                          <p:spTgt spid="246"/>
                                        </p:tgtEl>
                                        <p:attrNameLst>
                                          <p:attrName>ppt_x</p:attrName>
                                        </p:attrNameLst>
                                      </p:cBhvr>
                                      <p:tavLst>
                                        <p:tav tm="0" fmla="#ppt_x+(cos(-2*pi*(1-$))*-#ppt_x-sin(-2*pi*(1-$))*(1-#ppt_y))*(1-$)">
                                          <p:val>
                                            <p:fltVal val="0"/>
                                          </p:val>
                                        </p:tav>
                                        <p:tav tm="100000">
                                          <p:val>
                                            <p:fltVal val="1"/>
                                          </p:val>
                                        </p:tav>
                                      </p:tavLst>
                                    </p:anim>
                                    <p:anim calcmode="lin" valueType="num">
                                      <p:cBhvr>
                                        <p:cTn id="40" dur="1000" fill="hold"/>
                                        <p:tgtEl>
                                          <p:spTgt spid="246"/>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41" fill="hold">
                      <p:stCondLst>
                        <p:cond delay="indefinite"/>
                      </p:stCondLst>
                      <p:childTnLst>
                        <p:par>
                          <p:cTn id="42" fill="hold">
                            <p:stCondLst>
                              <p:cond delay="0"/>
                            </p:stCondLst>
                            <p:childTnLst>
                              <p:par>
                                <p:cTn id="43" presetClass="entr" nodeType="clickEffect" presetSubtype="12" presetID="18" grpId="6" fill="hold">
                                  <p:stCondLst>
                                    <p:cond delay="0"/>
                                  </p:stCondLst>
                                  <p:iterate type="el" backwards="0">
                                    <p:tmAbs val="0"/>
                                  </p:iterate>
                                  <p:childTnLst>
                                    <p:set>
                                      <p:cBhvr>
                                        <p:cTn id="44" fill="hold"/>
                                        <p:tgtEl>
                                          <p:spTgt spid="250"/>
                                        </p:tgtEl>
                                        <p:attrNameLst>
                                          <p:attrName>style.visibility</p:attrName>
                                        </p:attrNameLst>
                                      </p:cBhvr>
                                      <p:to>
                                        <p:strVal val="visible"/>
                                      </p:to>
                                    </p:set>
                                    <p:animEffect filter="strips(downLeft)" transition="in">
                                      <p:cBhvr>
                                        <p:cTn id="45" dur="500"/>
                                        <p:tgtEl>
                                          <p:spTgt spid="250"/>
                                        </p:tgtEl>
                                      </p:cBhvr>
                                    </p:animEffect>
                                  </p:childTnLst>
                                </p:cTn>
                              </p:par>
                            </p:childTnLst>
                          </p:cTn>
                        </p:par>
                      </p:childTnLst>
                    </p:cTn>
                  </p:par>
                  <p:par>
                    <p:cTn id="46" fill="hold">
                      <p:stCondLst>
                        <p:cond delay="indefinite"/>
                      </p:stCondLst>
                      <p:childTnLst>
                        <p:par>
                          <p:cTn id="47" fill="hold">
                            <p:stCondLst>
                              <p:cond delay="0"/>
                            </p:stCondLst>
                            <p:childTnLst>
                              <p:par>
                                <p:cTn id="48" presetClass="entr" nodeType="clickEffect" presetID="10" grpId="7" fill="hold">
                                  <p:stCondLst>
                                    <p:cond delay="0"/>
                                  </p:stCondLst>
                                  <p:iterate type="el" backwards="0">
                                    <p:tmAbs val="0"/>
                                  </p:iterate>
                                  <p:childTnLst>
                                    <p:set>
                                      <p:cBhvr>
                                        <p:cTn id="49" fill="hold"/>
                                        <p:tgtEl>
                                          <p:spTgt spid="241"/>
                                        </p:tgtEl>
                                        <p:attrNameLst>
                                          <p:attrName>style.visibility</p:attrName>
                                        </p:attrNameLst>
                                      </p:cBhvr>
                                      <p:to>
                                        <p:strVal val="visible"/>
                                      </p:to>
                                    </p:set>
                                    <p:animEffect filter="fade" transition="in">
                                      <p:cBhvr>
                                        <p:cTn id="50" dur="2000"/>
                                        <p:tgtEl>
                                          <p:spTgt spid="241"/>
                                        </p:tgtEl>
                                      </p:cBhvr>
                                    </p:animEffect>
                                  </p:childTnLst>
                                </p:cTn>
                              </p:par>
                            </p:childTnLst>
                          </p:cTn>
                        </p:par>
                      </p:childTnLst>
                    </p:cTn>
                  </p:par>
                  <p:par>
                    <p:cTn id="51" fill="hold">
                      <p:stCondLst>
                        <p:cond delay="indefinite"/>
                      </p:stCondLst>
                      <p:childTnLst>
                        <p:par>
                          <p:cTn id="52" fill="hold">
                            <p:stCondLst>
                              <p:cond delay="0"/>
                            </p:stCondLst>
                            <p:childTnLst>
                              <p:par>
                                <p:cTn id="53" presetClass="entr" nodeType="clickEffect" presetSubtype="0" presetID="1" grpId="8" fill="hold">
                                  <p:stCondLst>
                                    <p:cond delay="0"/>
                                  </p:stCondLst>
                                  <p:iterate type="el" backwards="0">
                                    <p:tmAbs val="0"/>
                                  </p:iterate>
                                  <p:childTnLst>
                                    <p:set>
                                      <p:cBhvr>
                                        <p:cTn id="54" fill="hold"/>
                                        <p:tgtEl>
                                          <p:spTgt spid="251"/>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Class="entr" nodeType="clickEffect" presetSubtype="10" presetID="3" grpId="9" fill="hold">
                                  <p:stCondLst>
                                    <p:cond delay="0"/>
                                  </p:stCondLst>
                                  <p:iterate type="el" backwards="0">
                                    <p:tmAbs val="0"/>
                                  </p:iterate>
                                  <p:childTnLst>
                                    <p:set>
                                      <p:cBhvr>
                                        <p:cTn id="58" fill="hold"/>
                                        <p:tgtEl>
                                          <p:spTgt spid="244"/>
                                        </p:tgtEl>
                                        <p:attrNameLst>
                                          <p:attrName>style.visibility</p:attrName>
                                        </p:attrNameLst>
                                      </p:cBhvr>
                                      <p:to>
                                        <p:strVal val="visible"/>
                                      </p:to>
                                    </p:set>
                                    <p:animEffect filter="blinds(horizontal)" transition="in">
                                      <p:cBhvr>
                                        <p:cTn id="59" dur="500"/>
                                        <p:tgtEl>
                                          <p:spTgt spid="244"/>
                                        </p:tgtEl>
                                      </p:cBhvr>
                                    </p:animEffect>
                                  </p:childTnLst>
                                </p:cTn>
                              </p:par>
                            </p:childTnLst>
                          </p:cTn>
                        </p:par>
                      </p:childTnLst>
                    </p:cTn>
                  </p:par>
                  <p:par>
                    <p:cTn id="60" fill="hold">
                      <p:stCondLst>
                        <p:cond delay="indefinite"/>
                      </p:stCondLst>
                      <p:childTnLst>
                        <p:par>
                          <p:cTn id="61" fill="hold">
                            <p:stCondLst>
                              <p:cond delay="0"/>
                            </p:stCondLst>
                            <p:childTnLst>
                              <p:par>
                                <p:cTn id="62" presetClass="entr" nodeType="clickEffect" presetSubtype="16" presetID="23" grpId="10" fill="hold">
                                  <p:stCondLst>
                                    <p:cond delay="0"/>
                                  </p:stCondLst>
                                  <p:iterate type="el" backwards="0">
                                    <p:tmAbs val="0"/>
                                  </p:iterate>
                                  <p:childTnLst>
                                    <p:set>
                                      <p:cBhvr>
                                        <p:cTn id="63" fill="hold"/>
                                        <p:tgtEl>
                                          <p:spTgt spid="252"/>
                                        </p:tgtEl>
                                        <p:attrNameLst>
                                          <p:attrName>style.visibility</p:attrName>
                                        </p:attrNameLst>
                                      </p:cBhvr>
                                      <p:to>
                                        <p:strVal val="visible"/>
                                      </p:to>
                                    </p:set>
                                    <p:anim calcmode="lin" valueType="num">
                                      <p:cBhvr>
                                        <p:cTn id="64" dur="500" fill="hold"/>
                                        <p:tgtEl>
                                          <p:spTgt spid="252"/>
                                        </p:tgtEl>
                                        <p:attrNameLst>
                                          <p:attrName>ppt_w</p:attrName>
                                        </p:attrNameLst>
                                      </p:cBhvr>
                                      <p:tavLst>
                                        <p:tav tm="0">
                                          <p:val>
                                            <p:fltVal val="0"/>
                                          </p:val>
                                        </p:tav>
                                        <p:tav tm="100000">
                                          <p:val>
                                            <p:strVal val="#ppt_w"/>
                                          </p:val>
                                        </p:tav>
                                      </p:tavLst>
                                    </p:anim>
                                    <p:anim calcmode="lin" valueType="num">
                                      <p:cBhvr>
                                        <p:cTn id="65" dur="500" fill="hold"/>
                                        <p:tgtEl>
                                          <p:spTgt spid="252"/>
                                        </p:tgtEl>
                                        <p:attrNameLst>
                                          <p:attrName>ppt_h</p:attrName>
                                        </p:attrNameLst>
                                      </p:cBhvr>
                                      <p:tavLst>
                                        <p:tav tm="0">
                                          <p:val>
                                            <p:fltVal val="0"/>
                                          </p:val>
                                        </p:tav>
                                        <p:tav tm="100000">
                                          <p:val>
                                            <p:strVal val="#ppt_h"/>
                                          </p:val>
                                        </p:tav>
                                      </p:tavLst>
                                    </p:anim>
                                  </p:childTnLst>
                                </p:cTn>
                              </p:par>
                            </p:childTnLst>
                          </p:cTn>
                        </p:par>
                      </p:childTnLst>
                    </p:cTn>
                  </p:par>
                  <p:par>
                    <p:cTn id="66" fill="hold">
                      <p:stCondLst>
                        <p:cond delay="indefinite"/>
                      </p:stCondLst>
                      <p:childTnLst>
                        <p:par>
                          <p:cTn id="67" fill="hold">
                            <p:stCondLst>
                              <p:cond delay="0"/>
                            </p:stCondLst>
                            <p:childTnLst>
                              <p:par>
                                <p:cTn id="68" presetClass="entr" nodeType="clickEffect" presetSubtype="4" presetID="22" grpId="11" fill="hold">
                                  <p:stCondLst>
                                    <p:cond delay="0"/>
                                  </p:stCondLst>
                                  <p:iterate type="el" backwards="0">
                                    <p:tmAbs val="0"/>
                                  </p:iterate>
                                  <p:childTnLst>
                                    <p:set>
                                      <p:cBhvr>
                                        <p:cTn id="69" fill="hold"/>
                                        <p:tgtEl>
                                          <p:spTgt spid="245"/>
                                        </p:tgtEl>
                                        <p:attrNameLst>
                                          <p:attrName>style.visibility</p:attrName>
                                        </p:attrNameLst>
                                      </p:cBhvr>
                                      <p:to>
                                        <p:strVal val="visible"/>
                                      </p:to>
                                    </p:set>
                                    <p:animEffect filter="wipe(down)" transition="in">
                                      <p:cBhvr>
                                        <p:cTn id="70" dur="500"/>
                                        <p:tgtEl>
                                          <p:spTgt spid="245"/>
                                        </p:tgtEl>
                                      </p:cBhvr>
                                    </p:animEffect>
                                  </p:childTnLst>
                                </p:cTn>
                              </p:par>
                            </p:childTnLst>
                          </p:cTn>
                        </p:par>
                      </p:childTnLst>
                    </p:cTn>
                  </p:par>
                  <p:par>
                    <p:cTn id="71" fill="hold">
                      <p:stCondLst>
                        <p:cond delay="indefinite"/>
                      </p:stCondLst>
                      <p:childTnLst>
                        <p:par>
                          <p:cTn id="72" fill="hold">
                            <p:stCondLst>
                              <p:cond delay="0"/>
                            </p:stCondLst>
                            <p:childTnLst>
                              <p:par>
                                <p:cTn id="73" presetClass="entr" nodeType="clickEffect" presetSubtype="16" presetID="23" grpId="12" fill="hold">
                                  <p:stCondLst>
                                    <p:cond delay="0"/>
                                  </p:stCondLst>
                                  <p:iterate type="el" backwards="0">
                                    <p:tmAbs val="0"/>
                                  </p:iterate>
                                  <p:childTnLst>
                                    <p:set>
                                      <p:cBhvr>
                                        <p:cTn id="74" fill="hold"/>
                                        <p:tgtEl>
                                          <p:spTgt spid="253"/>
                                        </p:tgtEl>
                                        <p:attrNameLst>
                                          <p:attrName>style.visibility</p:attrName>
                                        </p:attrNameLst>
                                      </p:cBhvr>
                                      <p:to>
                                        <p:strVal val="visible"/>
                                      </p:to>
                                    </p:set>
                                    <p:anim calcmode="lin" valueType="num">
                                      <p:cBhvr>
                                        <p:cTn id="75" dur="1000" fill="hold"/>
                                        <p:tgtEl>
                                          <p:spTgt spid="253"/>
                                        </p:tgtEl>
                                        <p:attrNameLst>
                                          <p:attrName>ppt_w</p:attrName>
                                        </p:attrNameLst>
                                      </p:cBhvr>
                                      <p:tavLst>
                                        <p:tav tm="0">
                                          <p:val>
                                            <p:fltVal val="0"/>
                                          </p:val>
                                        </p:tav>
                                        <p:tav tm="100000">
                                          <p:val>
                                            <p:strVal val="#ppt_w"/>
                                          </p:val>
                                        </p:tav>
                                      </p:tavLst>
                                    </p:anim>
                                    <p:anim calcmode="lin" valueType="num">
                                      <p:cBhvr>
                                        <p:cTn id="76" dur="1000" fill="hold"/>
                                        <p:tgtEl>
                                          <p:spTgt spid="253"/>
                                        </p:tgtEl>
                                        <p:attrNameLst>
                                          <p:attrName>ppt_h</p:attrName>
                                        </p:attrNameLst>
                                      </p:cBhvr>
                                      <p:tavLst>
                                        <p:tav tm="0">
                                          <p:val>
                                            <p:fltVal val="0"/>
                                          </p:val>
                                        </p:tav>
                                        <p:tav tm="100000">
                                          <p:val>
                                            <p:strVal val="#ppt_h"/>
                                          </p:val>
                                        </p:tav>
                                      </p:tavLst>
                                    </p:anim>
                                  </p:childTnLst>
                                </p:cTn>
                              </p:par>
                            </p:childTnLst>
                          </p:cTn>
                        </p:par>
                      </p:childTnLst>
                    </p:cTn>
                  </p:par>
                  <p:par>
                    <p:cTn id="77" fill="hold">
                      <p:stCondLst>
                        <p:cond delay="indefinite"/>
                      </p:stCondLst>
                      <p:childTnLst>
                        <p:par>
                          <p:cTn id="78" fill="hold">
                            <p:stCondLst>
                              <p:cond delay="0"/>
                            </p:stCondLst>
                            <p:childTnLst>
                              <p:par>
                                <p:cTn id="79" presetClass="entr" nodeType="clickEffect" presetSubtype="4" presetID="2" grpId="13" fill="hold">
                                  <p:stCondLst>
                                    <p:cond delay="0"/>
                                  </p:stCondLst>
                                  <p:iterate type="el" backwards="0">
                                    <p:tmAbs val="0"/>
                                  </p:iterate>
                                  <p:childTnLst>
                                    <p:set>
                                      <p:cBhvr>
                                        <p:cTn id="80" fill="hold"/>
                                        <p:tgtEl>
                                          <p:spTgt spid="242"/>
                                        </p:tgtEl>
                                        <p:attrNameLst>
                                          <p:attrName>style.visibility</p:attrName>
                                        </p:attrNameLst>
                                      </p:cBhvr>
                                      <p:to>
                                        <p:strVal val="visible"/>
                                      </p:to>
                                    </p:set>
                                    <p:anim calcmode="lin" valueType="num">
                                      <p:cBhvr>
                                        <p:cTn id="81" dur="500" fill="hold"/>
                                        <p:tgtEl>
                                          <p:spTgt spid="242"/>
                                        </p:tgtEl>
                                        <p:attrNameLst>
                                          <p:attrName>ppt_x</p:attrName>
                                        </p:attrNameLst>
                                      </p:cBhvr>
                                      <p:tavLst>
                                        <p:tav tm="0">
                                          <p:val>
                                            <p:strVal val="#ppt_x"/>
                                          </p:val>
                                        </p:tav>
                                        <p:tav tm="100000">
                                          <p:val>
                                            <p:strVal val="#ppt_x"/>
                                          </p:val>
                                        </p:tav>
                                      </p:tavLst>
                                    </p:anim>
                                    <p:anim calcmode="lin" valueType="num">
                                      <p:cBhvr>
                                        <p:cTn id="82" dur="500" fill="hold"/>
                                        <p:tgtEl>
                                          <p:spTgt spid="242"/>
                                        </p:tgtEl>
                                        <p:attrNameLst>
                                          <p:attrName>ppt_y</p:attrName>
                                        </p:attrNameLst>
                                      </p:cBhvr>
                                      <p:tavLst>
                                        <p:tav tm="0">
                                          <p:val>
                                            <p:strVal val="1+#ppt_h/2"/>
                                          </p:val>
                                        </p:tav>
                                        <p:tav tm="100000">
                                          <p:val>
                                            <p:strVal val="#ppt_y"/>
                                          </p:val>
                                        </p:tav>
                                      </p:tavLst>
                                    </p:anim>
                                  </p:childTnLst>
                                </p:cTn>
                              </p:par>
                            </p:childTnLst>
                          </p:cTn>
                        </p:par>
                      </p:childTnLst>
                    </p:cTn>
                  </p:par>
                  <p:par>
                    <p:cTn id="83" fill="hold">
                      <p:stCondLst>
                        <p:cond delay="indefinite"/>
                      </p:stCondLst>
                      <p:childTnLst>
                        <p:par>
                          <p:cTn id="84" fill="hold">
                            <p:stCondLst>
                              <p:cond delay="0"/>
                            </p:stCondLst>
                            <p:childTnLst>
                              <p:par>
                                <p:cTn id="85" presetClass="emph" nodeType="clickEffect" presetSubtype="0" presetID="6" grpId="14" fill="hold">
                                  <p:stCondLst>
                                    <p:cond delay="0"/>
                                  </p:stCondLst>
                                  <p:childTnLst>
                                    <p:animScale>
                                      <p:cBhvr>
                                        <p:cTn id="86" dur="2000" fill="hold"/>
                                        <p:tgtEl>
                                          <p:spTgt spid="242"/>
                                        </p:tgtEl>
                                      </p:cBhvr>
                                      <p:by x="150000" y="150000"/>
                                    </p:animScale>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251" grpId="8"/>
      <p:bldP build="whole" bldLvl="1" animBg="1" rev="0" advAuto="0" spid="250" grpId="6"/>
      <p:bldP build="whole" bldLvl="1" animBg="1" rev="0" advAuto="0" spid="253" grpId="12"/>
      <p:bldP build="whole" bldLvl="1" animBg="1" rev="0" advAuto="0" spid="244" grpId="9"/>
      <p:bldP build="whole" bldLvl="1" animBg="1" rev="0" advAuto="0" spid="241" grpId="7"/>
      <p:bldP build="whole" bldLvl="1" animBg="1" rev="0" advAuto="0" spid="248" grpId="2"/>
      <p:bldP build="whole" bldLvl="1" animBg="1" rev="0" advAuto="0" spid="242" grpId="13"/>
      <p:bldP build="whole" bldLvl="1" animBg="1" rev="0" advAuto="0" spid="243" grpId="3"/>
      <p:bldP build="whole" bldLvl="1" animBg="1" rev="0" advAuto="0" spid="242" grpId="14"/>
      <p:bldP build="whole" bldLvl="1" animBg="1" rev="0" advAuto="0" spid="247" grpId="1"/>
      <p:bldP build="whole" bldLvl="1" animBg="1" rev="0" advAuto="0" spid="252" grpId="10"/>
      <p:bldP build="whole" bldLvl="1" animBg="1" rev="0" advAuto="0" spid="245" grpId="11"/>
      <p:bldP build="whole" bldLvl="1" animBg="1" rev="0" advAuto="0" spid="249" grpId="4"/>
      <p:bldP build="whole" bldLvl="1" animBg="1" rev="0" advAuto="0" spid="246" grpId="5"/>
    </p:bldLst>
  </p:timing>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58" name="Rectangle 10"/>
          <p:cNvSpPr txBox="1"/>
          <p:nvPr/>
        </p:nvSpPr>
        <p:spPr>
          <a:xfrm>
            <a:off x="6110614" y="650725"/>
            <a:ext cx="5407487" cy="5740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3200">
                <a:solidFill>
                  <a:schemeClr val="accent1"/>
                </a:solidFill>
                <a:effectLst>
                  <a:outerShdw sx="100000" sy="100000" kx="0" ky="0" algn="b" rotWithShape="0" blurRad="38100" dist="25400" dir="5400000">
                    <a:srgbClr val="6E747A">
                      <a:alpha val="43000"/>
                    </a:srgbClr>
                  </a:outerShdw>
                </a:effectLst>
                <a:latin typeface="Batang"/>
                <a:ea typeface="Batang"/>
                <a:cs typeface="Batang"/>
                <a:sym typeface="Batang"/>
              </a:defRPr>
            </a:lvl1pPr>
          </a:lstStyle>
          <a:p>
            <a:pPr/>
            <a:r>
              <a:t>The Child as Having Rights </a:t>
            </a:r>
          </a:p>
        </p:txBody>
      </p:sp>
      <p:sp>
        <p:nvSpPr>
          <p:cNvPr id="259" name="Rectangle 12"/>
          <p:cNvSpPr txBox="1"/>
          <p:nvPr/>
        </p:nvSpPr>
        <p:spPr>
          <a:xfrm>
            <a:off x="6609886" y="2020330"/>
            <a:ext cx="4471155" cy="5740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lvl1pPr algn="ctr">
              <a:defRPr sz="3200">
                <a:ln w="13461" cap="flat">
                  <a:solidFill>
                    <a:srgbClr val="FFFFFF"/>
                  </a:solidFill>
                  <a:prstDash val="solid"/>
                  <a:round/>
                </a:ln>
                <a:solidFill>
                  <a:srgbClr val="262626"/>
                </a:solidFill>
                <a:effectLst>
                  <a:outerShdw sx="100000" sy="100000" kx="0" ky="0" algn="b" rotWithShape="0" blurRad="0" dist="38100" dir="2700000">
                    <a:schemeClr val="accent5"/>
                  </a:outerShdw>
                </a:effectLst>
                <a:latin typeface="Batang"/>
                <a:ea typeface="Batang"/>
                <a:cs typeface="Batang"/>
                <a:sym typeface="Batang"/>
              </a:defRPr>
            </a:lvl1pPr>
          </a:lstStyle>
          <a:p>
            <a:pPr/>
            <a:r>
              <a:t>The Child as a Researcher </a:t>
            </a:r>
          </a:p>
        </p:txBody>
      </p:sp>
      <p:sp>
        <p:nvSpPr>
          <p:cNvPr id="260" name="Rectangle 15"/>
          <p:cNvSpPr txBox="1"/>
          <p:nvPr/>
        </p:nvSpPr>
        <p:spPr>
          <a:xfrm>
            <a:off x="5484109" y="4627603"/>
            <a:ext cx="6722707" cy="10566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lgn="ctr">
              <a:defRPr sz="3200">
                <a:solidFill>
                  <a:schemeClr val="accent4"/>
                </a:solidFill>
                <a:latin typeface="Batang"/>
                <a:ea typeface="Batang"/>
                <a:cs typeface="Batang"/>
                <a:sym typeface="Batang"/>
              </a:defRPr>
            </a:lvl1pPr>
          </a:lstStyle>
          <a:p>
            <a:pPr/>
            <a:r>
              <a:t>The Child as an Active Constructor of Knowledge </a:t>
            </a:r>
          </a:p>
        </p:txBody>
      </p:sp>
      <p:sp>
        <p:nvSpPr>
          <p:cNvPr id="261" name="Rectangle 17"/>
          <p:cNvSpPr txBox="1"/>
          <p:nvPr/>
        </p:nvSpPr>
        <p:spPr>
          <a:xfrm>
            <a:off x="6597991" y="3416820"/>
            <a:ext cx="4754326" cy="574041"/>
          </a:xfrm>
          <a:prstGeom prst="rect">
            <a:avLst/>
          </a:prstGeom>
          <a:ln w="12700">
            <a:miter lim="400000"/>
          </a:ln>
          <a:extLst>
            <a:ext uri="{C572A759-6A51-4108-AA02-DFA0A04FC94B}">
              <ma14:wrappingTextBoxFlag xmlns:ma14="http://schemas.microsoft.com/office/mac/drawingml/2011/main" val="1"/>
            </a:ext>
          </a:extLst>
        </p:spPr>
        <p:txBody>
          <a:bodyPr wrap="none" lIns="45719" rIns="45719">
            <a:spAutoFit/>
          </a:bodyPr>
          <a:lstStyle>
            <a:lvl1pPr algn="ctr">
              <a:defRPr sz="3200">
                <a:ln w="6600" cap="flat">
                  <a:solidFill>
                    <a:schemeClr val="accent2"/>
                  </a:solidFill>
                  <a:prstDash val="solid"/>
                  <a:round/>
                </a:ln>
                <a:solidFill>
                  <a:srgbClr val="FFFFFF"/>
                </a:solidFill>
                <a:effectLst>
                  <a:outerShdw sx="100000" sy="100000" kx="0" ky="0" algn="b" rotWithShape="0" blurRad="0" dist="38100" dir="2700000">
                    <a:schemeClr val="accent2"/>
                  </a:outerShdw>
                </a:effectLst>
                <a:latin typeface="Batang"/>
                <a:ea typeface="Batang"/>
                <a:cs typeface="Batang"/>
                <a:sym typeface="Batang"/>
              </a:defRPr>
            </a:lvl1pPr>
          </a:lstStyle>
          <a:p>
            <a:pPr/>
            <a:r>
              <a:t>The Child as a Social Being </a:t>
            </a:r>
          </a:p>
        </p:txBody>
      </p:sp>
      <p:sp>
        <p:nvSpPr>
          <p:cNvPr id="262" name="TextBox 1"/>
          <p:cNvSpPr txBox="1"/>
          <p:nvPr/>
        </p:nvSpPr>
        <p:spPr>
          <a:xfrm>
            <a:off x="268141" y="290169"/>
            <a:ext cx="5555599" cy="45618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marL="285750" indent="-285750" algn="just">
              <a:buSzPct val="100000"/>
              <a:buFont typeface="Arial"/>
              <a:buChar char="•"/>
            </a:pPr>
            <a:r>
              <a:t>Thornton and Brunton (2015) convey how this is an approach which Wales and other nations can use and implement into their foundation phase teaching.</a:t>
            </a:r>
          </a:p>
          <a:p>
            <a:pPr marL="285750" indent="-285750" algn="just">
              <a:buSzPct val="100000"/>
              <a:buFont typeface="Arial"/>
              <a:buChar char="•"/>
            </a:pPr>
          </a:p>
          <a:p>
            <a:pPr marL="285750" indent="-285750" algn="just">
              <a:buSzPct val="100000"/>
              <a:buFont typeface="Arial"/>
              <a:buChar char="•"/>
            </a:pPr>
            <a:r>
              <a:t>Inspiration must be taken from Reggio Emilia in that creativity and play go hand in hand in supporting the early physical development of a child, as well as cognitive and emotional.</a:t>
            </a:r>
          </a:p>
          <a:p>
            <a:pPr marL="285750" indent="-285750" algn="just">
              <a:buSzPct val="100000"/>
              <a:buFont typeface="Arial"/>
              <a:buChar char="•"/>
            </a:pPr>
          </a:p>
          <a:p>
            <a:pPr marL="285750" indent="-285750" algn="just">
              <a:buSzPct val="100000"/>
              <a:buFont typeface="Arial"/>
              <a:buChar char="•"/>
            </a:pPr>
            <a:r>
              <a:t>Hewett (2001) again reiterates how the child has a role in their own learning. </a:t>
            </a:r>
          </a:p>
          <a:p>
            <a:pPr marL="285750" indent="-285750" algn="just">
              <a:buSzPct val="100000"/>
              <a:buFont typeface="Arial"/>
              <a:buChar char="•"/>
            </a:pPr>
          </a:p>
          <a:p>
            <a:pPr marL="285750" indent="-285750" algn="just">
              <a:buSzPct val="100000"/>
              <a:buFont typeface="Arial"/>
              <a:buChar char="•"/>
            </a:pPr>
            <a:r>
              <a:t>They have rights, are researchers, develop socially through play and are active constructors of their own knowledge. </a:t>
            </a:r>
          </a:p>
        </p:txBody>
      </p:sp>
      <p:pic>
        <p:nvPicPr>
          <p:cNvPr id="263" name="Picture 4" descr="Picture 4"/>
          <p:cNvPicPr>
            <a:picLocks noChangeAspect="1"/>
          </p:cNvPicPr>
          <p:nvPr/>
        </p:nvPicPr>
        <p:blipFill>
          <a:blip r:embed="rId2">
            <a:extLst/>
          </a:blip>
          <a:stretch>
            <a:fillRect/>
          </a:stretch>
        </p:blipFill>
        <p:spPr>
          <a:xfrm>
            <a:off x="2589426" y="4466673"/>
            <a:ext cx="3304297" cy="2101159"/>
          </a:xfrm>
          <a:prstGeom prst="rect">
            <a:avLst/>
          </a:prstGeom>
          <a:ln w="12700">
            <a:miter lim="400000"/>
          </a:ln>
        </p:spPr>
      </p:pic>
      <p:sp>
        <p:nvSpPr>
          <p:cNvPr id="264" name="TextBox 5"/>
          <p:cNvSpPr txBox="1"/>
          <p:nvPr/>
        </p:nvSpPr>
        <p:spPr>
          <a:xfrm>
            <a:off x="3944064" y="6544095"/>
            <a:ext cx="2330937" cy="3708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defRPr sz="900"/>
            </a:pPr>
            <a:r>
              <a:rPr u="sng">
                <a:solidFill>
                  <a:srgbClr val="668E56"/>
                </a:solidFill>
                <a:uFill>
                  <a:solidFill>
                    <a:srgbClr val="668E56"/>
                  </a:solidFill>
                </a:uFill>
                <a:hlinkClick r:id="rId3" invalidUrl="" action="" tgtFrame="" tooltip="" history="1" highlightClick="0" endSnd="0"/>
              </a:rPr>
              <a:t>This Photo</a:t>
            </a:r>
            <a:r>
              <a:t> by Unknown Author is licensed under </a:t>
            </a:r>
            <a:r>
              <a:rPr u="sng">
                <a:solidFill>
                  <a:srgbClr val="668E56"/>
                </a:solidFill>
                <a:uFill>
                  <a:solidFill>
                    <a:srgbClr val="668E56"/>
                  </a:solidFill>
                </a:uFill>
                <a:hlinkClick r:id="rId4" invalidUrl="" action="" tgtFrame="" tooltip="" history="1" highlightClick="0" endSnd="0"/>
              </a:rPr>
              <a:t>CC BY-ND</a:t>
            </a:r>
          </a:p>
        </p:txBody>
      </p:sp>
      <p:sp>
        <p:nvSpPr>
          <p:cNvPr id="265" name="TextBox 7"/>
          <p:cNvSpPr txBox="1"/>
          <p:nvPr/>
        </p:nvSpPr>
        <p:spPr>
          <a:xfrm>
            <a:off x="132216" y="6487297"/>
            <a:ext cx="303978" cy="269241"/>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lvl1pPr>
              <a:defRPr sz="1200"/>
            </a:lvl1pPr>
          </a:lstStyle>
          <a:p>
            <a:pPr/>
            <a:r>
              <a:t>RF</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4" presetID="2" grpId="1" fill="hold">
                                  <p:stCondLst>
                                    <p:cond delay="0"/>
                                  </p:stCondLst>
                                  <p:iterate type="el" backwards="0">
                                    <p:tmAbs val="0"/>
                                  </p:iterate>
                                  <p:childTnLst>
                                    <p:set>
                                      <p:cBhvr>
                                        <p:cTn id="6" fill="hold"/>
                                        <p:tgtEl>
                                          <p:spTgt spid="262">
                                            <p:bg/>
                                          </p:spTgt>
                                        </p:tgtEl>
                                        <p:attrNameLst>
                                          <p:attrName>style.visibility</p:attrName>
                                        </p:attrNameLst>
                                      </p:cBhvr>
                                      <p:to>
                                        <p:strVal val="visible"/>
                                      </p:to>
                                    </p:set>
                                    <p:anim calcmode="lin" valueType="num">
                                      <p:cBhvr>
                                        <p:cTn id="7" dur="500" fill="hold"/>
                                        <p:tgtEl>
                                          <p:spTgt spid="262">
                                            <p:bg/>
                                          </p:spTgt>
                                        </p:tgtEl>
                                        <p:attrNameLst>
                                          <p:attrName>ppt_x</p:attrName>
                                        </p:attrNameLst>
                                      </p:cBhvr>
                                      <p:tavLst>
                                        <p:tav tm="0">
                                          <p:val>
                                            <p:strVal val="#ppt_x"/>
                                          </p:val>
                                        </p:tav>
                                        <p:tav tm="100000">
                                          <p:val>
                                            <p:strVal val="#ppt_x"/>
                                          </p:val>
                                        </p:tav>
                                      </p:tavLst>
                                    </p:anim>
                                    <p:anim calcmode="lin" valueType="num">
                                      <p:cBhvr>
                                        <p:cTn id="8" dur="500" fill="hold"/>
                                        <p:tgtEl>
                                          <p:spTgt spid="262">
                                            <p:bg/>
                                          </p:spTgt>
                                        </p:tgtEl>
                                        <p:attrNameLst>
                                          <p:attrName>ppt_y</p:attrName>
                                        </p:attrNameLst>
                                      </p:cBhvr>
                                      <p:tavLst>
                                        <p:tav tm="0">
                                          <p:val>
                                            <p:strVal val="1+#ppt_h/2"/>
                                          </p:val>
                                        </p:tav>
                                        <p:tav tm="100000">
                                          <p:val>
                                            <p:strVal val="#ppt_y"/>
                                          </p:val>
                                        </p:tav>
                                      </p:tavLst>
                                    </p:anim>
                                  </p:childTnLst>
                                </p:cTn>
                              </p:par>
                              <p:par>
                                <p:cTn id="9" presetClass="entr" nodeType="withEffect" presetSubtype="4" presetID="2" grpId="1" fill="hold">
                                  <p:stCondLst>
                                    <p:cond delay="0"/>
                                  </p:stCondLst>
                                  <p:iterate type="el" backwards="0">
                                    <p:tmAbs val="0"/>
                                  </p:iterate>
                                  <p:childTnLst>
                                    <p:set>
                                      <p:cBhvr>
                                        <p:cTn id="10" fill="hold"/>
                                        <p:tgtEl>
                                          <p:spTgt spid="262">
                                            <p:txEl>
                                              <p:pRg st="0" end="0"/>
                                            </p:txEl>
                                          </p:spTgt>
                                        </p:tgtEl>
                                        <p:attrNameLst>
                                          <p:attrName>style.visibility</p:attrName>
                                        </p:attrNameLst>
                                      </p:cBhvr>
                                      <p:to>
                                        <p:strVal val="visible"/>
                                      </p:to>
                                    </p:set>
                                    <p:anim calcmode="lin" valueType="num">
                                      <p:cBhvr>
                                        <p:cTn id="11" dur="500" fill="hold"/>
                                        <p:tgtEl>
                                          <p:spTgt spid="262">
                                            <p:txEl>
                                              <p:pRg st="0" end="0"/>
                                            </p:txEl>
                                          </p:spTgt>
                                        </p:tgtEl>
                                        <p:attrNameLst>
                                          <p:attrName>ppt_x</p:attrName>
                                        </p:attrNameLst>
                                      </p:cBhvr>
                                      <p:tavLst>
                                        <p:tav tm="0">
                                          <p:val>
                                            <p:strVal val="#ppt_x"/>
                                          </p:val>
                                        </p:tav>
                                        <p:tav tm="100000">
                                          <p:val>
                                            <p:strVal val="#ppt_x"/>
                                          </p:val>
                                        </p:tav>
                                      </p:tavLst>
                                    </p:anim>
                                    <p:anim calcmode="lin" valueType="num">
                                      <p:cBhvr>
                                        <p:cTn id="12" dur="500" fill="hold"/>
                                        <p:tgtEl>
                                          <p:spTgt spid="262">
                                            <p:txEl>
                                              <p:pRg st="0" end="0"/>
                                            </p:txEl>
                                          </p:spTgt>
                                        </p:tgtEl>
                                        <p:attrNameLst>
                                          <p:attrName>ppt_y</p:attrName>
                                        </p:attrNameLst>
                                      </p:cBhvr>
                                      <p:tavLst>
                                        <p:tav tm="0">
                                          <p:val>
                                            <p:strVal val="1+#ppt_h/2"/>
                                          </p:val>
                                        </p:tav>
                                        <p:tav tm="100000">
                                          <p:val>
                                            <p:strVal val="#ppt_y"/>
                                          </p:val>
                                        </p:tav>
                                      </p:tavLst>
                                    </p:anim>
                                  </p:childTnLst>
                                </p:cTn>
                              </p:par>
                            </p:childTnLst>
                          </p:cTn>
                        </p:par>
                        <p:par>
                          <p:cTn id="13" fill="hold">
                            <p:stCondLst>
                              <p:cond delay="500"/>
                            </p:stCondLst>
                            <p:childTnLst>
                              <p:par>
                                <p:cTn id="14" presetClass="entr" nodeType="afterEffect" presetSubtype="4" presetID="2" grpId="1" fill="hold">
                                  <p:stCondLst>
                                    <p:cond delay="0"/>
                                  </p:stCondLst>
                                  <p:iterate type="el" backwards="0">
                                    <p:tmAbs val="0"/>
                                  </p:iterate>
                                  <p:childTnLst>
                                    <p:set>
                                      <p:cBhvr>
                                        <p:cTn id="15" fill="hold"/>
                                        <p:tgtEl>
                                          <p:spTgt spid="262">
                                            <p:txEl>
                                              <p:pRg st="1" end="1"/>
                                            </p:txEl>
                                          </p:spTgt>
                                        </p:tgtEl>
                                        <p:attrNameLst>
                                          <p:attrName>style.visibility</p:attrName>
                                        </p:attrNameLst>
                                      </p:cBhvr>
                                      <p:to>
                                        <p:strVal val="visible"/>
                                      </p:to>
                                    </p:set>
                                    <p:anim calcmode="lin" valueType="num">
                                      <p:cBhvr>
                                        <p:cTn id="16" dur="500" fill="hold"/>
                                        <p:tgtEl>
                                          <p:spTgt spid="262">
                                            <p:txEl>
                                              <p:pRg st="1" end="1"/>
                                            </p:txEl>
                                          </p:spTgt>
                                        </p:tgtEl>
                                        <p:attrNameLst>
                                          <p:attrName>ppt_x</p:attrName>
                                        </p:attrNameLst>
                                      </p:cBhvr>
                                      <p:tavLst>
                                        <p:tav tm="0">
                                          <p:val>
                                            <p:strVal val="#ppt_x"/>
                                          </p:val>
                                        </p:tav>
                                        <p:tav tm="100000">
                                          <p:val>
                                            <p:strVal val="#ppt_x"/>
                                          </p:val>
                                        </p:tav>
                                      </p:tavLst>
                                    </p:anim>
                                    <p:anim calcmode="lin" valueType="num">
                                      <p:cBhvr>
                                        <p:cTn id="17" dur="500" fill="hold"/>
                                        <p:tgtEl>
                                          <p:spTgt spid="26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Class="entr" nodeType="clickEffect" presetSubtype="4" presetID="2" grpId="1" fill="hold">
                                  <p:stCondLst>
                                    <p:cond delay="0"/>
                                  </p:stCondLst>
                                  <p:iterate type="el" backwards="0">
                                    <p:tmAbs val="0"/>
                                  </p:iterate>
                                  <p:childTnLst>
                                    <p:set>
                                      <p:cBhvr>
                                        <p:cTn id="21" fill="hold"/>
                                        <p:tgtEl>
                                          <p:spTgt spid="262">
                                            <p:txEl>
                                              <p:pRg st="2" end="2"/>
                                            </p:txEl>
                                          </p:spTgt>
                                        </p:tgtEl>
                                        <p:attrNameLst>
                                          <p:attrName>style.visibility</p:attrName>
                                        </p:attrNameLst>
                                      </p:cBhvr>
                                      <p:to>
                                        <p:strVal val="visible"/>
                                      </p:to>
                                    </p:set>
                                    <p:anim calcmode="lin" valueType="num">
                                      <p:cBhvr>
                                        <p:cTn id="22" dur="500" fill="hold"/>
                                        <p:tgtEl>
                                          <p:spTgt spid="262">
                                            <p:txEl>
                                              <p:pRg st="2" end="2"/>
                                            </p:txEl>
                                          </p:spTgt>
                                        </p:tgtEl>
                                        <p:attrNameLst>
                                          <p:attrName>ppt_x</p:attrName>
                                        </p:attrNameLst>
                                      </p:cBhvr>
                                      <p:tavLst>
                                        <p:tav tm="0">
                                          <p:val>
                                            <p:strVal val="#ppt_x"/>
                                          </p:val>
                                        </p:tav>
                                        <p:tav tm="100000">
                                          <p:val>
                                            <p:strVal val="#ppt_x"/>
                                          </p:val>
                                        </p:tav>
                                      </p:tavLst>
                                    </p:anim>
                                    <p:anim calcmode="lin" valueType="num">
                                      <p:cBhvr>
                                        <p:cTn id="23" dur="500" fill="hold"/>
                                        <p:tgtEl>
                                          <p:spTgt spid="262">
                                            <p:txEl>
                                              <p:pRg st="2" end="2"/>
                                            </p:txEl>
                                          </p:spTgt>
                                        </p:tgtEl>
                                        <p:attrNameLst>
                                          <p:attrName>ppt_y</p:attrName>
                                        </p:attrNameLst>
                                      </p:cBhvr>
                                      <p:tavLst>
                                        <p:tav tm="0">
                                          <p:val>
                                            <p:strVal val="1+#ppt_h/2"/>
                                          </p:val>
                                        </p:tav>
                                        <p:tav tm="100000">
                                          <p:val>
                                            <p:strVal val="#ppt_y"/>
                                          </p:val>
                                        </p:tav>
                                      </p:tavLst>
                                    </p:anim>
                                  </p:childTnLst>
                                </p:cTn>
                              </p:par>
                            </p:childTnLst>
                          </p:cTn>
                        </p:par>
                        <p:par>
                          <p:cTn id="24" fill="hold">
                            <p:stCondLst>
                              <p:cond delay="500"/>
                            </p:stCondLst>
                            <p:childTnLst>
                              <p:par>
                                <p:cTn id="25" presetClass="entr" nodeType="afterEffect" presetSubtype="4" presetID="2" grpId="1" fill="hold">
                                  <p:stCondLst>
                                    <p:cond delay="0"/>
                                  </p:stCondLst>
                                  <p:iterate type="el" backwards="0">
                                    <p:tmAbs val="0"/>
                                  </p:iterate>
                                  <p:childTnLst>
                                    <p:set>
                                      <p:cBhvr>
                                        <p:cTn id="26" fill="hold"/>
                                        <p:tgtEl>
                                          <p:spTgt spid="262">
                                            <p:txEl>
                                              <p:pRg st="3" end="3"/>
                                            </p:txEl>
                                          </p:spTgt>
                                        </p:tgtEl>
                                        <p:attrNameLst>
                                          <p:attrName>style.visibility</p:attrName>
                                        </p:attrNameLst>
                                      </p:cBhvr>
                                      <p:to>
                                        <p:strVal val="visible"/>
                                      </p:to>
                                    </p:set>
                                    <p:anim calcmode="lin" valueType="num">
                                      <p:cBhvr>
                                        <p:cTn id="27" dur="500" fill="hold"/>
                                        <p:tgtEl>
                                          <p:spTgt spid="262">
                                            <p:txEl>
                                              <p:pRg st="3" end="3"/>
                                            </p:txEl>
                                          </p:spTgt>
                                        </p:tgtEl>
                                        <p:attrNameLst>
                                          <p:attrName>ppt_x</p:attrName>
                                        </p:attrNameLst>
                                      </p:cBhvr>
                                      <p:tavLst>
                                        <p:tav tm="0">
                                          <p:val>
                                            <p:strVal val="#ppt_x"/>
                                          </p:val>
                                        </p:tav>
                                        <p:tav tm="100000">
                                          <p:val>
                                            <p:strVal val="#ppt_x"/>
                                          </p:val>
                                        </p:tav>
                                      </p:tavLst>
                                    </p:anim>
                                    <p:anim calcmode="lin" valueType="num">
                                      <p:cBhvr>
                                        <p:cTn id="28" dur="500" fill="hold"/>
                                        <p:tgtEl>
                                          <p:spTgt spid="26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Class="entr" nodeType="clickEffect" presetSubtype="4" presetID="2" grpId="1" fill="hold">
                                  <p:stCondLst>
                                    <p:cond delay="0"/>
                                  </p:stCondLst>
                                  <p:iterate type="el" backwards="0">
                                    <p:tmAbs val="0"/>
                                  </p:iterate>
                                  <p:childTnLst>
                                    <p:set>
                                      <p:cBhvr>
                                        <p:cTn id="32" fill="hold"/>
                                        <p:tgtEl>
                                          <p:spTgt spid="262">
                                            <p:txEl>
                                              <p:pRg st="4" end="4"/>
                                            </p:txEl>
                                          </p:spTgt>
                                        </p:tgtEl>
                                        <p:attrNameLst>
                                          <p:attrName>style.visibility</p:attrName>
                                        </p:attrNameLst>
                                      </p:cBhvr>
                                      <p:to>
                                        <p:strVal val="visible"/>
                                      </p:to>
                                    </p:set>
                                    <p:anim calcmode="lin" valueType="num">
                                      <p:cBhvr>
                                        <p:cTn id="33" dur="500" fill="hold"/>
                                        <p:tgtEl>
                                          <p:spTgt spid="262">
                                            <p:txEl>
                                              <p:pRg st="4" end="4"/>
                                            </p:txEl>
                                          </p:spTgt>
                                        </p:tgtEl>
                                        <p:attrNameLst>
                                          <p:attrName>ppt_x</p:attrName>
                                        </p:attrNameLst>
                                      </p:cBhvr>
                                      <p:tavLst>
                                        <p:tav tm="0">
                                          <p:val>
                                            <p:strVal val="#ppt_x"/>
                                          </p:val>
                                        </p:tav>
                                        <p:tav tm="100000">
                                          <p:val>
                                            <p:strVal val="#ppt_x"/>
                                          </p:val>
                                        </p:tav>
                                      </p:tavLst>
                                    </p:anim>
                                    <p:anim calcmode="lin" valueType="num">
                                      <p:cBhvr>
                                        <p:cTn id="34" dur="500" fill="hold"/>
                                        <p:tgtEl>
                                          <p:spTgt spid="262">
                                            <p:txEl>
                                              <p:pRg st="4" end="4"/>
                                            </p:txEl>
                                          </p:spTgt>
                                        </p:tgtEl>
                                        <p:attrNameLst>
                                          <p:attrName>ppt_y</p:attrName>
                                        </p:attrNameLst>
                                      </p:cBhvr>
                                      <p:tavLst>
                                        <p:tav tm="0">
                                          <p:val>
                                            <p:strVal val="1+#ppt_h/2"/>
                                          </p:val>
                                        </p:tav>
                                        <p:tav tm="100000">
                                          <p:val>
                                            <p:strVal val="#ppt_y"/>
                                          </p:val>
                                        </p:tav>
                                      </p:tavLst>
                                    </p:anim>
                                  </p:childTnLst>
                                </p:cTn>
                              </p:par>
                            </p:childTnLst>
                          </p:cTn>
                        </p:par>
                        <p:par>
                          <p:cTn id="35" fill="hold">
                            <p:stCondLst>
                              <p:cond delay="500"/>
                            </p:stCondLst>
                            <p:childTnLst>
                              <p:par>
                                <p:cTn id="36" presetClass="entr" nodeType="afterEffect" presetSubtype="4" presetID="2" grpId="1" fill="hold">
                                  <p:stCondLst>
                                    <p:cond delay="0"/>
                                  </p:stCondLst>
                                  <p:iterate type="el" backwards="0">
                                    <p:tmAbs val="0"/>
                                  </p:iterate>
                                  <p:childTnLst>
                                    <p:set>
                                      <p:cBhvr>
                                        <p:cTn id="37" fill="hold"/>
                                        <p:tgtEl>
                                          <p:spTgt spid="262">
                                            <p:txEl>
                                              <p:pRg st="5" end="5"/>
                                            </p:txEl>
                                          </p:spTgt>
                                        </p:tgtEl>
                                        <p:attrNameLst>
                                          <p:attrName>style.visibility</p:attrName>
                                        </p:attrNameLst>
                                      </p:cBhvr>
                                      <p:to>
                                        <p:strVal val="visible"/>
                                      </p:to>
                                    </p:set>
                                    <p:anim calcmode="lin" valueType="num">
                                      <p:cBhvr>
                                        <p:cTn id="38" dur="500" fill="hold"/>
                                        <p:tgtEl>
                                          <p:spTgt spid="262">
                                            <p:txEl>
                                              <p:pRg st="5" end="5"/>
                                            </p:txEl>
                                          </p:spTgt>
                                        </p:tgtEl>
                                        <p:attrNameLst>
                                          <p:attrName>ppt_x</p:attrName>
                                        </p:attrNameLst>
                                      </p:cBhvr>
                                      <p:tavLst>
                                        <p:tav tm="0">
                                          <p:val>
                                            <p:strVal val="#ppt_x"/>
                                          </p:val>
                                        </p:tav>
                                        <p:tav tm="100000">
                                          <p:val>
                                            <p:strVal val="#ppt_x"/>
                                          </p:val>
                                        </p:tav>
                                      </p:tavLst>
                                    </p:anim>
                                    <p:anim calcmode="lin" valueType="num">
                                      <p:cBhvr>
                                        <p:cTn id="39" dur="500" fill="hold"/>
                                        <p:tgtEl>
                                          <p:spTgt spid="26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Class="entr" nodeType="clickEffect" presetSubtype="4" presetID="2" grpId="1" fill="hold">
                                  <p:stCondLst>
                                    <p:cond delay="0"/>
                                  </p:stCondLst>
                                  <p:iterate type="el" backwards="0">
                                    <p:tmAbs val="0"/>
                                  </p:iterate>
                                  <p:childTnLst>
                                    <p:set>
                                      <p:cBhvr>
                                        <p:cTn id="43" fill="hold"/>
                                        <p:tgtEl>
                                          <p:spTgt spid="262">
                                            <p:txEl>
                                              <p:pRg st="6" end="6"/>
                                            </p:txEl>
                                          </p:spTgt>
                                        </p:tgtEl>
                                        <p:attrNameLst>
                                          <p:attrName>style.visibility</p:attrName>
                                        </p:attrNameLst>
                                      </p:cBhvr>
                                      <p:to>
                                        <p:strVal val="visible"/>
                                      </p:to>
                                    </p:set>
                                    <p:anim calcmode="lin" valueType="num">
                                      <p:cBhvr>
                                        <p:cTn id="44" dur="500" fill="hold"/>
                                        <p:tgtEl>
                                          <p:spTgt spid="262">
                                            <p:txEl>
                                              <p:pRg st="6" end="6"/>
                                            </p:txEl>
                                          </p:spTgt>
                                        </p:tgtEl>
                                        <p:attrNameLst>
                                          <p:attrName>ppt_x</p:attrName>
                                        </p:attrNameLst>
                                      </p:cBhvr>
                                      <p:tavLst>
                                        <p:tav tm="0">
                                          <p:val>
                                            <p:strVal val="#ppt_x"/>
                                          </p:val>
                                        </p:tav>
                                        <p:tav tm="100000">
                                          <p:val>
                                            <p:strVal val="#ppt_x"/>
                                          </p:val>
                                        </p:tav>
                                      </p:tavLst>
                                    </p:anim>
                                    <p:anim calcmode="lin" valueType="num">
                                      <p:cBhvr>
                                        <p:cTn id="45" dur="500" fill="hold"/>
                                        <p:tgtEl>
                                          <p:spTgt spid="26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262" grpId="1"/>
    </p:bldLst>
  </p:timing>
</p:sld>
</file>

<file path=ppt/slides/slide2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67" name="Title 1"/>
          <p:cNvSpPr txBox="1"/>
          <p:nvPr/>
        </p:nvSpPr>
        <p:spPr>
          <a:xfrm>
            <a:off x="605408" y="94004"/>
            <a:ext cx="10981183" cy="1442720"/>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pPr algn="ctr">
              <a:lnSpc>
                <a:spcPct val="90000"/>
              </a:lnSpc>
              <a:defRPr spc="-100" sz="3200">
                <a:latin typeface="Batang"/>
                <a:ea typeface="Batang"/>
                <a:cs typeface="Batang"/>
                <a:sym typeface="Batang"/>
              </a:defRPr>
            </a:pPr>
            <a:r>
              <a:t>How do these link into current UK PE provision:</a:t>
            </a:r>
            <a:br/>
            <a:br/>
          </a:p>
        </p:txBody>
      </p:sp>
      <p:sp>
        <p:nvSpPr>
          <p:cNvPr id="268" name="TextBox 2"/>
          <p:cNvSpPr txBox="1"/>
          <p:nvPr/>
        </p:nvSpPr>
        <p:spPr>
          <a:xfrm>
            <a:off x="291512" y="1017450"/>
            <a:ext cx="3657600" cy="1551941"/>
          </a:xfrm>
          <a:prstGeom prst="rect">
            <a:avLst/>
          </a:prstGeom>
          <a:solidFill>
            <a:srgbClr val="FFFFFF"/>
          </a:solidFill>
          <a:ln w="12700">
            <a:solidFill>
              <a:schemeClr val="accent1"/>
            </a:solidFill>
            <a:miter/>
          </a:ln>
          <a:extLst>
            <a:ext uri="{C572A759-6A51-4108-AA02-DFA0A04FC94B}">
              <ma14:wrappingTextBoxFlag xmlns:ma14="http://schemas.microsoft.com/office/mac/drawingml/2011/main" val="1"/>
            </a:ext>
          </a:extLst>
        </p:spPr>
        <p:txBody>
          <a:bodyPr lIns="45719" rIns="45719">
            <a:spAutoFit/>
          </a:bodyPr>
          <a:lstStyle/>
          <a:p>
            <a:pPr algn="ctr">
              <a:defRPr sz="1600"/>
            </a:pPr>
            <a:r>
              <a:t>In Wales, the Reggio Emilia approach is one which could be adopted by Wales and other nations as a more creative and unique way to offer PE provision within the foundation phase curriculum. </a:t>
            </a:r>
            <a:r>
              <a:rPr sz="1200"/>
              <a:t>RF</a:t>
            </a:r>
          </a:p>
        </p:txBody>
      </p:sp>
      <p:sp>
        <p:nvSpPr>
          <p:cNvPr id="269" name="TextBox 3"/>
          <p:cNvSpPr txBox="1"/>
          <p:nvPr/>
        </p:nvSpPr>
        <p:spPr>
          <a:xfrm>
            <a:off x="4252979" y="1017450"/>
            <a:ext cx="4861972" cy="1310641"/>
          </a:xfrm>
          <a:prstGeom prst="rect">
            <a:avLst/>
          </a:prstGeom>
          <a:solidFill>
            <a:srgbClr val="FFFFFF"/>
          </a:solidFill>
          <a:ln w="12700">
            <a:solidFill>
              <a:schemeClr val="accent1"/>
            </a:solidFill>
            <a:miter/>
          </a:ln>
          <a:extLst>
            <a:ext uri="{C572A759-6A51-4108-AA02-DFA0A04FC94B}">
              <ma14:wrappingTextBoxFlag xmlns:ma14="http://schemas.microsoft.com/office/mac/drawingml/2011/main" val="1"/>
            </a:ext>
          </a:extLst>
        </p:spPr>
        <p:txBody>
          <a:bodyPr lIns="45719" rIns="45719">
            <a:spAutoFit/>
          </a:bodyPr>
          <a:lstStyle/>
          <a:p>
            <a:pPr algn="ctr">
              <a:defRPr sz="1600"/>
            </a:pPr>
            <a:r>
              <a:t>The emergence of the SKIP Cymru programme, the Reggio Emilia approach could be an implementation which Early Years Wales (2020) could use and develop alongside the SKIP programme to develop child-centred, creative learning experiences. </a:t>
            </a:r>
            <a:r>
              <a:rPr sz="1200"/>
              <a:t>RF</a:t>
            </a:r>
          </a:p>
        </p:txBody>
      </p:sp>
      <p:pic>
        <p:nvPicPr>
          <p:cNvPr id="270" name="Picture 4" descr="Picture 4"/>
          <p:cNvPicPr>
            <a:picLocks noChangeAspect="1"/>
          </p:cNvPicPr>
          <p:nvPr/>
        </p:nvPicPr>
        <p:blipFill>
          <a:blip r:embed="rId2">
            <a:extLst/>
          </a:blip>
          <a:srcRect l="8276" t="0" r="0" b="0"/>
          <a:stretch>
            <a:fillRect/>
          </a:stretch>
        </p:blipFill>
        <p:spPr>
          <a:xfrm>
            <a:off x="9431112" y="1017449"/>
            <a:ext cx="2469187" cy="1541179"/>
          </a:xfrm>
          <a:prstGeom prst="rect">
            <a:avLst/>
          </a:prstGeom>
          <a:ln w="12700">
            <a:miter lim="400000"/>
          </a:ln>
        </p:spPr>
      </p:pic>
      <p:sp>
        <p:nvSpPr>
          <p:cNvPr id="271" name="TextBox 5"/>
          <p:cNvSpPr txBox="1"/>
          <p:nvPr/>
        </p:nvSpPr>
        <p:spPr>
          <a:xfrm>
            <a:off x="291512" y="2826085"/>
            <a:ext cx="5215521" cy="1971041"/>
          </a:xfrm>
          <a:prstGeom prst="rect">
            <a:avLst/>
          </a:prstGeom>
          <a:solidFill>
            <a:srgbClr val="FFFFFF"/>
          </a:solidFill>
          <a:ln w="12700">
            <a:solidFill>
              <a:schemeClr val="accent4"/>
            </a:solidFill>
            <a:miter/>
          </a:ln>
          <a:extLst>
            <a:ext uri="{C572A759-6A51-4108-AA02-DFA0A04FC94B}">
              <ma14:wrappingTextBoxFlag xmlns:ma14="http://schemas.microsoft.com/office/mac/drawingml/2011/main" val="1"/>
            </a:ext>
          </a:extLst>
        </p:spPr>
        <p:txBody>
          <a:bodyPr lIns="45719" rIns="45719">
            <a:spAutoFit/>
          </a:bodyPr>
          <a:lstStyle/>
          <a:p>
            <a:pPr algn="ctr">
              <a:defRPr sz="1600"/>
            </a:pPr>
            <a:r>
              <a:t>Garden and Downes, (2021) have highlighted that Forest schools is still a fairly recent discovery for UK Physical educators, with their research into literature showing that children who have participated within long term forest school activities have shown a significant development within children wellbeing domain as well as a development in Fundamental movement skills (FMS). </a:t>
            </a:r>
            <a:r>
              <a:rPr sz="1200"/>
              <a:t>JS</a:t>
            </a:r>
          </a:p>
        </p:txBody>
      </p:sp>
      <p:sp>
        <p:nvSpPr>
          <p:cNvPr id="272" name="TextBox 6"/>
          <p:cNvSpPr txBox="1"/>
          <p:nvPr/>
        </p:nvSpPr>
        <p:spPr>
          <a:xfrm>
            <a:off x="5976334" y="2826085"/>
            <a:ext cx="3138617" cy="1793241"/>
          </a:xfrm>
          <a:prstGeom prst="rect">
            <a:avLst/>
          </a:prstGeom>
          <a:solidFill>
            <a:srgbClr val="FFFFFF"/>
          </a:solidFill>
          <a:ln w="12700">
            <a:solidFill>
              <a:schemeClr val="accent4"/>
            </a:solidFill>
            <a:miter/>
          </a:ln>
          <a:extLst>
            <a:ext uri="{C572A759-6A51-4108-AA02-DFA0A04FC94B}">
              <ma14:wrappingTextBoxFlag xmlns:ma14="http://schemas.microsoft.com/office/mac/drawingml/2011/main" val="1"/>
            </a:ext>
          </a:extLst>
        </p:spPr>
        <p:txBody>
          <a:bodyPr lIns="45719" rIns="45719">
            <a:spAutoFit/>
          </a:bodyPr>
          <a:lstStyle>
            <a:lvl1pPr algn="ctr">
              <a:defRPr sz="1600">
                <a:latin typeface="Batang"/>
                <a:ea typeface="Batang"/>
                <a:cs typeface="Batang"/>
                <a:sym typeface="Batang"/>
              </a:defRPr>
            </a:lvl1pPr>
          </a:lstStyle>
          <a:p>
            <a:pPr/>
            <a:r>
              <a:t>There has been evidence that children have lacked the engagement with an outdoor environment which is why the UK have begun to implement forest schools into their school programme (Turtle, Convery Convery, 2015).</a:t>
            </a:r>
          </a:p>
        </p:txBody>
      </p:sp>
      <p:pic>
        <p:nvPicPr>
          <p:cNvPr id="273" name="Picture 7" descr="Picture 7"/>
          <p:cNvPicPr>
            <a:picLocks noChangeAspect="1"/>
          </p:cNvPicPr>
          <p:nvPr/>
        </p:nvPicPr>
        <p:blipFill>
          <a:blip r:embed="rId3">
            <a:extLst/>
          </a:blip>
          <a:srcRect l="0" t="0" r="380" b="5"/>
          <a:stretch>
            <a:fillRect/>
          </a:stretch>
        </p:blipFill>
        <p:spPr>
          <a:xfrm>
            <a:off x="9431112" y="3088748"/>
            <a:ext cx="2469375" cy="1536776"/>
          </a:xfrm>
          <a:prstGeom prst="rect">
            <a:avLst/>
          </a:prstGeom>
          <a:ln w="12700">
            <a:miter lim="400000"/>
          </a:ln>
        </p:spPr>
      </p:pic>
      <p:pic>
        <p:nvPicPr>
          <p:cNvPr id="274" name="Picture 8" descr="Picture 8"/>
          <p:cNvPicPr>
            <a:picLocks noChangeAspect="1"/>
          </p:cNvPicPr>
          <p:nvPr/>
        </p:nvPicPr>
        <p:blipFill>
          <a:blip r:embed="rId4">
            <a:extLst/>
          </a:blip>
          <a:srcRect l="13094" t="0" r="297" b="0"/>
          <a:stretch>
            <a:fillRect/>
          </a:stretch>
        </p:blipFill>
        <p:spPr>
          <a:xfrm>
            <a:off x="9431112" y="5080968"/>
            <a:ext cx="2469375" cy="1518265"/>
          </a:xfrm>
          <a:prstGeom prst="rect">
            <a:avLst/>
          </a:prstGeom>
          <a:ln w="12700">
            <a:miter lim="400000"/>
          </a:ln>
        </p:spPr>
      </p:pic>
      <p:sp>
        <p:nvSpPr>
          <p:cNvPr id="275" name="TextBox 9"/>
          <p:cNvSpPr txBox="1"/>
          <p:nvPr/>
        </p:nvSpPr>
        <p:spPr>
          <a:xfrm>
            <a:off x="285533" y="5036101"/>
            <a:ext cx="5013962" cy="1777366"/>
          </a:xfrm>
          <a:prstGeom prst="rect">
            <a:avLst/>
          </a:prstGeom>
          <a:solidFill>
            <a:srgbClr val="FFFFFF"/>
          </a:solidFill>
          <a:ln>
            <a:solidFill>
              <a:srgbClr val="4472C4"/>
            </a:solidFill>
          </a:ln>
          <a:extLst>
            <a:ext uri="{C572A759-6A51-4108-AA02-DFA0A04FC94B}">
              <ma14:wrappingTextBoxFlag xmlns:ma14="http://schemas.microsoft.com/office/mac/drawingml/2011/main" val="1"/>
            </a:ext>
          </a:extLst>
        </p:spPr>
        <p:txBody>
          <a:bodyPr lIns="45719" rIns="45719">
            <a:spAutoFit/>
          </a:bodyPr>
          <a:lstStyle/>
          <a:p>
            <a:pPr/>
            <a:r>
              <a:t>Similarly to how the new curriculum within Wales (2022) presents the outdoors as a positive learning tool for children to be creative with their movements and explore a variety of skills, the USA acknowledges the importance of the outdoors.  </a:t>
            </a:r>
            <a:r>
              <a:rPr sz="1200"/>
              <a:t>DD</a:t>
            </a:r>
          </a:p>
        </p:txBody>
      </p:sp>
      <p:sp>
        <p:nvSpPr>
          <p:cNvPr id="276" name="TextBox 10"/>
          <p:cNvSpPr txBox="1"/>
          <p:nvPr/>
        </p:nvSpPr>
        <p:spPr>
          <a:xfrm>
            <a:off x="5467420" y="5251762"/>
            <a:ext cx="3684918" cy="1307466"/>
          </a:xfrm>
          <a:prstGeom prst="rect">
            <a:avLst/>
          </a:prstGeom>
          <a:solidFill>
            <a:srgbClr val="FFFFFF"/>
          </a:solidFill>
          <a:ln>
            <a:solidFill>
              <a:srgbClr val="4472C4"/>
            </a:solidFill>
          </a:ln>
          <a:extLst>
            <a:ext uri="{C572A759-6A51-4108-AA02-DFA0A04FC94B}">
              <ma14:wrappingTextBoxFlag xmlns:ma14="http://schemas.microsoft.com/office/mac/drawingml/2011/main" val="1"/>
            </a:ext>
          </a:extLst>
        </p:spPr>
        <p:txBody>
          <a:bodyPr lIns="45719" rIns="45719">
            <a:spAutoFit/>
          </a:bodyPr>
          <a:lstStyle/>
          <a:p>
            <a:pPr>
              <a:defRPr sz="1600"/>
            </a:pPr>
            <a:r>
              <a:t>The fact that it is clear the resources available in the USA can be used at home could be implemented in the UK, in order for children to remain physically active outside of school.</a:t>
            </a:r>
            <a:r>
              <a:rPr sz="1000"/>
              <a:t> DD</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16" presetID="4" grpId="1" fill="hold">
                                  <p:stCondLst>
                                    <p:cond delay="0"/>
                                  </p:stCondLst>
                                  <p:iterate type="el" backwards="0">
                                    <p:tmAbs val="0"/>
                                  </p:iterate>
                                  <p:childTnLst>
                                    <p:set>
                                      <p:cBhvr>
                                        <p:cTn id="6" fill="hold"/>
                                        <p:tgtEl>
                                          <p:spTgt spid="268"/>
                                        </p:tgtEl>
                                        <p:attrNameLst>
                                          <p:attrName>style.visibility</p:attrName>
                                        </p:attrNameLst>
                                      </p:cBhvr>
                                      <p:to>
                                        <p:strVal val="visible"/>
                                      </p:to>
                                    </p:set>
                                    <p:animEffect filter="box(in)" transition="in">
                                      <p:cBhvr>
                                        <p:cTn id="7" dur="2000"/>
                                        <p:tgtEl>
                                          <p:spTgt spid="268"/>
                                        </p:tgtEl>
                                      </p:cBhvr>
                                    </p:animEffect>
                                  </p:childTnLst>
                                </p:cTn>
                              </p:par>
                            </p:childTnLst>
                          </p:cTn>
                        </p:par>
                      </p:childTnLst>
                    </p:cTn>
                  </p:par>
                  <p:par>
                    <p:cTn id="8" fill="hold">
                      <p:stCondLst>
                        <p:cond delay="indefinite"/>
                      </p:stCondLst>
                      <p:childTnLst>
                        <p:par>
                          <p:cTn id="9" fill="hold">
                            <p:stCondLst>
                              <p:cond delay="0"/>
                            </p:stCondLst>
                            <p:childTnLst>
                              <p:par>
                                <p:cTn id="10" presetClass="entr" nodeType="clickEffect" presetSubtype="32" presetID="4" grpId="2" fill="hold">
                                  <p:stCondLst>
                                    <p:cond delay="0"/>
                                  </p:stCondLst>
                                  <p:iterate type="el" backwards="0">
                                    <p:tmAbs val="0"/>
                                  </p:iterate>
                                  <p:childTnLst>
                                    <p:set>
                                      <p:cBhvr>
                                        <p:cTn id="11" fill="hold"/>
                                        <p:tgtEl>
                                          <p:spTgt spid="269"/>
                                        </p:tgtEl>
                                        <p:attrNameLst>
                                          <p:attrName>style.visibility</p:attrName>
                                        </p:attrNameLst>
                                      </p:cBhvr>
                                      <p:to>
                                        <p:strVal val="visible"/>
                                      </p:to>
                                    </p:set>
                                    <p:animEffect filter="box(out)" transition="in">
                                      <p:cBhvr>
                                        <p:cTn id="12" dur="2000"/>
                                        <p:tgtEl>
                                          <p:spTgt spid="269"/>
                                        </p:tgtEl>
                                      </p:cBhvr>
                                    </p:animEffect>
                                  </p:childTnLst>
                                </p:cTn>
                              </p:par>
                            </p:childTnLst>
                          </p:cTn>
                        </p:par>
                      </p:childTnLst>
                    </p:cTn>
                  </p:par>
                  <p:par>
                    <p:cTn id="13" fill="hold">
                      <p:stCondLst>
                        <p:cond delay="indefinite"/>
                      </p:stCondLst>
                      <p:childTnLst>
                        <p:par>
                          <p:cTn id="14" fill="hold">
                            <p:stCondLst>
                              <p:cond delay="0"/>
                            </p:stCondLst>
                            <p:childTnLst>
                              <p:par>
                                <p:cTn id="15" presetClass="entr" nodeType="clickEffect" presetSubtype="16" presetID="4" grpId="3" fill="hold">
                                  <p:stCondLst>
                                    <p:cond delay="0"/>
                                  </p:stCondLst>
                                  <p:iterate type="el" backwards="0">
                                    <p:tmAbs val="0"/>
                                  </p:iterate>
                                  <p:childTnLst>
                                    <p:set>
                                      <p:cBhvr>
                                        <p:cTn id="16" fill="hold"/>
                                        <p:tgtEl>
                                          <p:spTgt spid="270"/>
                                        </p:tgtEl>
                                        <p:attrNameLst>
                                          <p:attrName>style.visibility</p:attrName>
                                        </p:attrNameLst>
                                      </p:cBhvr>
                                      <p:to>
                                        <p:strVal val="visible"/>
                                      </p:to>
                                    </p:set>
                                    <p:animEffect filter="box(in)" transition="in">
                                      <p:cBhvr>
                                        <p:cTn id="17" dur="2000"/>
                                        <p:tgtEl>
                                          <p:spTgt spid="270"/>
                                        </p:tgtEl>
                                      </p:cBhvr>
                                    </p:animEffect>
                                  </p:childTnLst>
                                </p:cTn>
                              </p:par>
                            </p:childTnLst>
                          </p:cTn>
                        </p:par>
                      </p:childTnLst>
                    </p:cTn>
                  </p:par>
                  <p:par>
                    <p:cTn id="18" fill="hold">
                      <p:stCondLst>
                        <p:cond delay="indefinite"/>
                      </p:stCondLst>
                      <p:childTnLst>
                        <p:par>
                          <p:cTn id="19" fill="hold">
                            <p:stCondLst>
                              <p:cond delay="0"/>
                            </p:stCondLst>
                            <p:childTnLst>
                              <p:par>
                                <p:cTn id="20" presetClass="entr" nodeType="clickEffect" presetID="10" grpId="4" fill="hold">
                                  <p:stCondLst>
                                    <p:cond delay="0"/>
                                  </p:stCondLst>
                                  <p:iterate type="el" backwards="0">
                                    <p:tmAbs val="0"/>
                                  </p:iterate>
                                  <p:childTnLst>
                                    <p:set>
                                      <p:cBhvr>
                                        <p:cTn id="21" fill="hold"/>
                                        <p:tgtEl>
                                          <p:spTgt spid="271"/>
                                        </p:tgtEl>
                                        <p:attrNameLst>
                                          <p:attrName>style.visibility</p:attrName>
                                        </p:attrNameLst>
                                      </p:cBhvr>
                                      <p:to>
                                        <p:strVal val="visible"/>
                                      </p:to>
                                    </p:set>
                                    <p:animEffect filter="fade" transition="in">
                                      <p:cBhvr>
                                        <p:cTn id="22" dur="500"/>
                                        <p:tgtEl>
                                          <p:spTgt spid="271"/>
                                        </p:tgtEl>
                                      </p:cBhvr>
                                    </p:animEffect>
                                  </p:childTnLst>
                                </p:cTn>
                              </p:par>
                            </p:childTnLst>
                          </p:cTn>
                        </p:par>
                      </p:childTnLst>
                    </p:cTn>
                  </p:par>
                  <p:par>
                    <p:cTn id="23" fill="hold">
                      <p:stCondLst>
                        <p:cond delay="indefinite"/>
                      </p:stCondLst>
                      <p:childTnLst>
                        <p:par>
                          <p:cTn id="24" fill="hold">
                            <p:stCondLst>
                              <p:cond delay="0"/>
                            </p:stCondLst>
                            <p:childTnLst>
                              <p:par>
                                <p:cTn id="25" presetClass="entr" nodeType="clickEffect" presetID="10" grpId="5" fill="hold">
                                  <p:stCondLst>
                                    <p:cond delay="0"/>
                                  </p:stCondLst>
                                  <p:iterate type="el" backwards="0">
                                    <p:tmAbs val="0"/>
                                  </p:iterate>
                                  <p:childTnLst>
                                    <p:set>
                                      <p:cBhvr>
                                        <p:cTn id="26" fill="hold"/>
                                        <p:tgtEl>
                                          <p:spTgt spid="272"/>
                                        </p:tgtEl>
                                        <p:attrNameLst>
                                          <p:attrName>style.visibility</p:attrName>
                                        </p:attrNameLst>
                                      </p:cBhvr>
                                      <p:to>
                                        <p:strVal val="visible"/>
                                      </p:to>
                                    </p:set>
                                    <p:animEffect filter="fade" transition="in">
                                      <p:cBhvr>
                                        <p:cTn id="27" dur="500"/>
                                        <p:tgtEl>
                                          <p:spTgt spid="272"/>
                                        </p:tgtEl>
                                      </p:cBhvr>
                                    </p:animEffect>
                                  </p:childTnLst>
                                </p:cTn>
                              </p:par>
                            </p:childTnLst>
                          </p:cTn>
                        </p:par>
                      </p:childTnLst>
                    </p:cTn>
                  </p:par>
                  <p:par>
                    <p:cTn id="28" fill="hold">
                      <p:stCondLst>
                        <p:cond delay="indefinite"/>
                      </p:stCondLst>
                      <p:childTnLst>
                        <p:par>
                          <p:cTn id="29" fill="hold">
                            <p:stCondLst>
                              <p:cond delay="0"/>
                            </p:stCondLst>
                            <p:childTnLst>
                              <p:par>
                                <p:cTn id="30" presetClass="entr" nodeType="clickEffect" presetID="10" grpId="6" fill="hold">
                                  <p:stCondLst>
                                    <p:cond delay="0"/>
                                  </p:stCondLst>
                                  <p:iterate type="el" backwards="0">
                                    <p:tmAbs val="0"/>
                                  </p:iterate>
                                  <p:childTnLst>
                                    <p:set>
                                      <p:cBhvr>
                                        <p:cTn id="31" fill="hold"/>
                                        <p:tgtEl>
                                          <p:spTgt spid="273"/>
                                        </p:tgtEl>
                                        <p:attrNameLst>
                                          <p:attrName>style.visibility</p:attrName>
                                        </p:attrNameLst>
                                      </p:cBhvr>
                                      <p:to>
                                        <p:strVal val="visible"/>
                                      </p:to>
                                    </p:set>
                                    <p:animEffect filter="fade" transition="in">
                                      <p:cBhvr>
                                        <p:cTn id="32" dur="500"/>
                                        <p:tgtEl>
                                          <p:spTgt spid="273"/>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270" grpId="3"/>
      <p:bldP build="whole" bldLvl="1" animBg="1" rev="0" advAuto="0" spid="273" grpId="6"/>
      <p:bldP build="whole" bldLvl="1" animBg="1" rev="0" advAuto="0" spid="269" grpId="2"/>
      <p:bldP build="whole" bldLvl="1" animBg="1" rev="0" advAuto="0" spid="271" grpId="4"/>
      <p:bldP build="whole" bldLvl="1" animBg="1" rev="0" advAuto="0" spid="272" grpId="5"/>
      <p:bldP build="whole" bldLvl="1" animBg="1" rev="0" advAuto="0" spid="268" grpId="1"/>
    </p:bldLst>
  </p:timing>
</p:sld>
</file>

<file path=ppt/slides/slide2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78" name="Title 1"/>
          <p:cNvSpPr txBox="1"/>
          <p:nvPr>
            <p:ph type="title"/>
          </p:nvPr>
        </p:nvSpPr>
        <p:spPr>
          <a:xfrm>
            <a:off x="571500" y="689288"/>
            <a:ext cx="11049000" cy="1084102"/>
          </a:xfrm>
          <a:prstGeom prst="rect">
            <a:avLst/>
          </a:prstGeom>
        </p:spPr>
        <p:txBody>
          <a:bodyPr/>
          <a:lstStyle/>
          <a:p>
            <a:pPr/>
            <a:r>
              <a:t>Becca's Reference List:</a:t>
            </a:r>
          </a:p>
        </p:txBody>
      </p:sp>
      <p:sp>
        <p:nvSpPr>
          <p:cNvPr id="279" name="Content Placeholder 2"/>
          <p:cNvSpPr txBox="1"/>
          <p:nvPr>
            <p:ph type="body" idx="1"/>
          </p:nvPr>
        </p:nvSpPr>
        <p:spPr>
          <a:xfrm>
            <a:off x="571498" y="2075688"/>
            <a:ext cx="11059812" cy="3979123"/>
          </a:xfrm>
          <a:prstGeom prst="rect">
            <a:avLst/>
          </a:prstGeom>
        </p:spPr>
        <p:txBody>
          <a:bodyPr/>
          <a:lstStyle/>
          <a:p>
            <a:pPr>
              <a:lnSpc>
                <a:spcPct val="96000"/>
              </a:lnSpc>
              <a:defRPr sz="1100">
                <a:latin typeface="Times New Roman"/>
                <a:ea typeface="Times New Roman"/>
                <a:cs typeface="Times New Roman"/>
                <a:sym typeface="Times New Roman"/>
              </a:defRPr>
            </a:pPr>
            <a:r>
              <a:t>Alphablocks (2022). The Remarkable Benefits of the Reggio Emilia Approach to Early Years Education. Available at: </a:t>
            </a:r>
            <a:r>
              <a:rPr sz="900" u="sng">
                <a:solidFill>
                  <a:srgbClr val="668E56"/>
                </a:solidFill>
                <a:uFill>
                  <a:solidFill>
                    <a:srgbClr val="668E56"/>
                  </a:solidFill>
                </a:uFill>
                <a:latin typeface="Avenir Next LT Pro Light"/>
                <a:ea typeface="Avenir Next LT Pro Light"/>
                <a:cs typeface="Avenir Next LT Pro Light"/>
                <a:sym typeface="Avenir Next LT Pro Light"/>
                <a:hlinkClick r:id="rId2" invalidUrl="" action="" tgtFrame="" tooltip="" history="1" highlightClick="0" endSnd="0"/>
              </a:rPr>
              <a:t>The Remarkable Benefits of the Reggio Emilia Approach to Early Years Education (alpha-blocks.com)</a:t>
            </a:r>
            <a:r>
              <a:rPr sz="900">
                <a:latin typeface="Avenir Next LT Pro Light"/>
                <a:ea typeface="Avenir Next LT Pro Light"/>
                <a:cs typeface="Avenir Next LT Pro Light"/>
                <a:sym typeface="Avenir Next LT Pro Light"/>
              </a:rPr>
              <a:t> (Accessed December 11, 2022).</a:t>
            </a:r>
            <a:endParaRPr sz="1600"/>
          </a:p>
          <a:p>
            <a:pPr>
              <a:lnSpc>
                <a:spcPct val="96000"/>
              </a:lnSpc>
              <a:defRPr sz="1100">
                <a:latin typeface="Times New Roman"/>
                <a:ea typeface="Times New Roman"/>
                <a:cs typeface="Times New Roman"/>
                <a:sym typeface="Times New Roman"/>
              </a:defRPr>
            </a:pPr>
            <a:r>
              <a:t>Ciccone K, J. (2019). Welsh Families embrace college’s physical activity program. The Ohio State University College of Education and Human Ecology. Available at: </a:t>
            </a:r>
            <a:r>
              <a:rPr u="sng">
                <a:solidFill>
                  <a:srgbClr val="668E56"/>
                </a:solidFill>
                <a:uFill>
                  <a:solidFill>
                    <a:srgbClr val="668E56"/>
                  </a:solidFill>
                </a:uFill>
                <a:hlinkClick r:id="rId3" invalidUrl="" action="" tgtFrame="" tooltip="" history="1" highlightClick="0" endSnd="0"/>
              </a:rPr>
              <a:t>https://ehe.osu.edu/news/listing/welsh-families-embrace-college-s-physical-activity-program</a:t>
            </a:r>
            <a:r>
              <a:t> (Accessed November 26, 2022)</a:t>
            </a:r>
            <a:endParaRPr sz="1400"/>
          </a:p>
          <a:p>
            <a:pPr>
              <a:lnSpc>
                <a:spcPct val="96000"/>
              </a:lnSpc>
              <a:defRPr sz="1100">
                <a:latin typeface="Times New Roman"/>
                <a:ea typeface="Times New Roman"/>
                <a:cs typeface="Times New Roman"/>
                <a:sym typeface="Times New Roman"/>
              </a:defRPr>
            </a:pPr>
            <a:r>
              <a:t>Early Years (2020). Foundation Phase. Available at: </a:t>
            </a:r>
            <a:r>
              <a:rPr u="sng">
                <a:solidFill>
                  <a:srgbClr val="668E56"/>
                </a:solidFill>
                <a:uFill>
                  <a:solidFill>
                    <a:srgbClr val="668E56"/>
                  </a:solidFill>
                </a:uFill>
                <a:hlinkClick r:id="rId4" invalidUrl="" action="" tgtFrame="" tooltip="" history="1" highlightClick="0" endSnd="0"/>
              </a:rPr>
              <a:t>https://www.earlyyears.wales/en/foundation-phase</a:t>
            </a:r>
            <a:r>
              <a:t> (Accessed November 26, 2022).</a:t>
            </a:r>
            <a:endParaRPr sz="1400"/>
          </a:p>
          <a:p>
            <a:pPr>
              <a:lnSpc>
                <a:spcPct val="96000"/>
              </a:lnSpc>
              <a:defRPr sz="1100">
                <a:latin typeface="Times New Roman"/>
                <a:ea typeface="Times New Roman"/>
                <a:cs typeface="Times New Roman"/>
                <a:sym typeface="Times New Roman"/>
              </a:defRPr>
            </a:pPr>
            <a:r>
              <a:t>Hardman, K. (2008). Physical Education in Schools: A Global Perspective. Kinesiology, 40(1), 5-28, ACADEMIA.</a:t>
            </a:r>
            <a:endParaRPr sz="1400"/>
          </a:p>
          <a:p>
            <a:pPr>
              <a:lnSpc>
                <a:spcPct val="96000"/>
              </a:lnSpc>
              <a:defRPr sz="1100">
                <a:latin typeface="Times New Roman"/>
                <a:ea typeface="Times New Roman"/>
                <a:cs typeface="Times New Roman"/>
                <a:sym typeface="Times New Roman"/>
              </a:defRPr>
            </a:pPr>
            <a:r>
              <a:t>Hewett M, V. (2001). Examining the Reggio Emilia Approach to Early Childhood Education. </a:t>
            </a:r>
            <a:r>
              <a:rPr i="1"/>
              <a:t>Early Childhood Education Journal</a:t>
            </a:r>
            <a:r>
              <a:t>, 29(2), 95-100.</a:t>
            </a:r>
            <a:endParaRPr sz="1400"/>
          </a:p>
          <a:p>
            <a:pPr>
              <a:lnSpc>
                <a:spcPct val="96000"/>
              </a:lnSpc>
              <a:defRPr sz="1100">
                <a:latin typeface="Times New Roman"/>
                <a:ea typeface="Times New Roman"/>
                <a:cs typeface="Times New Roman"/>
                <a:sym typeface="Times New Roman"/>
              </a:defRPr>
            </a:pPr>
            <a:r>
              <a:t>Jenkin, M. (2013). Play in education: the role and importance of creative learning. The Guardian. Available at: </a:t>
            </a:r>
            <a:r>
              <a:rPr sz="900" u="sng">
                <a:solidFill>
                  <a:srgbClr val="668E56"/>
                </a:solidFill>
                <a:uFill>
                  <a:solidFill>
                    <a:srgbClr val="668E56"/>
                  </a:solidFill>
                </a:uFill>
                <a:latin typeface="Avenir Next LT Pro Light"/>
                <a:ea typeface="Avenir Next LT Pro Light"/>
                <a:cs typeface="Avenir Next LT Pro Light"/>
                <a:sym typeface="Avenir Next LT Pro Light"/>
                <a:hlinkClick r:id="rId5" invalidUrl="" action="" tgtFrame="" tooltip="" history="1" highlightClick="0" endSnd="0"/>
              </a:rPr>
              <a:t>Play in education: the role and importance of creative learning | Teacher Network | The Guardian</a:t>
            </a:r>
            <a:r>
              <a:rPr sz="900">
                <a:latin typeface="Avenir Next LT Pro Light"/>
                <a:ea typeface="Avenir Next LT Pro Light"/>
                <a:cs typeface="Avenir Next LT Pro Light"/>
                <a:sym typeface="Avenir Next LT Pro Light"/>
              </a:rPr>
              <a:t> (Accessed December 9, 2022).</a:t>
            </a:r>
            <a:endParaRPr sz="1600"/>
          </a:p>
          <a:p>
            <a:pPr>
              <a:lnSpc>
                <a:spcPct val="96000"/>
              </a:lnSpc>
              <a:defRPr sz="1100">
                <a:latin typeface="Times New Roman"/>
                <a:ea typeface="Times New Roman"/>
                <a:cs typeface="Times New Roman"/>
                <a:sym typeface="Times New Roman"/>
              </a:defRPr>
            </a:pPr>
            <a:r>
              <a:t>Klein S, A. (2019). The power of purposeful pre-school environments. Available at: </a:t>
            </a:r>
            <a:r>
              <a:rPr sz="900" u="sng">
                <a:solidFill>
                  <a:srgbClr val="668E56"/>
                </a:solidFill>
                <a:uFill>
                  <a:solidFill>
                    <a:srgbClr val="668E56"/>
                  </a:solidFill>
                </a:uFill>
                <a:hlinkClick r:id="rId6" invalidUrl="" action="" tgtFrame="" tooltip="" history="1" highlightClick="0" endSnd="0"/>
              </a:rPr>
              <a:t>Early years environments | Reggio Emilia room layout | Community Playthings</a:t>
            </a:r>
            <a:r>
              <a:rPr sz="900"/>
              <a:t> </a:t>
            </a:r>
            <a:r>
              <a:t>(Accessed December 11, 2022).</a:t>
            </a:r>
            <a:endParaRPr sz="1600"/>
          </a:p>
          <a:p>
            <a:pPr>
              <a:lnSpc>
                <a:spcPct val="96000"/>
              </a:lnSpc>
              <a:defRPr sz="1100">
                <a:latin typeface="Times New Roman"/>
                <a:ea typeface="Times New Roman"/>
                <a:cs typeface="Times New Roman"/>
                <a:sym typeface="Times New Roman"/>
              </a:defRPr>
            </a:pPr>
            <a:r>
              <a:t>Sprouts (2019). Reggio Emilia Education. Available at: </a:t>
            </a:r>
            <a:r>
              <a:rPr sz="900" u="sng">
                <a:solidFill>
                  <a:srgbClr val="668E56"/>
                </a:solidFill>
                <a:uFill>
                  <a:solidFill>
                    <a:srgbClr val="668E56"/>
                  </a:solidFill>
                </a:uFill>
                <a:hlinkClick r:id="rId7" invalidUrl="" action="" tgtFrame="" tooltip="" history="1" highlightClick="0" endSnd="0"/>
              </a:rPr>
              <a:t>Reggio Emilia Education – YouTube</a:t>
            </a:r>
            <a:r>
              <a:rPr sz="900"/>
              <a:t> (Accessed November 26, 2022).</a:t>
            </a:r>
            <a:endParaRPr sz="1400"/>
          </a:p>
          <a:p>
            <a:pPr>
              <a:lnSpc>
                <a:spcPct val="96000"/>
              </a:lnSpc>
              <a:defRPr sz="1100">
                <a:latin typeface="Times New Roman"/>
                <a:ea typeface="Times New Roman"/>
                <a:cs typeface="Times New Roman"/>
                <a:sym typeface="Times New Roman"/>
              </a:defRPr>
            </a:pPr>
            <a:r>
              <a:t>TED (2021). Molly Wright: How every child can thrive by five | TED. Available at: </a:t>
            </a:r>
            <a:r>
              <a:rPr u="sng">
                <a:solidFill>
                  <a:srgbClr val="668E56"/>
                </a:solidFill>
                <a:uFill>
                  <a:solidFill>
                    <a:srgbClr val="668E56"/>
                  </a:solidFill>
                </a:uFill>
                <a:hlinkClick r:id="rId8" invalidUrl="" action="" tgtFrame="" tooltip="" history="1" highlightClick="0" endSnd="0"/>
              </a:rPr>
              <a:t>Molly Wright: How every child can thrive by five | TED – YouTube</a:t>
            </a:r>
            <a:r>
              <a:t> (Accessed November 26, 2022).</a:t>
            </a:r>
            <a:endParaRPr sz="1400"/>
          </a:p>
          <a:p>
            <a:pPr>
              <a:lnSpc>
                <a:spcPct val="96000"/>
              </a:lnSpc>
              <a:defRPr sz="1100">
                <a:solidFill>
                  <a:srgbClr val="222222"/>
                </a:solidFill>
                <a:latin typeface="Times New Roman"/>
                <a:ea typeface="Times New Roman"/>
                <a:cs typeface="Times New Roman"/>
                <a:sym typeface="Times New Roman"/>
              </a:defRPr>
            </a:pPr>
            <a:r>
              <a:t>Thornton, L. and Brunton, P., (2015). </a:t>
            </a:r>
            <a:r>
              <a:rPr i="1"/>
              <a:t>Understanding the Reggio approach: Early years education in practice</a:t>
            </a:r>
            <a:r>
              <a:t>. Routledge.</a:t>
            </a:r>
            <a:endParaRPr sz="1600"/>
          </a:p>
          <a:p>
            <a:pPr>
              <a:lnSpc>
                <a:spcPct val="96000"/>
              </a:lnSpc>
              <a:defRPr sz="1100">
                <a:latin typeface="Times New Roman"/>
                <a:ea typeface="Times New Roman"/>
                <a:cs typeface="Times New Roman"/>
                <a:sym typeface="Times New Roman"/>
              </a:defRPr>
            </a:pPr>
            <a:r>
              <a:t>University of Wales Trinity Saint David (2022). Early Childhood Physical Development. Available at: </a:t>
            </a:r>
            <a:r>
              <a:rPr sz="900" u="sng">
                <a:solidFill>
                  <a:srgbClr val="668E56"/>
                </a:solidFill>
                <a:uFill>
                  <a:solidFill>
                    <a:srgbClr val="668E56"/>
                  </a:solidFill>
                </a:uFill>
                <a:latin typeface="Avenir Next LT Pro Light"/>
                <a:ea typeface="Avenir Next LT Pro Light"/>
                <a:cs typeface="Avenir Next LT Pro Light"/>
                <a:sym typeface="Avenir Next LT Pro Light"/>
                <a:hlinkClick r:id="rId9" invalidUrl="" action="" tgtFrame="" tooltip="" history="1" highlightClick="0" endSnd="0"/>
              </a:rPr>
              <a:t>Early Childhood Physical Development | UWTSD</a:t>
            </a:r>
            <a:r>
              <a:rPr sz="900">
                <a:latin typeface="Avenir Next LT Pro Light"/>
                <a:ea typeface="Avenir Next LT Pro Light"/>
                <a:cs typeface="Avenir Next LT Pro Light"/>
                <a:sym typeface="Avenir Next LT Pro Light"/>
              </a:rPr>
              <a:t> </a:t>
            </a:r>
            <a:r>
              <a:rPr sz="900"/>
              <a:t>(Accessed December 6, 2022)</a:t>
            </a:r>
            <a:endParaRPr sz="1600"/>
          </a:p>
          <a:p>
            <a:pPr>
              <a:lnSpc>
                <a:spcPct val="96000"/>
              </a:lnSpc>
              <a:defRPr sz="1100">
                <a:latin typeface="Times New Roman"/>
                <a:ea typeface="Times New Roman"/>
                <a:cs typeface="Times New Roman"/>
                <a:sym typeface="Times New Roman"/>
              </a:defRPr>
            </a:pPr>
            <a:r>
              <a:t>Wales Academy for Health and Physical Literacy (2016). SKIP CYMRU: Successful Kinaesthetic Instruction for Pre-schoolers. UWTSD</a:t>
            </a:r>
          </a:p>
        </p:txBody>
      </p:sp>
    </p:spTree>
  </p:cSld>
  <p:clrMapOvr>
    <a:masterClrMapping/>
  </p:clrMapOvr>
  <p:transition xmlns:p14="http://schemas.microsoft.com/office/powerpoint/2010/main" spd="med" advClick="1"/>
</p:sld>
</file>

<file path=ppt/slides/slide2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81" name="Title 1"/>
          <p:cNvSpPr txBox="1"/>
          <p:nvPr>
            <p:ph type="title"/>
          </p:nvPr>
        </p:nvSpPr>
        <p:spPr>
          <a:xfrm>
            <a:off x="571500" y="689288"/>
            <a:ext cx="11049000" cy="1084102"/>
          </a:xfrm>
          <a:prstGeom prst="rect">
            <a:avLst/>
          </a:prstGeom>
        </p:spPr>
        <p:txBody>
          <a:bodyPr/>
          <a:lstStyle/>
          <a:p>
            <a:pPr/>
            <a:r>
              <a:t>Jack's Reference list:</a:t>
            </a:r>
          </a:p>
        </p:txBody>
      </p:sp>
      <p:sp>
        <p:nvSpPr>
          <p:cNvPr id="282" name="Content Placeholder 2"/>
          <p:cNvSpPr txBox="1"/>
          <p:nvPr>
            <p:ph type="body" idx="1"/>
          </p:nvPr>
        </p:nvSpPr>
        <p:spPr>
          <a:xfrm>
            <a:off x="571498" y="2075688"/>
            <a:ext cx="11059812" cy="4093024"/>
          </a:xfrm>
          <a:prstGeom prst="rect">
            <a:avLst/>
          </a:prstGeom>
        </p:spPr>
        <p:txBody>
          <a:bodyPr/>
          <a:lstStyle/>
          <a:p>
            <a:pPr>
              <a:lnSpc>
                <a:spcPct val="108000"/>
              </a:lnSpc>
              <a:defRPr sz="1100">
                <a:latin typeface="Times New Roman"/>
                <a:ea typeface="Times New Roman"/>
                <a:cs typeface="Times New Roman"/>
                <a:sym typeface="Times New Roman"/>
              </a:defRPr>
            </a:pPr>
            <a:r>
              <a:t>Cree, J. and McCree, M. (2013) A brief history of Forest School in the UK–Part 2. </a:t>
            </a:r>
            <a:r>
              <a:rPr i="1"/>
              <a:t>Horizons</a:t>
            </a:r>
            <a:r>
              <a:t>, </a:t>
            </a:r>
            <a:r>
              <a:rPr i="1"/>
              <a:t>62</a:t>
            </a:r>
            <a:r>
              <a:t>(Summer), pp.32-35.</a:t>
            </a:r>
          </a:p>
          <a:p>
            <a:pPr>
              <a:lnSpc>
                <a:spcPct val="108000"/>
              </a:lnSpc>
              <a:defRPr sz="1100">
                <a:latin typeface="Times New Roman"/>
                <a:ea typeface="Times New Roman"/>
                <a:cs typeface="Times New Roman"/>
                <a:sym typeface="Times New Roman"/>
              </a:defRPr>
            </a:pPr>
            <a:r>
              <a:t>Department of Education (2013)</a:t>
            </a:r>
            <a:r>
              <a:rPr i="1"/>
              <a:t> English programmes of study: key stages 1 and 2 </a:t>
            </a:r>
            <a:r>
              <a:t>Available at:</a:t>
            </a:r>
            <a:r>
              <a:rPr u="sng">
                <a:solidFill>
                  <a:srgbClr val="668E56"/>
                </a:solidFill>
                <a:uFill>
                  <a:solidFill>
                    <a:srgbClr val="668E56"/>
                  </a:solidFill>
                </a:uFill>
                <a:hlinkClick r:id="rId2" invalidUrl="" action="" tgtFrame="" tooltip="" history="1" highlightClick="0" endSnd="0"/>
              </a:rPr>
              <a:t>https</a:t>
            </a:r>
            <a:r>
              <a:rPr u="sng">
                <a:solidFill>
                  <a:srgbClr val="668E56"/>
                </a:solidFill>
                <a:uFill>
                  <a:solidFill>
                    <a:srgbClr val="668E56"/>
                  </a:solidFill>
                </a:uFill>
                <a:hlinkClick r:id="rId2" invalidUrl="" action="" tgtFrame="" tooltip="" history="1" highlightClick="0" endSnd="0"/>
              </a:rPr>
              <a:t>://assets.publishing.service.gov.uk/government/uploads/system/uploads/attachment_data/file/425601/PRIMARY_national_curriculum.pdf</a:t>
            </a:r>
            <a:r>
              <a:t> (Accessed: 4th December 2022)</a:t>
            </a:r>
          </a:p>
          <a:p>
            <a:pPr>
              <a:lnSpc>
                <a:spcPct val="108000"/>
              </a:lnSpc>
              <a:defRPr sz="1100">
                <a:latin typeface="Times New Roman"/>
                <a:ea typeface="Times New Roman"/>
                <a:cs typeface="Times New Roman"/>
                <a:sym typeface="Times New Roman"/>
              </a:defRPr>
            </a:pPr>
            <a:r>
              <a:t>FSA (2020) What is forest school? Available at: </a:t>
            </a:r>
            <a:r>
              <a:rPr u="sng">
                <a:solidFill>
                  <a:srgbClr val="668E56"/>
                </a:solidFill>
                <a:uFill>
                  <a:solidFill>
                    <a:srgbClr val="668E56"/>
                  </a:solidFill>
                </a:uFill>
                <a:hlinkClick r:id="rId3" invalidUrl="" action="" tgtFrame="" tooltip="" history="1" highlightClick="0" endSnd="0"/>
              </a:rPr>
              <a:t>https://www.youtube.com/watch?v=8b2vC-ecUuU&amp;t=226s</a:t>
            </a:r>
            <a:r>
              <a:t> (Accessed: 10th December 2022)</a:t>
            </a:r>
            <a:endParaRPr i="1"/>
          </a:p>
          <a:p>
            <a:pPr>
              <a:lnSpc>
                <a:spcPct val="108000"/>
              </a:lnSpc>
              <a:defRPr sz="1100">
                <a:latin typeface="Times New Roman"/>
                <a:ea typeface="Times New Roman"/>
                <a:cs typeface="Times New Roman"/>
                <a:sym typeface="Times New Roman"/>
              </a:defRPr>
            </a:pPr>
            <a:r>
              <a:t>Garden, A. and Downes, G. (2021). A systematic review of forest schools literature in England. </a:t>
            </a:r>
            <a:r>
              <a:rPr i="1"/>
              <a:t>Education 3-13</a:t>
            </a:r>
            <a:r>
              <a:t>, pp.1-17.</a:t>
            </a:r>
          </a:p>
          <a:p>
            <a:pPr>
              <a:lnSpc>
                <a:spcPct val="108000"/>
              </a:lnSpc>
              <a:defRPr sz="1100">
                <a:latin typeface="Times New Roman"/>
                <a:ea typeface="Times New Roman"/>
                <a:cs typeface="Times New Roman"/>
                <a:sym typeface="Times New Roman"/>
              </a:defRPr>
            </a:pPr>
            <a:r>
              <a:t>Hardman, K. (2008) Physical education in schools: a global perspective. </a:t>
            </a:r>
            <a:r>
              <a:rPr i="1"/>
              <a:t>Kinesiology</a:t>
            </a:r>
            <a:r>
              <a:t>, </a:t>
            </a:r>
            <a:r>
              <a:rPr i="1"/>
              <a:t>40</a:t>
            </a:r>
            <a:r>
              <a:t>(1).</a:t>
            </a:r>
          </a:p>
          <a:p>
            <a:pPr>
              <a:lnSpc>
                <a:spcPct val="108000"/>
              </a:lnSpc>
              <a:defRPr sz="1100">
                <a:latin typeface="Times New Roman"/>
                <a:ea typeface="Times New Roman"/>
                <a:cs typeface="Times New Roman"/>
                <a:sym typeface="Times New Roman"/>
              </a:defRPr>
            </a:pPr>
            <a:r>
              <a:t>Knight, S. (2013) Forest school and outdoor learning in the early years. </a:t>
            </a:r>
            <a:r>
              <a:rPr i="1"/>
              <a:t>Forest School and Outdoor Learning in the Early Years</a:t>
            </a:r>
            <a:r>
              <a:t>, pp.1-176.</a:t>
            </a:r>
          </a:p>
          <a:p>
            <a:pPr>
              <a:lnSpc>
                <a:spcPct val="108000"/>
              </a:lnSpc>
              <a:defRPr sz="1100">
                <a:latin typeface="Times New Roman"/>
                <a:ea typeface="Times New Roman"/>
                <a:cs typeface="Times New Roman"/>
                <a:sym typeface="Times New Roman"/>
              </a:defRPr>
            </a:pPr>
            <a:r>
              <a:t>Maynard, T ,(2007).Forest Schools in Great Britain: an initial exploration. </a:t>
            </a:r>
            <a:r>
              <a:rPr i="1"/>
              <a:t>Contemporary issues in early childhood</a:t>
            </a:r>
            <a:r>
              <a:t>, </a:t>
            </a:r>
            <a:r>
              <a:rPr i="1"/>
              <a:t>8</a:t>
            </a:r>
            <a:r>
              <a:t>(4), pp.320-331.</a:t>
            </a:r>
          </a:p>
          <a:p>
            <a:pPr>
              <a:lnSpc>
                <a:spcPct val="108000"/>
              </a:lnSpc>
              <a:defRPr sz="1100">
                <a:latin typeface="Times New Roman"/>
                <a:ea typeface="Times New Roman"/>
                <a:cs typeface="Times New Roman"/>
                <a:sym typeface="Times New Roman"/>
              </a:defRPr>
            </a:pPr>
            <a:r>
              <a:t>O'Brien, L. (2009) Learning outdoors: the Forest School approach. </a:t>
            </a:r>
            <a:r>
              <a:rPr i="1"/>
              <a:t>Education 3–13</a:t>
            </a:r>
            <a:r>
              <a:t>, </a:t>
            </a:r>
            <a:r>
              <a:rPr i="1"/>
              <a:t>37</a:t>
            </a:r>
            <a:r>
              <a:t>(1), pp.45-60.</a:t>
            </a:r>
          </a:p>
          <a:p>
            <a:pPr>
              <a:lnSpc>
                <a:spcPct val="108000"/>
              </a:lnSpc>
              <a:defRPr sz="1100">
                <a:latin typeface="Times New Roman"/>
                <a:ea typeface="Times New Roman"/>
                <a:cs typeface="Times New Roman"/>
                <a:sym typeface="Times New Roman"/>
              </a:defRPr>
            </a:pPr>
            <a:r>
              <a:t>Roberts, N. (2021) The school curriculum in England</a:t>
            </a:r>
          </a:p>
          <a:p>
            <a:pPr>
              <a:lnSpc>
                <a:spcPct val="108000"/>
              </a:lnSpc>
              <a:defRPr sz="1100">
                <a:latin typeface="Times New Roman"/>
                <a:ea typeface="Times New Roman"/>
                <a:cs typeface="Times New Roman"/>
                <a:sym typeface="Times New Roman"/>
              </a:defRPr>
            </a:pPr>
            <a:r>
              <a:t>Sprake, A. and Walker, S. (2013) Strike While the Iron is Hot”: the duty of physical education to capitalise on its' compulsory position with a holistic curriculum underpinned by physical literacy. </a:t>
            </a:r>
            <a:r>
              <a:rPr i="1"/>
              <a:t>Presidents Message</a:t>
            </a:r>
            <a:r>
              <a:t>, </a:t>
            </a:r>
            <a:r>
              <a:rPr i="1"/>
              <a:t>12</a:t>
            </a:r>
            <a:r>
              <a:t>.</a:t>
            </a:r>
          </a:p>
          <a:p>
            <a:pPr>
              <a:lnSpc>
                <a:spcPct val="108000"/>
              </a:lnSpc>
              <a:defRPr sz="1100">
                <a:latin typeface="Times New Roman"/>
                <a:ea typeface="Times New Roman"/>
                <a:cs typeface="Times New Roman"/>
                <a:sym typeface="Times New Roman"/>
              </a:defRPr>
            </a:pPr>
            <a:r>
              <a:t>Turtle, C., Convery, I. and Convery, K. (2015). Forest schools and environmental attitudes: A case study of children aged 8–11 years. </a:t>
            </a:r>
            <a:r>
              <a:rPr i="1"/>
              <a:t>Cogent Education</a:t>
            </a:r>
            <a:r>
              <a:t>, </a:t>
            </a:r>
            <a:r>
              <a:rPr i="1"/>
              <a:t>2</a:t>
            </a:r>
            <a:r>
              <a:t>(1), p.1100103.</a:t>
            </a:r>
          </a:p>
          <a:p>
            <a:pPr>
              <a:lnSpc>
                <a:spcPct val="108000"/>
              </a:lnSpc>
              <a:defRPr sz="1100">
                <a:latin typeface="Times New Roman"/>
                <a:ea typeface="Times New Roman"/>
                <a:cs typeface="Times New Roman"/>
                <a:sym typeface="Times New Roman"/>
              </a:defRPr>
            </a:pPr>
            <a:r>
              <a:t>Whitehead 1, M. (2001). The concept of physical literacy. </a:t>
            </a:r>
            <a:r>
              <a:rPr i="1"/>
              <a:t>European Journal of Physical Education</a:t>
            </a:r>
            <a:r>
              <a:t>, </a:t>
            </a:r>
            <a:r>
              <a:rPr i="1"/>
              <a:t>6</a:t>
            </a:r>
            <a:r>
              <a:t>(2), pp.127-138</a:t>
            </a:r>
          </a:p>
        </p:txBody>
      </p:sp>
    </p:spTree>
  </p:cSld>
  <p:clrMapOvr>
    <a:masterClrMapping/>
  </p:clrMapOvr>
  <p:transition xmlns:p14="http://schemas.microsoft.com/office/powerpoint/2010/main" spd="med" advClick="1"/>
</p:sld>
</file>

<file path=ppt/slides/slide2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84" name="Title 1"/>
          <p:cNvSpPr txBox="1"/>
          <p:nvPr>
            <p:ph type="title"/>
          </p:nvPr>
        </p:nvSpPr>
        <p:spPr>
          <a:xfrm>
            <a:off x="571500" y="689288"/>
            <a:ext cx="11049000" cy="1084102"/>
          </a:xfrm>
          <a:prstGeom prst="rect">
            <a:avLst/>
          </a:prstGeom>
        </p:spPr>
        <p:txBody>
          <a:bodyPr/>
          <a:lstStyle/>
          <a:p>
            <a:pPr/>
            <a:r>
              <a:t>Dom's Reference List:</a:t>
            </a:r>
          </a:p>
        </p:txBody>
      </p:sp>
      <p:sp>
        <p:nvSpPr>
          <p:cNvPr id="285" name="Content Placeholder 2"/>
          <p:cNvSpPr txBox="1"/>
          <p:nvPr>
            <p:ph type="body" idx="1"/>
          </p:nvPr>
        </p:nvSpPr>
        <p:spPr>
          <a:xfrm>
            <a:off x="571498" y="2075687"/>
            <a:ext cx="11059812" cy="3910988"/>
          </a:xfrm>
          <a:prstGeom prst="rect">
            <a:avLst/>
          </a:prstGeom>
        </p:spPr>
        <p:txBody>
          <a:bodyPr/>
          <a:lstStyle/>
          <a:p>
            <a:pPr>
              <a:lnSpc>
                <a:spcPct val="96000"/>
              </a:lnSpc>
              <a:defRPr sz="1200">
                <a:solidFill>
                  <a:srgbClr val="0D0D0D"/>
                </a:solidFill>
                <a:latin typeface="Times New Roman"/>
                <a:ea typeface="Times New Roman"/>
                <a:cs typeface="Times New Roman"/>
                <a:sym typeface="Times New Roman"/>
              </a:defRPr>
            </a:pPr>
            <a:r>
              <a:t>Advanced Solutions International, Inc (2013) </a:t>
            </a:r>
            <a:r>
              <a:rPr i="1"/>
              <a:t>National Physical Education standards-SHAPE America sets the standards</a:t>
            </a:r>
            <a:r>
              <a:t>. Available at: </a:t>
            </a:r>
            <a:r>
              <a:rPr u="sng">
                <a:solidFill>
                  <a:srgbClr val="668E56"/>
                </a:solidFill>
                <a:uFill>
                  <a:solidFill>
                    <a:srgbClr val="668E56"/>
                  </a:solidFill>
                </a:uFill>
                <a:hlinkClick r:id="rId2" invalidUrl="" action="" tgtFrame="" tooltip="" history="1" highlightClick="0" endSnd="0"/>
              </a:rPr>
              <a:t>https://www.shapeamerica.org/standards/pe/</a:t>
            </a:r>
            <a:r>
              <a:t> (Accessed: 6th December 2022)</a:t>
            </a:r>
            <a:r>
              <a:rPr>
                <a:latin typeface="Avenir Next LT Pro Light"/>
                <a:ea typeface="Avenir Next LT Pro Light"/>
                <a:cs typeface="Avenir Next LT Pro Light"/>
                <a:sym typeface="Avenir Next LT Pro Light"/>
              </a:rPr>
              <a:t>.</a:t>
            </a:r>
            <a:endParaRPr sz="1400"/>
          </a:p>
          <a:p>
            <a:pPr>
              <a:lnSpc>
                <a:spcPct val="96000"/>
              </a:lnSpc>
              <a:defRPr sz="1200">
                <a:latin typeface="Times New Roman"/>
                <a:ea typeface="Times New Roman"/>
                <a:cs typeface="Times New Roman"/>
                <a:sym typeface="Times New Roman"/>
              </a:defRPr>
            </a:pPr>
            <a:r>
              <a:t>Early Years Wales (2020) </a:t>
            </a:r>
            <a:r>
              <a:rPr i="1"/>
              <a:t>Foundation Phase.</a:t>
            </a:r>
            <a:r>
              <a:t> Available at: </a:t>
            </a:r>
            <a:r>
              <a:rPr u="sng">
                <a:solidFill>
                  <a:srgbClr val="668E56"/>
                </a:solidFill>
                <a:uFill>
                  <a:solidFill>
                    <a:srgbClr val="668E56"/>
                  </a:solidFill>
                </a:uFill>
                <a:hlinkClick r:id="rId3" invalidUrl="" action="" tgtFrame="" tooltip="" history="1" highlightClick="0" endSnd="0"/>
              </a:rPr>
              <a:t>https://www.earlyyears.wales/en/foundation-learning</a:t>
            </a:r>
            <a:r>
              <a:t> (Accessed 5th December 2022) </a:t>
            </a:r>
            <a:endParaRPr sz="1400"/>
          </a:p>
          <a:p>
            <a:pPr>
              <a:lnSpc>
                <a:spcPct val="96000"/>
              </a:lnSpc>
              <a:defRPr sz="1200">
                <a:latin typeface="Times New Roman"/>
                <a:ea typeface="Times New Roman"/>
                <a:cs typeface="Times New Roman"/>
                <a:sym typeface="Times New Roman"/>
              </a:defRPr>
            </a:pPr>
            <a:r>
              <a:t>Education Scotland (2017) Benchmarks Physical Education. Available at: </a:t>
            </a:r>
            <a:r>
              <a:rPr u="sng">
                <a:solidFill>
                  <a:srgbClr val="668E56"/>
                </a:solidFill>
                <a:uFill>
                  <a:solidFill>
                    <a:srgbClr val="668E56"/>
                  </a:solidFill>
                </a:uFill>
                <a:hlinkClick r:id="rId4" invalidUrl="" action="" tgtFrame="" tooltip="" history="1" highlightClick="0" endSnd="0"/>
              </a:rPr>
              <a:t>https://education.gov.scot/improvement/documents/hwbphysicaleducationbenchmarkspdf.pdf</a:t>
            </a:r>
            <a:r>
              <a:t> (Accessed 5th December 2022)</a:t>
            </a:r>
            <a:endParaRPr sz="1800"/>
          </a:p>
          <a:p>
            <a:pPr>
              <a:lnSpc>
                <a:spcPct val="96000"/>
              </a:lnSpc>
              <a:defRPr sz="1200">
                <a:latin typeface="Times New Roman"/>
                <a:ea typeface="Times New Roman"/>
                <a:cs typeface="Times New Roman"/>
                <a:sym typeface="Times New Roman"/>
              </a:defRPr>
            </a:pPr>
            <a:r>
              <a:t>SHAPE America (2022) SHAPE America Digital Download Diary. Available at: </a:t>
            </a:r>
            <a:r>
              <a:rPr u="sng">
                <a:solidFill>
                  <a:srgbClr val="668E56"/>
                </a:solidFill>
                <a:uFill>
                  <a:solidFill>
                    <a:srgbClr val="668E56"/>
                  </a:solidFill>
                </a:uFill>
                <a:hlinkClick r:id="rId5" invalidUrl="" action="" tgtFrame="" tooltip="" history="1" highlightClick="0" endSnd="0"/>
              </a:rPr>
              <a:t>https://www.shapeamerica.org/publications/resources/downloads-earlyChildhood.aspx#top/</a:t>
            </a:r>
            <a:r>
              <a:t># (Accessed 11 December 2022)</a:t>
            </a:r>
            <a:endParaRPr sz="1800"/>
          </a:p>
          <a:p>
            <a:pPr>
              <a:lnSpc>
                <a:spcPct val="96000"/>
              </a:lnSpc>
              <a:defRPr sz="1200">
                <a:latin typeface="Times New Roman"/>
                <a:ea typeface="Times New Roman"/>
                <a:cs typeface="Times New Roman"/>
                <a:sym typeface="Times New Roman"/>
              </a:defRPr>
            </a:pPr>
            <a:r>
              <a:t>SHAPE America (2022)  </a:t>
            </a:r>
            <a:r>
              <a:rPr i="1"/>
              <a:t>Give Kids an Active Start!. </a:t>
            </a:r>
            <a:r>
              <a:t>Available at: </a:t>
            </a:r>
            <a:r>
              <a:rPr u="sng">
                <a:solidFill>
                  <a:srgbClr val="668E56"/>
                </a:solidFill>
                <a:uFill>
                  <a:solidFill>
                    <a:srgbClr val="668E56"/>
                  </a:solidFill>
                </a:uFill>
                <a:hlinkClick r:id="rId6" invalidUrl="" action="" tgtFrame="" tooltip="" history="1" highlightClick="0" endSnd="0"/>
              </a:rPr>
              <a:t>https://www.shapeamerica.org/standards/guidelines/upload/Give_Kids_an_Active_Start.pdf</a:t>
            </a:r>
            <a:r>
              <a:t> (Accessed 5th December 2022) </a:t>
            </a:r>
            <a:endParaRPr sz="1800"/>
          </a:p>
          <a:p>
            <a:pPr marL="285750" indent="-285750">
              <a:lnSpc>
                <a:spcPct val="96000"/>
              </a:lnSpc>
              <a:defRPr sz="1200">
                <a:latin typeface="Times New Roman"/>
                <a:ea typeface="Times New Roman"/>
                <a:cs typeface="Times New Roman"/>
                <a:sym typeface="Times New Roman"/>
              </a:defRPr>
            </a:pPr>
            <a:r>
              <a:t>SHAPE America (2022) </a:t>
            </a:r>
            <a:r>
              <a:rPr i="1"/>
              <a:t>Grade-Level Outcomes for K-12 Physical Education</a:t>
            </a:r>
            <a:r>
              <a:t>. Available at: </a:t>
            </a:r>
            <a:r>
              <a:rPr u="sng">
                <a:solidFill>
                  <a:srgbClr val="668E56"/>
                </a:solidFill>
                <a:uFill>
                  <a:solidFill>
                    <a:srgbClr val="668E56"/>
                  </a:solidFill>
                </a:uFill>
                <a:hlinkClick r:id="rId7" invalidUrl="" action="" tgtFrame="" tooltip="" history="1" highlightClick="0" endSnd="0"/>
              </a:rPr>
              <a:t>https://www.shapeamerica.org/standards/pe/upload/Grade-Level-Outcomes-for-K-12-Physical-Education.pdf</a:t>
            </a:r>
            <a:r>
              <a:t> (Accessed 6th December 2022)</a:t>
            </a:r>
            <a:endParaRPr sz="1800"/>
          </a:p>
          <a:p>
            <a:pPr>
              <a:lnSpc>
                <a:spcPct val="96000"/>
              </a:lnSpc>
              <a:defRPr sz="1200">
                <a:latin typeface="Times New Roman"/>
                <a:ea typeface="Times New Roman"/>
                <a:cs typeface="Times New Roman"/>
                <a:sym typeface="Times New Roman"/>
              </a:defRPr>
            </a:pPr>
            <a:r>
              <a:t>PE SCHOLAR (2021) </a:t>
            </a:r>
            <a:r>
              <a:rPr i="1"/>
              <a:t>Exploring #PhysEd in the United States of America.</a:t>
            </a:r>
            <a:r>
              <a:t> Available at: </a:t>
            </a:r>
            <a:r>
              <a:rPr u="sng">
                <a:solidFill>
                  <a:srgbClr val="668E56"/>
                </a:solidFill>
                <a:uFill>
                  <a:solidFill>
                    <a:srgbClr val="668E56"/>
                  </a:solidFill>
                </a:uFill>
                <a:hlinkClick r:id="rId8" invalidUrl="" action="" tgtFrame="" tooltip="" history="1" highlightClick="0" endSnd="0"/>
              </a:rPr>
              <a:t>https://www.pescholar.com/insight/exploring-physed-in-the-united-states-of-america-part-of-the-2021-series/#:~:text='SHAPE%20America%20%E2%80%93%20Society%20of%20Health,professionals%20across%20the%20United%20States</a:t>
            </a:r>
            <a:r>
              <a:t>. (Accessed 5th December 2021) </a:t>
            </a:r>
          </a:p>
        </p:txBody>
      </p:sp>
    </p:spTree>
  </p:cSld>
  <p:clrMapOvr>
    <a:masterClrMapping/>
  </p:clrMapOvr>
  <p:transition xmlns:p14="http://schemas.microsoft.com/office/powerpoint/2010/main" spd="med" advClick="1"/>
</p:sld>
</file>

<file path=ppt/slides/slide2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FF"/>
        </a:solidFill>
      </p:bgPr>
    </p:bg>
    <p:spTree>
      <p:nvGrpSpPr>
        <p:cNvPr id="1" name=""/>
        <p:cNvGrpSpPr/>
        <p:nvPr/>
      </p:nvGrpSpPr>
      <p:grpSpPr>
        <a:xfrm>
          <a:off x="0" y="0"/>
          <a:ext cx="0" cy="0"/>
          <a:chOff x="0" y="0"/>
          <a:chExt cx="0" cy="0"/>
        </a:xfrm>
      </p:grpSpPr>
      <p:pic>
        <p:nvPicPr>
          <p:cNvPr id="287" name="Picture 2" descr="Picture 2"/>
          <p:cNvPicPr>
            <a:picLocks noChangeAspect="1"/>
          </p:cNvPicPr>
          <p:nvPr/>
        </p:nvPicPr>
        <p:blipFill>
          <a:blip r:embed="rId2">
            <a:extLst/>
          </a:blip>
          <a:stretch>
            <a:fillRect/>
          </a:stretch>
        </p:blipFill>
        <p:spPr>
          <a:xfrm>
            <a:off x="91441" y="65767"/>
            <a:ext cx="4160028" cy="2589617"/>
          </a:xfrm>
          <a:prstGeom prst="rect">
            <a:avLst/>
          </a:prstGeom>
          <a:ln w="12700">
            <a:miter lim="400000"/>
          </a:ln>
        </p:spPr>
      </p:pic>
      <p:pic>
        <p:nvPicPr>
          <p:cNvPr id="288" name="Picture 10" descr="Picture 10"/>
          <p:cNvPicPr>
            <a:picLocks noChangeAspect="1"/>
          </p:cNvPicPr>
          <p:nvPr/>
        </p:nvPicPr>
        <p:blipFill>
          <a:blip r:embed="rId3">
            <a:extLst/>
          </a:blip>
          <a:stretch>
            <a:fillRect/>
          </a:stretch>
        </p:blipFill>
        <p:spPr>
          <a:xfrm>
            <a:off x="8196419" y="4030212"/>
            <a:ext cx="3365463" cy="2742851"/>
          </a:xfrm>
          <a:prstGeom prst="rect">
            <a:avLst/>
          </a:prstGeom>
          <a:ln w="12700">
            <a:miter lim="400000"/>
          </a:ln>
        </p:spPr>
      </p:pic>
      <p:sp>
        <p:nvSpPr>
          <p:cNvPr id="289" name="Rectangle 15"/>
          <p:cNvSpPr/>
          <p:nvPr/>
        </p:nvSpPr>
        <p:spPr>
          <a:xfrm>
            <a:off x="1" y="2752928"/>
            <a:ext cx="7566298" cy="76000"/>
          </a:xfrm>
          <a:prstGeom prst="rect">
            <a:avLst/>
          </a:prstGeom>
          <a:solidFill>
            <a:srgbClr val="404040"/>
          </a:solidFill>
          <a:ln w="12700">
            <a:miter lim="400000"/>
          </a:ln>
        </p:spPr>
        <p:txBody>
          <a:bodyPr lIns="45719" rIns="45719" anchor="ctr"/>
          <a:lstStyle/>
          <a:p>
            <a:pPr algn="ctr">
              <a:defRPr>
                <a:solidFill>
                  <a:srgbClr val="FFFFFF"/>
                </a:solidFill>
              </a:defRPr>
            </a:pPr>
          </a:p>
        </p:txBody>
      </p:sp>
      <p:sp>
        <p:nvSpPr>
          <p:cNvPr id="290" name="Rectangle 17"/>
          <p:cNvSpPr/>
          <p:nvPr/>
        </p:nvSpPr>
        <p:spPr>
          <a:xfrm>
            <a:off x="4446482" y="-1"/>
            <a:ext cx="91441" cy="2788922"/>
          </a:xfrm>
          <a:prstGeom prst="rect">
            <a:avLst/>
          </a:prstGeom>
          <a:solidFill>
            <a:srgbClr val="404040"/>
          </a:solidFill>
          <a:ln w="12700">
            <a:miter lim="400000"/>
          </a:ln>
        </p:spPr>
        <p:txBody>
          <a:bodyPr lIns="45719" rIns="45719" anchor="ctr"/>
          <a:lstStyle/>
          <a:p>
            <a:pPr algn="ctr">
              <a:defRPr>
                <a:solidFill>
                  <a:srgbClr val="FFFFFF"/>
                </a:solidFill>
              </a:defRPr>
            </a:pPr>
          </a:p>
        </p:txBody>
      </p:sp>
      <p:pic>
        <p:nvPicPr>
          <p:cNvPr id="291" name="Picture 8" descr="Picture 8"/>
          <p:cNvPicPr>
            <a:picLocks noChangeAspect="1"/>
          </p:cNvPicPr>
          <p:nvPr/>
        </p:nvPicPr>
        <p:blipFill>
          <a:blip r:embed="rId4">
            <a:extLst/>
          </a:blip>
          <a:stretch>
            <a:fillRect/>
          </a:stretch>
        </p:blipFill>
        <p:spPr>
          <a:xfrm>
            <a:off x="1176874" y="3006495"/>
            <a:ext cx="5549441" cy="3385160"/>
          </a:xfrm>
          <a:prstGeom prst="rect">
            <a:avLst/>
          </a:prstGeom>
          <a:ln w="12700">
            <a:miter lim="400000"/>
          </a:ln>
        </p:spPr>
      </p:pic>
      <p:sp>
        <p:nvSpPr>
          <p:cNvPr id="292" name="Rectangle 19"/>
          <p:cNvSpPr/>
          <p:nvPr/>
        </p:nvSpPr>
        <p:spPr>
          <a:xfrm>
            <a:off x="7566813" y="0"/>
            <a:ext cx="91441" cy="6858000"/>
          </a:xfrm>
          <a:prstGeom prst="rect">
            <a:avLst/>
          </a:prstGeom>
          <a:solidFill>
            <a:srgbClr val="404040"/>
          </a:solidFill>
          <a:ln w="12700">
            <a:miter lim="400000"/>
          </a:ln>
        </p:spPr>
        <p:txBody>
          <a:bodyPr lIns="45719" rIns="45719" anchor="ctr"/>
          <a:lstStyle/>
          <a:p>
            <a:pPr algn="ctr">
              <a:defRPr>
                <a:solidFill>
                  <a:srgbClr val="FFFFFF"/>
                </a:solidFill>
              </a:defRPr>
            </a:pPr>
          </a:p>
        </p:txBody>
      </p:sp>
      <p:pic>
        <p:nvPicPr>
          <p:cNvPr id="293" name="Picture 6" descr="Picture 6"/>
          <p:cNvPicPr>
            <a:picLocks noChangeAspect="1"/>
          </p:cNvPicPr>
          <p:nvPr/>
        </p:nvPicPr>
        <p:blipFill>
          <a:blip r:embed="rId5">
            <a:extLst/>
          </a:blip>
          <a:stretch>
            <a:fillRect/>
          </a:stretch>
        </p:blipFill>
        <p:spPr>
          <a:xfrm>
            <a:off x="7853267" y="533345"/>
            <a:ext cx="3567364" cy="2889564"/>
          </a:xfrm>
          <a:prstGeom prst="rect">
            <a:avLst/>
          </a:prstGeom>
          <a:ln w="12700">
            <a:miter lim="400000"/>
          </a:ln>
        </p:spPr>
      </p:pic>
      <p:sp>
        <p:nvSpPr>
          <p:cNvPr id="294" name="Rectangle 21"/>
          <p:cNvSpPr/>
          <p:nvPr/>
        </p:nvSpPr>
        <p:spPr>
          <a:xfrm>
            <a:off x="7566298" y="3862989"/>
            <a:ext cx="4625703" cy="82288"/>
          </a:xfrm>
          <a:prstGeom prst="rect">
            <a:avLst/>
          </a:prstGeom>
          <a:solidFill>
            <a:srgbClr val="404040"/>
          </a:solidFill>
          <a:ln w="12700">
            <a:miter lim="400000"/>
          </a:ln>
        </p:spPr>
        <p:txBody>
          <a:bodyPr lIns="45719" rIns="45719" anchor="ctr"/>
          <a:lstStyle/>
          <a:p>
            <a:pPr algn="ctr">
              <a:defRPr>
                <a:solidFill>
                  <a:srgbClr val="FFFFFF"/>
                </a:solidFill>
              </a:defRPr>
            </a:pPr>
          </a:p>
        </p:txBody>
      </p:sp>
      <p:pic>
        <p:nvPicPr>
          <p:cNvPr id="295" name="Picture 4" descr="Picture 4"/>
          <p:cNvPicPr>
            <a:picLocks noChangeAspect="1"/>
          </p:cNvPicPr>
          <p:nvPr/>
        </p:nvPicPr>
        <p:blipFill>
          <a:blip r:embed="rId6">
            <a:extLst/>
          </a:blip>
          <a:stretch>
            <a:fillRect/>
          </a:stretch>
        </p:blipFill>
        <p:spPr>
          <a:xfrm>
            <a:off x="4537923" y="533345"/>
            <a:ext cx="2864672" cy="1912169"/>
          </a:xfrm>
          <a:prstGeom prst="rect">
            <a:avLst/>
          </a:prstGeom>
          <a:ln w="12700">
            <a:miter lim="400000"/>
          </a:ln>
        </p:spPr>
      </p:pic>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AlignmentVTI">
  <a:themeElements>
    <a:clrScheme name="AlignmentVTI">
      <a:dk1>
        <a:srgbClr val="000000"/>
      </a:dk1>
      <a:lt1>
        <a:srgbClr val="000000"/>
      </a:lt1>
      <a:dk2>
        <a:srgbClr val="A7A7A7"/>
      </a:dk2>
      <a:lt2>
        <a:srgbClr val="535353"/>
      </a:lt2>
      <a:accent1>
        <a:srgbClr val="BF4EEB"/>
      </a:accent1>
      <a:accent2>
        <a:srgbClr val="956EEE"/>
      </a:accent2>
      <a:accent3>
        <a:srgbClr val="EE6EDD"/>
      </a:accent3>
      <a:accent4>
        <a:srgbClr val="4FB934"/>
      </a:accent4>
      <a:accent5>
        <a:srgbClr val="2FBC4D"/>
      </a:accent5>
      <a:accent6>
        <a:srgbClr val="34B887"/>
      </a:accent6>
      <a:hlink>
        <a:srgbClr val="0000FF"/>
      </a:hlink>
      <a:folHlink>
        <a:srgbClr val="FF00FF"/>
      </a:folHlink>
    </a:clrScheme>
    <a:fontScheme name="AlignmentVTI">
      <a:majorFont>
        <a:latin typeface="Calibri"/>
        <a:ea typeface="Calibri"/>
        <a:cs typeface="Calibri"/>
      </a:majorFont>
      <a:minorFont>
        <a:latin typeface="Helvetica"/>
        <a:ea typeface="Helvetica"/>
        <a:cs typeface="Helvetica"/>
      </a:minorFont>
    </a:fontScheme>
    <a:fmtScheme name="AlignmentVTI">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Avenir Next LT Pro Light"/>
            <a:ea typeface="Avenir Next LT Pro Light"/>
            <a:cs typeface="Avenir Next LT Pro Light"/>
            <a:sym typeface="Avenir Next LT Pro Ligh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Avenir Next LT Pro Light"/>
            <a:ea typeface="Avenir Next LT Pro Light"/>
            <a:cs typeface="Avenir Next LT Pro Light"/>
            <a:sym typeface="Avenir Next LT Pro Ligh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AlignmentVTI">
  <a:themeElements>
    <a:clrScheme name="AlignmentVTI">
      <a:dk1>
        <a:srgbClr val="000000"/>
      </a:dk1>
      <a:lt1>
        <a:srgbClr val="FFFFFF"/>
      </a:lt1>
      <a:dk2>
        <a:srgbClr val="A7A7A7"/>
      </a:dk2>
      <a:lt2>
        <a:srgbClr val="535353"/>
      </a:lt2>
      <a:accent1>
        <a:srgbClr val="BF4EEB"/>
      </a:accent1>
      <a:accent2>
        <a:srgbClr val="956EEE"/>
      </a:accent2>
      <a:accent3>
        <a:srgbClr val="EE6EDD"/>
      </a:accent3>
      <a:accent4>
        <a:srgbClr val="4FB934"/>
      </a:accent4>
      <a:accent5>
        <a:srgbClr val="2FBC4D"/>
      </a:accent5>
      <a:accent6>
        <a:srgbClr val="34B887"/>
      </a:accent6>
      <a:hlink>
        <a:srgbClr val="0000FF"/>
      </a:hlink>
      <a:folHlink>
        <a:srgbClr val="FF00FF"/>
      </a:folHlink>
    </a:clrScheme>
    <a:fontScheme name="AlignmentVTI">
      <a:majorFont>
        <a:latin typeface="Calibri"/>
        <a:ea typeface="Calibri"/>
        <a:cs typeface="Calibri"/>
      </a:majorFont>
      <a:minorFont>
        <a:latin typeface="Helvetica"/>
        <a:ea typeface="Helvetica"/>
        <a:cs typeface="Helvetica"/>
      </a:minorFont>
    </a:fontScheme>
    <a:fmtScheme name="AlignmentVTI">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Avenir Next LT Pro Light"/>
            <a:ea typeface="Avenir Next LT Pro Light"/>
            <a:cs typeface="Avenir Next LT Pro Light"/>
            <a:sym typeface="Avenir Next LT Pro Ligh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Avenir Next LT Pro Light"/>
            <a:ea typeface="Avenir Next LT Pro Light"/>
            <a:cs typeface="Avenir Next LT Pro Light"/>
            <a:sym typeface="Avenir Next LT Pro Ligh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