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96" r:id="rId1"/>
  </p:sldMasterIdLst>
  <p:notesMasterIdLst>
    <p:notesMasterId r:id="rId17"/>
  </p:notesMasterIdLst>
  <p:sldIdLst>
    <p:sldId id="256" r:id="rId2"/>
    <p:sldId id="257" r:id="rId3"/>
    <p:sldId id="269" r:id="rId4"/>
    <p:sldId id="343" r:id="rId5"/>
    <p:sldId id="347" r:id="rId6"/>
    <p:sldId id="345" r:id="rId7"/>
    <p:sldId id="342" r:id="rId8"/>
    <p:sldId id="346" r:id="rId9"/>
    <p:sldId id="348" r:id="rId10"/>
    <p:sldId id="349" r:id="rId11"/>
    <p:sldId id="350" r:id="rId12"/>
    <p:sldId id="351" r:id="rId13"/>
    <p:sldId id="352" r:id="rId14"/>
    <p:sldId id="327" r:id="rId15"/>
    <p:sldId id="267"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455" autoAdjust="0"/>
  </p:normalViewPr>
  <p:slideViewPr>
    <p:cSldViewPr>
      <p:cViewPr varScale="1">
        <p:scale>
          <a:sx n="82" d="100"/>
          <a:sy n="82" d="100"/>
        </p:scale>
        <p:origin x="102" y="1416"/>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AutoShape 1"/>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3" name="AutoShape 2"/>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4" name="AutoShape 3"/>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5" name="AutoShape 4"/>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6" name="AutoShape 5"/>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7" name="AutoShape 6"/>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8" name="AutoShape 7"/>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69" name="AutoShape 8"/>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0" name="AutoShape 9"/>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1" name="AutoShape 10"/>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2" name="AutoShape 11"/>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3" name="AutoShape 12"/>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4" name="AutoShape 13"/>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5" name="AutoShape 14"/>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6" name="AutoShape 15"/>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5377" name="AutoShape 16"/>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fontAlgn="auto" hangingPunct="1">
              <a:spcBef>
                <a:spcPts val="0"/>
              </a:spcBef>
              <a:spcAft>
                <a:spcPts val="0"/>
              </a:spcAft>
              <a:buClr>
                <a:srgbClr val="000000"/>
              </a:buClr>
              <a:buSzPct val="100000"/>
              <a:buFont typeface="Times New Roman" panose="02020603050405020304" pitchFamily="18" charset="0"/>
              <a:buNone/>
              <a:defRPr/>
            </a:pPr>
            <a:endParaRPr lang="en-US" altLang="en-US">
              <a:latin typeface="Calibri" panose="020F0502020204030204" pitchFamily="34" charset="0"/>
            </a:endParaRPr>
          </a:p>
        </p:txBody>
      </p:sp>
      <p:sp>
        <p:nvSpPr>
          <p:cNvPr id="19474" name="Rectangle 17"/>
          <p:cNvSpPr>
            <a:spLocks noGrp="1" noRot="1" noChangeAspect="1" noChangeArrowheads="1"/>
          </p:cNvSpPr>
          <p:nvPr>
            <p:ph type="sldImg"/>
          </p:nvPr>
        </p:nvSpPr>
        <p:spPr bwMode="auto">
          <a:xfrm>
            <a:off x="-11798300" y="-11796713"/>
            <a:ext cx="11772900" cy="12466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18"/>
          <p:cNvSpPr>
            <a:spLocks noGrp="1" noChangeArrowheads="1"/>
          </p:cNvSpPr>
          <p:nvPr>
            <p:ph type="body"/>
          </p:nvPr>
        </p:nvSpPr>
        <p:spPr bwMode="auto">
          <a:xfrm>
            <a:off x="685800" y="4343400"/>
            <a:ext cx="5459413" cy="4087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7" name="Rectangle 2"/>
          <p:cNvSpPr>
            <a:spLocks noGrp="1"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5" name="Rectangle 2"/>
          <p:cNvSpPr>
            <a:spLocks noGrp="1"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14222413" y="-11796713"/>
            <a:ext cx="16621126" cy="12466638"/>
          </a:xfrm>
        </p:spPr>
      </p:sp>
      <p:sp>
        <p:nvSpPr>
          <p:cNvPr id="25603"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r>
              <a:rPr lang="en-GB" sz="1200" kern="1200" dirty="0">
                <a:solidFill>
                  <a:srgbClr val="000000"/>
                </a:solidFill>
                <a:effectLst/>
                <a:latin typeface="Times New Roman" panose="02020603050405020304" pitchFamily="18" charset="0"/>
                <a:ea typeface="+mn-ea"/>
                <a:cs typeface="+mn-cs"/>
              </a:rPr>
              <a:t>it is a document which stands very important for the new businesses which are about to start. Also for the purpose of attracting and fetching the investors the business plan is required to be formulated by the new owners. The following report will formulate a  plan for the business named “Taste &amp; Toast” which will be launched in the market as a cafe specifically for health conscious consumers. Further , a good and effective business plan must comprises of the executive summary, marketing analysis and strategies for the same, the details of the products and services, its financial plan and most importantly the estimated budget(</a:t>
            </a:r>
            <a:r>
              <a:rPr lang="en-GB" sz="1200" kern="1200" dirty="0" err="1">
                <a:solidFill>
                  <a:srgbClr val="000000"/>
                </a:solidFill>
                <a:effectLst/>
                <a:latin typeface="Times New Roman" panose="02020603050405020304" pitchFamily="18" charset="0"/>
                <a:ea typeface="+mn-ea"/>
                <a:cs typeface="+mn-cs"/>
              </a:rPr>
              <a:t>Boustras</a:t>
            </a:r>
            <a:r>
              <a:rPr lang="en-GB" sz="1200" kern="1200" dirty="0">
                <a:solidFill>
                  <a:srgbClr val="000000"/>
                </a:solidFill>
                <a:effectLst/>
                <a:latin typeface="Times New Roman" panose="02020603050405020304" pitchFamily="18" charset="0"/>
                <a:ea typeface="+mn-ea"/>
                <a:cs typeface="+mn-cs"/>
              </a:rPr>
              <a:t> and Waring, 2020). </a:t>
            </a: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14222413" y="-11796713"/>
            <a:ext cx="16621126" cy="12466638"/>
          </a:xfrm>
        </p:spPr>
      </p:sp>
      <p:sp>
        <p:nvSpPr>
          <p:cNvPr id="27651"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r>
              <a:rPr lang="en-GB" sz="1200" kern="1200" dirty="0">
                <a:solidFill>
                  <a:srgbClr val="000000"/>
                </a:solidFill>
                <a:effectLst/>
                <a:latin typeface="Times New Roman" panose="02020603050405020304" pitchFamily="18" charset="0"/>
                <a:ea typeface="+mn-ea"/>
                <a:cs typeface="+mn-cs"/>
              </a:rPr>
              <a:t>. This factor motivated the entrepreneurs to start the said business so that they can fetch the large area of the market while catering the needs of the customers. The said cafe is equipped with the organic as well as healthy diets which aims at providing the good taste as well as the satisfaction to the customers while keeping their health on priority. The organic and healthy foods also helps in boosting the immunity of the consumers which can ultimately helps in fighting the diseases and keeping the individual fit. </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	The cafe named Taste &amp; Toast is planned to be based in London, United Kingdom. It will be established as a business outlet which will provide the services only of the organic foods, mainly targeting the health conscious consumers of age between 20 to 50 years comprises both the generation of youth as well as adult. It also targets the </a:t>
            </a:r>
            <a:r>
              <a:rPr lang="en-GB" sz="1200" kern="1200" dirty="0" err="1">
                <a:solidFill>
                  <a:srgbClr val="000000"/>
                </a:solidFill>
                <a:effectLst/>
                <a:latin typeface="Times New Roman" panose="02020603050405020304" pitchFamily="18" charset="0"/>
                <a:ea typeface="+mn-ea"/>
                <a:cs typeface="+mn-cs"/>
              </a:rPr>
              <a:t>the</a:t>
            </a:r>
            <a:r>
              <a:rPr lang="en-GB" sz="1200" kern="1200" dirty="0">
                <a:solidFill>
                  <a:srgbClr val="000000"/>
                </a:solidFill>
                <a:effectLst/>
                <a:latin typeface="Times New Roman" panose="02020603050405020304" pitchFamily="18" charset="0"/>
                <a:ea typeface="+mn-ea"/>
                <a:cs typeface="+mn-cs"/>
              </a:rPr>
              <a:t> group of people who are gym or health freaks(Chang and </a:t>
            </a:r>
            <a:r>
              <a:rPr lang="en-GB" sz="1200" kern="1200" dirty="0" err="1">
                <a:solidFill>
                  <a:srgbClr val="000000"/>
                </a:solidFill>
                <a:effectLst/>
                <a:latin typeface="Times New Roman" panose="02020603050405020304" pitchFamily="18" charset="0"/>
                <a:ea typeface="+mn-ea"/>
                <a:cs typeface="+mn-cs"/>
              </a:rPr>
              <a:t>Andreoni</a:t>
            </a:r>
            <a:r>
              <a:rPr lang="en-GB" sz="1200" kern="1200" dirty="0">
                <a:solidFill>
                  <a:srgbClr val="000000"/>
                </a:solidFill>
                <a:effectLst/>
                <a:latin typeface="Times New Roman" panose="02020603050405020304" pitchFamily="18" charset="0"/>
                <a:ea typeface="+mn-ea"/>
                <a:cs typeface="+mn-cs"/>
              </a:rPr>
              <a:t>, 2020)</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4222413" y="-11796713"/>
            <a:ext cx="16621126" cy="12466638"/>
          </a:xfrm>
        </p:spPr>
      </p:sp>
      <p:sp>
        <p:nvSpPr>
          <p:cNvPr id="29699"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pPr marL="0" marR="0" indent="0" algn="just" defTabSz="449263" rtl="0" eaLnBrk="0" fontAlgn="base" latinLnBrk="0" hangingPunct="0">
              <a:lnSpc>
                <a:spcPct val="150000"/>
              </a:lnSpc>
              <a:spcBef>
                <a:spcPct val="30000"/>
              </a:spcBef>
              <a:spcAft>
                <a:spcPct val="0"/>
              </a:spcAft>
              <a:buClr>
                <a:srgbClr val="000000"/>
              </a:buClr>
              <a:buSzPct val="100000"/>
              <a:buFont typeface="Times New Roman" panose="02020603050405020304" pitchFamily="18" charset="0"/>
              <a:buNone/>
              <a:tabLst/>
              <a:defRPr/>
            </a:pPr>
            <a:r>
              <a:rPr lang="en-GB" sz="1200" kern="1200" dirty="0">
                <a:solidFill>
                  <a:srgbClr val="000000"/>
                </a:solidFill>
                <a:effectLst/>
                <a:latin typeface="Times New Roman" panose="02020603050405020304" pitchFamily="18" charset="0"/>
                <a:ea typeface="+mn-ea"/>
                <a:cs typeface="+mn-cs"/>
              </a:rPr>
              <a:t>The food items will be healthy and will comprise of the required nutrients such as vitamins, carbohydrates, etc. the business will also aid the interested customers in formulating their personal individual diet plans as per the requirements of their bodies(</a:t>
            </a:r>
            <a:r>
              <a:rPr lang="en-GB" sz="1200" kern="1200" dirty="0" err="1">
                <a:solidFill>
                  <a:srgbClr val="000000"/>
                </a:solidFill>
                <a:effectLst/>
                <a:latin typeface="Times New Roman" panose="02020603050405020304" pitchFamily="18" charset="0"/>
                <a:ea typeface="+mn-ea"/>
                <a:cs typeface="+mn-cs"/>
              </a:rPr>
              <a:t>Gunasekaran</a:t>
            </a:r>
            <a:r>
              <a:rPr lang="en-GB" sz="1200" kern="1200" dirty="0">
                <a:solidFill>
                  <a:srgbClr val="000000"/>
                </a:solidFill>
                <a:effectLst/>
                <a:latin typeface="Times New Roman" panose="02020603050405020304" pitchFamily="18" charset="0"/>
                <a:ea typeface="+mn-ea"/>
                <a:cs typeface="+mn-cs"/>
              </a:rPr>
              <a:t>, Subramanian and Ngai, 2019)</a:t>
            </a:r>
            <a:endParaRPr lang="en-US" sz="1200" kern="1200" dirty="0">
              <a:solidFill>
                <a:srgbClr val="000000"/>
              </a:solidFill>
              <a:effectLst/>
              <a:latin typeface="Times New Roman" panose="02020603050405020304" pitchFamily="18" charset="0"/>
              <a:ea typeface="+mn-ea"/>
              <a:cs typeface="+mn-cs"/>
            </a:endParaRPr>
          </a:p>
          <a:p>
            <a:pPr algn="just">
              <a:lnSpc>
                <a:spcPct val="150000"/>
              </a:lnSpc>
            </a:pPr>
            <a:endParaRPr lang="en-US" altLang="en-US" dirty="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14222413" y="-11796713"/>
            <a:ext cx="16621126" cy="12466638"/>
          </a:xfrm>
        </p:spPr>
      </p:sp>
      <p:sp>
        <p:nvSpPr>
          <p:cNvPr id="31747"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r>
              <a:rPr lang="en-GB" sz="1200" b="1" kern="1200" dirty="0">
                <a:solidFill>
                  <a:srgbClr val="000000"/>
                </a:solidFill>
                <a:effectLst/>
                <a:latin typeface="Times New Roman" panose="02020603050405020304" pitchFamily="18" charset="0"/>
                <a:ea typeface="+mn-ea"/>
                <a:cs typeface="+mn-cs"/>
              </a:rPr>
              <a:t>Strengths:</a:t>
            </a:r>
            <a:endParaRPr lang="en-US" sz="1200" kern="1200" dirty="0">
              <a:solidFill>
                <a:srgbClr val="000000"/>
              </a:solidFill>
              <a:effectLst/>
              <a:latin typeface="Times New Roman" panose="02020603050405020304" pitchFamily="18" charset="0"/>
              <a:ea typeface="+mn-ea"/>
              <a:cs typeface="+mn-cs"/>
            </a:endParaRPr>
          </a:p>
          <a:p>
            <a:pPr lvl="0"/>
            <a:r>
              <a:rPr lang="en-GB" sz="1200" kern="1200" dirty="0">
                <a:solidFill>
                  <a:srgbClr val="000000"/>
                </a:solidFill>
                <a:effectLst/>
                <a:latin typeface="Times New Roman" panose="02020603050405020304" pitchFamily="18" charset="0"/>
                <a:ea typeface="+mn-ea"/>
                <a:cs typeface="+mn-cs"/>
              </a:rPr>
              <a:t>The high demand of health products and normal cost of production are one of the major strengths for the outlet. </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Also the uniqueness of the diet plans and providing timely service as well as good distribution of the products with quality to the consumers. </a:t>
            </a:r>
          </a:p>
          <a:p>
            <a:r>
              <a:rPr lang="en-GB" sz="1200" b="1" kern="1200" dirty="0">
                <a:solidFill>
                  <a:srgbClr val="000000"/>
                </a:solidFill>
                <a:effectLst/>
                <a:latin typeface="Times New Roman" panose="02020603050405020304" pitchFamily="18" charset="0"/>
                <a:ea typeface="+mn-ea"/>
                <a:cs typeface="+mn-cs"/>
              </a:rPr>
              <a:t>Weaknesses:</a:t>
            </a:r>
            <a:endParaRPr lang="en-US" sz="1200" kern="1200" dirty="0">
              <a:solidFill>
                <a:srgbClr val="000000"/>
              </a:solidFill>
              <a:effectLst/>
              <a:latin typeface="Times New Roman" panose="02020603050405020304" pitchFamily="18" charset="0"/>
              <a:ea typeface="+mn-ea"/>
              <a:cs typeface="+mn-cs"/>
            </a:endParaRPr>
          </a:p>
          <a:p>
            <a:pPr lvl="0"/>
            <a:r>
              <a:rPr lang="en-GB" sz="1200" kern="1200" dirty="0">
                <a:solidFill>
                  <a:srgbClr val="000000"/>
                </a:solidFill>
                <a:effectLst/>
                <a:latin typeface="Times New Roman" panose="02020603050405020304" pitchFamily="18" charset="0"/>
                <a:ea typeface="+mn-ea"/>
                <a:cs typeface="+mn-cs"/>
              </a:rPr>
              <a:t>the concern of storage and transportation of the raw food materials , mainly of the perishable goods. </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Non availability of the products reason being their seasonality</a:t>
            </a:r>
          </a:p>
          <a:p>
            <a:r>
              <a:rPr lang="en-GB" sz="1200" b="1" kern="1200" dirty="0">
                <a:solidFill>
                  <a:srgbClr val="000000"/>
                </a:solidFill>
                <a:effectLst/>
                <a:latin typeface="Times New Roman" panose="02020603050405020304" pitchFamily="18" charset="0"/>
                <a:ea typeface="+mn-ea"/>
                <a:cs typeface="+mn-cs"/>
              </a:rPr>
              <a:t>Opportunities:</a:t>
            </a:r>
            <a:endParaRPr lang="en-US" sz="1200" kern="1200" dirty="0">
              <a:solidFill>
                <a:srgbClr val="000000"/>
              </a:solidFill>
              <a:effectLst/>
              <a:latin typeface="Times New Roman" panose="02020603050405020304" pitchFamily="18" charset="0"/>
              <a:ea typeface="+mn-ea"/>
              <a:cs typeface="+mn-cs"/>
            </a:endParaRPr>
          </a:p>
          <a:p>
            <a:pPr lvl="0"/>
            <a:r>
              <a:rPr lang="en-GB" sz="1200" kern="1200" dirty="0">
                <a:solidFill>
                  <a:srgbClr val="000000"/>
                </a:solidFill>
                <a:effectLst/>
                <a:latin typeface="Times New Roman" panose="02020603050405020304" pitchFamily="18" charset="0"/>
                <a:ea typeface="+mn-ea"/>
                <a:cs typeface="+mn-cs"/>
              </a:rPr>
              <a:t>the loyalty of consumers as well as their changing needs and tastes.</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Also the growing natural and prosperity concern and quick lifting of the market are the underlined opportunities of the business. </a:t>
            </a:r>
          </a:p>
          <a:p>
            <a:r>
              <a:rPr lang="en-GB" sz="1200" b="1" kern="1200" dirty="0">
                <a:solidFill>
                  <a:srgbClr val="000000"/>
                </a:solidFill>
                <a:effectLst/>
                <a:latin typeface="Times New Roman" panose="02020603050405020304" pitchFamily="18" charset="0"/>
                <a:ea typeface="+mn-ea"/>
                <a:cs typeface="+mn-cs"/>
              </a:rPr>
              <a:t>Threats:</a:t>
            </a:r>
            <a:endParaRPr lang="en-US" sz="1200" kern="1200" dirty="0">
              <a:solidFill>
                <a:srgbClr val="000000"/>
              </a:solidFill>
              <a:effectLst/>
              <a:latin typeface="Times New Roman" panose="02020603050405020304" pitchFamily="18" charset="0"/>
              <a:ea typeface="+mn-ea"/>
              <a:cs typeface="+mn-cs"/>
            </a:endParaRPr>
          </a:p>
          <a:p>
            <a:pPr lvl="0"/>
            <a:r>
              <a:rPr lang="en-GB" sz="1200" kern="1200" dirty="0">
                <a:solidFill>
                  <a:srgbClr val="000000"/>
                </a:solidFill>
                <a:effectLst/>
                <a:latin typeface="Times New Roman" panose="02020603050405020304" pitchFamily="18" charset="0"/>
                <a:ea typeface="+mn-ea"/>
                <a:cs typeface="+mn-cs"/>
              </a:rPr>
              <a:t>the business can tends to face issues regarding its certification.</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The adverse weather conditions is one major threat of the business. </a:t>
            </a:r>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14222413" y="-11796713"/>
            <a:ext cx="16621126" cy="12466638"/>
          </a:xfrm>
        </p:spPr>
      </p:sp>
      <p:sp>
        <p:nvSpPr>
          <p:cNvPr id="33795"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pPr lvl="0"/>
            <a:r>
              <a:rPr lang="en-GB" sz="1200" b="1" kern="1200" dirty="0">
                <a:solidFill>
                  <a:srgbClr val="000000"/>
                </a:solidFill>
                <a:effectLst/>
                <a:latin typeface="Times New Roman" panose="02020603050405020304" pitchFamily="18" charset="0"/>
                <a:ea typeface="+mn-ea"/>
                <a:cs typeface="+mn-cs"/>
              </a:rPr>
              <a:t>Political factor</a:t>
            </a:r>
            <a:r>
              <a:rPr lang="en-GB" sz="1200" kern="1200" dirty="0">
                <a:solidFill>
                  <a:srgbClr val="000000"/>
                </a:solidFill>
                <a:effectLst/>
                <a:latin typeface="Times New Roman" panose="02020603050405020304" pitchFamily="18" charset="0"/>
                <a:ea typeface="+mn-ea"/>
                <a:cs typeface="+mn-cs"/>
              </a:rPr>
              <a:t> – the food industry of the country is facing a lot a political pressure as the government tends to formulate the regulations in order to control the activities of the business. Similarly if the laws are made in such a way which promotes the concept of healthy life the it will help in encouraging the consumers to shift more towards the said business which will result in the growth of the Taste &amp; Toast  business.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Economic factor –</a:t>
            </a:r>
            <a:r>
              <a:rPr lang="en-GB" sz="1200" kern="1200" dirty="0">
                <a:solidFill>
                  <a:srgbClr val="000000"/>
                </a:solidFill>
                <a:effectLst/>
                <a:latin typeface="Times New Roman" panose="02020603050405020304" pitchFamily="18" charset="0"/>
                <a:ea typeface="+mn-ea"/>
                <a:cs typeface="+mn-cs"/>
              </a:rPr>
              <a:t> the sales of the business can be increased with the economic stability in the country. The organic food outlets are using the different channels with respect to the sale of their services and products such as the direct sales or the specialized shops. So the increase in the costs of labour can ultimately increase the selling prices of the products.  Some of the factors which makes an impact are the inflation rate, unemployment rate, etc.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Social factors</a:t>
            </a:r>
            <a:r>
              <a:rPr lang="en-GB" sz="1200" kern="1200" dirty="0">
                <a:solidFill>
                  <a:srgbClr val="000000"/>
                </a:solidFill>
                <a:effectLst/>
                <a:latin typeface="Times New Roman" panose="02020603050405020304" pitchFamily="18" charset="0"/>
                <a:ea typeface="+mn-ea"/>
                <a:cs typeface="+mn-cs"/>
              </a:rPr>
              <a:t> – it comprises of the aspects  such as the culture of people , lifestyle of the customers, social status and their way of living.  All the said factors stands responsible for an individual to buy any services or products or the way in which they spend their money. The prevailing modern culture comprises of the people who are more conscious about their health and fitness and hence they are more attracted towards the organic means.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Technological factors</a:t>
            </a:r>
            <a:r>
              <a:rPr lang="en-GB" sz="1200" kern="1200" dirty="0">
                <a:solidFill>
                  <a:srgbClr val="000000"/>
                </a:solidFill>
                <a:effectLst/>
                <a:latin typeface="Times New Roman" panose="02020603050405020304" pitchFamily="18" charset="0"/>
                <a:ea typeface="+mn-ea"/>
                <a:cs typeface="+mn-cs"/>
              </a:rPr>
              <a:t> – technology can be used as an competitive advantage over the other prevailing businesses in the market.  The outlet has to face various technical issues with start from the production of the foods to taking orders to their supplies. Here as the venture is taking the online order for the services of the doorstep delivery of foods so with the atomization of the technologies can aid with the increase of the sales.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Legal factors</a:t>
            </a:r>
            <a:r>
              <a:rPr lang="en-GB" sz="1200" kern="1200" dirty="0">
                <a:solidFill>
                  <a:srgbClr val="000000"/>
                </a:solidFill>
                <a:effectLst/>
                <a:latin typeface="Times New Roman" panose="02020603050405020304" pitchFamily="18" charset="0"/>
                <a:ea typeface="+mn-ea"/>
                <a:cs typeface="+mn-cs"/>
              </a:rPr>
              <a:t> – there lies the number of legislations and regulations which are formulate by the government in order to regulate the conduct of the food industry. The said rules must be adhered by the Taste and Toast in order to ensure effective and smooth running of the outlet. Also it must take care of all the safety and hygiene factors before producing and delivering the food products to the customers while detailing all its ingredients on the packaging.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Environmental factor</a:t>
            </a:r>
            <a:r>
              <a:rPr lang="en-GB" sz="1200" kern="1200" dirty="0">
                <a:solidFill>
                  <a:srgbClr val="000000"/>
                </a:solidFill>
                <a:effectLst/>
                <a:latin typeface="Times New Roman" panose="02020603050405020304" pitchFamily="18" charset="0"/>
                <a:ea typeface="+mn-ea"/>
                <a:cs typeface="+mn-cs"/>
              </a:rPr>
              <a:t> – in order to prepare the organic food it is required to be get purified by various means such as the use of chemical fertilizers, synthetic preservatives, etc. The  Taste and Toast is facing the concern of disposing of the waste which results from the said process of cleaning  or the residues while preparing the food products as this makes an impact on the sustainability of the business. Therefore, the cafe is using the recycling process as well as the paper bags for the purpose of packaging(Huang, </a:t>
            </a:r>
            <a:r>
              <a:rPr lang="en-GB" sz="1200" kern="1200" dirty="0" err="1">
                <a:solidFill>
                  <a:srgbClr val="000000"/>
                </a:solidFill>
                <a:effectLst/>
                <a:latin typeface="Times New Roman" panose="02020603050405020304" pitchFamily="18" charset="0"/>
                <a:ea typeface="+mn-ea"/>
                <a:cs typeface="+mn-cs"/>
              </a:rPr>
              <a:t>Aimin</a:t>
            </a:r>
            <a:r>
              <a:rPr lang="en-GB" sz="1200" kern="1200" dirty="0">
                <a:solidFill>
                  <a:srgbClr val="000000"/>
                </a:solidFill>
                <a:effectLst/>
                <a:latin typeface="Times New Roman" panose="02020603050405020304" pitchFamily="18" charset="0"/>
                <a:ea typeface="+mn-ea"/>
                <a:cs typeface="+mn-cs"/>
              </a:rPr>
              <a:t> and Smith, 2019) . </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4222413" y="-11796713"/>
            <a:ext cx="16621126" cy="12466638"/>
          </a:xfrm>
        </p:spPr>
      </p:sp>
      <p:sp>
        <p:nvSpPr>
          <p:cNvPr id="35843"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r>
              <a:rPr lang="en-GB" sz="1200" b="1" kern="1200" dirty="0">
                <a:solidFill>
                  <a:srgbClr val="000000"/>
                </a:solidFill>
                <a:effectLst/>
                <a:latin typeface="Times New Roman" panose="02020603050405020304" pitchFamily="18" charset="0"/>
                <a:ea typeface="+mn-ea"/>
                <a:cs typeface="+mn-cs"/>
              </a:rPr>
              <a:t>Segmentation</a:t>
            </a:r>
            <a:endParaRPr lang="en-US" sz="1200" kern="1200" dirty="0">
              <a:solidFill>
                <a:srgbClr val="000000"/>
              </a:solidFill>
              <a:effectLst/>
              <a:latin typeface="Times New Roman" panose="02020603050405020304" pitchFamily="18" charset="0"/>
              <a:ea typeface="+mn-ea"/>
              <a:cs typeface="+mn-cs"/>
            </a:endParaRPr>
          </a:p>
          <a:p>
            <a:pPr lvl="0"/>
            <a:r>
              <a:rPr lang="en-GB" sz="1200" kern="1200" dirty="0">
                <a:solidFill>
                  <a:srgbClr val="000000"/>
                </a:solidFill>
                <a:effectLst/>
                <a:latin typeface="Times New Roman" panose="02020603050405020304" pitchFamily="18" charset="0"/>
                <a:ea typeface="+mn-ea"/>
                <a:cs typeface="+mn-cs"/>
              </a:rPr>
              <a:t>The Taste &amp; Toast will be using the psycho graphic and demographic segment for the purpose of classification of the target market. Where the former will help in placing the food products in accordance of the preferences of the customers whereas the later one will help in selling the products based on the factor of age, occupation or the group of health freaks(</a:t>
            </a:r>
            <a:r>
              <a:rPr lang="en-GB" sz="1200" kern="1200" dirty="0" err="1">
                <a:solidFill>
                  <a:srgbClr val="000000"/>
                </a:solidFill>
                <a:effectLst/>
                <a:latin typeface="Times New Roman" panose="02020603050405020304" pitchFamily="18" charset="0"/>
                <a:ea typeface="+mn-ea"/>
                <a:cs typeface="+mn-cs"/>
              </a:rPr>
              <a:t>Vanclay</a:t>
            </a:r>
            <a:r>
              <a:rPr lang="en-GB" sz="1200" kern="1200" dirty="0">
                <a:solidFill>
                  <a:srgbClr val="000000"/>
                </a:solidFill>
                <a:effectLst/>
                <a:latin typeface="Times New Roman" panose="02020603050405020304" pitchFamily="18" charset="0"/>
                <a:ea typeface="+mn-ea"/>
                <a:cs typeface="+mn-cs"/>
              </a:rPr>
              <a:t>, 2020). . </a:t>
            </a:r>
            <a:endParaRPr lang="en-US" sz="1200" kern="1200" dirty="0">
              <a:solidFill>
                <a:srgbClr val="000000"/>
              </a:solidFill>
              <a:effectLst/>
              <a:latin typeface="Times New Roman" panose="02020603050405020304" pitchFamily="18" charset="0"/>
              <a:ea typeface="+mn-ea"/>
              <a:cs typeface="+mn-cs"/>
            </a:endParaRPr>
          </a:p>
          <a:p>
            <a:r>
              <a:rPr lang="en-GB" sz="1200" b="1" kern="1200" dirty="0">
                <a:solidFill>
                  <a:srgbClr val="000000"/>
                </a:solidFill>
                <a:effectLst/>
                <a:latin typeface="Times New Roman" panose="02020603050405020304" pitchFamily="18" charset="0"/>
                <a:ea typeface="+mn-ea"/>
                <a:cs typeface="+mn-cs"/>
              </a:rPr>
              <a:t>Targeting</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The Taste &amp; Toast is mainly targeting the age group of 20 to 50 and the people who are health conscious or are being the part of any fitness group. </a:t>
            </a:r>
            <a:endParaRPr lang="en-US" sz="1200" kern="1200" dirty="0">
              <a:solidFill>
                <a:srgbClr val="000000"/>
              </a:solidFill>
              <a:effectLst/>
              <a:latin typeface="Times New Roman" panose="02020603050405020304" pitchFamily="18" charset="0"/>
              <a:ea typeface="+mn-ea"/>
              <a:cs typeface="+mn-cs"/>
            </a:endParaRPr>
          </a:p>
          <a:p>
            <a:r>
              <a:rPr lang="en-GB" sz="1200" b="1" kern="1200" dirty="0">
                <a:solidFill>
                  <a:srgbClr val="000000"/>
                </a:solidFill>
                <a:effectLst/>
                <a:latin typeface="Times New Roman" panose="02020603050405020304" pitchFamily="18" charset="0"/>
                <a:ea typeface="+mn-ea"/>
                <a:cs typeface="+mn-cs"/>
              </a:rPr>
              <a:t>Positioning</a:t>
            </a:r>
            <a:r>
              <a:rPr lang="en-GB" sz="1200" kern="1200" dirty="0">
                <a:solidFill>
                  <a:srgbClr val="000000"/>
                </a:solidFill>
                <a:effectLst/>
                <a:latin typeface="Times New Roman" panose="02020603050405020304" pitchFamily="18" charset="0"/>
                <a:ea typeface="+mn-ea"/>
                <a:cs typeface="+mn-cs"/>
              </a:rPr>
              <a:t> –</a:t>
            </a:r>
            <a:endParaRPr lang="en-US" sz="1200" kern="1200" dirty="0">
              <a:solidFill>
                <a:srgbClr val="000000"/>
              </a:solidFill>
              <a:effectLst/>
              <a:latin typeface="Times New Roman" panose="02020603050405020304" pitchFamily="18" charset="0"/>
              <a:ea typeface="+mn-ea"/>
              <a:cs typeface="+mn-cs"/>
            </a:endParaRPr>
          </a:p>
          <a:p>
            <a:pPr lvl="0"/>
            <a:r>
              <a:rPr lang="en-GB" sz="1200" kern="1200" dirty="0">
                <a:solidFill>
                  <a:srgbClr val="000000"/>
                </a:solidFill>
                <a:effectLst/>
                <a:latin typeface="Times New Roman" panose="02020603050405020304" pitchFamily="18" charset="0"/>
                <a:ea typeface="+mn-ea"/>
                <a:cs typeface="+mn-cs"/>
              </a:rPr>
              <a:t>The business also tends to sponsor the health related events in order to promote the and spread the awareness about health(O'Higgins and </a:t>
            </a:r>
            <a:r>
              <a:rPr lang="en-GB" sz="1200" kern="1200" dirty="0" err="1">
                <a:solidFill>
                  <a:srgbClr val="000000"/>
                </a:solidFill>
                <a:effectLst/>
                <a:latin typeface="Times New Roman" panose="02020603050405020304" pitchFamily="18" charset="0"/>
                <a:ea typeface="+mn-ea"/>
                <a:cs typeface="+mn-cs"/>
              </a:rPr>
              <a:t>Zsolnai</a:t>
            </a:r>
            <a:r>
              <a:rPr lang="en-GB" sz="1200" kern="1200" dirty="0">
                <a:solidFill>
                  <a:srgbClr val="000000"/>
                </a:solidFill>
                <a:effectLst/>
                <a:latin typeface="Times New Roman" panose="02020603050405020304" pitchFamily="18" charset="0"/>
                <a:ea typeface="+mn-ea"/>
                <a:cs typeface="+mn-cs"/>
              </a:rPr>
              <a:t>, 2018).</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14222413" y="-11796713"/>
            <a:ext cx="16621126" cy="12466638"/>
          </a:xfrm>
        </p:spPr>
      </p:sp>
      <p:sp>
        <p:nvSpPr>
          <p:cNvPr id="37891"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pPr lvl="0"/>
            <a:r>
              <a:rPr lang="en-GB" sz="1200" b="1" kern="1200" dirty="0">
                <a:solidFill>
                  <a:srgbClr val="000000"/>
                </a:solidFill>
                <a:effectLst/>
                <a:latin typeface="Times New Roman" panose="02020603050405020304" pitchFamily="18" charset="0"/>
                <a:ea typeface="+mn-ea"/>
                <a:cs typeface="+mn-cs"/>
              </a:rPr>
              <a:t>Product –</a:t>
            </a:r>
            <a:r>
              <a:rPr lang="en-GB" sz="1200" kern="1200" dirty="0">
                <a:solidFill>
                  <a:srgbClr val="000000"/>
                </a:solidFill>
                <a:effectLst/>
                <a:latin typeface="Times New Roman" panose="02020603050405020304" pitchFamily="18" charset="0"/>
                <a:ea typeface="+mn-ea"/>
                <a:cs typeface="+mn-cs"/>
              </a:rPr>
              <a:t> Taste &amp; Toast comprises of the food products which are rich in health and are free from any added chemicals  and preservatives. The menu of the outlet involves the products which are suitable for the health of an individual and are rich in vitamin, nutrients and carbohydrates.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Price</a:t>
            </a:r>
            <a:r>
              <a:rPr lang="en-GB" sz="1200" kern="1200" dirty="0">
                <a:solidFill>
                  <a:srgbClr val="000000"/>
                </a:solidFill>
                <a:effectLst/>
                <a:latin typeface="Times New Roman" panose="02020603050405020304" pitchFamily="18" charset="0"/>
                <a:ea typeface="+mn-ea"/>
                <a:cs typeface="+mn-cs"/>
              </a:rPr>
              <a:t> – it is addressed as the final value at which the said services or products are sold to the customers. The  Taste &amp; Toast sets the prices while analysing the pricing strategies of its competitors and seeing the demand in the market. The average prices of its products ranges in between £ 2 to £ 3 so that more consumers can afford it(</a:t>
            </a:r>
            <a:r>
              <a:rPr lang="en-GB" sz="1200" kern="1200" dirty="0" err="1">
                <a:solidFill>
                  <a:srgbClr val="000000"/>
                </a:solidFill>
                <a:effectLst/>
                <a:latin typeface="Times New Roman" panose="02020603050405020304" pitchFamily="18" charset="0"/>
                <a:ea typeface="+mn-ea"/>
                <a:cs typeface="+mn-cs"/>
              </a:rPr>
              <a:t>Peschl</a:t>
            </a:r>
            <a:r>
              <a:rPr lang="en-GB" sz="1200" kern="1200" dirty="0">
                <a:solidFill>
                  <a:srgbClr val="000000"/>
                </a:solidFill>
                <a:effectLst/>
                <a:latin typeface="Times New Roman" panose="02020603050405020304" pitchFamily="18" charset="0"/>
                <a:ea typeface="+mn-ea"/>
                <a:cs typeface="+mn-cs"/>
              </a:rPr>
              <a:t>, Deng and Larson, 2021) .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Place</a:t>
            </a:r>
            <a:r>
              <a:rPr lang="en-GB" sz="1200" kern="1200" dirty="0">
                <a:solidFill>
                  <a:srgbClr val="000000"/>
                </a:solidFill>
                <a:effectLst/>
                <a:latin typeface="Times New Roman" panose="02020603050405020304" pitchFamily="18" charset="0"/>
                <a:ea typeface="+mn-ea"/>
                <a:cs typeface="+mn-cs"/>
              </a:rPr>
              <a:t> – Taste and Toast primarily aims at opening the single outlet while having its services spread to the different regions by also offering the facilities of door step delivery to their customers.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Promotion</a:t>
            </a:r>
            <a:r>
              <a:rPr lang="en-GB" sz="1200" kern="1200" dirty="0">
                <a:solidFill>
                  <a:srgbClr val="000000"/>
                </a:solidFill>
                <a:effectLst/>
                <a:latin typeface="Times New Roman" panose="02020603050405020304" pitchFamily="18" charset="0"/>
                <a:ea typeface="+mn-ea"/>
                <a:cs typeface="+mn-cs"/>
              </a:rPr>
              <a:t> – the business promotes and provides its products and services to the group of people who are more into health concerns or are the fitness freaks. For which the cafe is taking the measure of media channels by the help of advertisements where they can fetch the large number of consumers.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People</a:t>
            </a:r>
            <a:r>
              <a:rPr lang="en-GB" sz="1200" kern="1200" dirty="0">
                <a:solidFill>
                  <a:srgbClr val="000000"/>
                </a:solidFill>
                <a:effectLst/>
                <a:latin typeface="Times New Roman" panose="02020603050405020304" pitchFamily="18" charset="0"/>
                <a:ea typeface="+mn-ea"/>
                <a:cs typeface="+mn-cs"/>
              </a:rPr>
              <a:t> – the cafe hires the chefs and supportive staff who are highly skilled and possess a good understanding of the health aspects so that the needs of the customers can be fulfilled in an more effective way.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Process</a:t>
            </a:r>
            <a:r>
              <a:rPr lang="en-GB" sz="1200" kern="1200" dirty="0">
                <a:solidFill>
                  <a:srgbClr val="000000"/>
                </a:solidFill>
                <a:effectLst/>
                <a:latin typeface="Times New Roman" panose="02020603050405020304" pitchFamily="18" charset="0"/>
                <a:ea typeface="+mn-ea"/>
                <a:cs typeface="+mn-cs"/>
              </a:rPr>
              <a:t> – it is the measure where the products are delivered to the customers. Here the Taste and Toast in order to deliver the ordered products has inculcated several </a:t>
            </a:r>
            <a:r>
              <a:rPr lang="en-GB" sz="1200" kern="1200" dirty="0" err="1">
                <a:solidFill>
                  <a:srgbClr val="000000"/>
                </a:solidFill>
                <a:effectLst/>
                <a:latin typeface="Times New Roman" panose="02020603050405020304" pitchFamily="18" charset="0"/>
                <a:ea typeface="+mn-ea"/>
                <a:cs typeface="+mn-cs"/>
              </a:rPr>
              <a:t>equipments</a:t>
            </a:r>
            <a:r>
              <a:rPr lang="en-GB" sz="1200" kern="1200" dirty="0">
                <a:solidFill>
                  <a:srgbClr val="000000"/>
                </a:solidFill>
                <a:effectLst/>
                <a:latin typeface="Times New Roman" panose="02020603050405020304" pitchFamily="18" charset="0"/>
                <a:ea typeface="+mn-ea"/>
                <a:cs typeface="+mn-cs"/>
              </a:rPr>
              <a:t> such as freezers, microwave, etc.  </a:t>
            </a:r>
            <a:endParaRPr lang="en-US" sz="1200" kern="1200" dirty="0">
              <a:solidFill>
                <a:srgbClr val="000000"/>
              </a:solidFill>
              <a:effectLst/>
              <a:latin typeface="Times New Roman" panose="02020603050405020304" pitchFamily="18" charset="0"/>
              <a:ea typeface="+mn-ea"/>
              <a:cs typeface="+mn-cs"/>
            </a:endParaRPr>
          </a:p>
          <a:p>
            <a:pPr lvl="0"/>
            <a:r>
              <a:rPr lang="en-GB" sz="1200" b="1" kern="1200" dirty="0">
                <a:solidFill>
                  <a:srgbClr val="000000"/>
                </a:solidFill>
                <a:effectLst/>
                <a:latin typeface="Times New Roman" panose="02020603050405020304" pitchFamily="18" charset="0"/>
                <a:ea typeface="+mn-ea"/>
                <a:cs typeface="+mn-cs"/>
              </a:rPr>
              <a:t>Physical Evidence</a:t>
            </a:r>
            <a:r>
              <a:rPr lang="en-GB" sz="1200" kern="1200" dirty="0">
                <a:solidFill>
                  <a:srgbClr val="000000"/>
                </a:solidFill>
                <a:effectLst/>
                <a:latin typeface="Times New Roman" panose="02020603050405020304" pitchFamily="18" charset="0"/>
                <a:ea typeface="+mn-ea"/>
                <a:cs typeface="+mn-cs"/>
              </a:rPr>
              <a:t> – Taste and Toast makes its products in such as way which stands physically evident by the outlining of the logo which bifurcates the products from that of the others in the market. Also because of their unique packaging style the products can be easily identified by the customers(</a:t>
            </a:r>
            <a:r>
              <a:rPr lang="en-GB" sz="1200" kern="1200" dirty="0" err="1">
                <a:solidFill>
                  <a:srgbClr val="000000"/>
                </a:solidFill>
                <a:effectLst/>
                <a:latin typeface="Times New Roman" panose="02020603050405020304" pitchFamily="18" charset="0"/>
                <a:ea typeface="+mn-ea"/>
                <a:cs typeface="+mn-cs"/>
              </a:rPr>
              <a:t>Popkova</a:t>
            </a:r>
            <a:r>
              <a:rPr lang="en-GB" sz="1200" kern="1200" dirty="0">
                <a:solidFill>
                  <a:srgbClr val="000000"/>
                </a:solidFill>
                <a:effectLst/>
                <a:latin typeface="Times New Roman" panose="02020603050405020304" pitchFamily="18" charset="0"/>
                <a:ea typeface="+mn-ea"/>
                <a:cs typeface="+mn-cs"/>
              </a:rPr>
              <a:t> and </a:t>
            </a:r>
            <a:r>
              <a:rPr lang="en-GB" sz="1200" kern="1200" dirty="0" err="1">
                <a:solidFill>
                  <a:srgbClr val="000000"/>
                </a:solidFill>
                <a:effectLst/>
                <a:latin typeface="Times New Roman" panose="02020603050405020304" pitchFamily="18" charset="0"/>
                <a:ea typeface="+mn-ea"/>
                <a:cs typeface="+mn-cs"/>
              </a:rPr>
              <a:t>Gulzat</a:t>
            </a:r>
            <a:r>
              <a:rPr lang="en-GB" sz="1200" kern="1200" dirty="0">
                <a:solidFill>
                  <a:srgbClr val="000000"/>
                </a:solidFill>
                <a:effectLst/>
                <a:latin typeface="Times New Roman" panose="02020603050405020304" pitchFamily="18" charset="0"/>
                <a:ea typeface="+mn-ea"/>
                <a:cs typeface="+mn-cs"/>
              </a:rPr>
              <a:t>, 2019).   </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 </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14222413" y="-11796713"/>
            <a:ext cx="16621126" cy="12466638"/>
          </a:xfrm>
        </p:spPr>
      </p:sp>
      <p:sp>
        <p:nvSpPr>
          <p:cNvPr id="39939"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pPr marL="0" marR="0" indent="0" algn="l" defTabSz="449263"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GB" sz="1200" kern="1200" dirty="0">
                <a:solidFill>
                  <a:srgbClr val="000000"/>
                </a:solidFill>
                <a:effectLst/>
                <a:latin typeface="Times New Roman" panose="02020603050405020304" pitchFamily="18" charset="0"/>
                <a:ea typeface="+mn-ea"/>
                <a:cs typeface="+mn-cs"/>
              </a:rPr>
              <a:t>There shall be the owner of the business who will also acts in the capacity of managing head and will be responsible for the supervision of the work. A head for the finance department that shall look after the balance sheets of income of the business so that estimates about the profit and loss of the business can be drawn. An operational manager that will look at all the operations of manufacturing and distribution of the product in the market. A marketing head who shall guide on the marketing and promotions of the product in the market among the consumers. These heads will have employees under them who can </a:t>
            </a:r>
            <a:r>
              <a:rPr lang="en-GB" sz="1200" kern="1200" dirty="0" err="1">
                <a:solidFill>
                  <a:srgbClr val="000000"/>
                </a:solidFill>
                <a:effectLst/>
                <a:latin typeface="Times New Roman" panose="02020603050405020304" pitchFamily="18" charset="0"/>
                <a:ea typeface="+mn-ea"/>
                <a:cs typeface="+mn-cs"/>
              </a:rPr>
              <a:t>can</a:t>
            </a:r>
            <a:r>
              <a:rPr lang="en-GB" sz="1200" kern="1200" dirty="0">
                <a:solidFill>
                  <a:srgbClr val="000000"/>
                </a:solidFill>
                <a:effectLst/>
                <a:latin typeface="Times New Roman" panose="02020603050405020304" pitchFamily="18" charset="0"/>
                <a:ea typeface="+mn-ea"/>
                <a:cs typeface="+mn-cs"/>
              </a:rPr>
              <a:t> carry out the tasks which can help to achieve the business goals. This will be the Management team of Taste and Toast (Saini and Jain, 2018)(</a:t>
            </a:r>
            <a:r>
              <a:rPr lang="en-GB" sz="1200" kern="1200" dirty="0" err="1">
                <a:solidFill>
                  <a:srgbClr val="000000"/>
                </a:solidFill>
                <a:effectLst/>
                <a:latin typeface="Times New Roman" panose="02020603050405020304" pitchFamily="18" charset="0"/>
                <a:ea typeface="+mn-ea"/>
                <a:cs typeface="+mn-cs"/>
              </a:rPr>
              <a:t>Salamon</a:t>
            </a:r>
            <a:r>
              <a:rPr lang="en-GB" sz="1200" kern="1200" dirty="0">
                <a:solidFill>
                  <a:srgbClr val="000000"/>
                </a:solidFill>
                <a:effectLst/>
                <a:latin typeface="Times New Roman" panose="02020603050405020304" pitchFamily="18" charset="0"/>
                <a:ea typeface="+mn-ea"/>
                <a:cs typeface="+mn-cs"/>
              </a:rPr>
              <a:t>, 2020).. </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14222413" y="-11796713"/>
            <a:ext cx="16621126" cy="12466638"/>
          </a:xfrm>
        </p:spPr>
      </p:sp>
      <p:sp>
        <p:nvSpPr>
          <p:cNvPr id="41987"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4222413" y="-11796713"/>
            <a:ext cx="16621126" cy="12466638"/>
          </a:xfrm>
        </p:spPr>
      </p:sp>
      <p:sp>
        <p:nvSpPr>
          <p:cNvPr id="44035"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4222413" y="-11796713"/>
            <a:ext cx="16621126" cy="12466638"/>
          </a:xfrm>
        </p:spPr>
      </p:sp>
      <p:sp>
        <p:nvSpPr>
          <p:cNvPr id="44035"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pPr marL="0" marR="0" indent="0" algn="l" defTabSz="449263" rtl="0" eaLnBrk="0" fontAlgn="base" latinLnBrk="0" hangingPunct="0">
              <a:lnSpc>
                <a:spcPct val="100000"/>
              </a:lnSpc>
              <a:spcBef>
                <a:spcPct val="30000"/>
              </a:spcBef>
              <a:spcAft>
                <a:spcPct val="0"/>
              </a:spcAft>
              <a:buClr>
                <a:srgbClr val="000000"/>
              </a:buClr>
              <a:buSzPct val="100000"/>
              <a:buFont typeface="Times New Roman" panose="02020603050405020304" pitchFamily="18" charset="0"/>
              <a:buNone/>
              <a:tabLst/>
              <a:defRPr/>
            </a:pPr>
            <a:r>
              <a:rPr lang="en-GB" sz="1200" kern="1200" dirty="0">
                <a:solidFill>
                  <a:srgbClr val="000000"/>
                </a:solidFill>
                <a:effectLst/>
                <a:latin typeface="Times New Roman" panose="02020603050405020304" pitchFamily="18" charset="0"/>
                <a:ea typeface="+mn-ea"/>
                <a:cs typeface="+mn-cs"/>
              </a:rPr>
              <a:t> But it is also required on the part of business to have the approach of mitigation of risk for the purpose of launching any new venture in the market. Also the business in order to prosper in the market must take into consideration the loopholes faced by the other competitors while having interactions with their targeted customers. Therefore, the  Taste &amp; Toast can in real manner proper the market with the help of outlining a suitable business plan. </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extLst>
      <p:ext uri="{BB962C8B-B14F-4D97-AF65-F5344CB8AC3E}">
        <p14:creationId xmlns:p14="http://schemas.microsoft.com/office/powerpoint/2010/main" val="14851782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14222413" y="-11796713"/>
            <a:ext cx="16621126" cy="12466638"/>
          </a:xfrm>
        </p:spPr>
      </p:sp>
      <p:sp>
        <p:nvSpPr>
          <p:cNvPr id="46083" name="Notes Placeholder 2"/>
          <p:cNvSpPr>
            <a:spLocks noGrp="1"/>
          </p:cNvSpPr>
          <p:nvPr>
            <p:ph type="body" idx="1"/>
          </p:nvPr>
        </p:nvSpPr>
        <p:spPr>
          <a:noFill/>
          <a:extLst>
            <a:ext uri="{91240B29-F687-4F45-9708-019B960494DF}">
              <a14:hiddenLine xmlns:a14="http://schemas.microsoft.com/office/drawing/2010/main" w="9525">
                <a:solidFill>
                  <a:srgbClr val="808080"/>
                </a:solidFill>
                <a:miter lim="800000"/>
                <a:headEnd/>
                <a:tailEnd/>
              </a14:hiddenLine>
            </a:ext>
          </a:extLst>
        </p:spPr>
        <p:txBody>
          <a:bodyPr/>
          <a:lstStyle/>
          <a:p>
            <a:r>
              <a:rPr lang="en-GB" sz="1200" kern="1200" dirty="0">
                <a:solidFill>
                  <a:srgbClr val="000000"/>
                </a:solidFill>
                <a:effectLst/>
                <a:latin typeface="Times New Roman" panose="02020603050405020304" pitchFamily="18" charset="0"/>
                <a:ea typeface="+mn-ea"/>
                <a:cs typeface="+mn-cs"/>
              </a:rPr>
              <a:t>Huang, Y., </a:t>
            </a:r>
            <a:r>
              <a:rPr lang="en-GB" sz="1200" kern="1200" dirty="0" err="1">
                <a:solidFill>
                  <a:srgbClr val="000000"/>
                </a:solidFill>
                <a:effectLst/>
                <a:latin typeface="Times New Roman" panose="02020603050405020304" pitchFamily="18" charset="0"/>
                <a:ea typeface="+mn-ea"/>
                <a:cs typeface="+mn-cs"/>
              </a:rPr>
              <a:t>Aimin</a:t>
            </a:r>
            <a:r>
              <a:rPr lang="en-GB" sz="1200" kern="1200" dirty="0">
                <a:solidFill>
                  <a:srgbClr val="000000"/>
                </a:solidFill>
                <a:effectLst/>
                <a:latin typeface="Times New Roman" panose="02020603050405020304" pitchFamily="18" charset="0"/>
                <a:ea typeface="+mn-ea"/>
                <a:cs typeface="+mn-cs"/>
              </a:rPr>
              <a:t>, Y.A.N. and Smith, R., 2019. Methodology for the development of knowledge management on organizational performance based on employees’ professional competence. </a:t>
            </a:r>
            <a:r>
              <a:rPr lang="en-GB" sz="1200" i="1" kern="1200" dirty="0" err="1">
                <a:solidFill>
                  <a:srgbClr val="000000"/>
                </a:solidFill>
                <a:effectLst/>
                <a:latin typeface="Times New Roman" panose="02020603050405020304" pitchFamily="18" charset="0"/>
                <a:ea typeface="+mn-ea"/>
                <a:cs typeface="+mn-cs"/>
              </a:rPr>
              <a:t>Revista</a:t>
            </a:r>
            <a:r>
              <a:rPr lang="en-GB" sz="1200" i="1" kern="1200" dirty="0">
                <a:solidFill>
                  <a:srgbClr val="000000"/>
                </a:solidFill>
                <a:effectLst/>
                <a:latin typeface="Times New Roman" panose="02020603050405020304" pitchFamily="18" charset="0"/>
                <a:ea typeface="+mn-ea"/>
                <a:cs typeface="+mn-cs"/>
              </a:rPr>
              <a:t> de </a:t>
            </a:r>
            <a:r>
              <a:rPr lang="en-GB" sz="1200" i="1" kern="1200" dirty="0" err="1">
                <a:solidFill>
                  <a:srgbClr val="000000"/>
                </a:solidFill>
                <a:effectLst/>
                <a:latin typeface="Times New Roman" panose="02020603050405020304" pitchFamily="18" charset="0"/>
                <a:ea typeface="+mn-ea"/>
                <a:cs typeface="+mn-cs"/>
              </a:rPr>
              <a:t>Cercetare</a:t>
            </a:r>
            <a:r>
              <a:rPr lang="en-GB" sz="1200" i="1" kern="1200" dirty="0">
                <a:solidFill>
                  <a:srgbClr val="000000"/>
                </a:solidFill>
                <a:effectLst/>
                <a:latin typeface="Times New Roman" panose="02020603050405020304" pitchFamily="18" charset="0"/>
                <a:ea typeface="+mn-ea"/>
                <a:cs typeface="+mn-cs"/>
              </a:rPr>
              <a:t> Si </a:t>
            </a:r>
            <a:r>
              <a:rPr lang="en-GB" sz="1200" i="1" kern="1200" dirty="0" err="1">
                <a:solidFill>
                  <a:srgbClr val="000000"/>
                </a:solidFill>
                <a:effectLst/>
                <a:latin typeface="Times New Roman" panose="02020603050405020304" pitchFamily="18" charset="0"/>
                <a:ea typeface="+mn-ea"/>
                <a:cs typeface="+mn-cs"/>
              </a:rPr>
              <a:t>Interventie</a:t>
            </a:r>
            <a:r>
              <a:rPr lang="en-GB" sz="1200" i="1" kern="1200" dirty="0">
                <a:solidFill>
                  <a:srgbClr val="000000"/>
                </a:solidFill>
                <a:effectLst/>
                <a:latin typeface="Times New Roman" panose="02020603050405020304" pitchFamily="18" charset="0"/>
                <a:ea typeface="+mn-ea"/>
                <a:cs typeface="+mn-cs"/>
              </a:rPr>
              <a:t> </a:t>
            </a:r>
            <a:r>
              <a:rPr lang="en-GB" sz="1200" i="1" kern="1200" dirty="0" err="1">
                <a:solidFill>
                  <a:srgbClr val="000000"/>
                </a:solidFill>
                <a:effectLst/>
                <a:latin typeface="Times New Roman" panose="02020603050405020304" pitchFamily="18" charset="0"/>
                <a:ea typeface="+mn-ea"/>
                <a:cs typeface="+mn-cs"/>
              </a:rPr>
              <a:t>Sociala</a:t>
            </a:r>
            <a:r>
              <a:rPr lang="en-GB" sz="1200" kern="1200" dirty="0">
                <a:solidFill>
                  <a:srgbClr val="000000"/>
                </a:solidFill>
                <a:effectLst/>
                <a:latin typeface="Times New Roman" panose="02020603050405020304" pitchFamily="18" charset="0"/>
                <a:ea typeface="+mn-ea"/>
                <a:cs typeface="+mn-cs"/>
              </a:rPr>
              <a:t>, </a:t>
            </a:r>
            <a:r>
              <a:rPr lang="en-GB" sz="1200" i="1" kern="1200" dirty="0">
                <a:solidFill>
                  <a:srgbClr val="000000"/>
                </a:solidFill>
                <a:effectLst/>
                <a:latin typeface="Times New Roman" panose="02020603050405020304" pitchFamily="18" charset="0"/>
                <a:ea typeface="+mn-ea"/>
                <a:cs typeface="+mn-cs"/>
              </a:rPr>
              <a:t>64</a:t>
            </a:r>
            <a:r>
              <a:rPr lang="en-GB" sz="1200" kern="1200" dirty="0">
                <a:solidFill>
                  <a:srgbClr val="000000"/>
                </a:solidFill>
                <a:effectLst/>
                <a:latin typeface="Times New Roman" panose="02020603050405020304" pitchFamily="18" charset="0"/>
                <a:ea typeface="+mn-ea"/>
                <a:cs typeface="+mn-cs"/>
              </a:rPr>
              <a:t>, pp.85-96.</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O'Higgins, E. and </a:t>
            </a:r>
            <a:r>
              <a:rPr lang="en-GB" sz="1200" kern="1200" dirty="0" err="1">
                <a:solidFill>
                  <a:srgbClr val="000000"/>
                </a:solidFill>
                <a:effectLst/>
                <a:latin typeface="Times New Roman" panose="02020603050405020304" pitchFamily="18" charset="0"/>
                <a:ea typeface="+mn-ea"/>
                <a:cs typeface="+mn-cs"/>
              </a:rPr>
              <a:t>Zsolnai</a:t>
            </a:r>
            <a:r>
              <a:rPr lang="en-GB" sz="1200" kern="1200" dirty="0">
                <a:solidFill>
                  <a:srgbClr val="000000"/>
                </a:solidFill>
                <a:effectLst/>
                <a:latin typeface="Times New Roman" panose="02020603050405020304" pitchFamily="18" charset="0"/>
                <a:ea typeface="+mn-ea"/>
                <a:cs typeface="+mn-cs"/>
              </a:rPr>
              <a:t>, L. eds., 2018. </a:t>
            </a:r>
            <a:r>
              <a:rPr lang="en-GB" sz="1200" i="1" kern="1200" dirty="0">
                <a:solidFill>
                  <a:srgbClr val="000000"/>
                </a:solidFill>
                <a:effectLst/>
                <a:latin typeface="Times New Roman" panose="02020603050405020304" pitchFamily="18" charset="0"/>
                <a:ea typeface="+mn-ea"/>
                <a:cs typeface="+mn-cs"/>
              </a:rPr>
              <a:t>Progressive business models: Creating sustainable and pro-social enterprise</a:t>
            </a:r>
            <a:r>
              <a:rPr lang="en-GB" sz="1200" kern="1200" dirty="0">
                <a:solidFill>
                  <a:srgbClr val="000000"/>
                </a:solidFill>
                <a:effectLst/>
                <a:latin typeface="Times New Roman" panose="02020603050405020304" pitchFamily="18" charset="0"/>
                <a:ea typeface="+mn-ea"/>
                <a:cs typeface="+mn-cs"/>
              </a:rPr>
              <a:t>. Springer International Publishing.</a:t>
            </a:r>
            <a:endParaRPr lang="en-US" sz="1200" kern="1200" dirty="0">
              <a:solidFill>
                <a:srgbClr val="000000"/>
              </a:solidFill>
              <a:effectLst/>
              <a:latin typeface="Times New Roman" panose="02020603050405020304" pitchFamily="18" charset="0"/>
              <a:ea typeface="+mn-ea"/>
              <a:cs typeface="+mn-cs"/>
            </a:endParaRPr>
          </a:p>
          <a:p>
            <a:r>
              <a:rPr lang="en-GB" sz="1200" kern="1200" dirty="0" err="1">
                <a:solidFill>
                  <a:srgbClr val="000000"/>
                </a:solidFill>
                <a:effectLst/>
                <a:latin typeface="Times New Roman" panose="02020603050405020304" pitchFamily="18" charset="0"/>
                <a:ea typeface="+mn-ea"/>
                <a:cs typeface="+mn-cs"/>
              </a:rPr>
              <a:t>Peschl</a:t>
            </a:r>
            <a:r>
              <a:rPr lang="en-GB" sz="1200" kern="1200" dirty="0">
                <a:solidFill>
                  <a:srgbClr val="000000"/>
                </a:solidFill>
                <a:effectLst/>
                <a:latin typeface="Times New Roman" panose="02020603050405020304" pitchFamily="18" charset="0"/>
                <a:ea typeface="+mn-ea"/>
                <a:cs typeface="+mn-cs"/>
              </a:rPr>
              <a:t>, H., Deng, C. and Larson, N., 2021. Entrepreneurial thinking: A signature pedagogy for an uncertain 21st century. </a:t>
            </a:r>
            <a:r>
              <a:rPr lang="en-GB" sz="1200" i="1" kern="1200" dirty="0">
                <a:solidFill>
                  <a:srgbClr val="000000"/>
                </a:solidFill>
                <a:effectLst/>
                <a:latin typeface="Times New Roman" panose="02020603050405020304" pitchFamily="18" charset="0"/>
                <a:ea typeface="+mn-ea"/>
                <a:cs typeface="+mn-cs"/>
              </a:rPr>
              <a:t>The International Journal of Management Education</a:t>
            </a:r>
            <a:r>
              <a:rPr lang="en-GB" sz="1200" kern="1200" dirty="0">
                <a:solidFill>
                  <a:srgbClr val="000000"/>
                </a:solidFill>
                <a:effectLst/>
                <a:latin typeface="Times New Roman" panose="02020603050405020304" pitchFamily="18" charset="0"/>
                <a:ea typeface="+mn-ea"/>
                <a:cs typeface="+mn-cs"/>
              </a:rPr>
              <a:t>, </a:t>
            </a:r>
            <a:r>
              <a:rPr lang="en-GB" sz="1200" i="1" kern="1200" dirty="0">
                <a:solidFill>
                  <a:srgbClr val="000000"/>
                </a:solidFill>
                <a:effectLst/>
                <a:latin typeface="Times New Roman" panose="02020603050405020304" pitchFamily="18" charset="0"/>
                <a:ea typeface="+mn-ea"/>
                <a:cs typeface="+mn-cs"/>
              </a:rPr>
              <a:t>19</a:t>
            </a:r>
            <a:r>
              <a:rPr lang="en-GB" sz="1200" kern="1200" dirty="0">
                <a:solidFill>
                  <a:srgbClr val="000000"/>
                </a:solidFill>
                <a:effectLst/>
                <a:latin typeface="Times New Roman" panose="02020603050405020304" pitchFamily="18" charset="0"/>
                <a:ea typeface="+mn-ea"/>
                <a:cs typeface="+mn-cs"/>
              </a:rPr>
              <a:t>(1), p.100427.</a:t>
            </a:r>
            <a:endParaRPr lang="en-US" sz="1200" kern="1200" dirty="0">
              <a:solidFill>
                <a:srgbClr val="000000"/>
              </a:solidFill>
              <a:effectLst/>
              <a:latin typeface="Times New Roman" panose="02020603050405020304" pitchFamily="18" charset="0"/>
              <a:ea typeface="+mn-ea"/>
              <a:cs typeface="+mn-cs"/>
            </a:endParaRPr>
          </a:p>
          <a:p>
            <a:r>
              <a:rPr lang="en-GB" sz="1200" kern="1200" dirty="0" err="1">
                <a:solidFill>
                  <a:srgbClr val="000000"/>
                </a:solidFill>
                <a:effectLst/>
                <a:latin typeface="Times New Roman" panose="02020603050405020304" pitchFamily="18" charset="0"/>
                <a:ea typeface="+mn-ea"/>
                <a:cs typeface="+mn-cs"/>
              </a:rPr>
              <a:t>Popkova</a:t>
            </a:r>
            <a:r>
              <a:rPr lang="en-GB" sz="1200" kern="1200" dirty="0">
                <a:solidFill>
                  <a:srgbClr val="000000"/>
                </a:solidFill>
                <a:effectLst/>
                <a:latin typeface="Times New Roman" panose="02020603050405020304" pitchFamily="18" charset="0"/>
                <a:ea typeface="+mn-ea"/>
                <a:cs typeface="+mn-cs"/>
              </a:rPr>
              <a:t>, E.G. and </a:t>
            </a:r>
            <a:r>
              <a:rPr lang="en-GB" sz="1200" kern="1200" dirty="0" err="1">
                <a:solidFill>
                  <a:srgbClr val="000000"/>
                </a:solidFill>
                <a:effectLst/>
                <a:latin typeface="Times New Roman" panose="02020603050405020304" pitchFamily="18" charset="0"/>
                <a:ea typeface="+mn-ea"/>
                <a:cs typeface="+mn-cs"/>
              </a:rPr>
              <a:t>Gulzat</a:t>
            </a:r>
            <a:r>
              <a:rPr lang="en-GB" sz="1200" kern="1200" dirty="0">
                <a:solidFill>
                  <a:srgbClr val="000000"/>
                </a:solidFill>
                <a:effectLst/>
                <a:latin typeface="Times New Roman" panose="02020603050405020304" pitchFamily="18" charset="0"/>
                <a:ea typeface="+mn-ea"/>
                <a:cs typeface="+mn-cs"/>
              </a:rPr>
              <a:t>, K., 2019, May. Technological revolution in the 21 </a:t>
            </a:r>
            <a:r>
              <a:rPr lang="en-GB" sz="1200" kern="1200" dirty="0" err="1">
                <a:solidFill>
                  <a:srgbClr val="000000"/>
                </a:solidFill>
                <a:effectLst/>
                <a:latin typeface="Times New Roman" panose="02020603050405020304" pitchFamily="18" charset="0"/>
                <a:ea typeface="+mn-ea"/>
                <a:cs typeface="+mn-cs"/>
              </a:rPr>
              <a:t>st</a:t>
            </a:r>
            <a:r>
              <a:rPr lang="en-GB" sz="1200" kern="1200" dirty="0">
                <a:solidFill>
                  <a:srgbClr val="000000"/>
                </a:solidFill>
                <a:effectLst/>
                <a:latin typeface="Times New Roman" panose="02020603050405020304" pitchFamily="18" charset="0"/>
                <a:ea typeface="+mn-ea"/>
                <a:cs typeface="+mn-cs"/>
              </a:rPr>
              <a:t> century: digital society vs. artificial intelligence. In </a:t>
            </a:r>
            <a:r>
              <a:rPr lang="en-GB" sz="1200" i="1" kern="1200" dirty="0">
                <a:solidFill>
                  <a:srgbClr val="000000"/>
                </a:solidFill>
                <a:effectLst/>
                <a:latin typeface="Times New Roman" panose="02020603050405020304" pitchFamily="18" charset="0"/>
                <a:ea typeface="+mn-ea"/>
                <a:cs typeface="+mn-cs"/>
              </a:rPr>
              <a:t>Institute of Scientific Communications Conference</a:t>
            </a:r>
            <a:r>
              <a:rPr lang="en-GB" sz="1200" kern="1200" dirty="0">
                <a:solidFill>
                  <a:srgbClr val="000000"/>
                </a:solidFill>
                <a:effectLst/>
                <a:latin typeface="Times New Roman" panose="02020603050405020304" pitchFamily="18" charset="0"/>
                <a:ea typeface="+mn-ea"/>
                <a:cs typeface="+mn-cs"/>
              </a:rPr>
              <a:t> (pp. 339-345). Springer, Cham.</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Saini, K. and Jain, S., 2018. Women Entrepreneurship The Emerging Workforce in 21st Century: Turning Challenges into Opportunities. </a:t>
            </a:r>
            <a:r>
              <a:rPr lang="en-GB" sz="1200" i="1" kern="1200" dirty="0">
                <a:solidFill>
                  <a:srgbClr val="000000"/>
                </a:solidFill>
                <a:effectLst/>
                <a:latin typeface="Times New Roman" panose="02020603050405020304" pitchFamily="18" charset="0"/>
                <a:ea typeface="+mn-ea"/>
                <a:cs typeface="+mn-cs"/>
              </a:rPr>
              <a:t>International Journal of Research in Management &amp; Social Science</a:t>
            </a:r>
            <a:r>
              <a:rPr lang="en-GB" sz="1200" kern="1200" dirty="0">
                <a:solidFill>
                  <a:srgbClr val="000000"/>
                </a:solidFill>
                <a:effectLst/>
                <a:latin typeface="Times New Roman" panose="02020603050405020304" pitchFamily="18" charset="0"/>
                <a:ea typeface="+mn-ea"/>
                <a:cs typeface="+mn-cs"/>
              </a:rPr>
              <a:t>, </a:t>
            </a:r>
            <a:r>
              <a:rPr lang="en-GB" sz="1200" i="1" kern="1200" dirty="0">
                <a:solidFill>
                  <a:srgbClr val="000000"/>
                </a:solidFill>
                <a:effectLst/>
                <a:latin typeface="Times New Roman" panose="02020603050405020304" pitchFamily="18" charset="0"/>
                <a:ea typeface="+mn-ea"/>
                <a:cs typeface="+mn-cs"/>
              </a:rPr>
              <a:t>101</a:t>
            </a:r>
            <a:r>
              <a:rPr lang="en-GB" sz="1200" kern="1200" dirty="0">
                <a:solidFill>
                  <a:srgbClr val="000000"/>
                </a:solidFill>
                <a:effectLst/>
                <a:latin typeface="Times New Roman" panose="02020603050405020304" pitchFamily="18" charset="0"/>
                <a:ea typeface="+mn-ea"/>
                <a:cs typeface="+mn-cs"/>
              </a:rPr>
              <a:t>.</a:t>
            </a:r>
            <a:endParaRPr lang="en-US" sz="1200" kern="1200" dirty="0">
              <a:solidFill>
                <a:srgbClr val="000000"/>
              </a:solidFill>
              <a:effectLst/>
              <a:latin typeface="Times New Roman" panose="02020603050405020304" pitchFamily="18" charset="0"/>
              <a:ea typeface="+mn-ea"/>
              <a:cs typeface="+mn-cs"/>
            </a:endParaRPr>
          </a:p>
          <a:p>
            <a:r>
              <a:rPr lang="en-GB" sz="1200" kern="1200" dirty="0" err="1">
                <a:solidFill>
                  <a:srgbClr val="000000"/>
                </a:solidFill>
                <a:effectLst/>
                <a:latin typeface="Times New Roman" panose="02020603050405020304" pitchFamily="18" charset="0"/>
                <a:ea typeface="+mn-ea"/>
                <a:cs typeface="+mn-cs"/>
              </a:rPr>
              <a:t>Salamon</a:t>
            </a:r>
            <a:r>
              <a:rPr lang="en-GB" sz="1200" kern="1200" dirty="0">
                <a:solidFill>
                  <a:srgbClr val="000000"/>
                </a:solidFill>
                <a:effectLst/>
                <a:latin typeface="Times New Roman" panose="02020603050405020304" pitchFamily="18" charset="0"/>
                <a:ea typeface="+mn-ea"/>
                <a:cs typeface="+mn-cs"/>
              </a:rPr>
              <a:t>, K.L.G., 2020. Possessed by enterprise: Values and value-creation in Mandrake management. In </a:t>
            </a:r>
            <a:r>
              <a:rPr lang="en-GB" sz="1200" i="1" kern="1200" dirty="0">
                <a:solidFill>
                  <a:srgbClr val="000000"/>
                </a:solidFill>
                <a:effectLst/>
                <a:latin typeface="Times New Roman" panose="02020603050405020304" pitchFamily="18" charset="0"/>
                <a:ea typeface="+mn-ea"/>
                <a:cs typeface="+mn-cs"/>
              </a:rPr>
              <a:t>Magic, culture and the new economy</a:t>
            </a:r>
            <a:r>
              <a:rPr lang="en-GB" sz="1200" kern="1200" dirty="0">
                <a:solidFill>
                  <a:srgbClr val="000000"/>
                </a:solidFill>
                <a:effectLst/>
                <a:latin typeface="Times New Roman" panose="02020603050405020304" pitchFamily="18" charset="0"/>
                <a:ea typeface="+mn-ea"/>
                <a:cs typeface="+mn-cs"/>
              </a:rPr>
              <a:t> (pp. 47-55). Routledge.</a:t>
            </a:r>
            <a:endParaRPr lang="en-US" sz="1200" kern="1200" dirty="0">
              <a:solidFill>
                <a:srgbClr val="000000"/>
              </a:solidFill>
              <a:effectLst/>
              <a:latin typeface="Times New Roman" panose="02020603050405020304" pitchFamily="18" charset="0"/>
              <a:ea typeface="+mn-ea"/>
              <a:cs typeface="+mn-cs"/>
            </a:endParaRPr>
          </a:p>
          <a:p>
            <a:r>
              <a:rPr lang="en-GB" sz="1200" kern="1200" dirty="0" err="1">
                <a:solidFill>
                  <a:srgbClr val="000000"/>
                </a:solidFill>
                <a:effectLst/>
                <a:latin typeface="Times New Roman" panose="02020603050405020304" pitchFamily="18" charset="0"/>
                <a:ea typeface="+mn-ea"/>
                <a:cs typeface="+mn-cs"/>
              </a:rPr>
              <a:t>Vanclay</a:t>
            </a:r>
            <a:r>
              <a:rPr lang="en-GB" sz="1200" kern="1200" dirty="0">
                <a:solidFill>
                  <a:srgbClr val="000000"/>
                </a:solidFill>
                <a:effectLst/>
                <a:latin typeface="Times New Roman" panose="02020603050405020304" pitchFamily="18" charset="0"/>
                <a:ea typeface="+mn-ea"/>
                <a:cs typeface="+mn-cs"/>
              </a:rPr>
              <a:t>, F., 2020. Reflections on Social Impact Assessment in the 21st century. </a:t>
            </a:r>
            <a:r>
              <a:rPr lang="en-GB" sz="1200" i="1" kern="1200" dirty="0">
                <a:solidFill>
                  <a:srgbClr val="000000"/>
                </a:solidFill>
                <a:effectLst/>
                <a:latin typeface="Times New Roman" panose="02020603050405020304" pitchFamily="18" charset="0"/>
                <a:ea typeface="+mn-ea"/>
                <a:cs typeface="+mn-cs"/>
              </a:rPr>
              <a:t>Impact Assessment and Project Appraisal</a:t>
            </a:r>
            <a:r>
              <a:rPr lang="en-GB" sz="1200" kern="1200" dirty="0">
                <a:solidFill>
                  <a:srgbClr val="000000"/>
                </a:solidFill>
                <a:effectLst/>
                <a:latin typeface="Times New Roman" panose="02020603050405020304" pitchFamily="18" charset="0"/>
                <a:ea typeface="+mn-ea"/>
                <a:cs typeface="+mn-cs"/>
              </a:rPr>
              <a:t>, </a:t>
            </a:r>
            <a:r>
              <a:rPr lang="en-GB" sz="1200" i="1" kern="1200" dirty="0">
                <a:solidFill>
                  <a:srgbClr val="000000"/>
                </a:solidFill>
                <a:effectLst/>
                <a:latin typeface="Times New Roman" panose="02020603050405020304" pitchFamily="18" charset="0"/>
                <a:ea typeface="+mn-ea"/>
                <a:cs typeface="+mn-cs"/>
              </a:rPr>
              <a:t>38</a:t>
            </a:r>
            <a:r>
              <a:rPr lang="en-GB" sz="1200" kern="1200" dirty="0">
                <a:solidFill>
                  <a:srgbClr val="000000"/>
                </a:solidFill>
                <a:effectLst/>
                <a:latin typeface="Times New Roman" panose="02020603050405020304" pitchFamily="18" charset="0"/>
                <a:ea typeface="+mn-ea"/>
                <a:cs typeface="+mn-cs"/>
              </a:rPr>
              <a:t>(2), pp.126-131.</a:t>
            </a:r>
            <a:endParaRPr lang="en-US" sz="1200" kern="1200" dirty="0">
              <a:solidFill>
                <a:srgbClr val="000000"/>
              </a:solidFill>
              <a:effectLst/>
              <a:latin typeface="Times New Roman" panose="02020603050405020304" pitchFamily="18" charset="0"/>
              <a:ea typeface="+mn-ea"/>
              <a:cs typeface="+mn-cs"/>
            </a:endParaRPr>
          </a:p>
          <a:p>
            <a:r>
              <a:rPr lang="en-GB" sz="1200" kern="1200" dirty="0">
                <a:solidFill>
                  <a:srgbClr val="000000"/>
                </a:solidFill>
                <a:effectLst/>
                <a:latin typeface="Times New Roman" panose="02020603050405020304" pitchFamily="18" charset="0"/>
                <a:ea typeface="+mn-ea"/>
                <a:cs typeface="+mn-cs"/>
              </a:rPr>
              <a:t> </a:t>
            </a:r>
            <a:endParaRPr lang="en-US" sz="1200" kern="1200" dirty="0">
              <a:solidFill>
                <a:srgbClr val="000000"/>
              </a:solidFill>
              <a:effectLst/>
              <a:latin typeface="Times New Roman" panose="02020603050405020304" pitchFamily="18" charset="0"/>
              <a:ea typeface="+mn-ea"/>
              <a:cs typeface="+mn-cs"/>
            </a:endParaRPr>
          </a:p>
          <a:p>
            <a:endParaRPr lang="en-US"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30" name="Rectangle 1"/>
          <p:cNvSpPr>
            <a:spLocks noGrp="1" noRot="1" noChangeAspect="1" noChangeArrowheads="1" noTextEdit="1"/>
          </p:cNvSpPr>
          <p:nvPr>
            <p:ph type="sldImg"/>
          </p:nvPr>
        </p:nvSpPr>
        <p:spPr>
          <a:xfrm>
            <a:off x="-14224000" y="-11796713"/>
            <a:ext cx="16638588" cy="12480926"/>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8131" name="Rectangle 2"/>
          <p:cNvSpPr>
            <a:spLocks noGrp="1" noChangeArrowheads="1"/>
          </p:cNvSpPr>
          <p:nvPr>
            <p:ph type="body" idx="1"/>
          </p:nvPr>
        </p:nvSpPr>
        <p:spPr>
          <a:xfrm>
            <a:off x="685800" y="4343400"/>
            <a:ext cx="5473700" cy="4102100"/>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8831" y="1449146"/>
            <a:ext cx="7526338"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A6F3939F-1D3D-437D-AC9D-F7970A0F1628}" type="datetimeFigureOut">
              <a:rPr lang="en-US" smtClean="0"/>
              <a:pPr>
                <a:defRPr/>
              </a:pPr>
              <a:t>3/23/2022</a:t>
            </a:fld>
            <a:endParaRPr lang="en-US"/>
          </a:p>
        </p:txBody>
      </p:sp>
      <p:sp>
        <p:nvSpPr>
          <p:cNvPr id="5" name="Footer Placeholder 4"/>
          <p:cNvSpPr>
            <a:spLocks noGrp="1"/>
          </p:cNvSpPr>
          <p:nvPr>
            <p:ph type="ftr" sz="quarter" idx="11"/>
          </p:nvPr>
        </p:nvSpPr>
        <p:spPr/>
        <p:txBody>
          <a:bodyPr/>
          <a:lstStyle/>
          <a:p>
            <a:pPr>
              <a:defRPr/>
            </a:pPr>
            <a:r>
              <a:rPr lang="en-US"/>
              <a:t>
              </a:t>
            </a:r>
          </a:p>
        </p:txBody>
      </p:sp>
      <p:sp>
        <p:nvSpPr>
          <p:cNvPr id="6" name="Slide Number Placeholder 5"/>
          <p:cNvSpPr>
            <a:spLocks noGrp="1"/>
          </p:cNvSpPr>
          <p:nvPr>
            <p:ph type="sldNum" sz="quarter" idx="12"/>
          </p:nvPr>
        </p:nvSpPr>
        <p:spPr/>
        <p:txBody>
          <a:bodyPr/>
          <a:lstStyle/>
          <a:p>
            <a:pPr>
              <a:defRPr/>
            </a:pPr>
            <a:fld id="{2A629D03-8B50-4E5F-9A76-637268675863}" type="slidenum">
              <a:rPr lang="es-ES" altLang="en-US" smtClean="0"/>
              <a:pPr>
                <a:defRPr/>
              </a:pPr>
              <a:t>‹#›</a:t>
            </a:fld>
            <a:endParaRPr lang="es-ES" altLang="en-US"/>
          </a:p>
        </p:txBody>
      </p:sp>
    </p:spTree>
    <p:extLst>
      <p:ext uri="{BB962C8B-B14F-4D97-AF65-F5344CB8AC3E}">
        <p14:creationId xmlns:p14="http://schemas.microsoft.com/office/powerpoint/2010/main" val="1634119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127B29F-0716-479B-85BF-A0C23724E2A6}" type="datetimeFigureOut">
              <a:rPr lang="en-US" smtClean="0"/>
              <a:pPr>
                <a:defRPr/>
              </a:pPr>
              <a:t>3/23/2022</a:t>
            </a:fld>
            <a:endParaRPr lang="en-US"/>
          </a:p>
        </p:txBody>
      </p:sp>
      <p:sp>
        <p:nvSpPr>
          <p:cNvPr id="5" name="Footer Placeholder 4"/>
          <p:cNvSpPr>
            <a:spLocks noGrp="1"/>
          </p:cNvSpPr>
          <p:nvPr>
            <p:ph type="ftr" sz="quarter" idx="11"/>
          </p:nvPr>
        </p:nvSpPr>
        <p:spPr/>
        <p:txBody>
          <a:bodyPr/>
          <a:lstStyle/>
          <a:p>
            <a:pPr>
              <a:defRPr/>
            </a:pPr>
            <a:r>
              <a:rPr lang="en-US"/>
              <a:t>
              </a:t>
            </a:r>
          </a:p>
        </p:txBody>
      </p:sp>
      <p:sp>
        <p:nvSpPr>
          <p:cNvPr id="6" name="Slide Number Placeholder 5"/>
          <p:cNvSpPr>
            <a:spLocks noGrp="1"/>
          </p:cNvSpPr>
          <p:nvPr>
            <p:ph type="sldNum" sz="quarter" idx="12"/>
          </p:nvPr>
        </p:nvSpPr>
        <p:spPr/>
        <p:txBody>
          <a:bodyPr/>
          <a:lstStyle/>
          <a:p>
            <a:pPr>
              <a:defRPr/>
            </a:pPr>
            <a:fld id="{B0E0F813-1113-4419-8099-20FBAE9F3AC1}" type="slidenum">
              <a:rPr lang="es-ES" altLang="en-US" smtClean="0"/>
              <a:pPr>
                <a:defRPr/>
              </a:pPr>
              <a:t>‹#›</a:t>
            </a:fld>
            <a:endParaRPr lang="es-ES" altLang="en-US"/>
          </a:p>
        </p:txBody>
      </p:sp>
    </p:spTree>
    <p:extLst>
      <p:ext uri="{BB962C8B-B14F-4D97-AF65-F5344CB8AC3E}">
        <p14:creationId xmlns:p14="http://schemas.microsoft.com/office/powerpoint/2010/main" val="311612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FD386E73-026B-45DE-A696-22EF59611450}" type="datetimeFigureOut">
              <a:rPr lang="en-US" smtClean="0"/>
              <a:pPr>
                <a:defRPr/>
              </a:pPr>
              <a:t>3/23/2022</a:t>
            </a:fld>
            <a:endParaRPr lang="en-US"/>
          </a:p>
        </p:txBody>
      </p:sp>
      <p:sp>
        <p:nvSpPr>
          <p:cNvPr id="5" name="Footer Placeholder 4"/>
          <p:cNvSpPr>
            <a:spLocks noGrp="1"/>
          </p:cNvSpPr>
          <p:nvPr>
            <p:ph type="ftr" sz="quarter" idx="11"/>
          </p:nvPr>
        </p:nvSpPr>
        <p:spPr/>
        <p:txBody>
          <a:bodyPr/>
          <a:lstStyle/>
          <a:p>
            <a:pPr>
              <a:defRPr/>
            </a:pPr>
            <a:r>
              <a:rPr lang="en-US"/>
              <a:t>
              </a:t>
            </a:r>
          </a:p>
        </p:txBody>
      </p:sp>
      <p:sp>
        <p:nvSpPr>
          <p:cNvPr id="6" name="Slide Number Placeholder 5"/>
          <p:cNvSpPr>
            <a:spLocks noGrp="1"/>
          </p:cNvSpPr>
          <p:nvPr>
            <p:ph type="sldNum" sz="quarter" idx="12"/>
          </p:nvPr>
        </p:nvSpPr>
        <p:spPr/>
        <p:txBody>
          <a:bodyPr/>
          <a:lstStyle/>
          <a:p>
            <a:pPr>
              <a:defRPr/>
            </a:pPr>
            <a:fld id="{A720B706-7980-4337-BD1A-CD9C94106225}" type="slidenum">
              <a:rPr lang="es-ES" altLang="en-US" smtClean="0"/>
              <a:pPr>
                <a:defRPr/>
              </a:pPr>
              <a:t>‹#›</a:t>
            </a:fld>
            <a:endParaRPr lang="es-ES" altLang="en-US"/>
          </a:p>
        </p:txBody>
      </p:sp>
    </p:spTree>
    <p:extLst>
      <p:ext uri="{BB962C8B-B14F-4D97-AF65-F5344CB8AC3E}">
        <p14:creationId xmlns:p14="http://schemas.microsoft.com/office/powerpoint/2010/main" val="3206651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20851D00-3231-4965-AC33-5134F1ABBC03}" type="datetimeFigureOut">
              <a:rPr lang="en-US" smtClean="0"/>
              <a:pPr>
                <a:defRPr/>
              </a:pPr>
              <a:t>3/23/2022</a:t>
            </a:fld>
            <a:endParaRPr lang="en-US"/>
          </a:p>
        </p:txBody>
      </p:sp>
      <p:sp>
        <p:nvSpPr>
          <p:cNvPr id="6" name="Footer Placeholder 5"/>
          <p:cNvSpPr>
            <a:spLocks noGrp="1"/>
          </p:cNvSpPr>
          <p:nvPr>
            <p:ph type="ftr" sz="quarter" idx="11"/>
          </p:nvPr>
        </p:nvSpPr>
        <p:spPr/>
        <p:txBody>
          <a:bodyPr/>
          <a:lstStyle/>
          <a:p>
            <a:pPr>
              <a:defRPr/>
            </a:pPr>
            <a:r>
              <a:rPr lang="en-US"/>
              <a:t>
              </a:t>
            </a:r>
          </a:p>
        </p:txBody>
      </p:sp>
      <p:sp>
        <p:nvSpPr>
          <p:cNvPr id="7" name="Slide Number Placeholder 6"/>
          <p:cNvSpPr>
            <a:spLocks noGrp="1"/>
          </p:cNvSpPr>
          <p:nvPr>
            <p:ph type="sldNum" sz="quarter" idx="12"/>
          </p:nvPr>
        </p:nvSpPr>
        <p:spPr/>
        <p:txBody>
          <a:bodyPr/>
          <a:lstStyle/>
          <a:p>
            <a:pPr>
              <a:defRPr/>
            </a:pPr>
            <a:fld id="{CB0734D4-395A-4C5B-855E-6C04FE793318}" type="slidenum">
              <a:rPr lang="es-ES" altLang="en-US" smtClean="0"/>
              <a:pPr>
                <a:defRPr/>
              </a:pPr>
              <a:t>‹#›</a:t>
            </a:fld>
            <a:endParaRPr lang="es-ES" altLang="en-US"/>
          </a:p>
        </p:txBody>
      </p:sp>
    </p:spTree>
    <p:extLst>
      <p:ext uri="{BB962C8B-B14F-4D97-AF65-F5344CB8AC3E}">
        <p14:creationId xmlns:p14="http://schemas.microsoft.com/office/powerpoint/2010/main" val="627594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DB60BF9-6388-46FA-AADF-9836C71C9839}" type="datetimeFigureOut">
              <a:rPr lang="en-US" smtClean="0"/>
              <a:pPr>
                <a:defRPr/>
              </a:pPr>
              <a:t>3/23/2022</a:t>
            </a:fld>
            <a:endParaRPr lang="en-US"/>
          </a:p>
        </p:txBody>
      </p:sp>
      <p:sp>
        <p:nvSpPr>
          <p:cNvPr id="8" name="Footer Placeholder 7"/>
          <p:cNvSpPr>
            <a:spLocks noGrp="1"/>
          </p:cNvSpPr>
          <p:nvPr>
            <p:ph type="ftr" sz="quarter" idx="11"/>
          </p:nvPr>
        </p:nvSpPr>
        <p:spPr/>
        <p:txBody>
          <a:bodyPr/>
          <a:lstStyle/>
          <a:p>
            <a:pPr>
              <a:defRPr/>
            </a:pPr>
            <a:r>
              <a:rPr lang="en-US"/>
              <a:t>
              </a:t>
            </a:r>
          </a:p>
        </p:txBody>
      </p:sp>
      <p:sp>
        <p:nvSpPr>
          <p:cNvPr id="9" name="Slide Number Placeholder 8"/>
          <p:cNvSpPr>
            <a:spLocks noGrp="1"/>
          </p:cNvSpPr>
          <p:nvPr>
            <p:ph type="sldNum" sz="quarter" idx="12"/>
          </p:nvPr>
        </p:nvSpPr>
        <p:spPr/>
        <p:txBody>
          <a:bodyPr/>
          <a:lstStyle/>
          <a:p>
            <a:pPr>
              <a:defRPr/>
            </a:pPr>
            <a:fld id="{948A456B-36CA-4E45-8CBC-65F83D034B2E}" type="slidenum">
              <a:rPr lang="es-ES" altLang="en-US" smtClean="0"/>
              <a:pPr>
                <a:defRPr/>
              </a:pPr>
              <a:t>‹#›</a:t>
            </a:fld>
            <a:endParaRPr lang="es-ES" altLang="en-US"/>
          </a:p>
        </p:txBody>
      </p:sp>
    </p:spTree>
    <p:extLst>
      <p:ext uri="{BB962C8B-B14F-4D97-AF65-F5344CB8AC3E}">
        <p14:creationId xmlns:p14="http://schemas.microsoft.com/office/powerpoint/2010/main" val="3690371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41B24DA-CFA3-47DC-BA7E-E586D9EB8DF2}" type="datetimeFigureOut">
              <a:rPr lang="en-US" smtClean="0"/>
              <a:pPr>
                <a:defRPr/>
              </a:pPr>
              <a:t>3/23/2022</a:t>
            </a:fld>
            <a:endParaRPr lang="en-US"/>
          </a:p>
        </p:txBody>
      </p:sp>
      <p:sp>
        <p:nvSpPr>
          <p:cNvPr id="4" name="Footer Placeholder 3"/>
          <p:cNvSpPr>
            <a:spLocks noGrp="1"/>
          </p:cNvSpPr>
          <p:nvPr>
            <p:ph type="ftr" sz="quarter" idx="11"/>
          </p:nvPr>
        </p:nvSpPr>
        <p:spPr/>
        <p:txBody>
          <a:bodyPr/>
          <a:lstStyle/>
          <a:p>
            <a:pPr>
              <a:defRPr/>
            </a:pPr>
            <a:r>
              <a:rPr lang="en-US"/>
              <a:t>
              </a:t>
            </a:r>
          </a:p>
        </p:txBody>
      </p:sp>
      <p:sp>
        <p:nvSpPr>
          <p:cNvPr id="5" name="Slide Number Placeholder 4"/>
          <p:cNvSpPr>
            <a:spLocks noGrp="1"/>
          </p:cNvSpPr>
          <p:nvPr>
            <p:ph type="sldNum" sz="quarter" idx="12"/>
          </p:nvPr>
        </p:nvSpPr>
        <p:spPr/>
        <p:txBody>
          <a:bodyPr/>
          <a:lstStyle/>
          <a:p>
            <a:pPr>
              <a:defRPr/>
            </a:pPr>
            <a:fld id="{333AAF7E-F1B7-48F2-B9DC-63ED019F7BFC}" type="slidenum">
              <a:rPr lang="es-ES" altLang="en-US" smtClean="0"/>
              <a:pPr>
                <a:defRPr/>
              </a:pPr>
              <a:t>‹#›</a:t>
            </a:fld>
            <a:endParaRPr lang="es-ES" altLang="en-US"/>
          </a:p>
        </p:txBody>
      </p:sp>
    </p:spTree>
    <p:extLst>
      <p:ext uri="{BB962C8B-B14F-4D97-AF65-F5344CB8AC3E}">
        <p14:creationId xmlns:p14="http://schemas.microsoft.com/office/powerpoint/2010/main" val="2026150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ACCF52E-8C43-47D2-8552-7E57F2FBA8A7}" type="datetimeFigureOut">
              <a:rPr lang="en-US" smtClean="0"/>
              <a:pPr>
                <a:defRPr/>
              </a:pPr>
              <a:t>3/23/2022</a:t>
            </a:fld>
            <a:endParaRPr lang="en-US"/>
          </a:p>
        </p:txBody>
      </p:sp>
      <p:sp>
        <p:nvSpPr>
          <p:cNvPr id="3" name="Footer Placeholder 2"/>
          <p:cNvSpPr>
            <a:spLocks noGrp="1"/>
          </p:cNvSpPr>
          <p:nvPr>
            <p:ph type="ftr" sz="quarter" idx="11"/>
          </p:nvPr>
        </p:nvSpPr>
        <p:spPr/>
        <p:txBody>
          <a:bodyPr/>
          <a:lstStyle/>
          <a:p>
            <a:pPr>
              <a:defRPr/>
            </a:pPr>
            <a:r>
              <a:rPr lang="en-US"/>
              <a:t>
              </a:t>
            </a:r>
          </a:p>
        </p:txBody>
      </p:sp>
      <p:sp>
        <p:nvSpPr>
          <p:cNvPr id="4" name="Slide Number Placeholder 3"/>
          <p:cNvSpPr>
            <a:spLocks noGrp="1"/>
          </p:cNvSpPr>
          <p:nvPr>
            <p:ph type="sldNum" sz="quarter" idx="12"/>
          </p:nvPr>
        </p:nvSpPr>
        <p:spPr/>
        <p:txBody>
          <a:bodyPr/>
          <a:lstStyle/>
          <a:p>
            <a:pPr>
              <a:defRPr/>
            </a:pPr>
            <a:fld id="{397813B5-3AA0-4481-9C99-63FCFAA096DE}" type="slidenum">
              <a:rPr lang="es-ES" altLang="en-US" smtClean="0"/>
              <a:pPr>
                <a:defRPr/>
              </a:pPr>
              <a:t>‹#›</a:t>
            </a:fld>
            <a:endParaRPr lang="es-ES" altLang="en-US"/>
          </a:p>
        </p:txBody>
      </p:sp>
    </p:spTree>
    <p:extLst>
      <p:ext uri="{BB962C8B-B14F-4D97-AF65-F5344CB8AC3E}">
        <p14:creationId xmlns:p14="http://schemas.microsoft.com/office/powerpoint/2010/main" val="3626503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0BE06C5C-D715-4034-9C4F-6A7F20B01B9A}" type="datetimeFigureOut">
              <a:rPr lang="en-US" smtClean="0"/>
              <a:pPr>
                <a:defRPr/>
              </a:pPr>
              <a:t>3/23/2022</a:t>
            </a:fld>
            <a:endParaRPr lang="en-US"/>
          </a:p>
        </p:txBody>
      </p:sp>
      <p:sp>
        <p:nvSpPr>
          <p:cNvPr id="6" name="Footer Placeholder 5"/>
          <p:cNvSpPr>
            <a:spLocks noGrp="1"/>
          </p:cNvSpPr>
          <p:nvPr>
            <p:ph type="ftr" sz="quarter" idx="11"/>
          </p:nvPr>
        </p:nvSpPr>
        <p:spPr/>
        <p:txBody>
          <a:bodyPr/>
          <a:lstStyle/>
          <a:p>
            <a:pPr>
              <a:defRPr/>
            </a:pPr>
            <a:r>
              <a:rPr lang="en-US"/>
              <a:t>
              </a:t>
            </a:r>
          </a:p>
        </p:txBody>
      </p:sp>
      <p:sp>
        <p:nvSpPr>
          <p:cNvPr id="7" name="Slide Number Placeholder 6"/>
          <p:cNvSpPr>
            <a:spLocks noGrp="1"/>
          </p:cNvSpPr>
          <p:nvPr>
            <p:ph type="sldNum" sz="quarter" idx="12"/>
          </p:nvPr>
        </p:nvSpPr>
        <p:spPr/>
        <p:txBody>
          <a:bodyPr/>
          <a:lstStyle/>
          <a:p>
            <a:pPr>
              <a:defRPr/>
            </a:pPr>
            <a:fld id="{8AD45450-6716-4093-8193-668CDA72D74E}" type="slidenum">
              <a:rPr lang="es-ES" altLang="en-US" smtClean="0"/>
              <a:pPr>
                <a:defRPr/>
              </a:pPr>
              <a:t>‹#›</a:t>
            </a:fld>
            <a:endParaRPr lang="es-ES" altLang="en-US"/>
          </a:p>
        </p:txBody>
      </p:sp>
    </p:spTree>
    <p:extLst>
      <p:ext uri="{BB962C8B-B14F-4D97-AF65-F5344CB8AC3E}">
        <p14:creationId xmlns:p14="http://schemas.microsoft.com/office/powerpoint/2010/main" val="184546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914357" y="6041361"/>
            <a:ext cx="732659" cy="365125"/>
          </a:xfrm>
        </p:spPr>
        <p:txBody>
          <a:bodyPr/>
          <a:lstStyle/>
          <a:p>
            <a:pPr>
              <a:defRPr/>
            </a:pPr>
            <a:fld id="{C197D705-3722-4134-AF4F-8D4BAF2F79D4}" type="datetimeFigureOut">
              <a:rPr lang="en-US" smtClean="0"/>
              <a:pPr>
                <a:defRPr/>
              </a:pPr>
              <a:t>3/23/2022</a:t>
            </a:fld>
            <a:endParaRPr lang="en-US"/>
          </a:p>
        </p:txBody>
      </p:sp>
      <p:sp>
        <p:nvSpPr>
          <p:cNvPr id="6" name="Footer Placeholder 5"/>
          <p:cNvSpPr>
            <a:spLocks noGrp="1"/>
          </p:cNvSpPr>
          <p:nvPr>
            <p:ph type="ftr" sz="quarter" idx="11"/>
          </p:nvPr>
        </p:nvSpPr>
        <p:spPr>
          <a:xfrm>
            <a:off x="442797" y="6041361"/>
            <a:ext cx="2471560" cy="365125"/>
          </a:xfrm>
        </p:spPr>
        <p:txBody>
          <a:bodyPr/>
          <a:lstStyle/>
          <a:p>
            <a:pPr>
              <a:defRPr/>
            </a:pPr>
            <a:r>
              <a:rPr lang="en-US"/>
              <a:t>
              </a:t>
            </a:r>
          </a:p>
        </p:txBody>
      </p:sp>
      <p:sp>
        <p:nvSpPr>
          <p:cNvPr id="7" name="Slide Number Placeholder 6"/>
          <p:cNvSpPr>
            <a:spLocks noGrp="1"/>
          </p:cNvSpPr>
          <p:nvPr>
            <p:ph type="sldNum" sz="quarter" idx="12"/>
          </p:nvPr>
        </p:nvSpPr>
        <p:spPr>
          <a:xfrm>
            <a:off x="3647017" y="5915887"/>
            <a:ext cx="796616" cy="490599"/>
          </a:xfrm>
        </p:spPr>
        <p:txBody>
          <a:bodyPr/>
          <a:lstStyle/>
          <a:p>
            <a:pPr>
              <a:defRPr/>
            </a:pPr>
            <a:fld id="{43233902-120F-48D2-BD15-8CD7C43DB5CD}" type="slidenum">
              <a:rPr lang="es-ES" altLang="en-US" smtClean="0"/>
              <a:pPr>
                <a:defRPr/>
              </a:pPr>
              <a:t>‹#›</a:t>
            </a:fld>
            <a:endParaRPr lang="es-ES" altLang="en-US"/>
          </a:p>
        </p:txBody>
      </p:sp>
    </p:spTree>
    <p:extLst>
      <p:ext uri="{BB962C8B-B14F-4D97-AF65-F5344CB8AC3E}">
        <p14:creationId xmlns:p14="http://schemas.microsoft.com/office/powerpoint/2010/main" val="898173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7319F46-4FA7-4FE4-9CD3-54D5C614C958}" type="datetimeFigureOut">
              <a:rPr lang="en-US" smtClean="0"/>
              <a:pPr>
                <a:defRPr/>
              </a:pPr>
              <a:t>3/23/2022</a:t>
            </a:fld>
            <a:endParaRPr lang="en-US"/>
          </a:p>
        </p:txBody>
      </p:sp>
      <p:sp>
        <p:nvSpPr>
          <p:cNvPr id="6" name="Footer Placeholder 5"/>
          <p:cNvSpPr>
            <a:spLocks noGrp="1"/>
          </p:cNvSpPr>
          <p:nvPr>
            <p:ph type="ftr" sz="quarter" idx="11"/>
          </p:nvPr>
        </p:nvSpPr>
        <p:spPr/>
        <p:txBody>
          <a:bodyPr/>
          <a:lstStyle/>
          <a:p>
            <a:pPr>
              <a:defRPr/>
            </a:pPr>
            <a:r>
              <a:rPr lang="en-US"/>
              <a:t>
              </a:t>
            </a:r>
          </a:p>
        </p:txBody>
      </p:sp>
      <p:sp>
        <p:nvSpPr>
          <p:cNvPr id="7" name="Slide Number Placeholder 6"/>
          <p:cNvSpPr>
            <a:spLocks noGrp="1"/>
          </p:cNvSpPr>
          <p:nvPr>
            <p:ph type="sldNum" sz="quarter" idx="12"/>
          </p:nvPr>
        </p:nvSpPr>
        <p:spPr/>
        <p:txBody>
          <a:bodyPr/>
          <a:lstStyle/>
          <a:p>
            <a:pPr>
              <a:defRPr/>
            </a:pPr>
            <a:fld id="{0CABF10D-A6B1-4518-B182-45F679CB5367}" type="slidenum">
              <a:rPr lang="es-ES" altLang="en-US" smtClean="0"/>
              <a:pPr>
                <a:defRPr/>
              </a:pPr>
              <a:t>‹#›</a:t>
            </a:fld>
            <a:endParaRPr lang="es-ES" altLang="en-US"/>
          </a:p>
        </p:txBody>
      </p:sp>
    </p:spTree>
    <p:extLst>
      <p:ext uri="{BB962C8B-B14F-4D97-AF65-F5344CB8AC3E}">
        <p14:creationId xmlns:p14="http://schemas.microsoft.com/office/powerpoint/2010/main" val="805591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pPr>
              <a:defRPr/>
            </a:pPr>
            <a:fld id="{594DD5D6-5CF6-4E65-9E75-17FAC433DA71}" type="datetimeFigureOut">
              <a:rPr lang="en-US" smtClean="0"/>
              <a:pPr>
                <a:defRPr/>
              </a:pPr>
              <a:t>3/23/2022</a:t>
            </a:fld>
            <a:endParaRPr lang="en-US"/>
          </a:p>
        </p:txBody>
      </p:sp>
      <p:sp>
        <p:nvSpPr>
          <p:cNvPr id="5" name="Footer Placeholder 4"/>
          <p:cNvSpPr>
            <a:spLocks noGrp="1"/>
          </p:cNvSpPr>
          <p:nvPr>
            <p:ph type="ftr" sz="quarter" idx="11"/>
          </p:nvPr>
        </p:nvSpPr>
        <p:spPr/>
        <p:txBody>
          <a:bodyPr/>
          <a:lstStyle/>
          <a:p>
            <a:pPr>
              <a:defRPr/>
            </a:pPr>
            <a:r>
              <a:rPr lang="en-US"/>
              <a:t>
              </a:t>
            </a:r>
          </a:p>
        </p:txBody>
      </p:sp>
      <p:sp>
        <p:nvSpPr>
          <p:cNvPr id="6" name="Slide Number Placeholder 5"/>
          <p:cNvSpPr>
            <a:spLocks noGrp="1"/>
          </p:cNvSpPr>
          <p:nvPr>
            <p:ph type="sldNum" sz="quarter" idx="12"/>
          </p:nvPr>
        </p:nvSpPr>
        <p:spPr/>
        <p:txBody>
          <a:bodyPr/>
          <a:lstStyle/>
          <a:p>
            <a:pPr>
              <a:defRPr/>
            </a:pPr>
            <a:fld id="{C0D86365-410F-4674-BCC6-D2210707F185}" type="slidenum">
              <a:rPr lang="es-ES" altLang="en-US" smtClean="0"/>
              <a:pPr>
                <a:defRPr/>
              </a:pPr>
              <a:t>‹#›</a:t>
            </a:fld>
            <a:endParaRPr lang="es-ES" altLang="en-US"/>
          </a:p>
        </p:txBody>
      </p:sp>
    </p:spTree>
    <p:extLst>
      <p:ext uri="{BB962C8B-B14F-4D97-AF65-F5344CB8AC3E}">
        <p14:creationId xmlns:p14="http://schemas.microsoft.com/office/powerpoint/2010/main" val="3093637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pPr>
              <a:defRPr/>
            </a:pPr>
            <a:fld id="{BFC96ED7-38D3-4455-8157-9E496897CBC5}" type="datetimeFigureOut">
              <a:rPr lang="en-US" smtClean="0"/>
              <a:pPr>
                <a:defRPr/>
              </a:pPr>
              <a:t>3/23/2022</a:t>
            </a:fld>
            <a:endParaRPr lang="en-US"/>
          </a:p>
        </p:txBody>
      </p:sp>
      <p:sp>
        <p:nvSpPr>
          <p:cNvPr id="3" name="Footer Placeholder 2"/>
          <p:cNvSpPr>
            <a:spLocks noGrp="1"/>
          </p:cNvSpPr>
          <p:nvPr>
            <p:ph type="ftr" sz="quarter" idx="11"/>
          </p:nvPr>
        </p:nvSpPr>
        <p:spPr/>
        <p:txBody>
          <a:bodyPr/>
          <a:lstStyle/>
          <a:p>
            <a:pPr>
              <a:defRPr/>
            </a:pPr>
            <a:r>
              <a:rPr lang="en-US"/>
              <a:t>
              </a:t>
            </a:r>
          </a:p>
        </p:txBody>
      </p:sp>
      <p:sp>
        <p:nvSpPr>
          <p:cNvPr id="4" name="Slide Number Placeholder 3"/>
          <p:cNvSpPr>
            <a:spLocks noGrp="1"/>
          </p:cNvSpPr>
          <p:nvPr>
            <p:ph type="sldNum" sz="quarter" idx="12"/>
          </p:nvPr>
        </p:nvSpPr>
        <p:spPr/>
        <p:txBody>
          <a:bodyPr/>
          <a:lstStyle/>
          <a:p>
            <a:pPr>
              <a:defRPr/>
            </a:pPr>
            <a:fld id="{D2CA6F50-5EA4-4D8F-9D1E-E82C24171F7A}" type="slidenum">
              <a:rPr lang="es-ES" altLang="en-US" smtClean="0"/>
              <a:pPr>
                <a:defRPr/>
              </a:pPr>
              <a:t>‹#›</a:t>
            </a:fld>
            <a:endParaRPr lang="es-ES" altLang="en-US"/>
          </a:p>
        </p:txBody>
      </p:sp>
    </p:spTree>
    <p:extLst>
      <p:ext uri="{BB962C8B-B14F-4D97-AF65-F5344CB8AC3E}">
        <p14:creationId xmlns:p14="http://schemas.microsoft.com/office/powerpoint/2010/main" val="3201119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DA431E7-9691-4C94-A46C-282C8B95EFB9}" type="datetimeFigureOut">
              <a:rPr lang="en-US" smtClean="0"/>
              <a:pPr>
                <a:defRPr/>
              </a:pPr>
              <a:t>3/23/2022</a:t>
            </a:fld>
            <a:endParaRPr lang="en-US"/>
          </a:p>
        </p:txBody>
      </p:sp>
      <p:sp>
        <p:nvSpPr>
          <p:cNvPr id="5" name="Footer Placeholder 4"/>
          <p:cNvSpPr>
            <a:spLocks noGrp="1"/>
          </p:cNvSpPr>
          <p:nvPr>
            <p:ph type="ftr" sz="quarter" idx="11"/>
          </p:nvPr>
        </p:nvSpPr>
        <p:spPr/>
        <p:txBody>
          <a:bodyPr/>
          <a:lstStyle/>
          <a:p>
            <a:pPr>
              <a:defRPr/>
            </a:pPr>
            <a:r>
              <a:rPr lang="en-US"/>
              <a:t>
              </a:t>
            </a:r>
          </a:p>
        </p:txBody>
      </p:sp>
      <p:sp>
        <p:nvSpPr>
          <p:cNvPr id="6" name="Slide Number Placeholder 5"/>
          <p:cNvSpPr>
            <a:spLocks noGrp="1"/>
          </p:cNvSpPr>
          <p:nvPr>
            <p:ph type="sldNum" sz="quarter" idx="12"/>
          </p:nvPr>
        </p:nvSpPr>
        <p:spPr/>
        <p:txBody>
          <a:bodyPr/>
          <a:lstStyle/>
          <a:p>
            <a:pPr>
              <a:defRPr/>
            </a:pPr>
            <a:fld id="{DE8AA709-19CC-4351-AE96-E6DED282E78A}" type="slidenum">
              <a:rPr lang="es-ES" altLang="en-US" smtClean="0"/>
              <a:pPr>
                <a:defRPr/>
              </a:pPr>
              <a:t>‹#›</a:t>
            </a:fld>
            <a:endParaRPr lang="es-ES" altLang="en-US"/>
          </a:p>
        </p:txBody>
      </p:sp>
    </p:spTree>
    <p:extLst>
      <p:ext uri="{BB962C8B-B14F-4D97-AF65-F5344CB8AC3E}">
        <p14:creationId xmlns:p14="http://schemas.microsoft.com/office/powerpoint/2010/main" val="1280123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AA1552D-4BF2-4DD9-8F38-2373AC395F4C}" type="datetimeFigureOut">
              <a:rPr lang="en-US" smtClean="0"/>
              <a:pPr>
                <a:defRPr/>
              </a:pPr>
              <a:t>3/23/2022</a:t>
            </a:fld>
            <a:endParaRPr lang="en-US"/>
          </a:p>
        </p:txBody>
      </p:sp>
      <p:sp>
        <p:nvSpPr>
          <p:cNvPr id="5" name="Footer Placeholder 4"/>
          <p:cNvSpPr>
            <a:spLocks noGrp="1"/>
          </p:cNvSpPr>
          <p:nvPr>
            <p:ph type="ftr" sz="quarter" idx="11"/>
          </p:nvPr>
        </p:nvSpPr>
        <p:spPr/>
        <p:txBody>
          <a:bodyPr/>
          <a:lstStyle/>
          <a:p>
            <a:pPr>
              <a:defRPr/>
            </a:pPr>
            <a:r>
              <a:rPr lang="en-US"/>
              <a:t>
              </a:t>
            </a:r>
          </a:p>
        </p:txBody>
      </p:sp>
      <p:sp>
        <p:nvSpPr>
          <p:cNvPr id="6" name="Slide Number Placeholder 5"/>
          <p:cNvSpPr>
            <a:spLocks noGrp="1"/>
          </p:cNvSpPr>
          <p:nvPr>
            <p:ph type="sldNum" sz="quarter" idx="12"/>
          </p:nvPr>
        </p:nvSpPr>
        <p:spPr/>
        <p:txBody>
          <a:bodyPr/>
          <a:lstStyle/>
          <a:p>
            <a:pPr>
              <a:defRPr/>
            </a:pPr>
            <a:fld id="{4D8E8937-3CA0-4A3D-8D9B-766235C74C32}" type="slidenum">
              <a:rPr lang="es-ES" altLang="en-US" smtClean="0"/>
              <a:pPr>
                <a:defRPr/>
              </a:pPr>
              <a:t>‹#›</a:t>
            </a:fld>
            <a:endParaRPr lang="es-ES" altLang="en-US"/>
          </a:p>
        </p:txBody>
      </p:sp>
    </p:spTree>
    <p:extLst>
      <p:ext uri="{BB962C8B-B14F-4D97-AF65-F5344CB8AC3E}">
        <p14:creationId xmlns:p14="http://schemas.microsoft.com/office/powerpoint/2010/main" val="1368047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pPr>
              <a:defRPr/>
            </a:pPr>
            <a:r>
              <a:rPr lang="en-US"/>
              <a:t>
              </a:t>
            </a:r>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pPr>
              <a:defRPr/>
            </a:pPr>
            <a:fld id="{94647674-7758-4A64-AFAF-EE33FF2A2075}" type="datetimeFigureOut">
              <a:rPr lang="en-US" smtClean="0"/>
              <a:pPr>
                <a:defRPr/>
              </a:pPr>
              <a:t>3/23/2022</a:t>
            </a:fld>
            <a:endParaRPr lang="en-US"/>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pPr>
              <a:defRPr/>
            </a:pPr>
            <a:fld id="{25727672-A0C9-4EFA-AEF8-8901F7ACCCD5}" type="slidenum">
              <a:rPr lang="es-ES" altLang="en-US" smtClean="0"/>
              <a:pPr>
                <a:defRPr/>
              </a:pPr>
              <a:t>‹#›</a:t>
            </a:fld>
            <a:endParaRPr lang="es-ES" altLang="en-US"/>
          </a:p>
        </p:txBody>
      </p:sp>
    </p:spTree>
    <p:extLst>
      <p:ext uri="{BB962C8B-B14F-4D97-AF65-F5344CB8AC3E}">
        <p14:creationId xmlns:p14="http://schemas.microsoft.com/office/powerpoint/2010/main" val="4151384127"/>
      </p:ext>
    </p:extLst>
  </p:cSld>
  <p:clrMap bg1="dk1" tx1="lt1" bg2="dk2" tx2="lt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 id="2147484008" r:id="rId12"/>
    <p:sldLayoutId id="2147484009" r:id="rId13"/>
    <p:sldLayoutId id="2147484010" r:id="rId14"/>
  </p:sldLayoutIdLst>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0482" name="Text Box 1"/>
          <p:cNvSpPr txBox="1">
            <a:spLocks noChangeArrowheads="1"/>
          </p:cNvSpPr>
          <p:nvPr/>
        </p:nvSpPr>
        <p:spPr bwMode="auto">
          <a:xfrm>
            <a:off x="4724400" y="-381000"/>
            <a:ext cx="3962400" cy="1905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lnSpc>
                <a:spcPct val="90000"/>
              </a:lnSpc>
              <a:spcBef>
                <a:spcPts val="10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Trebuchet MS" panose="020B0603020202020204" pitchFamily="34" charset="0"/>
              </a:defRPr>
            </a:lvl1pPr>
            <a:lvl2pPr marL="742950" indent="-28575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Trebuchet MS" panose="020B0603020202020204" pitchFamily="34" charset="0"/>
              </a:defRPr>
            </a:lvl2pPr>
            <a:lvl3pPr marL="1143000" indent="-22860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Trebuchet MS" panose="020B0603020202020204" pitchFamily="34" charset="0"/>
              </a:defRPr>
            </a:lvl3pPr>
            <a:lvl4pPr marL="1600200" indent="-22860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4pPr>
            <a:lvl5pPr marL="2057400" indent="-22860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9pPr>
          </a:lstStyle>
          <a:p>
            <a:pPr algn="ctr" eaLnBrk="1" hangingPunct="1">
              <a:lnSpc>
                <a:spcPct val="100000"/>
              </a:lnSpc>
              <a:spcBef>
                <a:spcPct val="0"/>
              </a:spcBef>
              <a:buClr>
                <a:srgbClr val="000000"/>
              </a:buClr>
              <a:buFont typeface="Times New Roman" panose="02020603050405020304" pitchFamily="18" charset="0"/>
              <a:buNone/>
            </a:pPr>
            <a:r>
              <a:rPr lang="en-GB" altLang="en-US" sz="3200" b="1" i="1" dirty="0">
                <a:latin typeface="Times New Roman" panose="02020603050405020304" pitchFamily="18" charset="0"/>
                <a:cs typeface="Times New Roman" panose="02020603050405020304" pitchFamily="18" charset="0"/>
              </a:rPr>
              <a:t>Managing Enterprise in 21</a:t>
            </a:r>
            <a:r>
              <a:rPr lang="en-GB" altLang="en-US" sz="3200" b="1" i="1" baseline="30000" dirty="0">
                <a:latin typeface="Times New Roman" panose="02020603050405020304" pitchFamily="18" charset="0"/>
                <a:cs typeface="Times New Roman" panose="02020603050405020304" pitchFamily="18" charset="0"/>
              </a:rPr>
              <a:t>st</a:t>
            </a:r>
            <a:r>
              <a:rPr lang="en-GB" altLang="en-US" sz="3200" b="1" i="1" dirty="0">
                <a:latin typeface="Times New Roman" panose="02020603050405020304" pitchFamily="18" charset="0"/>
                <a:cs typeface="Times New Roman" panose="02020603050405020304" pitchFamily="18" charset="0"/>
              </a:rPr>
              <a:t> Century </a:t>
            </a:r>
            <a:endParaRPr lang="en-US" altLang="en-US" sz="3200" dirty="0">
              <a:latin typeface="Times New Roman" panose="02020603050405020304" pitchFamily="18" charset="0"/>
              <a:cs typeface="Times New Roman" panose="02020603050405020304" pitchFamily="18" charset="0"/>
            </a:endParaRPr>
          </a:p>
        </p:txBody>
      </p:sp>
      <p:sp>
        <p:nvSpPr>
          <p:cNvPr id="20483" name="AutoShape 2"/>
          <p:cNvSpPr>
            <a:spLocks noChangeArrowheads="1"/>
          </p:cNvSpPr>
          <p:nvPr/>
        </p:nvSpPr>
        <p:spPr bwMode="auto">
          <a:xfrm>
            <a:off x="8423275" y="6551613"/>
            <a:ext cx="720725" cy="306387"/>
          </a:xfrm>
          <a:prstGeom prst="roundRect">
            <a:avLst>
              <a:gd name="adj" fmla="val 519"/>
            </a:avLst>
          </a:prstGeom>
          <a:solidFill>
            <a:srgbClr val="000000"/>
          </a:solidFill>
          <a:ln w="9360">
            <a:solidFill>
              <a:srgbClr val="80808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1000"/>
              </a:spcBef>
              <a:buFont typeface="Arial" panose="020B0604020202020204" pitchFamily="34" charset="0"/>
              <a:buChar char="•"/>
              <a:defRPr sz="2400">
                <a:solidFill>
                  <a:schemeClr val="tx1"/>
                </a:solidFill>
                <a:latin typeface="Trebuchet MS" panose="020B0603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Trebuchet MS" panose="020B0603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Trebuchet MS" panose="020B0603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Trebuchet MS" panose="020B0603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Trebuchet MS" panose="020B060302020202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9pPr>
          </a:lstStyle>
          <a:p>
            <a:pPr eaLnBrk="1" hangingPunct="1">
              <a:lnSpc>
                <a:spcPct val="100000"/>
              </a:lnSpc>
              <a:spcBef>
                <a:spcPct val="0"/>
              </a:spcBef>
              <a:buClr>
                <a:srgbClr val="000000"/>
              </a:buClr>
              <a:buFont typeface="Times New Roman" panose="02020603050405020304" pitchFamily="18" charset="0"/>
              <a:buNone/>
            </a:pPr>
            <a:endParaRPr lang="en-US" altLang="en-US" sz="1800">
              <a:latin typeface="Century Gothic" panose="020B0502020202020204" pitchFamily="34" charset="0"/>
            </a:endParaRPr>
          </a:p>
        </p:txBody>
      </p:sp>
      <p:sp>
        <p:nvSpPr>
          <p:cNvPr id="6" name="TextBox 5">
            <a:extLst>
              <a:ext uri="{FF2B5EF4-FFF2-40B4-BE49-F238E27FC236}">
                <a16:creationId xmlns:a16="http://schemas.microsoft.com/office/drawing/2014/main" id="{3C014A5D-D7A1-4D0B-97EB-E996011CF0AE}"/>
              </a:ext>
            </a:extLst>
          </p:cNvPr>
          <p:cNvSpPr txBox="1"/>
          <p:nvPr/>
        </p:nvSpPr>
        <p:spPr>
          <a:xfrm>
            <a:off x="4038600" y="1905000"/>
            <a:ext cx="4495800" cy="230832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Assignment Title : Group Presentation</a:t>
            </a:r>
          </a:p>
          <a:p>
            <a:r>
              <a:rPr lang="en-GB" dirty="0">
                <a:latin typeface="Arial" panose="020B0604020202020204" pitchFamily="34" charset="0"/>
                <a:cs typeface="Arial" panose="020B0604020202020204" pitchFamily="34" charset="0"/>
              </a:rPr>
              <a:t>Module code: BMSW 4006</a:t>
            </a:r>
          </a:p>
          <a:p>
            <a:r>
              <a:rPr lang="en-GB" dirty="0">
                <a:latin typeface="Arial" panose="020B0604020202020204" pitchFamily="34" charset="0"/>
                <a:cs typeface="Arial" panose="020B0604020202020204" pitchFamily="34" charset="0"/>
              </a:rPr>
              <a:t>Module lecturer: Dr </a:t>
            </a:r>
            <a:r>
              <a:rPr lang="en-GB" dirty="0" err="1">
                <a:latin typeface="Arial" panose="020B0604020202020204" pitchFamily="34" charset="0"/>
                <a:cs typeface="Arial" panose="020B0604020202020204" pitchFamily="34" charset="0"/>
              </a:rPr>
              <a:t>Oluwaseun</a:t>
            </a:r>
            <a:r>
              <a:rPr lang="en-GB" dirty="0">
                <a:latin typeface="Arial" panose="020B0604020202020204" pitchFamily="34" charset="0"/>
                <a:cs typeface="Arial" panose="020B0604020202020204" pitchFamily="34" charset="0"/>
              </a:rPr>
              <a:t> Adegbite</a:t>
            </a:r>
          </a:p>
          <a:p>
            <a:r>
              <a:rPr lang="en-GB" dirty="0">
                <a:latin typeface="Arial" panose="020B0604020202020204" pitchFamily="34" charset="0"/>
                <a:cs typeface="Arial" panose="020B0604020202020204" pitchFamily="34" charset="0"/>
              </a:rPr>
              <a:t>Students in group:</a:t>
            </a:r>
          </a:p>
          <a:p>
            <a:r>
              <a:rPr lang="en-GB" dirty="0">
                <a:latin typeface="Arial" panose="020B0604020202020204" pitchFamily="34" charset="0"/>
                <a:cs typeface="Arial" panose="020B0604020202020204" pitchFamily="34" charset="0"/>
              </a:rPr>
              <a:t>Adrian-Ioan Ulesan(2026789)</a:t>
            </a:r>
          </a:p>
          <a:p>
            <a:r>
              <a:rPr lang="en-GB" dirty="0">
                <a:latin typeface="Arial" panose="020B0604020202020204" pitchFamily="34" charset="0"/>
                <a:cs typeface="Arial" panose="020B0604020202020204" pitchFamily="34" charset="0"/>
              </a:rPr>
              <a:t>Gabriela Marin (2026922)</a:t>
            </a:r>
          </a:p>
          <a:p>
            <a:r>
              <a:rPr lang="en-GB" dirty="0" err="1">
                <a:latin typeface="Arial" panose="020B0604020202020204" pitchFamily="34" charset="0"/>
                <a:cs typeface="Arial" panose="020B0604020202020204" pitchFamily="34" charset="0"/>
              </a:rPr>
              <a:t>Danut</a:t>
            </a:r>
            <a:r>
              <a:rPr lang="en-GB" dirty="0">
                <a:latin typeface="Arial" panose="020B0604020202020204" pitchFamily="34" charset="0"/>
                <a:cs typeface="Arial" panose="020B0604020202020204" pitchFamily="34" charset="0"/>
              </a:rPr>
              <a:t> Marin (2026923)</a:t>
            </a:r>
          </a:p>
          <a:p>
            <a:r>
              <a:rPr lang="en-GB" dirty="0" err="1">
                <a:latin typeface="Arial" panose="020B0604020202020204" pitchFamily="34" charset="0"/>
                <a:cs typeface="Arial" panose="020B0604020202020204" pitchFamily="34" charset="0"/>
              </a:rPr>
              <a:t>Alexandru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Netoi</a:t>
            </a:r>
            <a:r>
              <a:rPr lang="en-GB" dirty="0">
                <a:latin typeface="Arial" panose="020B0604020202020204" pitchFamily="34" charset="0"/>
                <a:cs typeface="Arial" panose="020B0604020202020204" pitchFamily="34" charset="0"/>
              </a:rPr>
              <a:t> (2026780)</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2530" name="Text Box 1"/>
          <p:cNvSpPr txBox="1">
            <a:spLocks noChangeArrowheads="1"/>
          </p:cNvSpPr>
          <p:nvPr/>
        </p:nvSpPr>
        <p:spPr bwMode="auto">
          <a:xfrm>
            <a:off x="293688" y="228600"/>
            <a:ext cx="8229600" cy="8969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lnSpc>
                <a:spcPct val="90000"/>
              </a:lnSpc>
              <a:spcBef>
                <a:spcPts val="10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Trebuchet MS" panose="020B0603020202020204" pitchFamily="34" charset="0"/>
              </a:defRPr>
            </a:lvl1pPr>
            <a:lvl2pPr marL="742950" indent="-28575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Trebuchet MS" panose="020B0603020202020204" pitchFamily="34" charset="0"/>
              </a:defRPr>
            </a:lvl2pPr>
            <a:lvl3pPr marL="1143000" indent="-22860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Trebuchet MS" panose="020B0603020202020204" pitchFamily="34" charset="0"/>
              </a:defRPr>
            </a:lvl3pPr>
            <a:lvl4pPr marL="1600200" indent="-22860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4pPr>
            <a:lvl5pPr marL="2057400" indent="-228600">
              <a:lnSpc>
                <a:spcPct val="90000"/>
              </a:lnSpc>
              <a:spcBef>
                <a:spcPts val="50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600">
                <a:solidFill>
                  <a:schemeClr val="tx1"/>
                </a:solidFill>
                <a:latin typeface="Trebuchet MS" panose="020B0603020202020204" pitchFamily="34" charset="0"/>
              </a:defRPr>
            </a:lvl9pPr>
          </a:lstStyle>
          <a:p>
            <a:pPr algn="ctr" eaLnBrk="1" hangingPunct="1">
              <a:lnSpc>
                <a:spcPct val="100000"/>
              </a:lnSpc>
              <a:spcBef>
                <a:spcPct val="0"/>
              </a:spcBef>
              <a:buFontTx/>
              <a:buNone/>
            </a:pPr>
            <a:r>
              <a:rPr lang="en-US" altLang="en-US" sz="3600" b="1" i="1">
                <a:solidFill>
                  <a:srgbClr val="FFFFFF"/>
                </a:solidFill>
                <a:latin typeface="Times New Roman" panose="02020603050405020304" pitchFamily="18" charset="0"/>
                <a:cs typeface="Droid Sans" charset="0"/>
              </a:rPr>
              <a:t>Table of Content</a:t>
            </a:r>
          </a:p>
        </p:txBody>
      </p:sp>
      <p:sp>
        <p:nvSpPr>
          <p:cNvPr id="22531" name="Text Box 2"/>
          <p:cNvSpPr txBox="1">
            <a:spLocks noChangeArrowheads="1"/>
          </p:cNvSpPr>
          <p:nvPr/>
        </p:nvSpPr>
        <p:spPr bwMode="auto">
          <a:xfrm>
            <a:off x="457200" y="1855788"/>
            <a:ext cx="8229600" cy="45259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1000"/>
              </a:spcBef>
              <a:buFont typeface="Arial" panose="020B0604020202020204" pitchFamily="34" charset="0"/>
              <a:buChar char="•"/>
              <a:defRPr sz="2400">
                <a:solidFill>
                  <a:schemeClr val="tx1"/>
                </a:solidFill>
                <a:latin typeface="Trebuchet MS" panose="020B0603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Trebuchet MS" panose="020B0603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Trebuchet MS" panose="020B0603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Trebuchet MS" panose="020B0603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Trebuchet MS" panose="020B060302020202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9pPr>
          </a:lstStyle>
          <a:p>
            <a:pPr eaLnBrk="1" hangingPunct="1">
              <a:lnSpc>
                <a:spcPct val="100000"/>
              </a:lnSpc>
              <a:spcBef>
                <a:spcPct val="0"/>
              </a:spcBef>
              <a:buClr>
                <a:srgbClr val="000000"/>
              </a:buClr>
              <a:buFont typeface="Times New Roman" panose="02020603050405020304" pitchFamily="18" charset="0"/>
              <a:buNone/>
            </a:pPr>
            <a:endParaRPr lang="en-US" altLang="en-US" sz="1800">
              <a:latin typeface="Century Gothic" panose="020B0502020202020204" pitchFamily="34" charset="0"/>
            </a:endParaRPr>
          </a:p>
        </p:txBody>
      </p:sp>
      <p:sp>
        <p:nvSpPr>
          <p:cNvPr id="22532" name="Text Box 3"/>
          <p:cNvSpPr txBox="1">
            <a:spLocks noChangeArrowheads="1"/>
          </p:cNvSpPr>
          <p:nvPr/>
        </p:nvSpPr>
        <p:spPr bwMode="auto">
          <a:xfrm>
            <a:off x="369888" y="2057400"/>
            <a:ext cx="8075612" cy="44100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marL="534988" indent="-534988">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1pPr>
            <a:lvl2pPr marL="742950" indent="-285750">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2pPr>
            <a:lvl3pPr marL="1143000" indent="-228600">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3pPr>
            <a:lvl4pPr marL="1600200" indent="-228600">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4pPr>
            <a:lvl5pPr marL="2057400" indent="-228600">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5pPr>
            <a:lvl6pPr marL="2514600" indent="-228600" defTabSz="457200" fontAlgn="base">
              <a:spcBef>
                <a:spcPct val="0"/>
              </a:spcBef>
              <a:spcAft>
                <a:spcPct val="0"/>
              </a:spcAft>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6pPr>
            <a:lvl7pPr marL="2971800" indent="-228600" defTabSz="457200" fontAlgn="base">
              <a:spcBef>
                <a:spcPct val="0"/>
              </a:spcBef>
              <a:spcAft>
                <a:spcPct val="0"/>
              </a:spcAft>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7pPr>
            <a:lvl8pPr marL="3429000" indent="-228600" defTabSz="457200" fontAlgn="base">
              <a:spcBef>
                <a:spcPct val="0"/>
              </a:spcBef>
              <a:spcAft>
                <a:spcPct val="0"/>
              </a:spcAft>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8pPr>
            <a:lvl9pPr marL="3886200" indent="-228600" defTabSz="457200" fontAlgn="base">
              <a:spcBef>
                <a:spcPct val="0"/>
              </a:spcBef>
              <a:spcAft>
                <a:spcPct val="0"/>
              </a:spcAft>
              <a:tabLst>
                <a:tab pos="534988" algn="l"/>
                <a:tab pos="982663" algn="l"/>
                <a:tab pos="1431925" algn="l"/>
                <a:tab pos="1881188" algn="l"/>
                <a:tab pos="2330450" algn="l"/>
                <a:tab pos="2779713" algn="l"/>
                <a:tab pos="3228975" algn="l"/>
                <a:tab pos="3678238" algn="l"/>
                <a:tab pos="4127500" algn="l"/>
                <a:tab pos="4576763" algn="l"/>
                <a:tab pos="5026025" algn="l"/>
                <a:tab pos="5475288" algn="l"/>
                <a:tab pos="5924550" algn="l"/>
                <a:tab pos="6373813" algn="l"/>
                <a:tab pos="6823075" algn="l"/>
                <a:tab pos="7272338" algn="l"/>
                <a:tab pos="7721600" algn="l"/>
                <a:tab pos="8170863" algn="l"/>
                <a:tab pos="8620125" algn="l"/>
                <a:tab pos="9069388" algn="l"/>
                <a:tab pos="9518650" algn="l"/>
              </a:tabLst>
              <a:defRPr>
                <a:solidFill>
                  <a:schemeClr val="tx1"/>
                </a:solidFill>
                <a:latin typeface="Trebuchet MS" panose="020B0603020202020204" pitchFamily="34" charset="0"/>
              </a:defRPr>
            </a:lvl9pPr>
          </a:lstStyle>
          <a:p>
            <a:pPr algn="just" eaLnBrk="1" hangingPunct="1">
              <a:lnSpc>
                <a:spcPct val="150000"/>
              </a:lnSpc>
              <a:spcBef>
                <a:spcPts val="800"/>
              </a:spcBef>
              <a:buClr>
                <a:srgbClr val="000000"/>
              </a:buClr>
              <a:buSzPct val="45000"/>
              <a:buFont typeface="Wingdings" panose="05000000000000000000" pitchFamily="2" charset="2"/>
              <a:buChar char=""/>
            </a:pPr>
            <a:r>
              <a:rPr lang="en-IN" altLang="en-US">
                <a:solidFill>
                  <a:schemeClr val="bg1"/>
                </a:solidFill>
                <a:latin typeface="Times New Roman" panose="02020603050405020304" pitchFamily="18" charset="0"/>
                <a:cs typeface="Times New Roman" panose="02020603050405020304" pitchFamily="18" charset="0"/>
              </a:rPr>
              <a:t>Introduction</a:t>
            </a:r>
          </a:p>
          <a:p>
            <a:pPr algn="just" eaLnBrk="1" hangingPunct="1">
              <a:lnSpc>
                <a:spcPct val="150000"/>
              </a:lnSpc>
              <a:buFont typeface="Arial" panose="020B0604020202020204" pitchFamily="34" charset="0"/>
              <a:buChar char="•"/>
            </a:pPr>
            <a:r>
              <a:rPr lang="en-GB" altLang="en-US">
                <a:solidFill>
                  <a:schemeClr val="bg1"/>
                </a:solidFill>
                <a:latin typeface="Times New Roman" panose="02020603050405020304" pitchFamily="18" charset="0"/>
                <a:cs typeface="Times New Roman" panose="02020603050405020304" pitchFamily="18" charset="0"/>
              </a:rPr>
              <a:t>Overview of business</a:t>
            </a:r>
            <a:endParaRPr lang="en-US" altLang="en-US">
              <a:solidFill>
                <a:schemeClr val="bg1"/>
              </a:solidFill>
              <a:latin typeface="Times New Roman" panose="02020603050405020304" pitchFamily="18" charset="0"/>
              <a:cs typeface="Times New Roman" panose="02020603050405020304" pitchFamily="18" charset="0"/>
            </a:endParaRPr>
          </a:p>
          <a:p>
            <a:pPr algn="just" eaLnBrk="1" hangingPunct="1">
              <a:lnSpc>
                <a:spcPct val="150000"/>
              </a:lnSpc>
              <a:buFont typeface="Arial" panose="020B0604020202020204" pitchFamily="34" charset="0"/>
              <a:buChar char="•"/>
            </a:pPr>
            <a:r>
              <a:rPr lang="en-US" altLang="en-US">
                <a:solidFill>
                  <a:schemeClr val="bg1"/>
                </a:solidFill>
                <a:latin typeface="Times New Roman" panose="02020603050405020304" pitchFamily="18" charset="0"/>
                <a:cs typeface="Times New Roman" panose="02020603050405020304" pitchFamily="18" charset="0"/>
              </a:rPr>
              <a:t>Product or service of business</a:t>
            </a:r>
          </a:p>
          <a:p>
            <a:pPr algn="just" eaLnBrk="1" hangingPunct="1">
              <a:lnSpc>
                <a:spcPct val="150000"/>
              </a:lnSpc>
              <a:buFont typeface="Arial" panose="020B0604020202020204" pitchFamily="34" charset="0"/>
              <a:buChar char="•"/>
            </a:pPr>
            <a:r>
              <a:rPr lang="en-US" altLang="en-US">
                <a:solidFill>
                  <a:schemeClr val="bg1"/>
                </a:solidFill>
                <a:latin typeface="Times New Roman" panose="02020603050405020304" pitchFamily="18" charset="0"/>
                <a:cs typeface="Times New Roman" panose="02020603050405020304" pitchFamily="18" charset="0"/>
              </a:rPr>
              <a:t>Market audit</a:t>
            </a:r>
          </a:p>
          <a:p>
            <a:pPr algn="just" eaLnBrk="1" hangingPunct="1">
              <a:lnSpc>
                <a:spcPct val="150000"/>
              </a:lnSpc>
              <a:buFont typeface="Arial" panose="020B0604020202020204" pitchFamily="34" charset="0"/>
              <a:buChar char="•"/>
            </a:pPr>
            <a:r>
              <a:rPr lang="en-US" altLang="en-US">
                <a:solidFill>
                  <a:schemeClr val="bg1"/>
                </a:solidFill>
                <a:latin typeface="Times New Roman" panose="02020603050405020304" pitchFamily="18" charset="0"/>
                <a:cs typeface="Times New Roman" panose="02020603050405020304" pitchFamily="18" charset="0"/>
              </a:rPr>
              <a:t>Target market</a:t>
            </a:r>
          </a:p>
          <a:p>
            <a:pPr algn="just" eaLnBrk="1" hangingPunct="1">
              <a:lnSpc>
                <a:spcPct val="150000"/>
              </a:lnSpc>
              <a:buFont typeface="Arial" panose="020B0604020202020204" pitchFamily="34" charset="0"/>
              <a:buChar char="•"/>
            </a:pPr>
            <a:r>
              <a:rPr lang="en-US" altLang="en-US">
                <a:solidFill>
                  <a:schemeClr val="bg1"/>
                </a:solidFill>
                <a:latin typeface="Times New Roman" panose="02020603050405020304" pitchFamily="18" charset="0"/>
                <a:cs typeface="Times New Roman" panose="02020603050405020304" pitchFamily="18" charset="0"/>
              </a:rPr>
              <a:t>Marketing </a:t>
            </a:r>
          </a:p>
          <a:p>
            <a:pPr algn="just" eaLnBrk="1" hangingPunct="1">
              <a:lnSpc>
                <a:spcPct val="150000"/>
              </a:lnSpc>
              <a:buFont typeface="Arial" panose="020B0604020202020204" pitchFamily="34" charset="0"/>
              <a:buChar char="•"/>
            </a:pPr>
            <a:r>
              <a:rPr lang="en-US" altLang="en-US">
                <a:solidFill>
                  <a:schemeClr val="bg1"/>
                </a:solidFill>
                <a:latin typeface="Times New Roman" panose="02020603050405020304" pitchFamily="18" charset="0"/>
                <a:cs typeface="Times New Roman" panose="02020603050405020304" pitchFamily="18" charset="0"/>
              </a:rPr>
              <a:t>Management team</a:t>
            </a:r>
          </a:p>
          <a:p>
            <a:pPr algn="just" eaLnBrk="1" hangingPunct="1">
              <a:lnSpc>
                <a:spcPct val="150000"/>
              </a:lnSpc>
              <a:buFont typeface="Arial" panose="020B0604020202020204" pitchFamily="34" charset="0"/>
              <a:buChar char="•"/>
            </a:pPr>
            <a:r>
              <a:rPr lang="en-US" altLang="en-US">
                <a:solidFill>
                  <a:schemeClr val="bg1"/>
                </a:solidFill>
                <a:latin typeface="Times New Roman" panose="02020603050405020304" pitchFamily="18" charset="0"/>
                <a:cs typeface="Times New Roman" panose="02020603050405020304" pitchFamily="18" charset="0"/>
              </a:rPr>
              <a:t>Financial plan</a:t>
            </a:r>
            <a:endParaRPr lang="en-GB" altLang="en-US">
              <a:solidFill>
                <a:schemeClr val="bg1"/>
              </a:solidFill>
              <a:latin typeface="Times New Roman" panose="02020603050405020304" pitchFamily="18" charset="0"/>
              <a:cs typeface="Times New Roman" panose="02020603050405020304" pitchFamily="18" charset="0"/>
            </a:endParaRPr>
          </a:p>
          <a:p>
            <a:pPr algn="just" eaLnBrk="1" hangingPunct="1">
              <a:lnSpc>
                <a:spcPct val="150000"/>
              </a:lnSpc>
              <a:buFont typeface="Arial" panose="020B0604020202020204" pitchFamily="34" charset="0"/>
              <a:buChar char="•"/>
            </a:pPr>
            <a:r>
              <a:rPr lang="en-GB" altLang="en-US">
                <a:solidFill>
                  <a:schemeClr val="bg1"/>
                </a:solidFill>
                <a:latin typeface="Times New Roman" panose="02020603050405020304" pitchFamily="18" charset="0"/>
                <a:cs typeface="Times New Roman" panose="02020603050405020304" pitchFamily="18" charset="0"/>
              </a:rPr>
              <a:t>Conclusion</a:t>
            </a:r>
          </a:p>
          <a:p>
            <a:pPr algn="just" eaLnBrk="1" hangingPunct="1">
              <a:lnSpc>
                <a:spcPct val="150000"/>
              </a:lnSpc>
              <a:buFont typeface="Arial" panose="020B0604020202020204" pitchFamily="34" charset="0"/>
              <a:buChar char="•"/>
            </a:pPr>
            <a:r>
              <a:rPr lang="en-GB" altLang="en-US">
                <a:solidFill>
                  <a:schemeClr val="bg1"/>
                </a:solidFill>
                <a:latin typeface="Times New Roman" panose="02020603050405020304" pitchFamily="18" charset="0"/>
                <a:cs typeface="Times New Roman" panose="02020603050405020304" pitchFamily="18" charset="0"/>
              </a:rPr>
              <a:t>References</a:t>
            </a:r>
          </a:p>
        </p:txBody>
      </p:sp>
      <p:sp>
        <p:nvSpPr>
          <p:cNvPr id="22533" name="AutoShape 4"/>
          <p:cNvSpPr>
            <a:spLocks noChangeArrowheads="1"/>
          </p:cNvSpPr>
          <p:nvPr/>
        </p:nvSpPr>
        <p:spPr bwMode="auto">
          <a:xfrm>
            <a:off x="8423275" y="6551613"/>
            <a:ext cx="720725" cy="306387"/>
          </a:xfrm>
          <a:prstGeom prst="roundRect">
            <a:avLst>
              <a:gd name="adj" fmla="val 519"/>
            </a:avLst>
          </a:prstGeom>
          <a:solidFill>
            <a:srgbClr val="000000"/>
          </a:solidFill>
          <a:ln w="9360">
            <a:solidFill>
              <a:srgbClr val="80808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1000"/>
              </a:spcBef>
              <a:buFont typeface="Arial" panose="020B0604020202020204" pitchFamily="34" charset="0"/>
              <a:buChar char="•"/>
              <a:defRPr sz="2400">
                <a:solidFill>
                  <a:schemeClr val="tx1"/>
                </a:solidFill>
                <a:latin typeface="Trebuchet MS" panose="020B0603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Trebuchet MS" panose="020B0603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Trebuchet MS" panose="020B0603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Trebuchet MS" panose="020B0603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Trebuchet MS" panose="020B0603020202020204" pitchFamily="34" charset="0"/>
              </a:defRPr>
            </a:lvl5pPr>
            <a:lvl6pPr marL="25146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6pPr>
            <a:lvl7pPr marL="29718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7pPr>
            <a:lvl8pPr marL="34290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8pPr>
            <a:lvl9pPr marL="3886200" indent="-228600" defTabSz="457200" fontAlgn="base">
              <a:lnSpc>
                <a:spcPct val="90000"/>
              </a:lnSpc>
              <a:spcBef>
                <a:spcPts val="500"/>
              </a:spcBef>
              <a:spcAft>
                <a:spcPct val="0"/>
              </a:spcAft>
              <a:buFont typeface="Arial" panose="020B0604020202020204" pitchFamily="34" charset="0"/>
              <a:buChar char="•"/>
              <a:defRPr sz="1600">
                <a:solidFill>
                  <a:schemeClr val="tx1"/>
                </a:solidFill>
                <a:latin typeface="Trebuchet MS" panose="020B0603020202020204" pitchFamily="34" charset="0"/>
              </a:defRPr>
            </a:lvl9pPr>
          </a:lstStyle>
          <a:p>
            <a:pPr eaLnBrk="1" hangingPunct="1">
              <a:lnSpc>
                <a:spcPct val="100000"/>
              </a:lnSpc>
              <a:spcBef>
                <a:spcPct val="0"/>
              </a:spcBef>
              <a:buClr>
                <a:srgbClr val="000000"/>
              </a:buClr>
              <a:buFont typeface="Times New Roman" panose="02020603050405020304" pitchFamily="18" charset="0"/>
              <a:buNone/>
            </a:pPr>
            <a:endParaRPr lang="en-US" altLang="en-US" sz="1800">
              <a:latin typeface="Century Gothic" panose="020B0502020202020204" pitchFamily="34"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828800" y="304800"/>
            <a:ext cx="5878513" cy="609600"/>
          </a:xfrm>
        </p:spPr>
        <p:txBody>
          <a:bodyPr/>
          <a:lstStyle/>
          <a:p>
            <a:pPr algn="ctr"/>
            <a:r>
              <a:rPr lang="en-US" altLang="en-US" sz="3400" b="1" i="1">
                <a:latin typeface="Times New Roman" panose="02020603050405020304" pitchFamily="18" charset="0"/>
                <a:cs typeface="Times New Roman" panose="02020603050405020304" pitchFamily="18" charset="0"/>
              </a:rPr>
              <a:t>Introduction</a:t>
            </a:r>
          </a:p>
        </p:txBody>
      </p:sp>
      <p:sp>
        <p:nvSpPr>
          <p:cNvPr id="20483" name="Content Placeholder 2"/>
          <p:cNvSpPr>
            <a:spLocks noGrp="1"/>
          </p:cNvSpPr>
          <p:nvPr>
            <p:ph idx="1"/>
          </p:nvPr>
        </p:nvSpPr>
        <p:spPr>
          <a:xfrm>
            <a:off x="609600" y="2438400"/>
            <a:ext cx="4343400" cy="3505200"/>
          </a:xfrm>
        </p:spPr>
        <p:txBody>
          <a:bodyPr rtlCol="0">
            <a:normAutofit/>
          </a:bodyPr>
          <a:lstStyle/>
          <a:p>
            <a:pPr marL="0" indent="0" algn="just" fontAlgn="auto">
              <a:lnSpc>
                <a:spcPct val="150000"/>
              </a:lnSpc>
              <a:spcAft>
                <a:spcPts val="0"/>
              </a:spcAft>
              <a:buFont typeface="Wingdings 3" panose="05040102010807070707" pitchFamily="18" charset="2"/>
              <a:buNone/>
              <a:defRPr/>
            </a:pPr>
            <a:r>
              <a:rPr lang="en-GB" dirty="0">
                <a:latin typeface="Times New Roman" panose="02020603050405020304" pitchFamily="18" charset="0"/>
                <a:cs typeface="Times New Roman" panose="02020603050405020304" pitchFamily="18" charset="0"/>
              </a:rPr>
              <a:t>The business plan is fundamental document which lies in the written form. It specifies all the minor details that how a business need to be started while specifying its objectives and the ways in they are to be achieved. Simply it is a road map of the working of the different units of the business which are the financial, operation, marketing, etc. </a:t>
            </a:r>
            <a:endParaRPr lang="en-US" altLang="en-US" dirty="0">
              <a:latin typeface="Times New Roman" panose="02020603050405020304" pitchFamily="18" charset="0"/>
              <a:cs typeface="Times New Roman" panose="02020603050405020304" pitchFamily="18" charset="0"/>
            </a:endParaRPr>
          </a:p>
        </p:txBody>
      </p:sp>
      <p:pic>
        <p:nvPicPr>
          <p:cNvPr id="24582" name="Picture 6" descr="Practical example of a business plan out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2819400"/>
            <a:ext cx="3352800" cy="28956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371600" y="838200"/>
            <a:ext cx="5878513" cy="685800"/>
          </a:xfrm>
        </p:spPr>
        <p:txBody>
          <a:bodyPr/>
          <a:lstStyle/>
          <a:p>
            <a:pPr algn="ctr"/>
            <a:r>
              <a:rPr lang="en-GB" altLang="en-US" sz="3400" b="1" i="1">
                <a:latin typeface="Times New Roman" panose="02020603050405020304" pitchFamily="18" charset="0"/>
                <a:cs typeface="Times New Roman" panose="02020603050405020304" pitchFamily="18" charset="0"/>
              </a:rPr>
              <a:t>Overview of business</a:t>
            </a:r>
            <a:endParaRPr lang="en-US" altLang="en-US" sz="3400" b="1" i="1">
              <a:latin typeface="Times New Roman" panose="02020603050405020304" pitchFamily="18" charset="0"/>
              <a:cs typeface="Times New Roman" panose="02020603050405020304" pitchFamily="18" charset="0"/>
            </a:endParaRPr>
          </a:p>
        </p:txBody>
      </p:sp>
      <p:sp>
        <p:nvSpPr>
          <p:cNvPr id="26627" name="Content Placeholder 2"/>
          <p:cNvSpPr>
            <a:spLocks noGrp="1"/>
          </p:cNvSpPr>
          <p:nvPr>
            <p:ph idx="1"/>
          </p:nvPr>
        </p:nvSpPr>
        <p:spPr>
          <a:xfrm>
            <a:off x="304800" y="2362200"/>
            <a:ext cx="4665406" cy="3352800"/>
          </a:xfrm>
        </p:spPr>
        <p:txBody>
          <a:bodyPr>
            <a:normAutofit/>
          </a:bodyPr>
          <a:lstStyle/>
          <a:p>
            <a:pPr marL="0" indent="0" algn="just">
              <a:lnSpc>
                <a:spcPct val="150000"/>
              </a:lnSpc>
              <a:buFont typeface="Wingdings 3" panose="05040102010807070707" pitchFamily="18" charset="2"/>
              <a:buNone/>
            </a:pPr>
            <a:r>
              <a:rPr lang="en-GB" dirty="0">
                <a:latin typeface="Times New Roman" panose="02020603050405020304" pitchFamily="18" charset="0"/>
                <a:cs typeface="Times New Roman" panose="02020603050405020304" pitchFamily="18" charset="0"/>
              </a:rPr>
              <a:t>Taste &amp; Toast is a cafe which is related to the industry of food and beverages which mainly provides the services regarding the healthy and organic diets for the health conscious consumers. As in the present era with the raising concerns of the health there lies the high demand of healthy foods. </a:t>
            </a:r>
            <a:endParaRPr lang="en-US" altLang="en-US" sz="1800" dirty="0">
              <a:latin typeface="Times New Roman" panose="02020603050405020304" pitchFamily="18" charset="0"/>
              <a:cs typeface="Times New Roman" panose="02020603050405020304" pitchFamily="18" charset="0"/>
            </a:endParaRPr>
          </a:p>
        </p:txBody>
      </p:sp>
      <p:pic>
        <p:nvPicPr>
          <p:cNvPr id="26630" name="Picture 6" descr="Taste And Toast designs, themes, templates and downloadable graphic  elements on Dribb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2743200"/>
            <a:ext cx="3473245" cy="2667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533400" y="914400"/>
            <a:ext cx="6754813" cy="609600"/>
          </a:xfrm>
        </p:spPr>
        <p:txBody>
          <a:bodyPr/>
          <a:lstStyle/>
          <a:p>
            <a:pPr algn="ctr"/>
            <a:r>
              <a:rPr lang="en-GB" altLang="en-US" sz="3400" b="1" i="1">
                <a:latin typeface="Times New Roman" panose="02020603050405020304" pitchFamily="18" charset="0"/>
                <a:cs typeface="Times New Roman" panose="02020603050405020304" pitchFamily="18" charset="0"/>
              </a:rPr>
              <a:t>Product or service</a:t>
            </a:r>
            <a:endParaRPr lang="en-US" altLang="en-US" sz="3400" b="1" i="1">
              <a:latin typeface="Times New Roman" panose="02020603050405020304" pitchFamily="18" charset="0"/>
              <a:cs typeface="Times New Roman" panose="02020603050405020304" pitchFamily="18" charset="0"/>
            </a:endParaRPr>
          </a:p>
        </p:txBody>
      </p:sp>
      <p:sp>
        <p:nvSpPr>
          <p:cNvPr id="28675" name="Content Placeholder 2"/>
          <p:cNvSpPr>
            <a:spLocks noGrp="1"/>
          </p:cNvSpPr>
          <p:nvPr>
            <p:ph idx="1"/>
          </p:nvPr>
        </p:nvSpPr>
        <p:spPr>
          <a:xfrm>
            <a:off x="533400" y="2514600"/>
            <a:ext cx="7848600" cy="3276600"/>
          </a:xfrm>
        </p:spPr>
        <p:txBody>
          <a:bodyPr>
            <a:normAutofit/>
          </a:bodyPr>
          <a:lstStyle/>
          <a:p>
            <a:pPr marL="0" indent="0" algn="just">
              <a:lnSpc>
                <a:spcPct val="150000"/>
              </a:lnSpc>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business desires to launch a cafe by the name of Taste and Toast which will have the menu comprising of the dishes having the combination of health and taste. Where the customers can ask to customize their diets as per their requirements and preferences. The raw food materials which will be required to prepare the foods items such as organic veggies as well as fruits and non-veg products will be directly brought by the farms and will be free of any added chemicals. </a:t>
            </a:r>
            <a:endParaRPr lang="en-US" altLang="en-US"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609600" y="914400"/>
            <a:ext cx="6831013" cy="639763"/>
          </a:xfrm>
        </p:spPr>
        <p:txBody>
          <a:bodyPr/>
          <a:lstStyle/>
          <a:p>
            <a:pPr marL="342900" indent="-342900" algn="ctr"/>
            <a:r>
              <a:rPr lang="en-GB" altLang="en-US" sz="3400" b="1" i="1">
                <a:latin typeface="Times New Roman" panose="02020603050405020304" pitchFamily="18" charset="0"/>
                <a:cs typeface="Times New Roman" panose="02020603050405020304" pitchFamily="18" charset="0"/>
              </a:rPr>
              <a:t>Market Audit</a:t>
            </a:r>
            <a:endParaRPr lang="en-US" altLang="en-US" sz="3400" b="1" i="1">
              <a:latin typeface="Times New Roman" panose="02020603050405020304" pitchFamily="18" charset="0"/>
              <a:cs typeface="Times New Roman" panose="02020603050405020304" pitchFamily="18" charset="0"/>
            </a:endParaRPr>
          </a:p>
        </p:txBody>
      </p:sp>
      <p:sp>
        <p:nvSpPr>
          <p:cNvPr id="13315" name="Content Placeholder 2"/>
          <p:cNvSpPr>
            <a:spLocks noGrp="1"/>
          </p:cNvSpPr>
          <p:nvPr>
            <p:ph idx="1"/>
          </p:nvPr>
        </p:nvSpPr>
        <p:spPr>
          <a:xfrm>
            <a:off x="381000" y="2362200"/>
            <a:ext cx="4710113" cy="3508375"/>
          </a:xfrm>
        </p:spPr>
        <p:txBody>
          <a:bodyPr rtlCol="0">
            <a:normAutofit/>
          </a:bodyPr>
          <a:lstStyle/>
          <a:p>
            <a:pPr marL="0" indent="0" algn="just" fontAlgn="auto">
              <a:lnSpc>
                <a:spcPct val="150000"/>
              </a:lnSpc>
              <a:spcAft>
                <a:spcPts val="0"/>
              </a:spcAft>
              <a:buFont typeface="Arial" panose="020B0604020202020204" pitchFamily="34" charset="0"/>
              <a:buNone/>
              <a:defRPr/>
            </a:pPr>
            <a:r>
              <a:rPr lang="en-GB" dirty="0">
                <a:latin typeface="Times New Roman" panose="02020603050405020304" pitchFamily="18" charset="0"/>
                <a:cs typeface="Times New Roman" panose="02020603050405020304" pitchFamily="18" charset="0"/>
              </a:rPr>
              <a:t>Here the tools of market audit which will be used are of </a:t>
            </a:r>
            <a:r>
              <a:rPr lang="en-GB" b="1" dirty="0">
                <a:latin typeface="Times New Roman" panose="02020603050405020304" pitchFamily="18" charset="0"/>
                <a:cs typeface="Times New Roman" panose="02020603050405020304" pitchFamily="18" charset="0"/>
              </a:rPr>
              <a:t>SWOT</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PESTLE</a:t>
            </a:r>
            <a:r>
              <a:rPr lang="en-GB" b="1" dirty="0"/>
              <a:t>.</a:t>
            </a:r>
            <a:endParaRPr lang="en-GB" sz="1800" b="1" u="sng" dirty="0">
              <a:latin typeface="Times New Roman" panose="02020603050405020304" pitchFamily="18" charset="0"/>
              <a:cs typeface="Times New Roman" panose="02020603050405020304" pitchFamily="18" charset="0"/>
            </a:endParaRPr>
          </a:p>
          <a:p>
            <a:pPr marL="0" indent="0" algn="just" fontAlgn="auto">
              <a:lnSpc>
                <a:spcPct val="150000"/>
              </a:lnSpc>
              <a:spcAft>
                <a:spcPts val="0"/>
              </a:spcAft>
              <a:buFont typeface="Arial" panose="020B0604020202020204" pitchFamily="34" charset="0"/>
              <a:buNone/>
              <a:defRPr/>
            </a:pPr>
            <a:r>
              <a:rPr lang="en-GB" sz="1800" b="1" u="sng" dirty="0">
                <a:latin typeface="Times New Roman" panose="02020603050405020304" pitchFamily="18" charset="0"/>
                <a:cs typeface="Times New Roman" panose="02020603050405020304" pitchFamily="18" charset="0"/>
              </a:rPr>
              <a:t>SWOT:</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Strength</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Weakness</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Opportunities</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Threats </a:t>
            </a:r>
            <a:endParaRPr lang="en-US" sz="1800" dirty="0">
              <a:latin typeface="Times New Roman" panose="02020603050405020304" pitchFamily="18" charset="0"/>
              <a:cs typeface="Times New Roman" panose="02020603050405020304" pitchFamily="18" charset="0"/>
            </a:endParaRPr>
          </a:p>
        </p:txBody>
      </p:sp>
      <p:pic>
        <p:nvPicPr>
          <p:cNvPr id="30726" name="Picture 6" descr="COVID 19 SWOT Analysis: SWOT Analysis in a Pandem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774950"/>
            <a:ext cx="3095625" cy="3095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09600" y="838200"/>
            <a:ext cx="6477000" cy="762000"/>
          </a:xfrm>
        </p:spPr>
        <p:txBody>
          <a:bodyPr/>
          <a:lstStyle/>
          <a:p>
            <a:pPr marL="342900" indent="-342900" algn="ctr"/>
            <a:r>
              <a:rPr lang="en-GB" altLang="en-US" b="1" i="1">
                <a:latin typeface="Times New Roman" panose="02020603050405020304" pitchFamily="18" charset="0"/>
                <a:cs typeface="Times New Roman" panose="02020603050405020304" pitchFamily="18" charset="0"/>
              </a:rPr>
              <a:t>Continued…</a:t>
            </a:r>
            <a:endParaRPr lang="en-US" altLang="en-US" b="1" i="1">
              <a:latin typeface="Times New Roman" panose="02020603050405020304" pitchFamily="18" charset="0"/>
              <a:cs typeface="Times New Roman" panose="02020603050405020304" pitchFamily="18" charset="0"/>
            </a:endParaRPr>
          </a:p>
        </p:txBody>
      </p:sp>
      <p:sp>
        <p:nvSpPr>
          <p:cNvPr id="28675" name="Content Placeholder 2"/>
          <p:cNvSpPr>
            <a:spLocks noGrp="1"/>
          </p:cNvSpPr>
          <p:nvPr>
            <p:ph idx="1"/>
          </p:nvPr>
        </p:nvSpPr>
        <p:spPr>
          <a:xfrm>
            <a:off x="457200" y="2209800"/>
            <a:ext cx="8418513" cy="4343400"/>
          </a:xfrm>
        </p:spPr>
        <p:txBody>
          <a:bodyPr rtlCol="0">
            <a:normAutofit/>
          </a:bodyPr>
          <a:lstStyle/>
          <a:p>
            <a:pPr marL="58738" lvl="2" indent="0">
              <a:lnSpc>
                <a:spcPct val="150000"/>
              </a:lnSpc>
              <a:buNone/>
            </a:pPr>
            <a:r>
              <a:rPr lang="en-GB" sz="1800" dirty="0">
                <a:latin typeface="Times New Roman" panose="02020603050405020304" pitchFamily="18" charset="0"/>
                <a:cs typeface="Times New Roman" panose="02020603050405020304" pitchFamily="18" charset="0"/>
              </a:rPr>
              <a:t>There lies the number of factors which makes  impact on the working and performance of the business. The said external market factors has been elaborated as follows- </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Political</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Economic</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Social</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Technological</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Legal</a:t>
            </a:r>
          </a:p>
          <a:p>
            <a:pPr algn="just" fontAlgn="auto">
              <a:lnSpc>
                <a:spcPct val="150000"/>
              </a:lnSpc>
              <a:spcAft>
                <a:spcPts val="0"/>
              </a:spcAft>
              <a:defRPr/>
            </a:pPr>
            <a:r>
              <a:rPr lang="en-GB" sz="1800" dirty="0">
                <a:latin typeface="Times New Roman" panose="02020603050405020304" pitchFamily="18" charset="0"/>
                <a:cs typeface="Times New Roman" panose="02020603050405020304" pitchFamily="18" charset="0"/>
              </a:rPr>
              <a:t>Environmental</a:t>
            </a:r>
          </a:p>
          <a:p>
            <a:pPr algn="just" fontAlgn="auto">
              <a:lnSpc>
                <a:spcPct val="150000"/>
              </a:lnSpc>
              <a:spcAft>
                <a:spcPts val="0"/>
              </a:spcAft>
              <a:defRPr/>
            </a:pPr>
            <a:endParaRPr lang="en-US" sz="1800" dirty="0">
              <a:latin typeface="Times New Roman" panose="02020603050405020304" pitchFamily="18" charset="0"/>
              <a:cs typeface="Times New Roman" panose="02020603050405020304" pitchFamily="18" charset="0"/>
            </a:endParaRPr>
          </a:p>
        </p:txBody>
      </p:sp>
      <p:pic>
        <p:nvPicPr>
          <p:cNvPr id="32774" name="Picture 6" descr="Pestel analysis: analyze your environment to improve performance | Klaxo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38600" y="3276600"/>
            <a:ext cx="4495800" cy="2667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143000" y="762000"/>
            <a:ext cx="6343650" cy="685800"/>
          </a:xfrm>
        </p:spPr>
        <p:txBody>
          <a:bodyPr>
            <a:normAutofit fontScale="90000"/>
          </a:bodyPr>
          <a:lstStyle/>
          <a:p>
            <a:pPr algn="ctr"/>
            <a:r>
              <a:rPr lang="en-GB" altLang="en-US" b="1" i="1">
                <a:latin typeface="Times New Roman" panose="02020603050405020304" pitchFamily="18" charset="0"/>
                <a:cs typeface="Times New Roman" panose="02020603050405020304" pitchFamily="18" charset="0"/>
              </a:rPr>
              <a:t>Target Market</a:t>
            </a:r>
            <a:endParaRPr lang="en-US" altLang="en-US" i="1">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447675" y="2286000"/>
            <a:ext cx="8202613" cy="4267200"/>
          </a:xfrm>
        </p:spPr>
        <p:txBody>
          <a:bodyPr rtlCol="0">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The said business in order to ascertain its exact target market is using STP.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Segmentation</a:t>
            </a:r>
            <a:r>
              <a:rPr lang="en-GB" dirty="0">
                <a:latin typeface="Times New Roman" panose="02020603050405020304" pitchFamily="18" charset="0"/>
                <a:cs typeface="Times New Roman" panose="02020603050405020304" pitchFamily="18" charset="0"/>
              </a:rPr>
              <a:t> – it is mainly the measure where the whole market is bifurcated into sub divisions based on the aspects of the analysis of the consumers characteristics and their preferences</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Targeting</a:t>
            </a:r>
            <a:r>
              <a:rPr lang="en-GB" dirty="0">
                <a:latin typeface="Times New Roman" panose="02020603050405020304" pitchFamily="18" charset="0"/>
                <a:cs typeface="Times New Roman" panose="02020603050405020304" pitchFamily="18" charset="0"/>
              </a:rPr>
              <a:t> – it is the process in which the said product is targeted to a particular segment.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Positioning</a:t>
            </a:r>
            <a:r>
              <a:rPr lang="en-GB" dirty="0">
                <a:latin typeface="Times New Roman" panose="02020603050405020304" pitchFamily="18" charset="0"/>
                <a:cs typeface="Times New Roman" panose="02020603050405020304" pitchFamily="18" charset="0"/>
              </a:rPr>
              <a:t> – The Taste &amp; Toast will be positioned as the only business which specifically provides the services of organic foods products and individual diets. </a:t>
            </a:r>
            <a:endParaRPr lang="en-US" dirty="0">
              <a:latin typeface="Times New Roman" panose="02020603050405020304" pitchFamily="18" charset="0"/>
              <a:cs typeface="Times New Roman" panose="02020603050405020304" pitchFamily="18" charset="0"/>
            </a:endParaRPr>
          </a:p>
          <a:p>
            <a:pPr marL="0" indent="0" algn="just" fontAlgn="auto">
              <a:lnSpc>
                <a:spcPct val="150000"/>
              </a:lnSpc>
              <a:spcAft>
                <a:spcPts val="0"/>
              </a:spcAft>
              <a:buFont typeface="Arial" panose="020B0604020202020204" pitchFamily="34" charset="0"/>
              <a:buNone/>
              <a:defRPr/>
            </a:pPr>
            <a:endParaRPr lang="en-US"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143000" y="762000"/>
            <a:ext cx="6343650" cy="950913"/>
          </a:xfrm>
        </p:spPr>
        <p:txBody>
          <a:bodyPr/>
          <a:lstStyle/>
          <a:p>
            <a:pPr algn="ctr"/>
            <a:r>
              <a:rPr lang="en-GB" altLang="en-US" b="1" i="1">
                <a:latin typeface="Times New Roman" panose="02020603050405020304" pitchFamily="18" charset="0"/>
                <a:cs typeface="Times New Roman" panose="02020603050405020304" pitchFamily="18" charset="0"/>
              </a:rPr>
              <a:t>Marketing </a:t>
            </a:r>
            <a:endParaRPr lang="en-US" altLang="en-US" i="1">
              <a:latin typeface="Times New Roman" panose="02020603050405020304" pitchFamily="18" charset="0"/>
              <a:cs typeface="Times New Roman" panose="02020603050405020304" pitchFamily="18" charset="0"/>
            </a:endParaRPr>
          </a:p>
        </p:txBody>
      </p:sp>
      <p:sp>
        <p:nvSpPr>
          <p:cNvPr id="36867" name="Content Placeholder 2"/>
          <p:cNvSpPr>
            <a:spLocks noGrp="1"/>
          </p:cNvSpPr>
          <p:nvPr>
            <p:ph idx="1"/>
          </p:nvPr>
        </p:nvSpPr>
        <p:spPr>
          <a:xfrm>
            <a:off x="381000" y="2057400"/>
            <a:ext cx="8202613" cy="4724400"/>
          </a:xfrm>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The said  business will use Marketing Mix which is also addressed by the name of 7P's of marketing in order to outline the suitable plan for marketing. </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Product</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Price</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Place</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Promotion</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People</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Process</a:t>
            </a:r>
            <a:endParaRPr lang="en-US" altLang="en-US" sz="1800" dirty="0">
              <a:latin typeface="Times New Roman" panose="02020603050405020304" pitchFamily="18" charset="0"/>
              <a:cs typeface="Times New Roman" panose="02020603050405020304" pitchFamily="18" charset="0"/>
            </a:endParaRPr>
          </a:p>
          <a:p>
            <a:pPr algn="just">
              <a:lnSpc>
                <a:spcPct val="150000"/>
              </a:lnSpc>
            </a:pPr>
            <a:r>
              <a:rPr lang="en-GB" altLang="en-US" sz="1800" b="1" dirty="0">
                <a:latin typeface="Times New Roman" panose="02020603050405020304" pitchFamily="18" charset="0"/>
                <a:cs typeface="Times New Roman" panose="02020603050405020304" pitchFamily="18" charset="0"/>
              </a:rPr>
              <a:t>Physical Evidence</a:t>
            </a:r>
            <a:endParaRPr lang="en-US" altLang="en-US" sz="1800" dirty="0">
              <a:latin typeface="Times New Roman" panose="02020603050405020304" pitchFamily="18" charset="0"/>
              <a:cs typeface="Times New Roman" panose="02020603050405020304" pitchFamily="18" charset="0"/>
            </a:endParaRPr>
          </a:p>
        </p:txBody>
      </p:sp>
      <p:pic>
        <p:nvPicPr>
          <p:cNvPr id="36872" name="Picture 8" descr="Marketing Mix Best Practices: Effective Examples of the Seven P&amp;#39;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3276600"/>
            <a:ext cx="4419600" cy="3505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143000" y="762000"/>
            <a:ext cx="6343650" cy="950913"/>
          </a:xfrm>
        </p:spPr>
        <p:txBody>
          <a:bodyPr/>
          <a:lstStyle/>
          <a:p>
            <a:pPr algn="ctr"/>
            <a:r>
              <a:rPr lang="en-GB" altLang="en-US" b="1" i="1">
                <a:latin typeface="Times New Roman" panose="02020603050405020304" pitchFamily="18" charset="0"/>
                <a:cs typeface="Times New Roman" panose="02020603050405020304" pitchFamily="18" charset="0"/>
              </a:rPr>
              <a:t>Management team</a:t>
            </a:r>
            <a:endParaRPr lang="en-US" altLang="en-US" i="1">
              <a:latin typeface="Times New Roman" panose="02020603050405020304" pitchFamily="18" charset="0"/>
              <a:cs typeface="Times New Roman" panose="02020603050405020304" pitchFamily="18" charset="0"/>
            </a:endParaRPr>
          </a:p>
        </p:txBody>
      </p:sp>
      <p:sp>
        <p:nvSpPr>
          <p:cNvPr id="38915" name="Content Placeholder 2"/>
          <p:cNvSpPr>
            <a:spLocks noGrp="1"/>
          </p:cNvSpPr>
          <p:nvPr>
            <p:ph idx="1"/>
          </p:nvPr>
        </p:nvSpPr>
        <p:spPr>
          <a:xfrm>
            <a:off x="381000" y="2743200"/>
            <a:ext cx="4429125" cy="3124200"/>
          </a:xfrm>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It Is primarily the structure of the business which defines the responsibilities of each concerned department. The business comprises of the different units one each for the purpose of manufacturing, distribution, sale, marketing and finances.  </a:t>
            </a:r>
            <a:endParaRPr lang="en-US" dirty="0">
              <a:latin typeface="Times New Roman" panose="02020603050405020304" pitchFamily="18" charset="0"/>
              <a:cs typeface="Times New Roman" panose="02020603050405020304" pitchFamily="18" charset="0"/>
            </a:endParaRPr>
          </a:p>
          <a:p>
            <a:pPr marL="0" indent="0" algn="just">
              <a:lnSpc>
                <a:spcPct val="150000"/>
              </a:lnSpc>
              <a:buFont typeface="Arial" panose="020B0604020202020204" pitchFamily="34" charset="0"/>
              <a:buNone/>
            </a:pPr>
            <a:endParaRPr lang="en-US" altLang="en-US" sz="1800" dirty="0">
              <a:latin typeface="Times New Roman" panose="02020603050405020304" pitchFamily="18" charset="0"/>
              <a:cs typeface="Times New Roman" panose="02020603050405020304" pitchFamily="18" charset="0"/>
            </a:endParaRPr>
          </a:p>
        </p:txBody>
      </p:sp>
      <p:pic>
        <p:nvPicPr>
          <p:cNvPr id="38918" name="Picture 6" descr="Design your organisational structure by Janetforsyth | Fiver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3048000"/>
            <a:ext cx="3295650" cy="2438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143000" y="762000"/>
            <a:ext cx="6343650" cy="609600"/>
          </a:xfrm>
        </p:spPr>
        <p:txBody>
          <a:bodyPr>
            <a:normAutofit fontScale="90000"/>
          </a:bodyPr>
          <a:lstStyle/>
          <a:p>
            <a:pPr algn="ctr"/>
            <a:r>
              <a:rPr lang="en-GB" altLang="en-US" b="1" i="1">
                <a:latin typeface="Times New Roman" panose="02020603050405020304" pitchFamily="18" charset="0"/>
                <a:cs typeface="Times New Roman" panose="02020603050405020304" pitchFamily="18" charset="0"/>
              </a:rPr>
              <a:t>Financial Plan</a:t>
            </a:r>
            <a:endParaRPr lang="en-US" altLang="en-US" i="1">
              <a:latin typeface="Times New Roman" panose="02020603050405020304" pitchFamily="18" charset="0"/>
              <a:cs typeface="Times New Roman" panose="02020603050405020304" pitchFamily="18" charset="0"/>
            </a:endParaRPr>
          </a:p>
        </p:txBody>
      </p:sp>
      <p:sp>
        <p:nvSpPr>
          <p:cNvPr id="40963" name="Content Placeholder 2"/>
          <p:cNvSpPr>
            <a:spLocks noGrp="1"/>
          </p:cNvSpPr>
          <p:nvPr>
            <p:ph idx="1"/>
          </p:nvPr>
        </p:nvSpPr>
        <p:spPr>
          <a:xfrm>
            <a:off x="447675" y="2819400"/>
            <a:ext cx="8202613" cy="2974975"/>
          </a:xfrm>
        </p:spPr>
        <p:txBody>
          <a:bodyPr/>
          <a:lstStyle/>
          <a:p>
            <a:pPr marL="0" indent="0" algn="just">
              <a:lnSpc>
                <a:spcPct val="150000"/>
              </a:lnSpc>
              <a:buFont typeface="Arial" panose="020B0604020202020204" pitchFamily="34" charset="0"/>
              <a:buNone/>
            </a:pPr>
            <a:endParaRPr lang="en-US" altLang="en-US" sz="2000">
              <a:latin typeface="Times New Roman" panose="02020603050405020304" pitchFamily="18" charset="0"/>
              <a:cs typeface="Times New Roman" panose="02020603050405020304" pitchFamily="18" charset="0"/>
            </a:endParaRPr>
          </a:p>
        </p:txBody>
      </p:sp>
      <p:pic>
        <p:nvPicPr>
          <p:cNvPr id="4096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2541587"/>
            <a:ext cx="4167188" cy="326548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096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4863" y="2560638"/>
            <a:ext cx="4102100" cy="32464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143000" y="762000"/>
            <a:ext cx="6343650" cy="950913"/>
          </a:xfrm>
        </p:spPr>
        <p:txBody>
          <a:bodyPr/>
          <a:lstStyle/>
          <a:p>
            <a:pPr algn="ctr"/>
            <a:r>
              <a:rPr lang="en-GB" altLang="en-US" b="1" i="1" dirty="0">
                <a:latin typeface="Times New Roman" panose="02020603050405020304" pitchFamily="18" charset="0"/>
                <a:cs typeface="Times New Roman" panose="02020603050405020304" pitchFamily="18" charset="0"/>
              </a:rPr>
              <a:t>Continue…</a:t>
            </a:r>
            <a:endParaRPr lang="en-US" altLang="en-US" i="1" dirty="0">
              <a:latin typeface="Times New Roman" panose="02020603050405020304" pitchFamily="18" charset="0"/>
              <a:cs typeface="Times New Roman" panose="02020603050405020304" pitchFamily="18" charset="0"/>
            </a:endParaRPr>
          </a:p>
        </p:txBody>
      </p:sp>
      <p:sp>
        <p:nvSpPr>
          <p:cNvPr id="43011" name="Content Placeholder 2"/>
          <p:cNvSpPr>
            <a:spLocks noGrp="1"/>
          </p:cNvSpPr>
          <p:nvPr>
            <p:ph idx="1"/>
          </p:nvPr>
        </p:nvSpPr>
        <p:spPr>
          <a:xfrm>
            <a:off x="447675" y="2819400"/>
            <a:ext cx="8202613" cy="2974975"/>
          </a:xfrm>
        </p:spPr>
        <p:txBody>
          <a:bodyPr/>
          <a:lstStyle/>
          <a:p>
            <a:pPr marL="0" indent="0" algn="just">
              <a:lnSpc>
                <a:spcPct val="150000"/>
              </a:lnSpc>
            </a:pPr>
            <a:endParaRPr lang="en-US" altLang="en-US" sz="2000">
              <a:latin typeface="Times New Roman" panose="02020603050405020304" pitchFamily="18" charset="0"/>
              <a:cs typeface="Times New Roman" panose="02020603050405020304" pitchFamily="18" charset="0"/>
            </a:endParaRPr>
          </a:p>
        </p:txBody>
      </p:sp>
      <p:pic>
        <p:nvPicPr>
          <p:cNvPr id="4301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2438400"/>
            <a:ext cx="83820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143000" y="762000"/>
            <a:ext cx="6343650" cy="950913"/>
          </a:xfrm>
        </p:spPr>
        <p:txBody>
          <a:bodyPr/>
          <a:lstStyle/>
          <a:p>
            <a:pPr algn="ctr"/>
            <a:r>
              <a:rPr lang="en-GB" altLang="en-US" b="1" i="1" dirty="0">
                <a:latin typeface="Times New Roman" panose="02020603050405020304" pitchFamily="18" charset="0"/>
                <a:cs typeface="Times New Roman" panose="02020603050405020304" pitchFamily="18" charset="0"/>
              </a:rPr>
              <a:t>Conc</a:t>
            </a:r>
            <a:r>
              <a:rPr lang="en-GB" altLang="en-US" i="1" dirty="0">
                <a:latin typeface="Times New Roman" panose="02020603050405020304" pitchFamily="18" charset="0"/>
                <a:cs typeface="Times New Roman" panose="02020603050405020304" pitchFamily="18" charset="0"/>
              </a:rPr>
              <a:t>lusion</a:t>
            </a:r>
            <a:endParaRPr lang="en-US" altLang="en-US" i="1" dirty="0">
              <a:latin typeface="Times New Roman" panose="02020603050405020304" pitchFamily="18" charset="0"/>
              <a:cs typeface="Times New Roman" panose="02020603050405020304" pitchFamily="18" charset="0"/>
            </a:endParaRPr>
          </a:p>
        </p:txBody>
      </p:sp>
      <p:sp>
        <p:nvSpPr>
          <p:cNvPr id="43011" name="Content Placeholder 2"/>
          <p:cNvSpPr>
            <a:spLocks noGrp="1"/>
          </p:cNvSpPr>
          <p:nvPr>
            <p:ph idx="1"/>
          </p:nvPr>
        </p:nvSpPr>
        <p:spPr>
          <a:xfrm>
            <a:off x="447675" y="2819400"/>
            <a:ext cx="8202613" cy="2974975"/>
          </a:xfrm>
        </p:spPr>
        <p:txBody>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From the above formulated business plan of the cafe named Taste &amp; Toast it can be summarised that it possess high possibilities of becoming successful in the market of food industry. The strengths can be acquired by becoming a unique product catering to the requirements of the  customers in the market. </a:t>
            </a:r>
            <a:endParaRPr lang="en-US" alt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5786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algn="ctr"/>
            <a:r>
              <a:rPr lang="en-US" altLang="en-US" b="1" i="1">
                <a:latin typeface="Times New Roman" panose="02020603050405020304" pitchFamily="18" charset="0"/>
                <a:cs typeface="Times New Roman" panose="02020603050405020304" pitchFamily="18" charset="0"/>
              </a:rPr>
              <a:t>References</a:t>
            </a:r>
          </a:p>
        </p:txBody>
      </p:sp>
      <p:sp>
        <p:nvSpPr>
          <p:cNvPr id="32771" name="Content Placeholder 2"/>
          <p:cNvSpPr>
            <a:spLocks noGrp="1"/>
          </p:cNvSpPr>
          <p:nvPr>
            <p:ph idx="1"/>
          </p:nvPr>
        </p:nvSpPr>
        <p:spPr>
          <a:xfrm>
            <a:off x="457200" y="2362200"/>
            <a:ext cx="8202613" cy="3429000"/>
          </a:xfrm>
        </p:spPr>
        <p:txBody>
          <a:bodyPr rtlCol="0">
            <a:noAutofit/>
          </a:bodyPr>
          <a:lstStyle/>
          <a:p>
            <a:r>
              <a:rPr lang="en-GB" dirty="0" err="1">
                <a:latin typeface="Times New Roman" panose="02020603050405020304" pitchFamily="18" charset="0"/>
                <a:cs typeface="Times New Roman" panose="02020603050405020304" pitchFamily="18" charset="0"/>
              </a:rPr>
              <a:t>Boustras</a:t>
            </a:r>
            <a:r>
              <a:rPr lang="en-GB" dirty="0">
                <a:latin typeface="Times New Roman" panose="02020603050405020304" pitchFamily="18" charset="0"/>
                <a:cs typeface="Times New Roman" panose="02020603050405020304" pitchFamily="18" charset="0"/>
              </a:rPr>
              <a:t>, G. and Waring, A., 2020. Towards a reconceptualization of safety and security, their interactions, and policy requirements in a 21st century context. </a:t>
            </a:r>
            <a:r>
              <a:rPr lang="en-GB" i="1" dirty="0">
                <a:latin typeface="Times New Roman" panose="02020603050405020304" pitchFamily="18" charset="0"/>
                <a:cs typeface="Times New Roman" panose="02020603050405020304" pitchFamily="18" charset="0"/>
              </a:rPr>
              <a:t>Safety Science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132</a:t>
            </a:r>
            <a:r>
              <a:rPr lang="en-GB" dirty="0">
                <a:latin typeface="Times New Roman" panose="02020603050405020304" pitchFamily="18" charset="0"/>
                <a:cs typeface="Times New Roman" panose="02020603050405020304" pitchFamily="18" charset="0"/>
              </a:rPr>
              <a:t>, p.104942.</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Chang, H.J. and </a:t>
            </a:r>
            <a:r>
              <a:rPr lang="en-GB" dirty="0" err="1">
                <a:latin typeface="Times New Roman" panose="02020603050405020304" pitchFamily="18" charset="0"/>
                <a:cs typeface="Times New Roman" panose="02020603050405020304" pitchFamily="18" charset="0"/>
              </a:rPr>
              <a:t>Andreoni</a:t>
            </a:r>
            <a:r>
              <a:rPr lang="en-GB" dirty="0">
                <a:latin typeface="Times New Roman" panose="02020603050405020304" pitchFamily="18" charset="0"/>
                <a:cs typeface="Times New Roman" panose="02020603050405020304" pitchFamily="18" charset="0"/>
              </a:rPr>
              <a:t>, A., 2020. Industrial policy in the 21st century. </a:t>
            </a:r>
            <a:r>
              <a:rPr lang="en-GB" i="1" dirty="0">
                <a:latin typeface="Times New Roman" panose="02020603050405020304" pitchFamily="18" charset="0"/>
                <a:cs typeface="Times New Roman" panose="02020603050405020304" pitchFamily="18" charset="0"/>
              </a:rPr>
              <a:t>Development and Change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51</a:t>
            </a:r>
            <a:r>
              <a:rPr lang="en-GB" dirty="0">
                <a:latin typeface="Times New Roman" panose="02020603050405020304" pitchFamily="18" charset="0"/>
                <a:cs typeface="Times New Roman" panose="02020603050405020304" pitchFamily="18" charset="0"/>
              </a:rPr>
              <a:t>(2), pp.324-351.</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Gunasekaran</a:t>
            </a:r>
            <a:r>
              <a:rPr lang="en-GB" dirty="0">
                <a:latin typeface="Times New Roman" panose="02020603050405020304" pitchFamily="18" charset="0"/>
                <a:cs typeface="Times New Roman" panose="02020603050405020304" pitchFamily="18" charset="0"/>
              </a:rPr>
              <a:t>, A., Subramanian, N. and Ngai, W.T.E., 2019. Quality management in the 21st century enterprises: Research pathway towards Industry 4.0. </a:t>
            </a:r>
            <a:r>
              <a:rPr lang="en-GB" i="1" dirty="0">
                <a:latin typeface="Times New Roman" panose="02020603050405020304" pitchFamily="18" charset="0"/>
                <a:cs typeface="Times New Roman" panose="02020603050405020304" pitchFamily="18" charset="0"/>
              </a:rPr>
              <a:t>International journal of production economics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207</a:t>
            </a:r>
            <a:r>
              <a:rPr lang="en-GB" dirty="0">
                <a:latin typeface="Times New Roman" panose="02020603050405020304" pitchFamily="18" charset="0"/>
                <a:cs typeface="Times New Roman" panose="02020603050405020304" pitchFamily="18" charset="0"/>
              </a:rPr>
              <a:t>, pp.125-129.</a:t>
            </a:r>
            <a:endParaRPr lang="en-US" dirty="0">
              <a:latin typeface="Times New Roman" panose="02020603050405020304" pitchFamily="18" charset="0"/>
              <a:cs typeface="Times New Roman" panose="02020603050405020304" pitchFamily="18" charset="0"/>
            </a:endParaRPr>
          </a:p>
          <a:p>
            <a:pPr algn="just" fontAlgn="auto">
              <a:lnSpc>
                <a:spcPct val="150000"/>
              </a:lnSpc>
              <a:spcAft>
                <a:spcPts val="0"/>
              </a:spcAft>
              <a:defRPr/>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7106" name="Rectangle 1"/>
          <p:cNvSpPr>
            <a:spLocks noGrp="1" noChangeArrowheads="1"/>
          </p:cNvSpPr>
          <p:nvPr>
            <p:ph type="title"/>
          </p:nvPr>
        </p:nvSpPr>
        <p:spPr>
          <a:xfrm>
            <a:off x="503238" y="2303463"/>
            <a:ext cx="8216900" cy="2087562"/>
          </a:xfrm>
        </p:spPr>
        <p:txBody>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6600" b="1" i="1">
                <a:solidFill>
                  <a:schemeClr val="bg1"/>
                </a:solidFill>
                <a:latin typeface="Times New Roman" panose="02020603050405020304" pitchFamily="18" charset="0"/>
                <a:cs typeface="Times New Roman" panose="02020603050405020304" pitchFamily="18" charset="0"/>
              </a:rPr>
              <a:t>Thank You </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8178</TotalTime>
  <Words>2664</Words>
  <Application>Microsoft Office PowerPoint</Application>
  <PresentationFormat>On-screen Show (4:3)</PresentationFormat>
  <Paragraphs>112</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Century Gothic</vt:lpstr>
      <vt:lpstr>Times New Roman</vt:lpstr>
      <vt:lpstr>Wingdings</vt:lpstr>
      <vt:lpstr>Wingdings 2</vt:lpstr>
      <vt:lpstr>Wingdings 3</vt:lpstr>
      <vt:lpstr>Quotable</vt:lpstr>
      <vt:lpstr>PowerPoint Presentation</vt:lpstr>
      <vt:lpstr>PowerPoint Presentation</vt:lpstr>
      <vt:lpstr>Introduction</vt:lpstr>
      <vt:lpstr>Overview of business</vt:lpstr>
      <vt:lpstr>Product or service</vt:lpstr>
      <vt:lpstr>Market Audit</vt:lpstr>
      <vt:lpstr>Continued…</vt:lpstr>
      <vt:lpstr>Target Market</vt:lpstr>
      <vt:lpstr>Marketing </vt:lpstr>
      <vt:lpstr>Management team</vt:lpstr>
      <vt:lpstr>Financial Plan</vt:lpstr>
      <vt:lpstr>Continue…</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Adrian Ulesan (2026789)</cp:lastModifiedBy>
  <cp:revision>835</cp:revision>
  <cp:lastPrinted>1601-01-01T00:00:00Z</cp:lastPrinted>
  <dcterms:created xsi:type="dcterms:W3CDTF">2010-05-23T14:28:12Z</dcterms:created>
  <dcterms:modified xsi:type="dcterms:W3CDTF">2022-03-23T15:42:47Z</dcterms:modified>
</cp:coreProperties>
</file>