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76" r:id="rId2"/>
    <p:sldId id="256" r:id="rId3"/>
    <p:sldId id="257" r:id="rId4"/>
    <p:sldId id="265" r:id="rId5"/>
    <p:sldId id="271" r:id="rId6"/>
    <p:sldId id="272" r:id="rId7"/>
    <p:sldId id="273" r:id="rId8"/>
    <p:sldId id="274" r:id="rId9"/>
    <p:sldId id="275" r:id="rId10"/>
    <p:sldId id="269" r:id="rId11"/>
    <p:sldId id="27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0724" autoAdjust="0"/>
  </p:normalViewPr>
  <p:slideViewPr>
    <p:cSldViewPr snapToGrid="0">
      <p:cViewPr varScale="1">
        <p:scale>
          <a:sx n="78" d="100"/>
          <a:sy n="78" d="100"/>
        </p:scale>
        <p:origin x="85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3DD2CC-9C0C-4653-BD8D-7D168670376C}"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4B09441B-9494-4F7D-A062-D549C410C242}">
      <dgm:prSet phldrT="[Text]" phldr="1" custT="1"/>
      <dgm:spPr/>
      <dgm:t>
        <a:bodyPr/>
        <a:lstStyle/>
        <a:p>
          <a:endParaRPr lang="en-US" sz="2400" dirty="0">
            <a:solidFill>
              <a:schemeClr val="accent1"/>
            </a:solidFill>
            <a:effectLst/>
            <a:latin typeface="Arial" panose="020B0604020202020204" pitchFamily="34" charset="0"/>
            <a:cs typeface="Arial" panose="020B0604020202020204" pitchFamily="34" charset="0"/>
          </a:endParaRPr>
        </a:p>
      </dgm:t>
    </dgm:pt>
    <dgm:pt modelId="{61D740BF-382C-4E71-96EE-D27320D14C09}" type="parTrans" cxnId="{2ECDD767-2F1B-4D8F-B24E-36F12865176A}">
      <dgm:prSet/>
      <dgm:spPr/>
      <dgm:t>
        <a:bodyPr/>
        <a:lstStyle/>
        <a:p>
          <a:endParaRPr lang="en-US" sz="24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95EFAC30-E09E-4348-B62C-8837E9BDE1E7}" type="sibTrans" cxnId="{2ECDD767-2F1B-4D8F-B24E-36F12865176A}">
      <dgm:prSet custT="1"/>
      <dgm:spPr/>
      <dgm:t>
        <a:bodyPr/>
        <a:lstStyle/>
        <a:p>
          <a:endParaRPr lang="en-US" sz="24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D6944C7F-DF77-4CE2-AEB2-D909E9276550}">
      <dgm:prSet phldrT="[Text]" custT="1"/>
      <dgm:spPr/>
      <dgm:t>
        <a:bodyPr/>
        <a:lstStyle/>
        <a:p>
          <a:pPr>
            <a:buFont typeface="Arial" panose="020B0604020202020204" pitchFamily="34" charset="0"/>
            <a:buChar char="•"/>
          </a:pPr>
          <a:r>
            <a:rPr lang="en-GB" sz="2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Language barrier </a:t>
          </a:r>
          <a:endParaRPr lang="en-US"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FA279253-F58A-4B0A-88EA-3259AFD90B72}" type="parTrans" cxnId="{0E33E90D-FC8B-42AB-A06F-E1173494BD85}">
      <dgm:prSet/>
      <dgm:spPr/>
      <dgm:t>
        <a:bodyPr/>
        <a:lstStyle/>
        <a:p>
          <a:endParaRPr lang="en-US" sz="24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AE78F46A-C54D-4321-86EF-4DA5EC26A5C1}" type="sibTrans" cxnId="{0E33E90D-FC8B-42AB-A06F-E1173494BD85}">
      <dgm:prSet/>
      <dgm:spPr/>
      <dgm:t>
        <a:bodyPr/>
        <a:lstStyle/>
        <a:p>
          <a:endParaRPr lang="en-US" sz="24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88A135C2-B44D-44A4-97C7-D9564D23A667}">
      <dgm:prSet phldrT="[Text]" phldr="1" custT="1"/>
      <dgm:spPr/>
      <dgm:t>
        <a:bodyPr/>
        <a:lstStyle/>
        <a:p>
          <a:endParaRPr lang="en-US" sz="2400" dirty="0">
            <a:solidFill>
              <a:schemeClr val="accent1"/>
            </a:solidFill>
            <a:effectLst/>
            <a:latin typeface="Arial" panose="020B0604020202020204" pitchFamily="34" charset="0"/>
            <a:cs typeface="Arial" panose="020B0604020202020204" pitchFamily="34" charset="0"/>
          </a:endParaRPr>
        </a:p>
      </dgm:t>
    </dgm:pt>
    <dgm:pt modelId="{F4D5716F-D563-4E58-A154-A2D952DB42F4}" type="parTrans" cxnId="{29670A00-0F94-4846-AE58-01FF52266E08}">
      <dgm:prSet/>
      <dgm:spPr/>
      <dgm:t>
        <a:bodyPr/>
        <a:lstStyle/>
        <a:p>
          <a:endParaRPr lang="en-US" sz="24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3E603BC9-2BAF-42E4-A380-2B8F02BCA28D}" type="sibTrans" cxnId="{29670A00-0F94-4846-AE58-01FF52266E08}">
      <dgm:prSet custT="1"/>
      <dgm:spPr/>
      <dgm:t>
        <a:bodyPr/>
        <a:lstStyle/>
        <a:p>
          <a:endParaRPr lang="en-US" sz="24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E9009F4A-94DA-473B-9DCB-F832E21C2451}">
      <dgm:prSet phldrT="[Text]" custT="1"/>
      <dgm:spPr/>
      <dgm:t>
        <a:bodyPr/>
        <a:lstStyle/>
        <a:p>
          <a:pPr>
            <a:buFont typeface="Arial" panose="020B0604020202020204" pitchFamily="34" charset="0"/>
            <a:buChar char="•"/>
          </a:pPr>
          <a:r>
            <a:rPr lang="en-GB"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Emerging norms and practices</a:t>
          </a:r>
          <a:endParaRPr lang="en-US"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5240CCE9-FA63-4408-9158-31606251D610}" type="parTrans" cxnId="{2928CFD6-D3F8-4444-BAEE-ED25F78D2DDE}">
      <dgm:prSet/>
      <dgm:spPr/>
      <dgm:t>
        <a:bodyPr/>
        <a:lstStyle/>
        <a:p>
          <a:endParaRPr lang="en-US" sz="24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58D6CA63-AD52-470F-8A01-2CD48A6109CA}" type="sibTrans" cxnId="{2928CFD6-D3F8-4444-BAEE-ED25F78D2DDE}">
      <dgm:prSet/>
      <dgm:spPr/>
      <dgm:t>
        <a:bodyPr/>
        <a:lstStyle/>
        <a:p>
          <a:endParaRPr lang="en-US" sz="24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28404F4B-1B60-4CE7-8171-AA318BF63EC2}">
      <dgm:prSet phldrT="[Text]" phldr="1" custT="1"/>
      <dgm:spPr/>
      <dgm:t>
        <a:bodyPr/>
        <a:lstStyle/>
        <a:p>
          <a:endParaRPr lang="en-US" sz="2400" dirty="0">
            <a:solidFill>
              <a:schemeClr val="accent1"/>
            </a:solidFill>
            <a:effectLst/>
            <a:latin typeface="Arial" panose="020B0604020202020204" pitchFamily="34" charset="0"/>
            <a:cs typeface="Arial" panose="020B0604020202020204" pitchFamily="34" charset="0"/>
          </a:endParaRPr>
        </a:p>
      </dgm:t>
    </dgm:pt>
    <dgm:pt modelId="{E229B842-373A-40D1-8869-AA9E875C268F}" type="parTrans" cxnId="{ABB5C6C2-AFEF-4318-843D-2F41A4E37B63}">
      <dgm:prSet/>
      <dgm:spPr/>
      <dgm:t>
        <a:bodyPr/>
        <a:lstStyle/>
        <a:p>
          <a:endParaRPr lang="en-US" sz="24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505CD202-1ADD-4BCF-9106-47A107B0D90F}" type="sibTrans" cxnId="{ABB5C6C2-AFEF-4318-843D-2F41A4E37B63}">
      <dgm:prSet custT="1"/>
      <dgm:spPr/>
      <dgm:t>
        <a:bodyPr/>
        <a:lstStyle/>
        <a:p>
          <a:endParaRPr lang="en-US" sz="24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24006E2A-6BD0-46D8-8F86-2F4FC1765A2D}">
      <dgm:prSet custT="1"/>
      <dgm:spPr/>
      <dgm:t>
        <a:bodyPr/>
        <a:lstStyle/>
        <a:p>
          <a:r>
            <a:rPr lang="en-GB"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Regional laws and regulations</a:t>
          </a:r>
          <a:endParaRPr lang="en-US"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036B8845-EE6E-43A4-A0F7-AB09C1ED78F1}" type="parTrans" cxnId="{7A99B6F2-1FCE-4B79-A270-FA481CD702FF}">
      <dgm:prSet/>
      <dgm:spPr/>
      <dgm:t>
        <a:bodyPr/>
        <a:lstStyle/>
        <a:p>
          <a:endParaRPr lang="en-US" sz="24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DA7443BC-F248-4ED9-8EB4-0D476750E845}" type="sibTrans" cxnId="{7A99B6F2-1FCE-4B79-A270-FA481CD702FF}">
      <dgm:prSet/>
      <dgm:spPr/>
      <dgm:t>
        <a:bodyPr/>
        <a:lstStyle/>
        <a:p>
          <a:endParaRPr lang="en-US" sz="24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gm:t>
    </dgm:pt>
    <dgm:pt modelId="{8542BF34-3873-413E-A6CD-FC9F813C8880}" type="pres">
      <dgm:prSet presAssocID="{4C3DD2CC-9C0C-4653-BD8D-7D168670376C}" presName="Name0" presStyleCnt="0">
        <dgm:presLayoutVars>
          <dgm:chMax/>
          <dgm:chPref/>
          <dgm:dir/>
          <dgm:animLvl val="lvl"/>
        </dgm:presLayoutVars>
      </dgm:prSet>
      <dgm:spPr/>
    </dgm:pt>
    <dgm:pt modelId="{A1C07189-F24F-4070-BF35-58A1A77370F9}" type="pres">
      <dgm:prSet presAssocID="{4B09441B-9494-4F7D-A062-D549C410C242}" presName="composite" presStyleCnt="0"/>
      <dgm:spPr/>
    </dgm:pt>
    <dgm:pt modelId="{C94ACEE3-2D38-48BA-85C2-8FEC3C6C413B}" type="pres">
      <dgm:prSet presAssocID="{4B09441B-9494-4F7D-A062-D549C410C242}" presName="Parent1" presStyleLbl="node1" presStyleIdx="0" presStyleCnt="6" custLinFactNeighborX="17143" custLinFactNeighborY="-1062">
        <dgm:presLayoutVars>
          <dgm:chMax val="1"/>
          <dgm:chPref val="1"/>
          <dgm:bulletEnabled val="1"/>
        </dgm:presLayoutVars>
      </dgm:prSet>
      <dgm:spPr/>
    </dgm:pt>
    <dgm:pt modelId="{3F399F8D-4FA5-42ED-BA8A-2E03BAAE145B}" type="pres">
      <dgm:prSet presAssocID="{4B09441B-9494-4F7D-A062-D549C410C242}" presName="Childtext1" presStyleLbl="revTx" presStyleIdx="0" presStyleCnt="3" custScaleX="143338" custScaleY="87604" custLinFactNeighborX="45910" custLinFactNeighborY="5438">
        <dgm:presLayoutVars>
          <dgm:chMax val="0"/>
          <dgm:chPref val="0"/>
          <dgm:bulletEnabled val="1"/>
        </dgm:presLayoutVars>
      </dgm:prSet>
      <dgm:spPr/>
    </dgm:pt>
    <dgm:pt modelId="{99FCA21B-8AD5-40B9-828C-2F9595F11B4B}" type="pres">
      <dgm:prSet presAssocID="{4B09441B-9494-4F7D-A062-D549C410C242}" presName="BalanceSpacing" presStyleCnt="0"/>
      <dgm:spPr/>
    </dgm:pt>
    <dgm:pt modelId="{78448D17-33AC-42F0-93B1-BBAE1BA7517A}" type="pres">
      <dgm:prSet presAssocID="{4B09441B-9494-4F7D-A062-D549C410C242}" presName="BalanceSpacing1" presStyleCnt="0"/>
      <dgm:spPr/>
    </dgm:pt>
    <dgm:pt modelId="{6899FF29-53FF-4708-8027-CFE358F16A57}" type="pres">
      <dgm:prSet presAssocID="{95EFAC30-E09E-4348-B62C-8837E9BDE1E7}" presName="Accent1Text" presStyleLbl="node1" presStyleIdx="1" presStyleCnt="6" custLinFactNeighborX="19286" custLinFactNeighborY="-3729"/>
      <dgm:spPr/>
    </dgm:pt>
    <dgm:pt modelId="{ECA0A672-DBDF-4D33-9F03-B06D9261A3A7}" type="pres">
      <dgm:prSet presAssocID="{95EFAC30-E09E-4348-B62C-8837E9BDE1E7}" presName="spaceBetweenRectangles" presStyleCnt="0"/>
      <dgm:spPr/>
    </dgm:pt>
    <dgm:pt modelId="{E48BE30F-82FA-4168-850A-E34DA59AB2B8}" type="pres">
      <dgm:prSet presAssocID="{88A135C2-B44D-44A4-97C7-D9564D23A667}" presName="composite" presStyleCnt="0"/>
      <dgm:spPr/>
    </dgm:pt>
    <dgm:pt modelId="{7F635DD7-98F1-43F2-A47C-A1E5E840DC62}" type="pres">
      <dgm:prSet presAssocID="{88A135C2-B44D-44A4-97C7-D9564D23A667}" presName="Parent1" presStyleLbl="node1" presStyleIdx="2" presStyleCnt="6" custLinFactNeighborX="-9643" custLinFactNeighborY="932">
        <dgm:presLayoutVars>
          <dgm:chMax val="1"/>
          <dgm:chPref val="1"/>
          <dgm:bulletEnabled val="1"/>
        </dgm:presLayoutVars>
      </dgm:prSet>
      <dgm:spPr/>
    </dgm:pt>
    <dgm:pt modelId="{95A97F35-F019-4110-80CD-8FDAF63369F4}" type="pres">
      <dgm:prSet presAssocID="{88A135C2-B44D-44A4-97C7-D9564D23A667}" presName="Childtext1" presStyleLbl="revTx" presStyleIdx="1" presStyleCnt="3" custScaleX="150063" custScaleY="95804" custLinFactNeighborX="-47006" custLinFactNeighborY="-8890">
        <dgm:presLayoutVars>
          <dgm:chMax val="0"/>
          <dgm:chPref val="0"/>
          <dgm:bulletEnabled val="1"/>
        </dgm:presLayoutVars>
      </dgm:prSet>
      <dgm:spPr/>
    </dgm:pt>
    <dgm:pt modelId="{439795E0-A0EE-494D-B30F-5DAE30D1546D}" type="pres">
      <dgm:prSet presAssocID="{88A135C2-B44D-44A4-97C7-D9564D23A667}" presName="BalanceSpacing" presStyleCnt="0"/>
      <dgm:spPr/>
    </dgm:pt>
    <dgm:pt modelId="{3AB2C023-7FB7-4776-9E2F-D801E4B8464F}" type="pres">
      <dgm:prSet presAssocID="{88A135C2-B44D-44A4-97C7-D9564D23A667}" presName="BalanceSpacing1" presStyleCnt="0"/>
      <dgm:spPr/>
    </dgm:pt>
    <dgm:pt modelId="{8F500ACF-1385-4BCA-B3E8-5B615F568BED}" type="pres">
      <dgm:prSet presAssocID="{3E603BC9-2BAF-42E4-A380-2B8F02BCA28D}" presName="Accent1Text" presStyleLbl="node1" presStyleIdx="3" presStyleCnt="6" custLinFactNeighborX="-9643"/>
      <dgm:spPr/>
    </dgm:pt>
    <dgm:pt modelId="{9085EAD9-F552-4021-99AE-A0B5AF17D97D}" type="pres">
      <dgm:prSet presAssocID="{3E603BC9-2BAF-42E4-A380-2B8F02BCA28D}" presName="spaceBetweenRectangles" presStyleCnt="0"/>
      <dgm:spPr/>
    </dgm:pt>
    <dgm:pt modelId="{ABDE4D35-AE57-4DF1-A5E2-20CAD81A02AA}" type="pres">
      <dgm:prSet presAssocID="{28404F4B-1B60-4CE7-8171-AA318BF63EC2}" presName="composite" presStyleCnt="0"/>
      <dgm:spPr/>
    </dgm:pt>
    <dgm:pt modelId="{A05B28F0-857E-4A82-B059-0ECCA778582D}" type="pres">
      <dgm:prSet presAssocID="{28404F4B-1B60-4CE7-8171-AA318BF63EC2}" presName="Parent1" presStyleLbl="node1" presStyleIdx="4" presStyleCnt="6" custLinFactNeighborX="35357" custLinFactNeighborY="1864">
        <dgm:presLayoutVars>
          <dgm:chMax val="1"/>
          <dgm:chPref val="1"/>
          <dgm:bulletEnabled val="1"/>
        </dgm:presLayoutVars>
      </dgm:prSet>
      <dgm:spPr/>
    </dgm:pt>
    <dgm:pt modelId="{450E6CD5-A56C-4A35-A07E-45A69AD242C0}" type="pres">
      <dgm:prSet presAssocID="{28404F4B-1B60-4CE7-8171-AA318BF63EC2}" presName="Childtext1" presStyleLbl="revTx" presStyleIdx="2" presStyleCnt="3" custScaleX="181990" custLinFactNeighborX="84074" custLinFactNeighborY="3107">
        <dgm:presLayoutVars>
          <dgm:chMax val="0"/>
          <dgm:chPref val="0"/>
          <dgm:bulletEnabled val="1"/>
        </dgm:presLayoutVars>
      </dgm:prSet>
      <dgm:spPr/>
    </dgm:pt>
    <dgm:pt modelId="{30023330-5227-424D-90DF-20EED61A65D1}" type="pres">
      <dgm:prSet presAssocID="{28404F4B-1B60-4CE7-8171-AA318BF63EC2}" presName="BalanceSpacing" presStyleCnt="0"/>
      <dgm:spPr/>
    </dgm:pt>
    <dgm:pt modelId="{E048FB56-F4E9-4366-BDC0-237D354C01B8}" type="pres">
      <dgm:prSet presAssocID="{28404F4B-1B60-4CE7-8171-AA318BF63EC2}" presName="BalanceSpacing1" presStyleCnt="0"/>
      <dgm:spPr/>
    </dgm:pt>
    <dgm:pt modelId="{37D1D6BC-76B1-40CC-8E31-DA0D9E5721F6}" type="pres">
      <dgm:prSet presAssocID="{505CD202-1ADD-4BCF-9106-47A107B0D90F}" presName="Accent1Text" presStyleLbl="node1" presStyleIdx="5" presStyleCnt="6" custLinFactNeighborX="33215" custLinFactNeighborY="178"/>
      <dgm:spPr/>
    </dgm:pt>
  </dgm:ptLst>
  <dgm:cxnLst>
    <dgm:cxn modelId="{29670A00-0F94-4846-AE58-01FF52266E08}" srcId="{4C3DD2CC-9C0C-4653-BD8D-7D168670376C}" destId="{88A135C2-B44D-44A4-97C7-D9564D23A667}" srcOrd="1" destOrd="0" parTransId="{F4D5716F-D563-4E58-A154-A2D952DB42F4}" sibTransId="{3E603BC9-2BAF-42E4-A380-2B8F02BCA28D}"/>
    <dgm:cxn modelId="{0E33E90D-FC8B-42AB-A06F-E1173494BD85}" srcId="{4B09441B-9494-4F7D-A062-D549C410C242}" destId="{D6944C7F-DF77-4CE2-AEB2-D909E9276550}" srcOrd="0" destOrd="0" parTransId="{FA279253-F58A-4B0A-88EA-3259AFD90B72}" sibTransId="{AE78F46A-C54D-4321-86EF-4DA5EC26A5C1}"/>
    <dgm:cxn modelId="{1F4AC31A-BC24-4048-93BC-8523B3EE76EF}" type="presOf" srcId="{95EFAC30-E09E-4348-B62C-8837E9BDE1E7}" destId="{6899FF29-53FF-4708-8027-CFE358F16A57}" srcOrd="0" destOrd="0" presId="urn:microsoft.com/office/officeart/2008/layout/AlternatingHexagons"/>
    <dgm:cxn modelId="{63116D62-4D2D-4945-A1C3-AFC312932FA6}" type="presOf" srcId="{4C3DD2CC-9C0C-4653-BD8D-7D168670376C}" destId="{8542BF34-3873-413E-A6CD-FC9F813C8880}" srcOrd="0" destOrd="0" presId="urn:microsoft.com/office/officeart/2008/layout/AlternatingHexagons"/>
    <dgm:cxn modelId="{3A3F5F47-C40B-456A-9762-18D4176AC878}" type="presOf" srcId="{4B09441B-9494-4F7D-A062-D549C410C242}" destId="{C94ACEE3-2D38-48BA-85C2-8FEC3C6C413B}" srcOrd="0" destOrd="0" presId="urn:microsoft.com/office/officeart/2008/layout/AlternatingHexagons"/>
    <dgm:cxn modelId="{2ECDD767-2F1B-4D8F-B24E-36F12865176A}" srcId="{4C3DD2CC-9C0C-4653-BD8D-7D168670376C}" destId="{4B09441B-9494-4F7D-A062-D549C410C242}" srcOrd="0" destOrd="0" parTransId="{61D740BF-382C-4E71-96EE-D27320D14C09}" sibTransId="{95EFAC30-E09E-4348-B62C-8837E9BDE1E7}"/>
    <dgm:cxn modelId="{4F281059-7B28-4F9A-800B-4A67801F36CD}" type="presOf" srcId="{3E603BC9-2BAF-42E4-A380-2B8F02BCA28D}" destId="{8F500ACF-1385-4BCA-B3E8-5B615F568BED}" srcOrd="0" destOrd="0" presId="urn:microsoft.com/office/officeart/2008/layout/AlternatingHexagons"/>
    <dgm:cxn modelId="{0C98CEBB-7E9F-426A-8FC6-5E58D91C18DB}" type="presOf" srcId="{88A135C2-B44D-44A4-97C7-D9564D23A667}" destId="{7F635DD7-98F1-43F2-A47C-A1E5E840DC62}" srcOrd="0" destOrd="0" presId="urn:microsoft.com/office/officeart/2008/layout/AlternatingHexagons"/>
    <dgm:cxn modelId="{1B1968BD-2204-46F3-BEC3-A6601C240AEB}" type="presOf" srcId="{E9009F4A-94DA-473B-9DCB-F832E21C2451}" destId="{95A97F35-F019-4110-80CD-8FDAF63369F4}" srcOrd="0" destOrd="0" presId="urn:microsoft.com/office/officeart/2008/layout/AlternatingHexagons"/>
    <dgm:cxn modelId="{ABB5C6C2-AFEF-4318-843D-2F41A4E37B63}" srcId="{4C3DD2CC-9C0C-4653-BD8D-7D168670376C}" destId="{28404F4B-1B60-4CE7-8171-AA318BF63EC2}" srcOrd="2" destOrd="0" parTransId="{E229B842-373A-40D1-8869-AA9E875C268F}" sibTransId="{505CD202-1ADD-4BCF-9106-47A107B0D90F}"/>
    <dgm:cxn modelId="{65F1D7C3-179D-49E8-86DE-B31B9AEEA979}" type="presOf" srcId="{24006E2A-6BD0-46D8-8F86-2F4FC1765A2D}" destId="{450E6CD5-A56C-4A35-A07E-45A69AD242C0}" srcOrd="0" destOrd="0" presId="urn:microsoft.com/office/officeart/2008/layout/AlternatingHexagons"/>
    <dgm:cxn modelId="{E4D2A7D2-B086-473B-AFDB-2A3983BDDE5C}" type="presOf" srcId="{505CD202-1ADD-4BCF-9106-47A107B0D90F}" destId="{37D1D6BC-76B1-40CC-8E31-DA0D9E5721F6}" srcOrd="0" destOrd="0" presId="urn:microsoft.com/office/officeart/2008/layout/AlternatingHexagons"/>
    <dgm:cxn modelId="{2928CFD6-D3F8-4444-BAEE-ED25F78D2DDE}" srcId="{88A135C2-B44D-44A4-97C7-D9564D23A667}" destId="{E9009F4A-94DA-473B-9DCB-F832E21C2451}" srcOrd="0" destOrd="0" parTransId="{5240CCE9-FA63-4408-9158-31606251D610}" sibTransId="{58D6CA63-AD52-470F-8A01-2CD48A6109CA}"/>
    <dgm:cxn modelId="{8D04FCD9-A86F-4C7B-949B-ADB72D7E5BA5}" type="presOf" srcId="{D6944C7F-DF77-4CE2-AEB2-D909E9276550}" destId="{3F399F8D-4FA5-42ED-BA8A-2E03BAAE145B}" srcOrd="0" destOrd="0" presId="urn:microsoft.com/office/officeart/2008/layout/AlternatingHexagons"/>
    <dgm:cxn modelId="{9AD4B6E9-377F-4875-98AF-9EE9EB47CA53}" type="presOf" srcId="{28404F4B-1B60-4CE7-8171-AA318BF63EC2}" destId="{A05B28F0-857E-4A82-B059-0ECCA778582D}" srcOrd="0" destOrd="0" presId="urn:microsoft.com/office/officeart/2008/layout/AlternatingHexagons"/>
    <dgm:cxn modelId="{7A99B6F2-1FCE-4B79-A270-FA481CD702FF}" srcId="{28404F4B-1B60-4CE7-8171-AA318BF63EC2}" destId="{24006E2A-6BD0-46D8-8F86-2F4FC1765A2D}" srcOrd="0" destOrd="0" parTransId="{036B8845-EE6E-43A4-A0F7-AB09C1ED78F1}" sibTransId="{DA7443BC-F248-4ED9-8EB4-0D476750E845}"/>
    <dgm:cxn modelId="{88F1D1E8-0923-4536-A93C-A3FD0E04B949}" type="presParOf" srcId="{8542BF34-3873-413E-A6CD-FC9F813C8880}" destId="{A1C07189-F24F-4070-BF35-58A1A77370F9}" srcOrd="0" destOrd="0" presId="urn:microsoft.com/office/officeart/2008/layout/AlternatingHexagons"/>
    <dgm:cxn modelId="{D46290A4-4EF4-4DE4-ADA4-8E3AE64CB958}" type="presParOf" srcId="{A1C07189-F24F-4070-BF35-58A1A77370F9}" destId="{C94ACEE3-2D38-48BA-85C2-8FEC3C6C413B}" srcOrd="0" destOrd="0" presId="urn:microsoft.com/office/officeart/2008/layout/AlternatingHexagons"/>
    <dgm:cxn modelId="{8BF40489-53D5-41FC-B7BA-49CAECC3182B}" type="presParOf" srcId="{A1C07189-F24F-4070-BF35-58A1A77370F9}" destId="{3F399F8D-4FA5-42ED-BA8A-2E03BAAE145B}" srcOrd="1" destOrd="0" presId="urn:microsoft.com/office/officeart/2008/layout/AlternatingHexagons"/>
    <dgm:cxn modelId="{669DAD95-347D-474A-A913-194E8DEC2E69}" type="presParOf" srcId="{A1C07189-F24F-4070-BF35-58A1A77370F9}" destId="{99FCA21B-8AD5-40B9-828C-2F9595F11B4B}" srcOrd="2" destOrd="0" presId="urn:microsoft.com/office/officeart/2008/layout/AlternatingHexagons"/>
    <dgm:cxn modelId="{AE9E27C0-FB0D-49C1-B9D1-3328E5A68F06}" type="presParOf" srcId="{A1C07189-F24F-4070-BF35-58A1A77370F9}" destId="{78448D17-33AC-42F0-93B1-BBAE1BA7517A}" srcOrd="3" destOrd="0" presId="urn:microsoft.com/office/officeart/2008/layout/AlternatingHexagons"/>
    <dgm:cxn modelId="{4D2A0CAF-ABFD-4F31-88C8-0D91FC579A8A}" type="presParOf" srcId="{A1C07189-F24F-4070-BF35-58A1A77370F9}" destId="{6899FF29-53FF-4708-8027-CFE358F16A57}" srcOrd="4" destOrd="0" presId="urn:microsoft.com/office/officeart/2008/layout/AlternatingHexagons"/>
    <dgm:cxn modelId="{B3DDC0F6-EC33-4CDB-9397-9D7BE70600DF}" type="presParOf" srcId="{8542BF34-3873-413E-A6CD-FC9F813C8880}" destId="{ECA0A672-DBDF-4D33-9F03-B06D9261A3A7}" srcOrd="1" destOrd="0" presId="urn:microsoft.com/office/officeart/2008/layout/AlternatingHexagons"/>
    <dgm:cxn modelId="{CFB75B51-5D0B-4001-9F68-B9D63C68E05D}" type="presParOf" srcId="{8542BF34-3873-413E-A6CD-FC9F813C8880}" destId="{E48BE30F-82FA-4168-850A-E34DA59AB2B8}" srcOrd="2" destOrd="0" presId="urn:microsoft.com/office/officeart/2008/layout/AlternatingHexagons"/>
    <dgm:cxn modelId="{3ABCC3FA-36E5-4D54-B72B-D9B71C92FFE8}" type="presParOf" srcId="{E48BE30F-82FA-4168-850A-E34DA59AB2B8}" destId="{7F635DD7-98F1-43F2-A47C-A1E5E840DC62}" srcOrd="0" destOrd="0" presId="urn:microsoft.com/office/officeart/2008/layout/AlternatingHexagons"/>
    <dgm:cxn modelId="{D671A4F1-1954-413C-8095-AF2597F70097}" type="presParOf" srcId="{E48BE30F-82FA-4168-850A-E34DA59AB2B8}" destId="{95A97F35-F019-4110-80CD-8FDAF63369F4}" srcOrd="1" destOrd="0" presId="urn:microsoft.com/office/officeart/2008/layout/AlternatingHexagons"/>
    <dgm:cxn modelId="{CACB98EE-F407-4A01-8AD1-2181F39D949F}" type="presParOf" srcId="{E48BE30F-82FA-4168-850A-E34DA59AB2B8}" destId="{439795E0-A0EE-494D-B30F-5DAE30D1546D}" srcOrd="2" destOrd="0" presId="urn:microsoft.com/office/officeart/2008/layout/AlternatingHexagons"/>
    <dgm:cxn modelId="{C6D4A3D6-112A-43F5-9719-AEBC9082BDAB}" type="presParOf" srcId="{E48BE30F-82FA-4168-850A-E34DA59AB2B8}" destId="{3AB2C023-7FB7-4776-9E2F-D801E4B8464F}" srcOrd="3" destOrd="0" presId="urn:microsoft.com/office/officeart/2008/layout/AlternatingHexagons"/>
    <dgm:cxn modelId="{9AB91757-DCCC-41CF-8F5F-43AD75007A17}" type="presParOf" srcId="{E48BE30F-82FA-4168-850A-E34DA59AB2B8}" destId="{8F500ACF-1385-4BCA-B3E8-5B615F568BED}" srcOrd="4" destOrd="0" presId="urn:microsoft.com/office/officeart/2008/layout/AlternatingHexagons"/>
    <dgm:cxn modelId="{E54ECC0D-A33E-4A25-A404-CD58BFFA44AC}" type="presParOf" srcId="{8542BF34-3873-413E-A6CD-FC9F813C8880}" destId="{9085EAD9-F552-4021-99AE-A0B5AF17D97D}" srcOrd="3" destOrd="0" presId="urn:microsoft.com/office/officeart/2008/layout/AlternatingHexagons"/>
    <dgm:cxn modelId="{5249AA0A-1016-4A95-AABB-FB6AE4EF30FC}" type="presParOf" srcId="{8542BF34-3873-413E-A6CD-FC9F813C8880}" destId="{ABDE4D35-AE57-4DF1-A5E2-20CAD81A02AA}" srcOrd="4" destOrd="0" presId="urn:microsoft.com/office/officeart/2008/layout/AlternatingHexagons"/>
    <dgm:cxn modelId="{9E150CCD-D792-49BF-9BE2-A64947F76D5F}" type="presParOf" srcId="{ABDE4D35-AE57-4DF1-A5E2-20CAD81A02AA}" destId="{A05B28F0-857E-4A82-B059-0ECCA778582D}" srcOrd="0" destOrd="0" presId="urn:microsoft.com/office/officeart/2008/layout/AlternatingHexagons"/>
    <dgm:cxn modelId="{ADB9B84C-BF18-45B7-9B71-21F607B1496F}" type="presParOf" srcId="{ABDE4D35-AE57-4DF1-A5E2-20CAD81A02AA}" destId="{450E6CD5-A56C-4A35-A07E-45A69AD242C0}" srcOrd="1" destOrd="0" presId="urn:microsoft.com/office/officeart/2008/layout/AlternatingHexagons"/>
    <dgm:cxn modelId="{17AAC01E-2A1B-4674-A24C-24ABF99A9570}" type="presParOf" srcId="{ABDE4D35-AE57-4DF1-A5E2-20CAD81A02AA}" destId="{30023330-5227-424D-90DF-20EED61A65D1}" srcOrd="2" destOrd="0" presId="urn:microsoft.com/office/officeart/2008/layout/AlternatingHexagons"/>
    <dgm:cxn modelId="{9F3DD8F3-8F07-440B-81B3-5FC5B394B71F}" type="presParOf" srcId="{ABDE4D35-AE57-4DF1-A5E2-20CAD81A02AA}" destId="{E048FB56-F4E9-4366-BDC0-237D354C01B8}" srcOrd="3" destOrd="0" presId="urn:microsoft.com/office/officeart/2008/layout/AlternatingHexagons"/>
    <dgm:cxn modelId="{48A901B8-CE58-4347-A940-8243506E9CB4}" type="presParOf" srcId="{ABDE4D35-AE57-4DF1-A5E2-20CAD81A02AA}" destId="{37D1D6BC-76B1-40CC-8E31-DA0D9E5721F6}"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4ACEE3-2D38-48BA-85C2-8FEC3C6C413B}">
      <dsp:nvSpPr>
        <dsp:cNvPr id="0" name=""/>
        <dsp:cNvSpPr/>
      </dsp:nvSpPr>
      <dsp:spPr>
        <a:xfrm rot="5400000">
          <a:off x="4565418" y="106270"/>
          <a:ext cx="1634935" cy="1422393"/>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US" sz="2400" kern="1200" dirty="0">
            <a:solidFill>
              <a:schemeClr val="accent1"/>
            </a:solidFill>
            <a:effectLst/>
            <a:latin typeface="Arial" panose="020B0604020202020204" pitchFamily="34" charset="0"/>
            <a:cs typeface="Arial" panose="020B0604020202020204" pitchFamily="34" charset="0"/>
          </a:endParaRPr>
        </a:p>
      </dsp:txBody>
      <dsp:txXfrm rot="-5400000">
        <a:off x="4893345" y="254776"/>
        <a:ext cx="979081" cy="1125381"/>
      </dsp:txXfrm>
    </dsp:sp>
    <dsp:sp modelId="{3F399F8D-4FA5-42ED-BA8A-2E03BAAE145B}">
      <dsp:nvSpPr>
        <dsp:cNvPr id="0" name=""/>
        <dsp:cNvSpPr/>
      </dsp:nvSpPr>
      <dsp:spPr>
        <a:xfrm>
          <a:off x="6335702" y="444037"/>
          <a:ext cx="2615327" cy="8593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Arial" panose="020B0604020202020204" pitchFamily="34" charset="0"/>
            <a:buNone/>
          </a:pPr>
          <a:r>
            <a:rPr lang="en-GB" sz="2400" kern="12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Language barrier </a:t>
          </a:r>
          <a:endParaRPr lang="en-US" sz="240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6335702" y="444037"/>
        <a:ext cx="2615327" cy="859361"/>
      </dsp:txXfrm>
    </dsp:sp>
    <dsp:sp modelId="{6899FF29-53FF-4708-8027-CFE358F16A57}">
      <dsp:nvSpPr>
        <dsp:cNvPr id="0" name=""/>
        <dsp:cNvSpPr/>
      </dsp:nvSpPr>
      <dsp:spPr>
        <a:xfrm rot="5400000">
          <a:off x="3059715" y="106270"/>
          <a:ext cx="1634935" cy="1422393"/>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rot="-5400000">
        <a:off x="3387642" y="254776"/>
        <a:ext cx="979081" cy="1125381"/>
      </dsp:txXfrm>
    </dsp:sp>
    <dsp:sp modelId="{7F635DD7-98F1-43F2-A47C-A1E5E840DC62}">
      <dsp:nvSpPr>
        <dsp:cNvPr id="0" name=""/>
        <dsp:cNvSpPr/>
      </dsp:nvSpPr>
      <dsp:spPr>
        <a:xfrm rot="5400000">
          <a:off x="3832059" y="1512147"/>
          <a:ext cx="1634935" cy="1422393"/>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US" sz="2400" kern="1200" dirty="0">
            <a:solidFill>
              <a:schemeClr val="accent1"/>
            </a:solidFill>
            <a:effectLst/>
            <a:latin typeface="Arial" panose="020B0604020202020204" pitchFamily="34" charset="0"/>
            <a:cs typeface="Arial" panose="020B0604020202020204" pitchFamily="34" charset="0"/>
          </a:endParaRPr>
        </a:p>
      </dsp:txBody>
      <dsp:txXfrm rot="-5400000">
        <a:off x="4159986" y="1660653"/>
        <a:ext cx="979081" cy="1125381"/>
      </dsp:txXfrm>
    </dsp:sp>
    <dsp:sp modelId="{95A97F35-F019-4110-80CD-8FDAF63369F4}">
      <dsp:nvSpPr>
        <dsp:cNvPr id="0" name=""/>
        <dsp:cNvSpPr/>
      </dsp:nvSpPr>
      <dsp:spPr>
        <a:xfrm>
          <a:off x="978916" y="1650999"/>
          <a:ext cx="2649707" cy="939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r" defTabSz="1066800">
            <a:lnSpc>
              <a:spcPct val="90000"/>
            </a:lnSpc>
            <a:spcBef>
              <a:spcPct val="0"/>
            </a:spcBef>
            <a:spcAft>
              <a:spcPct val="35000"/>
            </a:spcAft>
            <a:buFont typeface="Arial" panose="020B0604020202020204" pitchFamily="34" charset="0"/>
            <a:buNone/>
          </a:pPr>
          <a:r>
            <a:rPr lang="en-GB" sz="240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Emerging norms and practices</a:t>
          </a:r>
          <a:endParaRPr lang="en-US" sz="240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978916" y="1650999"/>
        <a:ext cx="2649707" cy="939800"/>
      </dsp:txXfrm>
    </dsp:sp>
    <dsp:sp modelId="{8F500ACF-1385-4BCA-B3E8-5B615F568BED}">
      <dsp:nvSpPr>
        <dsp:cNvPr id="0" name=""/>
        <dsp:cNvSpPr/>
      </dsp:nvSpPr>
      <dsp:spPr>
        <a:xfrm rot="5400000">
          <a:off x="5368245" y="1496909"/>
          <a:ext cx="1634935" cy="1422393"/>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rot="-5400000">
        <a:off x="5696172" y="1645415"/>
        <a:ext cx="979081" cy="1125381"/>
      </dsp:txXfrm>
    </dsp:sp>
    <dsp:sp modelId="{A05B28F0-857E-4A82-B059-0ECCA778582D}">
      <dsp:nvSpPr>
        <dsp:cNvPr id="0" name=""/>
        <dsp:cNvSpPr/>
      </dsp:nvSpPr>
      <dsp:spPr>
        <a:xfrm rot="5400000">
          <a:off x="4648183" y="2887548"/>
          <a:ext cx="1634935" cy="1422393"/>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US" sz="2400" kern="1200" dirty="0">
            <a:solidFill>
              <a:schemeClr val="accent1"/>
            </a:solidFill>
            <a:effectLst/>
            <a:latin typeface="Arial" panose="020B0604020202020204" pitchFamily="34" charset="0"/>
            <a:cs typeface="Arial" panose="020B0604020202020204" pitchFamily="34" charset="0"/>
          </a:endParaRPr>
        </a:p>
      </dsp:txBody>
      <dsp:txXfrm rot="-5400000">
        <a:off x="4976110" y="3036054"/>
        <a:ext cx="979081" cy="1125381"/>
      </dsp:txXfrm>
    </dsp:sp>
    <dsp:sp modelId="{450E6CD5-A56C-4A35-A07E-45A69AD242C0}">
      <dsp:nvSpPr>
        <dsp:cNvPr id="0" name=""/>
        <dsp:cNvSpPr/>
      </dsp:nvSpPr>
      <dsp:spPr>
        <a:xfrm>
          <a:off x="6503108" y="3135837"/>
          <a:ext cx="3320567" cy="9809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Regional laws and regulations</a:t>
          </a:r>
          <a:endParaRPr lang="en-US" sz="240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a:off x="6503108" y="3135837"/>
        <a:ext cx="3320567" cy="980961"/>
      </dsp:txXfrm>
    </dsp:sp>
    <dsp:sp modelId="{37D1D6BC-76B1-40CC-8E31-DA0D9E5721F6}">
      <dsp:nvSpPr>
        <dsp:cNvPr id="0" name=""/>
        <dsp:cNvSpPr/>
      </dsp:nvSpPr>
      <dsp:spPr>
        <a:xfrm rot="5400000">
          <a:off x="3081530" y="2887548"/>
          <a:ext cx="1634935" cy="1422393"/>
        </a:xfrm>
        <a:prstGeom prst="hexagon">
          <a:avLst>
            <a:gd name="adj" fmla="val 2500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dsp:txBody>
      <dsp:txXfrm rot="-5400000">
        <a:off x="3409457" y="3036054"/>
        <a:ext cx="979081" cy="1125381"/>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F8CE41-9389-4E85-A6CC-D569D4E00480}" type="datetimeFigureOut">
              <a:rPr lang="en-US" smtClean="0"/>
              <a:t>8/24/2022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FD4CFE-4927-466C-96B6-4DA3353733DA}" type="slidenum">
              <a:rPr lang="en-US" smtClean="0"/>
              <a:t>‹#›</a:t>
            </a:fld>
            <a:endParaRPr lang="en-US"/>
          </a:p>
        </p:txBody>
      </p:sp>
    </p:spTree>
    <p:extLst>
      <p:ext uri="{BB962C8B-B14F-4D97-AF65-F5344CB8AC3E}">
        <p14:creationId xmlns:p14="http://schemas.microsoft.com/office/powerpoint/2010/main" val="6784247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doi.org/10.1016/j.ibusrev.2010.11.002"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doi.org/10.13106/jafeb.2020.vol7.no10.581" TargetMode="External"/><Relationship Id="rId5" Type="http://schemas.openxmlformats.org/officeDocument/2006/relationships/hyperlink" Target="https://doi.org/10.18374/ijbr-17-2.8" TargetMode="External"/><Relationship Id="rId4" Type="http://schemas.openxmlformats.org/officeDocument/2006/relationships/hyperlink" Target="https://doi.org/10.24940/theijbm/2021/v9/i3/bm2102-00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FD4CFE-4927-466C-96B6-4DA3353733DA}" type="slidenum">
              <a:rPr lang="en-US" smtClean="0"/>
              <a:t>3</a:t>
            </a:fld>
            <a:endParaRPr lang="en-US"/>
          </a:p>
        </p:txBody>
      </p:sp>
    </p:spTree>
    <p:extLst>
      <p:ext uri="{BB962C8B-B14F-4D97-AF65-F5344CB8AC3E}">
        <p14:creationId xmlns:p14="http://schemas.microsoft.com/office/powerpoint/2010/main" val="3533780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Any commercial activity that actually occurs beyond state borders is referred to as "international business". Even at the most fundamental level, it refers to the exchange of products and offerings among different nations. But there are multiple differences between the two countries. This can be determined by analysing their environmental condition through various strategies and tools.  Crown Northampton is certainly a renowned family-owned business that is currently in its sixth generation of operation. The firm is aware of the significant role that leathercraft in the footwear industry has played in the history of the UK region and country. This honour is given for history and a commitment to achieving the highest standards has already been incorporated into every part of the footwear that they create even now. This is an academic report that will consider the macro-environmental concerns if Crown Northampton moves its production facility in the footwear industry to a developing country, Vietnam. This report will critically cover the PESTLE analysis, Hofstede’s value dimension and Porter’s diamond model to discuss the macro-environmental considerations. It will also go through the opportunities and risks that are associated with this transfer to Vietnam. This report will also discuss the barriers that the company may face during this global movement overseas. Finally, it will recommend some strategies that may help the company to enable the advancement of the transfer of production facility.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7FD4CFE-4927-466C-96B6-4DA3353733DA}" type="slidenum">
              <a:rPr lang="en-US" smtClean="0"/>
              <a:t>4</a:t>
            </a:fld>
            <a:endParaRPr lang="en-US"/>
          </a:p>
        </p:txBody>
      </p:sp>
    </p:spTree>
    <p:extLst>
      <p:ext uri="{BB962C8B-B14F-4D97-AF65-F5344CB8AC3E}">
        <p14:creationId xmlns:p14="http://schemas.microsoft.com/office/powerpoint/2010/main" val="1837275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Manufactured Products:</a:t>
            </a:r>
            <a:r>
              <a:rPr lang="en-GB" sz="1200" kern="1200" dirty="0">
                <a:solidFill>
                  <a:schemeClr val="tx1"/>
                </a:solidFill>
                <a:effectLst/>
                <a:latin typeface="+mn-lt"/>
                <a:ea typeface="+mn-ea"/>
                <a:cs typeface="+mn-cs"/>
              </a:rPr>
              <a:t> The convenient accessibility of raw materials and intermediate goods has been one of the main factors that many companies choose to shift their operations to a location that is considered to be overseas.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Increasing Profits:</a:t>
            </a:r>
            <a:r>
              <a:rPr lang="en-GB" sz="1200" kern="1200" dirty="0">
                <a:solidFill>
                  <a:schemeClr val="tx1"/>
                </a:solidFill>
                <a:effectLst/>
                <a:latin typeface="+mn-lt"/>
                <a:ea typeface="+mn-ea"/>
                <a:cs typeface="+mn-cs"/>
              </a:rPr>
              <a:t> The major objective of every corporation or firm is to maximize profits, which can be accomplished by lowering production costs, which in turn leads to an increase in profits. As a consequence of this, a big opportunity presents itself.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Skilled Workforce:</a:t>
            </a:r>
            <a:r>
              <a:rPr lang="en-GB" sz="1200" kern="1200" dirty="0">
                <a:solidFill>
                  <a:schemeClr val="tx1"/>
                </a:solidFill>
                <a:effectLst/>
                <a:latin typeface="+mn-lt"/>
                <a:ea typeface="+mn-ea"/>
                <a:cs typeface="+mn-cs"/>
              </a:rPr>
              <a:t> It is impossible to define the significance of having skilled personnel in any kind of enterprise because of how important it is.</a:t>
            </a:r>
          </a:p>
          <a:p>
            <a:r>
              <a:rPr lang="en-GB" sz="1200" b="1" kern="1200" dirty="0">
                <a:solidFill>
                  <a:schemeClr val="tx1"/>
                </a:solidFill>
                <a:effectLst/>
                <a:latin typeface="+mn-lt"/>
                <a:ea typeface="+mn-ea"/>
                <a:cs typeface="+mn-cs"/>
              </a:rPr>
              <a:t>Competitive Advantages:</a:t>
            </a:r>
            <a:r>
              <a:rPr lang="en-GB" sz="1200" kern="1200" dirty="0">
                <a:solidFill>
                  <a:schemeClr val="tx1"/>
                </a:solidFill>
                <a:effectLst/>
                <a:latin typeface="+mn-lt"/>
                <a:ea typeface="+mn-ea"/>
                <a:cs typeface="+mn-cs"/>
              </a:rPr>
              <a:t>  When an organization grows its manufacturing to some other country, the other companies in that region get aware of the shift, providing the business with a benefit in the race for customers in that nation.</a:t>
            </a:r>
          </a:p>
          <a:p>
            <a:endParaRPr lang="en-US" dirty="0"/>
          </a:p>
        </p:txBody>
      </p:sp>
      <p:sp>
        <p:nvSpPr>
          <p:cNvPr id="4" name="Slide Number Placeholder 3"/>
          <p:cNvSpPr>
            <a:spLocks noGrp="1"/>
          </p:cNvSpPr>
          <p:nvPr>
            <p:ph type="sldNum" sz="quarter" idx="5"/>
          </p:nvPr>
        </p:nvSpPr>
        <p:spPr/>
        <p:txBody>
          <a:bodyPr/>
          <a:lstStyle/>
          <a:p>
            <a:fld id="{47FD4CFE-4927-466C-96B6-4DA3353733DA}" type="slidenum">
              <a:rPr lang="en-US" smtClean="0"/>
              <a:t>5</a:t>
            </a:fld>
            <a:endParaRPr lang="en-US"/>
          </a:p>
        </p:txBody>
      </p:sp>
    </p:spTree>
    <p:extLst>
      <p:ext uri="{BB962C8B-B14F-4D97-AF65-F5344CB8AC3E}">
        <p14:creationId xmlns:p14="http://schemas.microsoft.com/office/powerpoint/2010/main" val="3233586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High Rate of Employee Turnover: </a:t>
            </a:r>
            <a:r>
              <a:rPr lang="en-GB" sz="1200" kern="1200" dirty="0">
                <a:solidFill>
                  <a:schemeClr val="tx1"/>
                </a:solidFill>
                <a:effectLst/>
                <a:latin typeface="+mn-lt"/>
                <a:ea typeface="+mn-ea"/>
                <a:cs typeface="+mn-cs"/>
              </a:rPr>
              <a:t>In spite of the fact that Vietnam has professional labour and a large number of individuals who are trained, those individuals nevertheless require professional knowledge in a way to open the firm and function well </a:t>
            </a:r>
          </a:p>
          <a:p>
            <a:r>
              <a:rPr lang="en-GB" sz="1200" b="1" kern="1200" dirty="0">
                <a:solidFill>
                  <a:schemeClr val="tx1"/>
                </a:solidFill>
                <a:effectLst/>
                <a:latin typeface="+mn-lt"/>
                <a:ea typeface="+mn-ea"/>
                <a:cs typeface="+mn-cs"/>
              </a:rPr>
              <a:t>Variations Occurring in Different Regions:</a:t>
            </a:r>
            <a:r>
              <a:rPr lang="en-GB" sz="1200" kern="1200" dirty="0">
                <a:solidFill>
                  <a:schemeClr val="tx1"/>
                </a:solidFill>
                <a:effectLst/>
                <a:latin typeface="+mn-lt"/>
                <a:ea typeface="+mn-ea"/>
                <a:cs typeface="+mn-cs"/>
              </a:rPr>
              <a:t> Although the business has its headquarters in Northampton at the moment, it is contemplating moving some of its operations to Vietnam. </a:t>
            </a:r>
          </a:p>
          <a:p>
            <a:r>
              <a:rPr lang="en-GB" sz="1200" b="1" kern="1200" dirty="0">
                <a:solidFill>
                  <a:schemeClr val="tx1"/>
                </a:solidFill>
                <a:effectLst/>
                <a:latin typeface="+mn-lt"/>
                <a:ea typeface="+mn-ea"/>
                <a:cs typeface="+mn-cs"/>
              </a:rPr>
              <a:t>Disclosure of Private Data:</a:t>
            </a:r>
            <a:r>
              <a:rPr lang="en-GB" sz="1200" kern="1200" dirty="0">
                <a:solidFill>
                  <a:schemeClr val="tx1"/>
                </a:solidFill>
                <a:effectLst/>
                <a:latin typeface="+mn-lt"/>
                <a:ea typeface="+mn-ea"/>
                <a:cs typeface="+mn-cs"/>
              </a:rPr>
              <a:t> There is a possibility that additional confidential material will be divulged as a result of the firm's decision to move its operations to Vietnam </a:t>
            </a:r>
          </a:p>
          <a:p>
            <a:r>
              <a:rPr lang="en-GB" sz="1200" b="1" kern="1200" dirty="0">
                <a:solidFill>
                  <a:schemeClr val="tx1"/>
                </a:solidFill>
                <a:effectLst/>
                <a:latin typeface="+mn-lt"/>
                <a:ea typeface="+mn-ea"/>
                <a:cs typeface="+mn-cs"/>
              </a:rPr>
              <a:t>Work period:</a:t>
            </a:r>
            <a:r>
              <a:rPr lang="en-GB" sz="1200" kern="1200" dirty="0">
                <a:solidFill>
                  <a:schemeClr val="tx1"/>
                </a:solidFill>
                <a:effectLst/>
                <a:latin typeface="+mn-lt"/>
                <a:ea typeface="+mn-ea"/>
                <a:cs typeface="+mn-cs"/>
              </a:rPr>
              <a:t> When a company moves its production facilities to a new site, the corporation needs qualified workers who are willing to put in more hours during the first phase of the firm's operations. In the event that this cannot be accomplished, there is still the possibility of relocating the company to Vietnam </a:t>
            </a:r>
          </a:p>
          <a:p>
            <a:endParaRPr lang="en-US" dirty="0"/>
          </a:p>
        </p:txBody>
      </p:sp>
      <p:sp>
        <p:nvSpPr>
          <p:cNvPr id="4" name="Slide Number Placeholder 3"/>
          <p:cNvSpPr>
            <a:spLocks noGrp="1"/>
          </p:cNvSpPr>
          <p:nvPr>
            <p:ph type="sldNum" sz="quarter" idx="5"/>
          </p:nvPr>
        </p:nvSpPr>
        <p:spPr/>
        <p:txBody>
          <a:bodyPr/>
          <a:lstStyle/>
          <a:p>
            <a:fld id="{47FD4CFE-4927-466C-96B6-4DA3353733DA}" type="slidenum">
              <a:rPr lang="en-US" smtClean="0"/>
              <a:t>6</a:t>
            </a:fld>
            <a:endParaRPr lang="en-US"/>
          </a:p>
        </p:txBody>
      </p:sp>
    </p:spTree>
    <p:extLst>
      <p:ext uri="{BB962C8B-B14F-4D97-AF65-F5344CB8AC3E}">
        <p14:creationId xmlns:p14="http://schemas.microsoft.com/office/powerpoint/2010/main" val="291663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Language barrier:</a:t>
            </a:r>
            <a:r>
              <a:rPr lang="en-GB" sz="1200" kern="1200" dirty="0">
                <a:solidFill>
                  <a:schemeClr val="tx1"/>
                </a:solidFill>
                <a:effectLst/>
                <a:latin typeface="+mn-lt"/>
                <a:ea typeface="+mn-ea"/>
                <a:cs typeface="+mn-cs"/>
              </a:rPr>
              <a:t> Running a venture in a completely new region has a number of challenges, not the least of which is the language issue. However, things become more challenging when the company experiences difficulties in communicating.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Emerging norms and practices:</a:t>
            </a:r>
            <a:r>
              <a:rPr lang="en-GB" sz="1200" kern="1200" dirty="0">
                <a:solidFill>
                  <a:schemeClr val="tx1"/>
                </a:solidFill>
                <a:effectLst/>
                <a:latin typeface="+mn-lt"/>
                <a:ea typeface="+mn-ea"/>
                <a:cs typeface="+mn-cs"/>
              </a:rPr>
              <a:t> It is essential to familiarize oneself with the traditions and practices of the foreign culture in order to attract the interest of prospective clients in a new place. Before introducing the business to the customers in that location, it is vital to conduct research on the suitable ways, norms, cultures, and practices of that area.</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Regional laws and regulations:</a:t>
            </a:r>
            <a:r>
              <a:rPr lang="en-GB" sz="1200" kern="1200" dirty="0">
                <a:solidFill>
                  <a:schemeClr val="tx1"/>
                </a:solidFill>
                <a:effectLst/>
                <a:latin typeface="+mn-lt"/>
                <a:ea typeface="+mn-ea"/>
                <a:cs typeface="+mn-cs"/>
              </a:rPr>
              <a:t> If a corporation does not make the effort to grasp the local laws, practices, and laws and guidelines, doing business in a new area can be challenging.</a:t>
            </a:r>
            <a:endParaRPr lang="en-US" dirty="0"/>
          </a:p>
        </p:txBody>
      </p:sp>
      <p:sp>
        <p:nvSpPr>
          <p:cNvPr id="4" name="Slide Number Placeholder 3"/>
          <p:cNvSpPr>
            <a:spLocks noGrp="1"/>
          </p:cNvSpPr>
          <p:nvPr>
            <p:ph type="sldNum" sz="quarter" idx="5"/>
          </p:nvPr>
        </p:nvSpPr>
        <p:spPr/>
        <p:txBody>
          <a:bodyPr/>
          <a:lstStyle/>
          <a:p>
            <a:fld id="{47FD4CFE-4927-466C-96B6-4DA3353733DA}" type="slidenum">
              <a:rPr lang="en-US" smtClean="0"/>
              <a:t>7</a:t>
            </a:fld>
            <a:endParaRPr lang="en-US"/>
          </a:p>
        </p:txBody>
      </p:sp>
    </p:spTree>
    <p:extLst>
      <p:ext uri="{BB962C8B-B14F-4D97-AF65-F5344CB8AC3E}">
        <p14:creationId xmlns:p14="http://schemas.microsoft.com/office/powerpoint/2010/main" val="1747289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On account of its generally low pay standards, the nation is acquiring a market advantage for manufacturing operations that require a lot of manual </a:t>
            </a:r>
            <a:r>
              <a:rPr lang="en-US" sz="1200" dirty="0" err="1">
                <a:latin typeface="Arial" panose="020B0604020202020204" pitchFamily="34" charset="0"/>
                <a:cs typeface="Arial" panose="020B0604020202020204" pitchFamily="34" charset="0"/>
              </a:rPr>
              <a:t>labour</a:t>
            </a:r>
            <a:r>
              <a:rPr lang="en-US" sz="1200" dirty="0">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In addition, in comparison to people from other countries in the ASEAN zone, the Vietnamese tend to excel in the scientific revolution. This gives a solid foundation for potential future growth in strong technological programmes.</a:t>
            </a: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Even though cross-culture brings difficulties in several sectors of business, it brings many more cultural backgrounds and helps make production versatile. </a:t>
            </a:r>
            <a:endParaRPr lang="en-US" sz="1200" dirty="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7FD4CFE-4927-466C-96B6-4DA3353733DA}" type="slidenum">
              <a:rPr lang="en-US" smtClean="0"/>
              <a:t>8</a:t>
            </a:fld>
            <a:endParaRPr lang="en-US"/>
          </a:p>
        </p:txBody>
      </p:sp>
    </p:spTree>
    <p:extLst>
      <p:ext uri="{BB962C8B-B14F-4D97-AF65-F5344CB8AC3E}">
        <p14:creationId xmlns:p14="http://schemas.microsoft.com/office/powerpoint/2010/main" val="4078997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50000"/>
              </a:lnSpc>
              <a:buFont typeface="Arial" panose="020B0604020202020204" pitchFamily="34" charset="0"/>
              <a:buChar char="•"/>
            </a:pPr>
            <a:r>
              <a:rPr lang="en-GB" sz="1200" dirty="0">
                <a:latin typeface="Arial" panose="020B0604020202020204" pitchFamily="34" charset="0"/>
                <a:ea typeface="Calibri" panose="020F0502020204030204" pitchFamily="34" charset="0"/>
                <a:cs typeface="Arial" panose="020B0604020202020204" pitchFamily="34" charset="0"/>
              </a:rPr>
              <a:t>If the targeted organisation is a publicly-traded firm, traders should pay more attention to the relevant overseas investment restriction. </a:t>
            </a: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Traders need to take into account that the public officials are allowed to build offers to a specific group of venture capitalists for specific types of initiatives (such as those involving real estate and building, for example).</a:t>
            </a:r>
            <a:endParaRPr lang="en-US" sz="1200" dirty="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7FD4CFE-4927-466C-96B6-4DA3353733DA}" type="slidenum">
              <a:rPr lang="en-US" smtClean="0"/>
              <a:t>9</a:t>
            </a:fld>
            <a:endParaRPr lang="en-US"/>
          </a:p>
        </p:txBody>
      </p:sp>
    </p:spTree>
    <p:extLst>
      <p:ext uri="{BB962C8B-B14F-4D97-AF65-F5344CB8AC3E}">
        <p14:creationId xmlns:p14="http://schemas.microsoft.com/office/powerpoint/2010/main" val="22172947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Vietnam being a developing country, has been making great progress in domestic and global business worldwide. Thus, countries from other regions are also getting interested in doing business in Vietnam. Such a business is Northampton footwear from Northampton, UK. Crown Northampton can consider the macro-environmental concerns that are found in the PESTLE analysis, Hofstede value dimension and Porter’s diamond model above. It is a developing country and has numerous trade facilities that are growing day by day. This was an academic report that critically discussed the macro-environmental concerns of moving production facilities in Vietnam. This report has gone through potential opportunities and risks that are associated with this shifting overseas. It has discussed some barriers to foreign production. Finally, it has recommended some strategies that are appropriate for business in Vietnam.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7FD4CFE-4927-466C-96B6-4DA3353733DA}" type="slidenum">
              <a:rPr lang="en-US" smtClean="0"/>
              <a:t>10</a:t>
            </a:fld>
            <a:endParaRPr lang="en-US"/>
          </a:p>
        </p:txBody>
      </p:sp>
    </p:spTree>
    <p:extLst>
      <p:ext uri="{BB962C8B-B14F-4D97-AF65-F5344CB8AC3E}">
        <p14:creationId xmlns:p14="http://schemas.microsoft.com/office/powerpoint/2010/main" val="206854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lgn="ctr">
              <a:buNone/>
            </a:pPr>
            <a:r>
              <a:rPr lang="en-US" sz="2000" b="1" dirty="0">
                <a:solidFill>
                  <a:schemeClr val="tx1"/>
                </a:solidFill>
              </a:rPr>
              <a:t>Reference</a:t>
            </a:r>
          </a:p>
          <a:p>
            <a:r>
              <a:rPr lang="en-GB" dirty="0">
                <a:solidFill>
                  <a:schemeClr val="tx1"/>
                </a:solidFill>
              </a:rPr>
              <a:t>Anwar, S., &amp; Nguyen, L. (2021). Foreign direct investment and export </a:t>
            </a:r>
            <a:r>
              <a:rPr lang="en-GB" dirty="0" err="1">
                <a:solidFill>
                  <a:schemeClr val="tx1"/>
                </a:solidFill>
              </a:rPr>
              <a:t>spillovers</a:t>
            </a:r>
            <a:r>
              <a:rPr lang="en-GB" dirty="0">
                <a:solidFill>
                  <a:schemeClr val="tx1"/>
                </a:solidFill>
              </a:rPr>
              <a:t>: Evidence from Vietnam. </a:t>
            </a:r>
            <a:r>
              <a:rPr lang="en-GB" i="1" dirty="0">
                <a:solidFill>
                  <a:schemeClr val="tx1"/>
                </a:solidFill>
              </a:rPr>
              <a:t>International Business Review</a:t>
            </a:r>
            <a:r>
              <a:rPr lang="en-GB" dirty="0">
                <a:solidFill>
                  <a:schemeClr val="tx1"/>
                </a:solidFill>
              </a:rPr>
              <a:t>, </a:t>
            </a:r>
            <a:r>
              <a:rPr lang="en-GB" i="1" dirty="0">
                <a:solidFill>
                  <a:schemeClr val="tx1"/>
                </a:solidFill>
              </a:rPr>
              <a:t>20</a:t>
            </a:r>
            <a:r>
              <a:rPr lang="en-GB" dirty="0">
                <a:solidFill>
                  <a:schemeClr val="tx1"/>
                </a:solidFill>
              </a:rPr>
              <a:t>(2), 177-193. </a:t>
            </a:r>
            <a:r>
              <a:rPr lang="en-GB" u="sng" dirty="0">
                <a:solidFill>
                  <a:schemeClr val="tx1"/>
                </a:solidFill>
                <a:hlinkClick r:id="rId3">
                  <a:extLst>
                    <a:ext uri="{A12FA001-AC4F-418D-AE19-62706E023703}">
                      <ahyp:hlinkClr xmlns:ahyp="http://schemas.microsoft.com/office/drawing/2018/hyperlinkcolor" val="tx"/>
                    </a:ext>
                  </a:extLst>
                </a:hlinkClick>
              </a:rPr>
              <a:t>https://doi.org/10.1016/j.ibusrev.2010.11.002</a:t>
            </a:r>
            <a:endParaRPr lang="en-US" dirty="0">
              <a:solidFill>
                <a:schemeClr val="tx1"/>
              </a:solidFill>
            </a:endParaRPr>
          </a:p>
          <a:p>
            <a:r>
              <a:rPr lang="en-GB" dirty="0">
                <a:solidFill>
                  <a:schemeClr val="tx1"/>
                </a:solidFill>
              </a:rPr>
              <a:t>Dao, H. (2021). Attracting Foreign Direct Investment and FDI’s Impact on Economic Development in Vietnam. </a:t>
            </a:r>
            <a:r>
              <a:rPr lang="en-GB" i="1" dirty="0">
                <a:solidFill>
                  <a:schemeClr val="tx1"/>
                </a:solidFill>
              </a:rPr>
              <a:t>The International Journal Of Business &amp;Amp; Management</a:t>
            </a:r>
            <a:r>
              <a:rPr lang="en-GB" dirty="0">
                <a:solidFill>
                  <a:schemeClr val="tx1"/>
                </a:solidFill>
              </a:rPr>
              <a:t>, </a:t>
            </a:r>
            <a:r>
              <a:rPr lang="en-GB" i="1" dirty="0">
                <a:solidFill>
                  <a:schemeClr val="tx1"/>
                </a:solidFill>
              </a:rPr>
              <a:t>9</a:t>
            </a:r>
            <a:r>
              <a:rPr lang="en-GB" dirty="0">
                <a:solidFill>
                  <a:schemeClr val="tx1"/>
                </a:solidFill>
              </a:rPr>
              <a:t>(3). </a:t>
            </a:r>
            <a:r>
              <a:rPr lang="en-GB" u="sng" dirty="0">
                <a:solidFill>
                  <a:schemeClr val="tx1"/>
                </a:solidFill>
                <a:hlinkClick r:id="rId4">
                  <a:extLst>
                    <a:ext uri="{A12FA001-AC4F-418D-AE19-62706E023703}">
                      <ahyp:hlinkClr xmlns:ahyp="http://schemas.microsoft.com/office/drawing/2018/hyperlinkcolor" val="tx"/>
                    </a:ext>
                  </a:extLst>
                </a:hlinkClick>
              </a:rPr>
              <a:t>https://doi.org/10.24940/theijbm/2021/v9/i3/bm2102-002</a:t>
            </a:r>
            <a:endParaRPr lang="en-US" dirty="0">
              <a:solidFill>
                <a:schemeClr val="tx1"/>
              </a:solidFill>
            </a:endParaRPr>
          </a:p>
          <a:p>
            <a:r>
              <a:rPr lang="en-GB" dirty="0">
                <a:solidFill>
                  <a:schemeClr val="tx1"/>
                </a:solidFill>
              </a:rPr>
              <a:t>Hung, D. (2017). EXPERIMENTAL STUDY ON FACTORS AFFECTING THE ATTRACTION OF FOREIGN DIRECT INVESTMENT IN VIETNAM. </a:t>
            </a:r>
            <a:r>
              <a:rPr lang="en-GB" i="1" dirty="0">
                <a:solidFill>
                  <a:schemeClr val="tx1"/>
                </a:solidFill>
              </a:rPr>
              <a:t>International Journal Of Business Research</a:t>
            </a:r>
            <a:r>
              <a:rPr lang="en-GB" dirty="0">
                <a:solidFill>
                  <a:schemeClr val="tx1"/>
                </a:solidFill>
              </a:rPr>
              <a:t>, </a:t>
            </a:r>
            <a:r>
              <a:rPr lang="en-GB" i="1" dirty="0">
                <a:solidFill>
                  <a:schemeClr val="tx1"/>
                </a:solidFill>
              </a:rPr>
              <a:t>17</a:t>
            </a:r>
            <a:r>
              <a:rPr lang="en-GB" dirty="0">
                <a:solidFill>
                  <a:schemeClr val="tx1"/>
                </a:solidFill>
              </a:rPr>
              <a:t>(2), 101-108. </a:t>
            </a:r>
            <a:r>
              <a:rPr lang="en-GB" u="sng" dirty="0">
                <a:solidFill>
                  <a:schemeClr val="tx1"/>
                </a:solidFill>
                <a:hlinkClick r:id="rId5">
                  <a:extLst>
                    <a:ext uri="{A12FA001-AC4F-418D-AE19-62706E023703}">
                      <ahyp:hlinkClr xmlns:ahyp="http://schemas.microsoft.com/office/drawing/2018/hyperlinkcolor" val="tx"/>
                    </a:ext>
                  </a:extLst>
                </a:hlinkClick>
              </a:rPr>
              <a:t>https://doi.org/10.18374/ijbr-17-2.8</a:t>
            </a:r>
            <a:endParaRPr lang="en-US" dirty="0">
              <a:solidFill>
                <a:schemeClr val="tx1"/>
              </a:solidFill>
            </a:endParaRPr>
          </a:p>
          <a:p>
            <a:r>
              <a:rPr lang="en-GB" dirty="0">
                <a:solidFill>
                  <a:schemeClr val="tx1"/>
                </a:solidFill>
              </a:rPr>
              <a:t>NGUYEN, C. (2020). The Impact of Foreign Direct Investment, Aid and Exports on Economic Growth in Vietnam. </a:t>
            </a:r>
            <a:r>
              <a:rPr lang="en-GB" i="1" dirty="0">
                <a:solidFill>
                  <a:schemeClr val="tx1"/>
                </a:solidFill>
              </a:rPr>
              <a:t>The Journal Of Asian Finance, Economics And Business</a:t>
            </a:r>
            <a:r>
              <a:rPr lang="en-GB" dirty="0">
                <a:solidFill>
                  <a:schemeClr val="tx1"/>
                </a:solidFill>
              </a:rPr>
              <a:t>, </a:t>
            </a:r>
            <a:r>
              <a:rPr lang="en-GB" i="1" dirty="0">
                <a:solidFill>
                  <a:schemeClr val="tx1"/>
                </a:solidFill>
              </a:rPr>
              <a:t>7</a:t>
            </a:r>
            <a:r>
              <a:rPr lang="en-GB" dirty="0">
                <a:solidFill>
                  <a:schemeClr val="tx1"/>
                </a:solidFill>
              </a:rPr>
              <a:t>(10), 581-589. </a:t>
            </a:r>
            <a:r>
              <a:rPr lang="en-GB" u="sng" dirty="0">
                <a:solidFill>
                  <a:schemeClr val="tx1"/>
                </a:solidFill>
                <a:hlinkClick r:id="rId6">
                  <a:extLst>
                    <a:ext uri="{A12FA001-AC4F-418D-AE19-62706E023703}">
                      <ahyp:hlinkClr xmlns:ahyp="http://schemas.microsoft.com/office/drawing/2018/hyperlinkcolor" val="tx"/>
                    </a:ext>
                  </a:extLst>
                </a:hlinkClick>
              </a:rPr>
              <a:t>https://doi.org/10.13106/jafeb.2020.vol7.no10.581</a:t>
            </a:r>
            <a:endParaRPr lang="en-US" dirty="0">
              <a:solidFill>
                <a:schemeClr val="tx1"/>
              </a:solidFill>
            </a:endParaRPr>
          </a:p>
          <a:p>
            <a:r>
              <a:rPr lang="en-GB" dirty="0">
                <a:solidFill>
                  <a:schemeClr val="tx1"/>
                </a:solidFill>
              </a:rPr>
              <a:t>Nguyen, D. (2020). </a:t>
            </a:r>
            <a:r>
              <a:rPr lang="en-GB" i="1" dirty="0">
                <a:solidFill>
                  <a:schemeClr val="tx1"/>
                </a:solidFill>
              </a:rPr>
              <a:t>Doing business in Vietnam</a:t>
            </a:r>
            <a:r>
              <a:rPr lang="en-GB" dirty="0">
                <a:solidFill>
                  <a:schemeClr val="tx1"/>
                </a:solidFill>
              </a:rPr>
              <a:t>. Vietnam Chamber of commerce &amp; Industry.</a:t>
            </a:r>
            <a:endParaRPr lang="en-US" dirty="0">
              <a:solidFill>
                <a:schemeClr val="tx1"/>
              </a:solidFill>
            </a:endParaRPr>
          </a:p>
          <a:p>
            <a:endParaRPr lang="en-US" dirty="0"/>
          </a:p>
        </p:txBody>
      </p:sp>
      <p:sp>
        <p:nvSpPr>
          <p:cNvPr id="4" name="Slide Number Placeholder 3"/>
          <p:cNvSpPr>
            <a:spLocks noGrp="1"/>
          </p:cNvSpPr>
          <p:nvPr>
            <p:ph type="sldNum" sz="quarter" idx="5"/>
          </p:nvPr>
        </p:nvSpPr>
        <p:spPr/>
        <p:txBody>
          <a:bodyPr/>
          <a:lstStyle/>
          <a:p>
            <a:fld id="{47FD4CFE-4927-466C-96B6-4DA3353733DA}" type="slidenum">
              <a:rPr lang="en-US" smtClean="0"/>
              <a:t>11</a:t>
            </a:fld>
            <a:endParaRPr lang="en-US"/>
          </a:p>
        </p:txBody>
      </p:sp>
    </p:spTree>
    <p:extLst>
      <p:ext uri="{BB962C8B-B14F-4D97-AF65-F5344CB8AC3E}">
        <p14:creationId xmlns:p14="http://schemas.microsoft.com/office/powerpoint/2010/main" val="2428353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6319BBDC-8100-44A9-B618-BC22D7BA77BB}" type="datetimeFigureOut">
              <a:rPr lang="en-US" smtClean="0"/>
              <a:t>8/24/2022</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2AE7A7A8-FE55-4E4A-940A-FDBD6579731E}"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4691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19BBDC-8100-44A9-B618-BC22D7BA77BB}" type="datetimeFigureOut">
              <a:rPr lang="en-US" smtClean="0"/>
              <a:t>8/24/2022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E7A7A8-FE55-4E4A-940A-FDBD6579731E}" type="slidenum">
              <a:rPr lang="en-US" smtClean="0"/>
              <a:t>‹#›</a:t>
            </a:fld>
            <a:endParaRPr lang="en-US"/>
          </a:p>
        </p:txBody>
      </p:sp>
    </p:spTree>
    <p:extLst>
      <p:ext uri="{BB962C8B-B14F-4D97-AF65-F5344CB8AC3E}">
        <p14:creationId xmlns:p14="http://schemas.microsoft.com/office/powerpoint/2010/main" val="3329156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19BBDC-8100-44A9-B618-BC22D7BA77BB}" type="datetimeFigureOut">
              <a:rPr lang="en-US" smtClean="0"/>
              <a:t>8/24/2022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E7A7A8-FE55-4E4A-940A-FDBD6579731E}"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5064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19BBDC-8100-44A9-B618-BC22D7BA77BB}" type="datetimeFigureOut">
              <a:rPr lang="en-US" smtClean="0"/>
              <a:t>8/24/2022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E7A7A8-FE55-4E4A-940A-FDBD6579731E}" type="slidenum">
              <a:rPr lang="en-US" smtClean="0"/>
              <a:t>‹#›</a:t>
            </a:fld>
            <a:endParaRPr lang="en-US"/>
          </a:p>
        </p:txBody>
      </p:sp>
    </p:spTree>
    <p:extLst>
      <p:ext uri="{BB962C8B-B14F-4D97-AF65-F5344CB8AC3E}">
        <p14:creationId xmlns:p14="http://schemas.microsoft.com/office/powerpoint/2010/main" val="2546063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19BBDC-8100-44A9-B618-BC22D7BA77BB}" type="datetimeFigureOut">
              <a:rPr lang="en-US" smtClean="0"/>
              <a:t>8/24/2022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AE7A7A8-FE55-4E4A-940A-FDBD6579731E}" type="slidenum">
              <a:rPr lang="en-US" smtClean="0"/>
              <a:t>‹#›</a:t>
            </a:fld>
            <a:endParaRPr lang="en-US"/>
          </a:p>
        </p:txBody>
      </p:sp>
    </p:spTree>
    <p:extLst>
      <p:ext uri="{BB962C8B-B14F-4D97-AF65-F5344CB8AC3E}">
        <p14:creationId xmlns:p14="http://schemas.microsoft.com/office/powerpoint/2010/main" val="4018886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19BBDC-8100-44A9-B618-BC22D7BA77BB}" type="datetimeFigureOut">
              <a:rPr lang="en-US" smtClean="0"/>
              <a:t>8/24/2022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E7A7A8-FE55-4E4A-940A-FDBD6579731E}" type="slidenum">
              <a:rPr lang="en-US" smtClean="0"/>
              <a:t>‹#›</a:t>
            </a:fld>
            <a:endParaRPr lang="en-US"/>
          </a:p>
        </p:txBody>
      </p:sp>
    </p:spTree>
    <p:extLst>
      <p:ext uri="{BB962C8B-B14F-4D97-AF65-F5344CB8AC3E}">
        <p14:creationId xmlns:p14="http://schemas.microsoft.com/office/powerpoint/2010/main" val="427705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19BBDC-8100-44A9-B618-BC22D7BA77BB}" type="datetimeFigureOut">
              <a:rPr lang="en-US" smtClean="0"/>
              <a:t>8/24/2022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AE7A7A8-FE55-4E4A-940A-FDBD6579731E}" type="slidenum">
              <a:rPr lang="en-US" smtClean="0"/>
              <a:t>‹#›</a:t>
            </a:fld>
            <a:endParaRPr lang="en-US"/>
          </a:p>
        </p:txBody>
      </p:sp>
    </p:spTree>
    <p:extLst>
      <p:ext uri="{BB962C8B-B14F-4D97-AF65-F5344CB8AC3E}">
        <p14:creationId xmlns:p14="http://schemas.microsoft.com/office/powerpoint/2010/main" val="1437387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19BBDC-8100-44A9-B618-BC22D7BA77BB}" type="datetimeFigureOut">
              <a:rPr lang="en-US" smtClean="0"/>
              <a:t>8/24/2022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E7A7A8-FE55-4E4A-940A-FDBD6579731E}" type="slidenum">
              <a:rPr lang="en-US" smtClean="0"/>
              <a:t>‹#›</a:t>
            </a:fld>
            <a:endParaRPr lang="en-US"/>
          </a:p>
        </p:txBody>
      </p:sp>
    </p:spTree>
    <p:extLst>
      <p:ext uri="{BB962C8B-B14F-4D97-AF65-F5344CB8AC3E}">
        <p14:creationId xmlns:p14="http://schemas.microsoft.com/office/powerpoint/2010/main" val="3533879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19BBDC-8100-44A9-B618-BC22D7BA77BB}" type="datetimeFigureOut">
              <a:rPr lang="en-US" smtClean="0"/>
              <a:t>8/24/2022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E7A7A8-FE55-4E4A-940A-FDBD6579731E}" type="slidenum">
              <a:rPr lang="en-US" smtClean="0"/>
              <a:t>‹#›</a:t>
            </a:fld>
            <a:endParaRPr lang="en-US"/>
          </a:p>
        </p:txBody>
      </p:sp>
    </p:spTree>
    <p:extLst>
      <p:ext uri="{BB962C8B-B14F-4D97-AF65-F5344CB8AC3E}">
        <p14:creationId xmlns:p14="http://schemas.microsoft.com/office/powerpoint/2010/main" val="2996719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19BBDC-8100-44A9-B618-BC22D7BA77BB}" type="datetimeFigureOut">
              <a:rPr lang="en-US" smtClean="0"/>
              <a:t>8/24/2022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E7A7A8-FE55-4E4A-940A-FDBD6579731E}" type="slidenum">
              <a:rPr lang="en-US" smtClean="0"/>
              <a:t>‹#›</a:t>
            </a:fld>
            <a:endParaRPr lang="en-US"/>
          </a:p>
        </p:txBody>
      </p:sp>
    </p:spTree>
    <p:extLst>
      <p:ext uri="{BB962C8B-B14F-4D97-AF65-F5344CB8AC3E}">
        <p14:creationId xmlns:p14="http://schemas.microsoft.com/office/powerpoint/2010/main" val="814477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19BBDC-8100-44A9-B618-BC22D7BA77BB}" type="datetimeFigureOut">
              <a:rPr lang="en-US" smtClean="0"/>
              <a:t>8/24/2022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E7A7A8-FE55-4E4A-940A-FDBD6579731E}" type="slidenum">
              <a:rPr lang="en-US" smtClean="0"/>
              <a:t>‹#›</a:t>
            </a:fld>
            <a:endParaRPr lang="en-US"/>
          </a:p>
        </p:txBody>
      </p:sp>
    </p:spTree>
    <p:extLst>
      <p:ext uri="{BB962C8B-B14F-4D97-AF65-F5344CB8AC3E}">
        <p14:creationId xmlns:p14="http://schemas.microsoft.com/office/powerpoint/2010/main" val="2559825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6319BBDC-8100-44A9-B618-BC22D7BA77BB}" type="datetimeFigureOut">
              <a:rPr lang="en-US" smtClean="0"/>
              <a:t>8/24/2022</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2AE7A7A8-FE55-4E4A-940A-FDBD6579731E}" type="slidenum">
              <a:rPr lang="en-US" smtClean="0"/>
              <a:t>‹#›</a:t>
            </a:fld>
            <a:endParaRPr lang="en-US"/>
          </a:p>
        </p:txBody>
      </p:sp>
    </p:spTree>
    <p:extLst>
      <p:ext uri="{BB962C8B-B14F-4D97-AF65-F5344CB8AC3E}">
        <p14:creationId xmlns:p14="http://schemas.microsoft.com/office/powerpoint/2010/main" val="39924455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16/j.ibusrev.2010.11.002"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doi.org/10.13106/jafeb.2020.vol7.no10.581" TargetMode="External"/><Relationship Id="rId5" Type="http://schemas.openxmlformats.org/officeDocument/2006/relationships/hyperlink" Target="https://doi.org/10.18374/ijbr-17-2.8" TargetMode="External"/><Relationship Id="rId4" Type="http://schemas.openxmlformats.org/officeDocument/2006/relationships/hyperlink" Target="https://doi.org/10.24940/theijbm/2021/v9/i3/bm2102-0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ee the source image">
            <a:extLst>
              <a:ext uri="{FF2B5EF4-FFF2-40B4-BE49-F238E27FC236}">
                <a16:creationId xmlns:a16="http://schemas.microsoft.com/office/drawing/2014/main" id="{51006BC1-4C45-4C86-BB35-5EA4B0631E7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8015" y="341794"/>
            <a:ext cx="2782559" cy="1369019"/>
          </a:xfrm>
          <a:prstGeom prst="rect">
            <a:avLst/>
          </a:prstGeom>
          <a:noFill/>
          <a:ln>
            <a:noFill/>
          </a:ln>
        </p:spPr>
      </p:pic>
      <p:sp>
        <p:nvSpPr>
          <p:cNvPr id="6" name="Текстово поле 5">
            <a:extLst>
              <a:ext uri="{FF2B5EF4-FFF2-40B4-BE49-F238E27FC236}">
                <a16:creationId xmlns:a16="http://schemas.microsoft.com/office/drawing/2014/main" id="{6F864087-650D-6A6C-9C18-347D9DA9B2BE}"/>
              </a:ext>
            </a:extLst>
          </p:cNvPr>
          <p:cNvSpPr txBox="1"/>
          <p:nvPr/>
        </p:nvSpPr>
        <p:spPr>
          <a:xfrm>
            <a:off x="3386015" y="1966585"/>
            <a:ext cx="4935794" cy="1121461"/>
          </a:xfrm>
          <a:prstGeom prst="rect">
            <a:avLst/>
          </a:prstGeom>
          <a:noFill/>
        </p:spPr>
        <p:txBody>
          <a:bodyPr wrap="square">
            <a:spAutoFit/>
          </a:bodyPr>
          <a:lstStyle/>
          <a:p>
            <a:pPr algn="ctr">
              <a:lnSpc>
                <a:spcPct val="150000"/>
              </a:lnSpc>
              <a:spcAft>
                <a:spcPts val="800"/>
              </a:spcAft>
            </a:pPr>
            <a:r>
              <a:rPr lang="en-GB" sz="2400" b="1" dirty="0">
                <a:effectLst/>
                <a:latin typeface="Calibri" panose="020F0502020204030204" pitchFamily="34" charset="0"/>
                <a:ea typeface="Calibri" panose="020F0502020204030204" pitchFamily="34" charset="0"/>
                <a:cs typeface="Vrinda" panose="020B0502040204020203" pitchFamily="34" charset="0"/>
              </a:rPr>
              <a:t>BA</a:t>
            </a:r>
            <a:r>
              <a:rPr lang="en-GB" sz="1400" b="1" dirty="0">
                <a:effectLst/>
                <a:latin typeface="Calibri" panose="020F0502020204030204" pitchFamily="34" charset="0"/>
                <a:ea typeface="Calibri" panose="020F0502020204030204" pitchFamily="34" charset="0"/>
                <a:cs typeface="Vrinda" panose="020B0502040204020203" pitchFamily="34" charset="0"/>
              </a:rPr>
              <a:t>  </a:t>
            </a:r>
            <a:r>
              <a:rPr lang="en-GB" sz="1600" b="1" dirty="0">
                <a:effectLst/>
                <a:latin typeface="Calibri" panose="020F0502020204030204" pitchFamily="34" charset="0"/>
                <a:ea typeface="Calibri" panose="020F0502020204030204" pitchFamily="34" charset="0"/>
                <a:cs typeface="Vrinda" panose="020B0502040204020203" pitchFamily="34" charset="0"/>
              </a:rPr>
              <a:t>BUSINESS MANAGEMENT</a:t>
            </a:r>
            <a:endParaRPr lang="en-US" sz="1600" dirty="0">
              <a:effectLst/>
              <a:latin typeface="Calibri" panose="020F0502020204030204" pitchFamily="34" charset="0"/>
              <a:ea typeface="Calibri" panose="020F0502020204030204" pitchFamily="34" charset="0"/>
              <a:cs typeface="Vrinda" panose="020B0502040204020203" pitchFamily="34" charset="0"/>
            </a:endParaRPr>
          </a:p>
          <a:p>
            <a:pPr algn="ctr">
              <a:lnSpc>
                <a:spcPct val="150000"/>
              </a:lnSpc>
              <a:spcAft>
                <a:spcPts val="800"/>
              </a:spcAft>
            </a:pPr>
            <a:r>
              <a:rPr lang="en-GB" b="1" dirty="0">
                <a:latin typeface="Calibri" panose="020F0502020204030204" pitchFamily="34" charset="0"/>
                <a:ea typeface="Calibri" panose="020F0502020204030204" pitchFamily="34" charset="0"/>
                <a:cs typeface="Vrinda" panose="020B0502040204020203" pitchFamily="34" charset="0"/>
              </a:rPr>
              <a:t>Presentation</a:t>
            </a:r>
            <a:endParaRPr lang="en-US" dirty="0">
              <a:effectLst/>
              <a:latin typeface="Calibri" panose="020F0502020204030204" pitchFamily="34" charset="0"/>
              <a:ea typeface="Calibri" panose="020F0502020204030204" pitchFamily="34" charset="0"/>
              <a:cs typeface="Vrinda" panose="020B0502040204020203" pitchFamily="34" charset="0"/>
            </a:endParaRPr>
          </a:p>
        </p:txBody>
      </p:sp>
      <p:sp>
        <p:nvSpPr>
          <p:cNvPr id="8" name="Текстово поле 7">
            <a:extLst>
              <a:ext uri="{FF2B5EF4-FFF2-40B4-BE49-F238E27FC236}">
                <a16:creationId xmlns:a16="http://schemas.microsoft.com/office/drawing/2014/main" id="{87C9015F-015C-5769-96AD-16C68792B8F3}"/>
              </a:ext>
            </a:extLst>
          </p:cNvPr>
          <p:cNvSpPr txBox="1"/>
          <p:nvPr/>
        </p:nvSpPr>
        <p:spPr>
          <a:xfrm>
            <a:off x="338015" y="3873656"/>
            <a:ext cx="6096000" cy="2311146"/>
          </a:xfrm>
          <a:prstGeom prst="rect">
            <a:avLst/>
          </a:prstGeom>
          <a:noFill/>
        </p:spPr>
        <p:txBody>
          <a:bodyPr wrap="square">
            <a:spAutoFit/>
          </a:bodyPr>
          <a:lstStyle/>
          <a:p>
            <a:pPr algn="just">
              <a:lnSpc>
                <a:spcPct val="150000"/>
              </a:lnSpc>
              <a:spcAft>
                <a:spcPts val="800"/>
              </a:spcAft>
            </a:pPr>
            <a:r>
              <a:rPr lang="en-GB" sz="1600" b="1" dirty="0">
                <a:effectLst/>
                <a:latin typeface="Calibri" panose="020F0502020204030204" pitchFamily="34" charset="0"/>
                <a:ea typeface="Calibri" panose="020F0502020204030204" pitchFamily="34" charset="0"/>
                <a:cs typeface="Vrinda" panose="020B0502040204020203" pitchFamily="34" charset="0"/>
              </a:rPr>
              <a:t>Module:</a:t>
            </a:r>
            <a:r>
              <a:rPr lang="en-GB" sz="1600" dirty="0">
                <a:effectLst/>
                <a:latin typeface="Calibri" panose="020F0502020204030204" pitchFamily="34" charset="0"/>
                <a:ea typeface="Calibri" panose="020F0502020204030204" pitchFamily="34" charset="0"/>
                <a:cs typeface="Vrinda" panose="020B0502040204020203" pitchFamily="34" charset="0"/>
              </a:rPr>
              <a:t> Global Business Environment </a:t>
            </a:r>
            <a:endParaRPr lang="en-US" sz="16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600" b="1" dirty="0">
                <a:effectLst/>
                <a:latin typeface="Calibri" panose="020F0502020204030204" pitchFamily="34" charset="0"/>
                <a:ea typeface="Calibri" panose="020F0502020204030204" pitchFamily="34" charset="0"/>
                <a:cs typeface="Vrinda" panose="020B0502040204020203" pitchFamily="34" charset="0"/>
              </a:rPr>
              <a:t>Code: </a:t>
            </a:r>
            <a:r>
              <a:rPr lang="en-GB" sz="1600" dirty="0">
                <a:effectLst/>
                <a:latin typeface="Calibri" panose="020F0502020204030204" pitchFamily="34" charset="0"/>
                <a:ea typeface="Calibri" panose="020F0502020204030204" pitchFamily="34" charset="0"/>
                <a:cs typeface="Vrinda" panose="020B0502040204020203" pitchFamily="34" charset="0"/>
              </a:rPr>
              <a:t>LCBB4005</a:t>
            </a:r>
            <a:endParaRPr lang="en-US" sz="16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600" b="1" dirty="0">
                <a:effectLst/>
                <a:latin typeface="Calibri" panose="020F0502020204030204" pitchFamily="34" charset="0"/>
                <a:ea typeface="Calibri" panose="020F0502020204030204" pitchFamily="34" charset="0"/>
                <a:cs typeface="Vrinda" panose="020B0502040204020203" pitchFamily="34" charset="0"/>
              </a:rPr>
              <a:t>Lecture: </a:t>
            </a:r>
            <a:r>
              <a:rPr lang="en-GB" sz="1600" dirty="0">
                <a:effectLst/>
                <a:latin typeface="Calibri" panose="020F0502020204030204" pitchFamily="34" charset="0"/>
                <a:ea typeface="Calibri" panose="020F0502020204030204" pitchFamily="34" charset="0"/>
                <a:cs typeface="Vrinda" panose="020B0502040204020203" pitchFamily="34" charset="0"/>
              </a:rPr>
              <a:t>Dr </a:t>
            </a:r>
            <a:r>
              <a:rPr lang="en-GB" sz="1600" dirty="0" err="1">
                <a:effectLst/>
                <a:latin typeface="Calibri" panose="020F0502020204030204" pitchFamily="34" charset="0"/>
                <a:ea typeface="Calibri" panose="020F0502020204030204" pitchFamily="34" charset="0"/>
                <a:cs typeface="Vrinda" panose="020B0502040204020203" pitchFamily="34" charset="0"/>
              </a:rPr>
              <a:t>Rexon</a:t>
            </a:r>
            <a:r>
              <a:rPr lang="en-GB" sz="1600" dirty="0">
                <a:effectLst/>
                <a:latin typeface="Calibri" panose="020F0502020204030204" pitchFamily="34" charset="0"/>
                <a:ea typeface="Calibri" panose="020F0502020204030204" pitchFamily="34" charset="0"/>
                <a:cs typeface="Vrinda" panose="020B0502040204020203" pitchFamily="34" charset="0"/>
              </a:rPr>
              <a:t> </a:t>
            </a:r>
            <a:r>
              <a:rPr lang="en-GB" sz="1600" dirty="0" err="1">
                <a:effectLst/>
                <a:latin typeface="Calibri" panose="020F0502020204030204" pitchFamily="34" charset="0"/>
                <a:ea typeface="Calibri" panose="020F0502020204030204" pitchFamily="34" charset="0"/>
                <a:cs typeface="Vrinda" panose="020B0502040204020203" pitchFamily="34" charset="0"/>
              </a:rPr>
              <a:t>Nting</a:t>
            </a:r>
            <a:endParaRPr lang="en-US" sz="16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600" b="1" dirty="0">
                <a:effectLst/>
                <a:latin typeface="Calibri" panose="020F0502020204030204" pitchFamily="34" charset="0"/>
                <a:ea typeface="Calibri" panose="020F0502020204030204" pitchFamily="34" charset="0"/>
                <a:cs typeface="Vrinda" panose="020B0502040204020203" pitchFamily="34" charset="0"/>
              </a:rPr>
              <a:t>Name: </a:t>
            </a:r>
            <a:r>
              <a:rPr lang="en-GB" sz="1600" dirty="0">
                <a:effectLst/>
                <a:latin typeface="Calibri" panose="020F0502020204030204" pitchFamily="34" charset="0"/>
                <a:ea typeface="Calibri" panose="020F0502020204030204" pitchFamily="34" charset="0"/>
                <a:cs typeface="Vrinda" panose="020B0502040204020203" pitchFamily="34" charset="0"/>
              </a:rPr>
              <a:t>Miroslav Penkov</a:t>
            </a:r>
            <a:endParaRPr lang="en-US" sz="16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600" b="1" dirty="0">
                <a:effectLst/>
                <a:latin typeface="Calibri" panose="020F0502020204030204" pitchFamily="34" charset="0"/>
                <a:ea typeface="Calibri" panose="020F0502020204030204" pitchFamily="34" charset="0"/>
                <a:cs typeface="Vrinda" panose="020B0502040204020203" pitchFamily="34" charset="0"/>
              </a:rPr>
              <a:t>Student ID: </a:t>
            </a:r>
            <a:r>
              <a:rPr lang="en-GB" sz="1600" dirty="0">
                <a:effectLst/>
                <a:latin typeface="Calibri" panose="020F0502020204030204" pitchFamily="34" charset="0"/>
                <a:ea typeface="Calibri" panose="020F0502020204030204" pitchFamily="34" charset="0"/>
                <a:cs typeface="Vrinda" panose="020B0502040204020203" pitchFamily="34" charset="0"/>
              </a:rPr>
              <a:t>2133625</a:t>
            </a:r>
            <a:endParaRPr lang="en-US" sz="1600" dirty="0">
              <a:effectLst/>
              <a:latin typeface="Calibri" panose="020F0502020204030204" pitchFamily="34" charset="0"/>
              <a:ea typeface="Calibri" panose="020F0502020204030204" pitchFamily="34" charset="0"/>
              <a:cs typeface="Vrinda" panose="020B0502040204020203" pitchFamily="34" charset="0"/>
            </a:endParaRPr>
          </a:p>
        </p:txBody>
      </p:sp>
      <p:sp>
        <p:nvSpPr>
          <p:cNvPr id="10" name="Текстово поле 9">
            <a:extLst>
              <a:ext uri="{FF2B5EF4-FFF2-40B4-BE49-F238E27FC236}">
                <a16:creationId xmlns:a16="http://schemas.microsoft.com/office/drawing/2014/main" id="{E25A5C77-9010-FFF8-94E2-E1DC51836940}"/>
              </a:ext>
            </a:extLst>
          </p:cNvPr>
          <p:cNvSpPr txBox="1"/>
          <p:nvPr/>
        </p:nvSpPr>
        <p:spPr>
          <a:xfrm>
            <a:off x="7747819" y="5883231"/>
            <a:ext cx="3795252" cy="464871"/>
          </a:xfrm>
          <a:prstGeom prst="rect">
            <a:avLst/>
          </a:prstGeom>
          <a:noFill/>
        </p:spPr>
        <p:txBody>
          <a:bodyPr wrap="square">
            <a:spAutoFit/>
          </a:bodyPr>
          <a:lstStyle/>
          <a:p>
            <a:pPr algn="ctr">
              <a:lnSpc>
                <a:spcPct val="150000"/>
              </a:lnSpc>
              <a:spcAft>
                <a:spcPts val="800"/>
              </a:spcAft>
            </a:pPr>
            <a:r>
              <a:rPr lang="en-GB" sz="1800" b="1" dirty="0">
                <a:effectLst/>
                <a:latin typeface="Calibri" panose="020F0502020204030204" pitchFamily="34" charset="0"/>
                <a:ea typeface="Calibri" panose="020F0502020204030204" pitchFamily="34" charset="0"/>
                <a:cs typeface="Vrinda" panose="020B0502040204020203" pitchFamily="34" charset="0"/>
              </a:rPr>
              <a:t>SUBMITTED ON THE </a:t>
            </a:r>
            <a:r>
              <a:rPr lang="en-GB" b="1" dirty="0">
                <a:latin typeface="Calibri" panose="020F0502020204030204" pitchFamily="34" charset="0"/>
                <a:ea typeface="Calibri" panose="020F0502020204030204" pitchFamily="34" charset="0"/>
                <a:cs typeface="Vrinda" panose="020B0502040204020203" pitchFamily="34" charset="0"/>
              </a:rPr>
              <a:t>24/08/</a:t>
            </a:r>
            <a:r>
              <a:rPr lang="en-GB" sz="1800" b="1" dirty="0">
                <a:effectLst/>
                <a:latin typeface="Calibri" panose="020F0502020204030204" pitchFamily="34" charset="0"/>
                <a:ea typeface="Calibri" panose="020F0502020204030204" pitchFamily="34" charset="0"/>
                <a:cs typeface="Vrinda" panose="020B0502040204020203" pitchFamily="34" charset="0"/>
              </a:rPr>
              <a:t>2022</a:t>
            </a:r>
            <a:endParaRPr lang="en-US" sz="1600" dirty="0">
              <a:effectLst/>
              <a:latin typeface="Calibri" panose="020F050202020403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7429345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052AE-1938-45BE-91BF-CDA3C466666D}"/>
              </a:ext>
            </a:extLst>
          </p:cNvPr>
          <p:cNvSpPr>
            <a:spLocks noGrp="1"/>
          </p:cNvSpPr>
          <p:nvPr>
            <p:ph type="ctrTitle"/>
          </p:nvPr>
        </p:nvSpPr>
        <p:spPr>
          <a:xfrm>
            <a:off x="1112520" y="1965960"/>
            <a:ext cx="9966960" cy="2926080"/>
          </a:xfrm>
        </p:spPr>
        <p:txBody>
          <a:bodyPr/>
          <a:lstStyle/>
          <a:p>
            <a:r>
              <a:rPr lang="en-US" sz="6000" cap="none" dirty="0">
                <a:effectLst>
                  <a:outerShdw blurRad="38100" dist="38100" dir="2700000" algn="tl">
                    <a:srgbClr val="000000">
                      <a:alpha val="43137"/>
                    </a:srgbClr>
                  </a:outerShdw>
                </a:effectLst>
              </a:rPr>
              <a:t>Welcome to the</a:t>
            </a:r>
            <a:br>
              <a:rPr lang="en-US" dirty="0"/>
            </a:br>
            <a:r>
              <a:rPr lang="en-US" sz="8000" dirty="0">
                <a:solidFill>
                  <a:schemeClr val="tx1"/>
                </a:solidFill>
                <a:effectLst>
                  <a:outerShdw blurRad="38100" dist="38100" dir="2700000" algn="tl">
                    <a:srgbClr val="000000">
                      <a:alpha val="43137"/>
                    </a:srgbClr>
                  </a:outerShdw>
                </a:effectLst>
              </a:rPr>
              <a:t>Presentation</a:t>
            </a:r>
            <a:endParaRPr lang="en-US"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991796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FB260E1E-4343-4034-A612-F8D3D23B641B}"/>
              </a:ext>
            </a:extLst>
          </p:cNvPr>
          <p:cNvSpPr txBox="1">
            <a:spLocks/>
          </p:cNvSpPr>
          <p:nvPr/>
        </p:nvSpPr>
        <p:spPr>
          <a:xfrm>
            <a:off x="4699819" y="442452"/>
            <a:ext cx="6924498" cy="5782573"/>
          </a:xfrm>
          <a:prstGeom prst="rect">
            <a:avLst/>
          </a:prstGeom>
        </p:spPr>
        <p:txBody>
          <a:bodyPr>
            <a:noAutofit/>
          </a:bodyPr>
          <a:lst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pPr marL="342900" indent="-342900" algn="just"/>
            <a:endParaRPr lang="en-GB" sz="2400" b="1" dirty="0">
              <a:solidFill>
                <a:schemeClr val="tx1"/>
              </a:solidFill>
            </a:endParaRPr>
          </a:p>
          <a:p>
            <a:pPr marL="342900" indent="-342900" algn="just"/>
            <a:r>
              <a:rPr lang="en-GB" sz="2400" b="1" dirty="0">
                <a:solidFill>
                  <a:schemeClr val="tx1"/>
                </a:solidFill>
              </a:rPr>
              <a:t>Key Topics Covered</a:t>
            </a:r>
          </a:p>
          <a:p>
            <a:pPr marL="457200" indent="-457200" algn="just">
              <a:buFont typeface="Arial" panose="020B0604020202020204" pitchFamily="34" charset="0"/>
              <a:buChar char="•"/>
            </a:pPr>
            <a:r>
              <a:rPr lang="en-US" sz="2400" b="1" dirty="0">
                <a:solidFill>
                  <a:schemeClr val="tx1"/>
                </a:solidFill>
              </a:rPr>
              <a:t>The Key Opportunities Associated with this decision </a:t>
            </a:r>
          </a:p>
          <a:p>
            <a:pPr marL="457200" indent="-457200" algn="just">
              <a:buFont typeface="Arial" panose="020B0604020202020204" pitchFamily="34" charset="0"/>
              <a:buChar char="•"/>
            </a:pPr>
            <a:r>
              <a:rPr lang="en-US" sz="2400" b="1" dirty="0">
                <a:solidFill>
                  <a:schemeClr val="tx1"/>
                </a:solidFill>
              </a:rPr>
              <a:t>The Key Risks Associated With This Decision</a:t>
            </a:r>
          </a:p>
          <a:p>
            <a:pPr marL="457200" indent="-457200" algn="just">
              <a:buFont typeface="Arial" panose="020B0604020202020204" pitchFamily="34" charset="0"/>
              <a:buChar char="•"/>
            </a:pPr>
            <a:r>
              <a:rPr lang="en-US" sz="2400" b="1" dirty="0">
                <a:solidFill>
                  <a:schemeClr val="tx1"/>
                </a:solidFill>
              </a:rPr>
              <a:t>Key Challenges About Doing Business in Vietnam</a:t>
            </a:r>
          </a:p>
          <a:p>
            <a:pPr marL="457200" indent="-457200" algn="just">
              <a:buFont typeface="Arial" panose="020B0604020202020204" pitchFamily="34" charset="0"/>
              <a:buChar char="•"/>
            </a:pPr>
            <a:r>
              <a:rPr lang="en-US" sz="2400" b="1" dirty="0">
                <a:solidFill>
                  <a:schemeClr val="tx1"/>
                </a:solidFill>
              </a:rPr>
              <a:t>Managing Corporate Governance And Cultural Sensitivity</a:t>
            </a:r>
          </a:p>
          <a:p>
            <a:pPr marL="457200" indent="-457200" algn="just">
              <a:buFont typeface="Arial" panose="020B0604020202020204" pitchFamily="34" charset="0"/>
              <a:buChar char="•"/>
            </a:pPr>
            <a:r>
              <a:rPr lang="en-GB" sz="2400" b="1" dirty="0">
                <a:solidFill>
                  <a:schemeClr val="tx1"/>
                </a:solidFill>
              </a:rPr>
              <a:t>Recommendations</a:t>
            </a:r>
          </a:p>
          <a:p>
            <a:pPr marL="457200" indent="-457200" algn="just">
              <a:buFont typeface="Arial" panose="020B0604020202020204" pitchFamily="34" charset="0"/>
              <a:buChar char="•"/>
            </a:pPr>
            <a:r>
              <a:rPr lang="en-GB" sz="2400" b="1" dirty="0">
                <a:solidFill>
                  <a:schemeClr val="tx1"/>
                </a:solidFill>
              </a:rPr>
              <a:t>Conclusion</a:t>
            </a:r>
          </a:p>
          <a:p>
            <a:pPr marL="457200" indent="-457200" algn="just">
              <a:buFont typeface="Arial" panose="020B0604020202020204" pitchFamily="34" charset="0"/>
              <a:buChar char="•"/>
            </a:pPr>
            <a:r>
              <a:rPr lang="en-GB" sz="2400" b="1" dirty="0">
                <a:solidFill>
                  <a:schemeClr val="tx1"/>
                </a:solidFill>
              </a:rPr>
              <a:t>Reference</a:t>
            </a:r>
          </a:p>
          <a:p>
            <a:pPr marL="457200" indent="-457200" algn="just">
              <a:buFont typeface="Arial" panose="020B0604020202020204" pitchFamily="34" charset="0"/>
              <a:buChar char="•"/>
            </a:pPr>
            <a:endParaRPr lang="en-GB" sz="2400" b="1" dirty="0"/>
          </a:p>
        </p:txBody>
      </p:sp>
      <p:sp>
        <p:nvSpPr>
          <p:cNvPr id="3" name="Rectangle: Rounded Corners 2">
            <a:extLst>
              <a:ext uri="{FF2B5EF4-FFF2-40B4-BE49-F238E27FC236}">
                <a16:creationId xmlns:a16="http://schemas.microsoft.com/office/drawing/2014/main" id="{B1ADF78B-2C8E-4649-95C7-4DE904AB76BB}"/>
              </a:ext>
            </a:extLst>
          </p:cNvPr>
          <p:cNvSpPr/>
          <p:nvPr/>
        </p:nvSpPr>
        <p:spPr>
          <a:xfrm>
            <a:off x="354563" y="858416"/>
            <a:ext cx="3912639" cy="48044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tx1"/>
                </a:solidFill>
                <a:effectLst>
                  <a:outerShdw blurRad="38100" dist="38100" dir="2700000" algn="tl">
                    <a:srgbClr val="000000">
                      <a:alpha val="43137"/>
                    </a:srgbClr>
                  </a:outerShdw>
                </a:effectLst>
              </a:rPr>
              <a:t>OVERVIEW</a:t>
            </a:r>
          </a:p>
        </p:txBody>
      </p:sp>
    </p:spTree>
    <p:extLst>
      <p:ext uri="{BB962C8B-B14F-4D97-AF65-F5344CB8AC3E}">
        <p14:creationId xmlns:p14="http://schemas.microsoft.com/office/powerpoint/2010/main" val="2184162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25659FD1-77CA-43BC-BD8B-2E399F3A8869}"/>
              </a:ext>
            </a:extLst>
          </p:cNvPr>
          <p:cNvSpPr txBox="1">
            <a:spLocks/>
          </p:cNvSpPr>
          <p:nvPr/>
        </p:nvSpPr>
        <p:spPr>
          <a:xfrm>
            <a:off x="290362" y="1831431"/>
            <a:ext cx="6174606" cy="4320246"/>
          </a:xfrm>
          <a:prstGeom prst="rect">
            <a:avLst/>
          </a:prstGeom>
        </p:spPr>
        <p:txBody>
          <a:bodyPr>
            <a:noAutofit/>
          </a:bodyPr>
          <a:lst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pPr marL="45720" indent="0" algn="ctr">
              <a:buNone/>
            </a:pPr>
            <a:endParaRPr lang="en-GB" sz="2799" dirty="0"/>
          </a:p>
          <a:p>
            <a:pPr algn="just">
              <a:buClrTx/>
            </a:pPr>
            <a:r>
              <a:rPr lang="en-GB" sz="2800" dirty="0">
                <a:solidFill>
                  <a:schemeClr val="tx1"/>
                </a:solidFill>
              </a:rPr>
              <a:t>macro-environmental concerns with moving a company to Vietnam </a:t>
            </a:r>
          </a:p>
          <a:p>
            <a:pPr marL="45720" indent="0" algn="just">
              <a:buNone/>
            </a:pPr>
            <a:endParaRPr lang="en-GB" sz="2800" dirty="0">
              <a:solidFill>
                <a:schemeClr val="tx1"/>
              </a:solidFill>
            </a:endParaRPr>
          </a:p>
          <a:p>
            <a:pPr algn="just">
              <a:buClrTx/>
            </a:pPr>
            <a:r>
              <a:rPr lang="en-GB" sz="2800" dirty="0">
                <a:solidFill>
                  <a:schemeClr val="tx1"/>
                </a:solidFill>
              </a:rPr>
              <a:t>Recommendation to Crown Northampton about moving its production facility to a developing country, Vietnam </a:t>
            </a:r>
          </a:p>
          <a:p>
            <a:pPr algn="ctr"/>
            <a:endParaRPr lang="en-GB" sz="2800" dirty="0">
              <a:solidFill>
                <a:schemeClr val="tx1"/>
              </a:solidFill>
            </a:endParaRPr>
          </a:p>
          <a:p>
            <a:pPr algn="ctr"/>
            <a:endParaRPr lang="en-GB" sz="2800" dirty="0">
              <a:solidFill>
                <a:schemeClr val="tx1"/>
              </a:solidFill>
            </a:endParaRPr>
          </a:p>
          <a:p>
            <a:pPr marL="45720" indent="0" algn="ctr">
              <a:buNone/>
            </a:pPr>
            <a:endParaRPr lang="en-US" sz="2800" dirty="0">
              <a:solidFill>
                <a:schemeClr val="tx1"/>
              </a:solidFill>
            </a:endParaRPr>
          </a:p>
        </p:txBody>
      </p:sp>
      <p:sp>
        <p:nvSpPr>
          <p:cNvPr id="4" name="Rectangle 3">
            <a:extLst>
              <a:ext uri="{FF2B5EF4-FFF2-40B4-BE49-F238E27FC236}">
                <a16:creationId xmlns:a16="http://schemas.microsoft.com/office/drawing/2014/main" id="{3FFACA1E-72C9-4711-B7A3-2DFD81A21822}"/>
              </a:ext>
            </a:extLst>
          </p:cNvPr>
          <p:cNvSpPr/>
          <p:nvPr/>
        </p:nvSpPr>
        <p:spPr>
          <a:xfrm>
            <a:off x="663677" y="706323"/>
            <a:ext cx="9527458" cy="739754"/>
          </a:xfrm>
          <a:prstGeom prst="rect">
            <a:avLst/>
          </a:prstGeom>
        </p:spPr>
        <p:txBody>
          <a:bodyPr wrap="square">
            <a:spAutoFit/>
          </a:bodyPr>
          <a:lstStyle/>
          <a:p>
            <a:pPr algn="just">
              <a:lnSpc>
                <a:spcPct val="150000"/>
              </a:lnSpc>
              <a:spcBef>
                <a:spcPts val="600"/>
              </a:spcBef>
            </a:pPr>
            <a:r>
              <a:rPr lang="en-GB" sz="3200" b="1" kern="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Times New Roman" panose="02020603050405020304" pitchFamily="18" charset="0"/>
              </a:rPr>
              <a:t>Introduction – Key Topics Covered  </a:t>
            </a:r>
            <a:endParaRPr lang="en-US" sz="3200" b="1" kern="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E7FDC05C-3AAB-4423-894E-9A8D95E69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4968" y="1962777"/>
            <a:ext cx="4916905" cy="3687679"/>
          </a:xfrm>
          <a:prstGeom prst="rect">
            <a:avLst/>
          </a:prstGeom>
        </p:spPr>
      </p:pic>
    </p:spTree>
    <p:extLst>
      <p:ext uri="{BB962C8B-B14F-4D97-AF65-F5344CB8AC3E}">
        <p14:creationId xmlns:p14="http://schemas.microsoft.com/office/powerpoint/2010/main" val="303462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01EFEBF-A4B2-4F05-8DD0-30A68994F660}"/>
              </a:ext>
            </a:extLst>
          </p:cNvPr>
          <p:cNvSpPr/>
          <p:nvPr/>
        </p:nvSpPr>
        <p:spPr>
          <a:xfrm>
            <a:off x="825967" y="571219"/>
            <a:ext cx="10540065" cy="739754"/>
          </a:xfrm>
          <a:prstGeom prst="rect">
            <a:avLst/>
          </a:prstGeom>
        </p:spPr>
        <p:txBody>
          <a:bodyPr wrap="none">
            <a:spAutoFit/>
          </a:bodyPr>
          <a:lstStyle/>
          <a:p>
            <a:pPr algn="just">
              <a:lnSpc>
                <a:spcPct val="150000"/>
              </a:lnSpc>
              <a:spcBef>
                <a:spcPts val="600"/>
              </a:spcBef>
            </a:pPr>
            <a:r>
              <a:rPr lang="en-GB" sz="3200" b="1" kern="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Times New Roman" panose="02020603050405020304" pitchFamily="18" charset="0"/>
              </a:rPr>
              <a:t>The Key Opportunities Associated With this Decision</a:t>
            </a:r>
            <a:endParaRPr lang="en-US" sz="3200" b="1" kern="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1F5957FF-3368-496D-995A-56B40596E8E3}"/>
              </a:ext>
            </a:extLst>
          </p:cNvPr>
          <p:cNvSpPr/>
          <p:nvPr/>
        </p:nvSpPr>
        <p:spPr>
          <a:xfrm>
            <a:off x="640755" y="1875202"/>
            <a:ext cx="4882968" cy="2597827"/>
          </a:xfrm>
          <a:prstGeom prst="rect">
            <a:avLst/>
          </a:prstGeom>
        </p:spPr>
        <p:txBody>
          <a:bodyPr wrap="square">
            <a:spAutoFit/>
          </a:bodyPr>
          <a:lstStyle/>
          <a:p>
            <a:pPr marL="285750" indent="-285750">
              <a:lnSpc>
                <a:spcPct val="150000"/>
              </a:lnSpc>
              <a:buFont typeface="Arial" panose="020B0604020202020204" pitchFamily="34" charset="0"/>
              <a:buChar char="•"/>
            </a:pPr>
            <a:r>
              <a:rPr lang="en-GB" sz="2800" dirty="0">
                <a:latin typeface="Arial" panose="020B0604020202020204" pitchFamily="34" charset="0"/>
                <a:ea typeface="Calibri" panose="020F0502020204030204" pitchFamily="34" charset="0"/>
                <a:cs typeface="Arial" panose="020B0604020202020204" pitchFamily="34" charset="0"/>
              </a:rPr>
              <a:t>Manufactured Products</a:t>
            </a:r>
          </a:p>
          <a:p>
            <a:pPr marL="285750" indent="-28575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Increasing Profits</a:t>
            </a:r>
          </a:p>
          <a:p>
            <a:pPr marL="285750" indent="-28575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Skilled Workforce</a:t>
            </a:r>
          </a:p>
          <a:p>
            <a:pPr marL="285750" indent="-28575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Competitive Advantages</a:t>
            </a:r>
          </a:p>
        </p:txBody>
      </p:sp>
      <p:pic>
        <p:nvPicPr>
          <p:cNvPr id="3" name="Picture 2">
            <a:extLst>
              <a:ext uri="{FF2B5EF4-FFF2-40B4-BE49-F238E27FC236}">
                <a16:creationId xmlns:a16="http://schemas.microsoft.com/office/drawing/2014/main" id="{D90078C4-14EF-498C-B851-1685DE0CCB78}"/>
              </a:ext>
            </a:extLst>
          </p:cNvPr>
          <p:cNvPicPr>
            <a:picLocks noChangeAspect="1"/>
          </p:cNvPicPr>
          <p:nvPr/>
        </p:nvPicPr>
        <p:blipFill rotWithShape="1">
          <a:blip r:embed="rId3">
            <a:extLst>
              <a:ext uri="{28A0092B-C50C-407E-A947-70E740481C1C}">
                <a14:useLocalDpi xmlns:a14="http://schemas.microsoft.com/office/drawing/2010/main" val="0"/>
              </a:ext>
            </a:extLst>
          </a:blip>
          <a:srcRect t="1" r="36666" b="-9337"/>
          <a:stretch/>
        </p:blipFill>
        <p:spPr>
          <a:xfrm>
            <a:off x="6333548" y="1875202"/>
            <a:ext cx="4882968" cy="4411579"/>
          </a:xfrm>
          <a:prstGeom prst="rect">
            <a:avLst/>
          </a:prstGeom>
        </p:spPr>
      </p:pic>
    </p:spTree>
    <p:extLst>
      <p:ext uri="{BB962C8B-B14F-4D97-AF65-F5344CB8AC3E}">
        <p14:creationId xmlns:p14="http://schemas.microsoft.com/office/powerpoint/2010/main" val="1970940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C359C59-D28E-4CB5-A9F6-C09D4B9B39EF}"/>
              </a:ext>
            </a:extLst>
          </p:cNvPr>
          <p:cNvSpPr/>
          <p:nvPr/>
        </p:nvSpPr>
        <p:spPr>
          <a:xfrm>
            <a:off x="1599416" y="586459"/>
            <a:ext cx="8993168" cy="739754"/>
          </a:xfrm>
          <a:prstGeom prst="rect">
            <a:avLst/>
          </a:prstGeom>
        </p:spPr>
        <p:txBody>
          <a:bodyPr wrap="none">
            <a:spAutoFit/>
          </a:bodyPr>
          <a:lstStyle/>
          <a:p>
            <a:pPr algn="just">
              <a:lnSpc>
                <a:spcPct val="150000"/>
              </a:lnSpc>
              <a:spcBef>
                <a:spcPts val="600"/>
              </a:spcBef>
            </a:pPr>
            <a:r>
              <a:rPr lang="en-US" sz="3200" b="1" kern="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Times New Roman" panose="02020603050405020304" pitchFamily="18" charset="0"/>
              </a:rPr>
              <a:t>The Key Risks Associated with This Decision</a:t>
            </a:r>
          </a:p>
        </p:txBody>
      </p:sp>
      <p:sp>
        <p:nvSpPr>
          <p:cNvPr id="3" name="Rectangle 2">
            <a:extLst>
              <a:ext uri="{FF2B5EF4-FFF2-40B4-BE49-F238E27FC236}">
                <a16:creationId xmlns:a16="http://schemas.microsoft.com/office/drawing/2014/main" id="{E9A5F1C7-2B58-4B5B-8C5B-65BE70C4B714}"/>
              </a:ext>
            </a:extLst>
          </p:cNvPr>
          <p:cNvSpPr/>
          <p:nvPr/>
        </p:nvSpPr>
        <p:spPr>
          <a:xfrm>
            <a:off x="1175275" y="2108006"/>
            <a:ext cx="4246957" cy="3347840"/>
          </a:xfrm>
          <a:prstGeom prst="rect">
            <a:avLst/>
          </a:prstGeom>
        </p:spPr>
        <p:txBody>
          <a:bodyPr wrap="square">
            <a:spAutoFit/>
          </a:bodyPr>
          <a:lstStyle/>
          <a:p>
            <a:pPr marL="285750" indent="-285750">
              <a:lnSpc>
                <a:spcPct val="150000"/>
              </a:lnSpc>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High Rate of Employee Turnover</a:t>
            </a: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Variations Occurring in Different Regions</a:t>
            </a: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Disclosure of Private Data</a:t>
            </a: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Work period</a:t>
            </a:r>
          </a:p>
        </p:txBody>
      </p:sp>
      <p:pic>
        <p:nvPicPr>
          <p:cNvPr id="5" name="Picture 4">
            <a:extLst>
              <a:ext uri="{FF2B5EF4-FFF2-40B4-BE49-F238E27FC236}">
                <a16:creationId xmlns:a16="http://schemas.microsoft.com/office/drawing/2014/main" id="{23A30650-840B-4E20-B81A-A928EA4174A0}"/>
              </a:ext>
            </a:extLst>
          </p:cNvPr>
          <p:cNvPicPr>
            <a:picLocks noChangeAspect="1"/>
          </p:cNvPicPr>
          <p:nvPr/>
        </p:nvPicPr>
        <p:blipFill rotWithShape="1">
          <a:blip r:embed="rId3">
            <a:extLst>
              <a:ext uri="{28A0092B-C50C-407E-A947-70E740481C1C}">
                <a14:useLocalDpi xmlns:a14="http://schemas.microsoft.com/office/drawing/2010/main" val="0"/>
              </a:ext>
            </a:extLst>
          </a:blip>
          <a:srcRect l="16772" r="14696"/>
          <a:stretch/>
        </p:blipFill>
        <p:spPr>
          <a:xfrm>
            <a:off x="5855368" y="1776914"/>
            <a:ext cx="5293895" cy="4010025"/>
          </a:xfrm>
          <a:prstGeom prst="rect">
            <a:avLst/>
          </a:prstGeom>
        </p:spPr>
      </p:pic>
    </p:spTree>
    <p:extLst>
      <p:ext uri="{BB962C8B-B14F-4D97-AF65-F5344CB8AC3E}">
        <p14:creationId xmlns:p14="http://schemas.microsoft.com/office/powerpoint/2010/main" val="1785799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809D3FB-E6B1-4DB1-9160-3B18453FD996}"/>
              </a:ext>
            </a:extLst>
          </p:cNvPr>
          <p:cNvSpPr/>
          <p:nvPr/>
        </p:nvSpPr>
        <p:spPr>
          <a:xfrm>
            <a:off x="1007119" y="571219"/>
            <a:ext cx="10177786" cy="739754"/>
          </a:xfrm>
          <a:prstGeom prst="rect">
            <a:avLst/>
          </a:prstGeom>
        </p:spPr>
        <p:txBody>
          <a:bodyPr wrap="none">
            <a:spAutoFit/>
          </a:bodyPr>
          <a:lstStyle/>
          <a:p>
            <a:pPr algn="just">
              <a:lnSpc>
                <a:spcPct val="150000"/>
              </a:lnSpc>
              <a:spcBef>
                <a:spcPts val="600"/>
              </a:spcBef>
            </a:pPr>
            <a:r>
              <a:rPr lang="en-GB" sz="3200" b="1" kern="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Times New Roman" panose="02020603050405020304" pitchFamily="18" charset="0"/>
              </a:rPr>
              <a:t>Key Challenges About Doing Business in Vietnam</a:t>
            </a:r>
            <a:endParaRPr lang="en-US" sz="3200" b="1" kern="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E3A30B45-2319-4175-8DE5-3057E0B929C3}"/>
              </a:ext>
            </a:extLst>
          </p:cNvPr>
          <p:cNvGraphicFramePr/>
          <p:nvPr>
            <p:extLst>
              <p:ext uri="{D42A27DB-BD31-4B8C-83A1-F6EECF244321}">
                <p14:modId xmlns:p14="http://schemas.microsoft.com/office/powerpoint/2010/main" val="1255342034"/>
              </p:ext>
            </p:extLst>
          </p:nvPr>
        </p:nvGraphicFramePr>
        <p:xfrm>
          <a:off x="951013" y="1722120"/>
          <a:ext cx="9945587" cy="4416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3020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9AC23A-05C0-4D3D-9AE3-E511F22B5E37}"/>
              </a:ext>
            </a:extLst>
          </p:cNvPr>
          <p:cNvSpPr/>
          <p:nvPr/>
        </p:nvSpPr>
        <p:spPr>
          <a:xfrm>
            <a:off x="403576" y="603150"/>
            <a:ext cx="11384848" cy="739754"/>
          </a:xfrm>
          <a:prstGeom prst="rect">
            <a:avLst/>
          </a:prstGeom>
        </p:spPr>
        <p:txBody>
          <a:bodyPr wrap="none">
            <a:spAutoFit/>
          </a:bodyPr>
          <a:lstStyle/>
          <a:p>
            <a:pPr algn="just">
              <a:lnSpc>
                <a:spcPct val="150000"/>
              </a:lnSpc>
              <a:spcBef>
                <a:spcPts val="600"/>
              </a:spcBef>
            </a:pPr>
            <a:r>
              <a:rPr lang="en-GB" sz="3200" b="1" kern="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Times New Roman" panose="02020603050405020304" pitchFamily="18" charset="0"/>
              </a:rPr>
              <a:t>Managing Corporate Governance And Cultural Sensitivity</a:t>
            </a:r>
            <a:endParaRPr lang="en-US" sz="3200" b="1" kern="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8BAD702-07D3-4235-A235-76D06B1AD77A}"/>
              </a:ext>
            </a:extLst>
          </p:cNvPr>
          <p:cNvSpPr txBox="1"/>
          <p:nvPr/>
        </p:nvSpPr>
        <p:spPr>
          <a:xfrm>
            <a:off x="4536274" y="1489582"/>
            <a:ext cx="7463222" cy="500983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Northampton can acquire a market advantage for manufacturing operations that require a lot of manual </a:t>
            </a:r>
            <a:r>
              <a:rPr lang="en-US" sz="2400" dirty="0" err="1">
                <a:latin typeface="Arial" panose="020B0604020202020204" pitchFamily="34" charset="0"/>
                <a:cs typeface="Arial" panose="020B0604020202020204" pitchFamily="34" charset="0"/>
              </a:rPr>
              <a:t>labour</a:t>
            </a:r>
            <a:r>
              <a:rPr lang="en-GB" sz="2400" dirty="0">
                <a:solidFill>
                  <a:schemeClr val="tx1"/>
                </a:solidFill>
              </a:rPr>
              <a:t>.</a:t>
            </a:r>
            <a:r>
              <a:rPr lang="en-US" sz="2400" dirty="0">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In comparison to other countries in the ASEAN zone, the Vietnamese tend to excel in the scientific revolution (</a:t>
            </a:r>
            <a:r>
              <a:rPr lang="en-GB" sz="2400" dirty="0">
                <a:solidFill>
                  <a:schemeClr val="tx1"/>
                </a:solidFill>
              </a:rPr>
              <a:t>Nguyen, C. 2020). </a:t>
            </a:r>
            <a:endParaRPr lang="en-GB" sz="2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Cross-culture relationships bring many more cultural backgrounds and help make production versatile (</a:t>
            </a:r>
            <a:r>
              <a:rPr lang="en-GB" sz="2400" dirty="0">
                <a:solidFill>
                  <a:schemeClr val="tx1"/>
                </a:solidFill>
              </a:rPr>
              <a:t>Nguyen, D. 2020)</a:t>
            </a:r>
            <a:r>
              <a:rPr lang="en-GB" sz="2400" dirty="0">
                <a:latin typeface="Arial" panose="020B0604020202020204" pitchFamily="34" charset="0"/>
                <a:cs typeface="Arial" panose="020B0604020202020204" pitchFamily="34" charset="0"/>
              </a:rPr>
              <a:t>. </a:t>
            </a:r>
            <a:endParaRPr 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A80E852-FD07-40CA-A91F-DD1AE7D378AF}"/>
              </a:ext>
            </a:extLst>
          </p:cNvPr>
          <p:cNvPicPr>
            <a:picLocks noChangeAspect="1"/>
          </p:cNvPicPr>
          <p:nvPr/>
        </p:nvPicPr>
        <p:blipFill rotWithShape="1">
          <a:blip r:embed="rId3">
            <a:extLst>
              <a:ext uri="{28A0092B-C50C-407E-A947-70E740481C1C}">
                <a14:useLocalDpi xmlns:a14="http://schemas.microsoft.com/office/drawing/2010/main" val="0"/>
              </a:ext>
            </a:extLst>
          </a:blip>
          <a:srcRect l="4987" t="6260" r="4987" b="6260"/>
          <a:stretch/>
        </p:blipFill>
        <p:spPr>
          <a:xfrm>
            <a:off x="403598" y="2522692"/>
            <a:ext cx="4132676" cy="2679066"/>
          </a:xfrm>
          <a:prstGeom prst="rect">
            <a:avLst/>
          </a:prstGeom>
        </p:spPr>
      </p:pic>
    </p:spTree>
    <p:extLst>
      <p:ext uri="{BB962C8B-B14F-4D97-AF65-F5344CB8AC3E}">
        <p14:creationId xmlns:p14="http://schemas.microsoft.com/office/powerpoint/2010/main" val="446563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BD91E30-B7C9-4240-AFAB-CC738061CD10}"/>
              </a:ext>
            </a:extLst>
          </p:cNvPr>
          <p:cNvSpPr/>
          <p:nvPr/>
        </p:nvSpPr>
        <p:spPr>
          <a:xfrm>
            <a:off x="3896872" y="668741"/>
            <a:ext cx="4398255" cy="707886"/>
          </a:xfrm>
          <a:prstGeom prst="rect">
            <a:avLst/>
          </a:prstGeom>
        </p:spPr>
        <p:txBody>
          <a:bodyPr wrap="none">
            <a:spAutoFit/>
          </a:bodyPr>
          <a:lstStyle/>
          <a:p>
            <a:pPr marL="45720" lvl="0" algn="ctr"/>
            <a:r>
              <a:rPr lang="en-US" sz="4000" b="1" dirty="0">
                <a:effectLst>
                  <a:outerShdw blurRad="38100" dist="38100" dir="2700000" algn="tl">
                    <a:srgbClr val="000000">
                      <a:alpha val="43137"/>
                    </a:srgbClr>
                  </a:outerShdw>
                </a:effectLst>
              </a:rPr>
              <a:t>Recommendations</a:t>
            </a:r>
          </a:p>
        </p:txBody>
      </p:sp>
      <p:sp>
        <p:nvSpPr>
          <p:cNvPr id="4" name="Rectangle 3">
            <a:extLst>
              <a:ext uri="{FF2B5EF4-FFF2-40B4-BE49-F238E27FC236}">
                <a16:creationId xmlns:a16="http://schemas.microsoft.com/office/drawing/2014/main" id="{363EC0E3-F4AB-453B-863C-BB70CBC0EE9A}"/>
              </a:ext>
            </a:extLst>
          </p:cNvPr>
          <p:cNvSpPr/>
          <p:nvPr/>
        </p:nvSpPr>
        <p:spPr>
          <a:xfrm>
            <a:off x="504336" y="1589045"/>
            <a:ext cx="6473980" cy="4455835"/>
          </a:xfrm>
          <a:prstGeom prst="rect">
            <a:avLst/>
          </a:prstGeom>
        </p:spPr>
        <p:txBody>
          <a:bodyPr wrap="square">
            <a:spAutoFit/>
          </a:bodyPr>
          <a:lstStyle/>
          <a:p>
            <a:pPr marL="285750" indent="-285750">
              <a:lnSpc>
                <a:spcPct val="150000"/>
              </a:lnSpc>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If the targeted organisation is a publicly-traded firm, traders should pay more attention to the relevant overseas investment restriction. </a:t>
            </a: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Traders need to take into account that the public officials are allowed to build offers to a specific group of venture capitalists for specific types of initiatives.</a:t>
            </a:r>
            <a:endParaRPr 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3BA5A77-7130-4293-8FC1-F8AC9E50AC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8316" y="2368410"/>
            <a:ext cx="4606070" cy="2897104"/>
          </a:xfrm>
          <a:prstGeom prst="rect">
            <a:avLst/>
          </a:prstGeom>
        </p:spPr>
      </p:pic>
    </p:spTree>
    <p:extLst>
      <p:ext uri="{BB962C8B-B14F-4D97-AF65-F5344CB8AC3E}">
        <p14:creationId xmlns:p14="http://schemas.microsoft.com/office/powerpoint/2010/main" val="2797134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42490E5-7B33-4601-90B1-F594C1B93BF7}"/>
              </a:ext>
            </a:extLst>
          </p:cNvPr>
          <p:cNvSpPr/>
          <p:nvPr/>
        </p:nvSpPr>
        <p:spPr>
          <a:xfrm>
            <a:off x="4778939" y="610178"/>
            <a:ext cx="2634121" cy="739754"/>
          </a:xfrm>
          <a:prstGeom prst="rect">
            <a:avLst/>
          </a:prstGeom>
        </p:spPr>
        <p:txBody>
          <a:bodyPr wrap="square">
            <a:spAutoFit/>
          </a:bodyPr>
          <a:lstStyle/>
          <a:p>
            <a:pPr algn="ctr">
              <a:lnSpc>
                <a:spcPct val="150000"/>
              </a:lnSpc>
              <a:spcBef>
                <a:spcPts val="600"/>
              </a:spcBef>
            </a:pPr>
            <a:r>
              <a:rPr lang="en-GB" sz="3200" b="1" kern="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Times New Roman" panose="02020603050405020304" pitchFamily="18" charset="0"/>
              </a:rPr>
              <a:t>Conclusion</a:t>
            </a:r>
            <a:endParaRPr lang="en-US" sz="3200" b="1" kern="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5" name="Subtitle 2">
            <a:extLst>
              <a:ext uri="{FF2B5EF4-FFF2-40B4-BE49-F238E27FC236}">
                <a16:creationId xmlns:a16="http://schemas.microsoft.com/office/drawing/2014/main" id="{3207539D-E57F-4F64-BF2F-A4000D30A40B}"/>
              </a:ext>
            </a:extLst>
          </p:cNvPr>
          <p:cNvSpPr txBox="1">
            <a:spLocks/>
          </p:cNvSpPr>
          <p:nvPr/>
        </p:nvSpPr>
        <p:spPr>
          <a:xfrm>
            <a:off x="433938" y="4702968"/>
            <a:ext cx="11324122" cy="1826169"/>
          </a:xfrm>
          <a:prstGeom prst="rect">
            <a:avLst/>
          </a:prstGeom>
        </p:spPr>
        <p:txBody>
          <a:bodyPr>
            <a:noAutofit/>
          </a:bodyPr>
          <a:lst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pPr marL="45720" indent="0" algn="ctr">
              <a:buNone/>
            </a:pPr>
            <a:r>
              <a:rPr lang="en-US" sz="2799" dirty="0">
                <a:solidFill>
                  <a:schemeClr val="tx1"/>
                </a:solidFill>
              </a:rPr>
              <a:t>Vietnam being a developing country, has been making great progress in domestic and global business worldwide. Thus, countries from other regions are also getting interested in doing business in Vietnam. Such a business is Northampton footwear from Northampton, UK. </a:t>
            </a:r>
          </a:p>
        </p:txBody>
      </p:sp>
      <p:pic>
        <p:nvPicPr>
          <p:cNvPr id="9" name="Picture 8">
            <a:extLst>
              <a:ext uri="{FF2B5EF4-FFF2-40B4-BE49-F238E27FC236}">
                <a16:creationId xmlns:a16="http://schemas.microsoft.com/office/drawing/2014/main" id="{89B699E7-3D80-4562-81C4-A80ACA084F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0808" y="1629102"/>
            <a:ext cx="4290381" cy="2805475"/>
          </a:xfrm>
          <a:prstGeom prst="rect">
            <a:avLst/>
          </a:prstGeom>
        </p:spPr>
      </p:pic>
    </p:spTree>
    <p:extLst>
      <p:ext uri="{BB962C8B-B14F-4D97-AF65-F5344CB8AC3E}">
        <p14:creationId xmlns:p14="http://schemas.microsoft.com/office/powerpoint/2010/main" val="1073889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111C3A7-90CC-4551-8314-232AF38F4D18}"/>
              </a:ext>
            </a:extLst>
          </p:cNvPr>
          <p:cNvSpPr txBox="1">
            <a:spLocks/>
          </p:cNvSpPr>
          <p:nvPr/>
        </p:nvSpPr>
        <p:spPr>
          <a:xfrm>
            <a:off x="294278" y="766010"/>
            <a:ext cx="11603444" cy="5614737"/>
          </a:xfrm>
          <a:prstGeom prst="rect">
            <a:avLst/>
          </a:prstGeom>
        </p:spPr>
        <p:txBody>
          <a:bodyPr>
            <a:noAutofit/>
          </a:bodyPr>
          <a:lst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pPr marL="45720" indent="0" algn="ctr">
              <a:buNone/>
            </a:pPr>
            <a:r>
              <a:rPr lang="en-US" sz="3200" b="1" dirty="0">
                <a:solidFill>
                  <a:schemeClr val="tx1"/>
                </a:solidFill>
              </a:rPr>
              <a:t>Reference</a:t>
            </a:r>
          </a:p>
          <a:p>
            <a:r>
              <a:rPr lang="en-GB" dirty="0">
                <a:solidFill>
                  <a:schemeClr val="tx1"/>
                </a:solidFill>
              </a:rPr>
              <a:t>Anwar, S., &amp; Nguyen, L. (2021). Foreign direct investment and export </a:t>
            </a:r>
            <a:r>
              <a:rPr lang="en-GB" dirty="0" err="1">
                <a:solidFill>
                  <a:schemeClr val="tx1"/>
                </a:solidFill>
              </a:rPr>
              <a:t>spillovers</a:t>
            </a:r>
            <a:r>
              <a:rPr lang="en-GB" dirty="0">
                <a:solidFill>
                  <a:schemeClr val="tx1"/>
                </a:solidFill>
              </a:rPr>
              <a:t>: Evidence from Vietnam. </a:t>
            </a:r>
            <a:r>
              <a:rPr lang="en-GB" i="1" dirty="0">
                <a:solidFill>
                  <a:schemeClr val="tx1"/>
                </a:solidFill>
              </a:rPr>
              <a:t>International Business Review</a:t>
            </a:r>
            <a:r>
              <a:rPr lang="en-GB" dirty="0">
                <a:solidFill>
                  <a:schemeClr val="tx1"/>
                </a:solidFill>
              </a:rPr>
              <a:t>, </a:t>
            </a:r>
            <a:r>
              <a:rPr lang="en-GB" i="1" dirty="0">
                <a:solidFill>
                  <a:schemeClr val="tx1"/>
                </a:solidFill>
              </a:rPr>
              <a:t>20</a:t>
            </a:r>
            <a:r>
              <a:rPr lang="en-GB" dirty="0">
                <a:solidFill>
                  <a:schemeClr val="tx1"/>
                </a:solidFill>
              </a:rPr>
              <a:t>(2), 177-193. </a:t>
            </a:r>
            <a:r>
              <a:rPr lang="en-GB" u="sng" dirty="0">
                <a:solidFill>
                  <a:schemeClr val="tx1"/>
                </a:solidFill>
                <a:hlinkClick r:id="rId3">
                  <a:extLst>
                    <a:ext uri="{A12FA001-AC4F-418D-AE19-62706E023703}">
                      <ahyp:hlinkClr xmlns:ahyp="http://schemas.microsoft.com/office/drawing/2018/hyperlinkcolor" val="tx"/>
                    </a:ext>
                  </a:extLst>
                </a:hlinkClick>
              </a:rPr>
              <a:t>https://doi.org/10.1016/j.ibusrev.2010.11.002</a:t>
            </a:r>
            <a:endParaRPr lang="en-US" dirty="0">
              <a:solidFill>
                <a:schemeClr val="tx1"/>
              </a:solidFill>
            </a:endParaRPr>
          </a:p>
          <a:p>
            <a:r>
              <a:rPr lang="en-GB" dirty="0">
                <a:solidFill>
                  <a:schemeClr val="tx1"/>
                </a:solidFill>
              </a:rPr>
              <a:t>Dao, H. (2021). Attracting Foreign Direct Investment and FDI’s Impact on Economic Development in Vietnam. </a:t>
            </a:r>
            <a:r>
              <a:rPr lang="en-GB" i="1" dirty="0">
                <a:solidFill>
                  <a:schemeClr val="tx1"/>
                </a:solidFill>
              </a:rPr>
              <a:t>The International Journal Of Business &amp;Amp; Management</a:t>
            </a:r>
            <a:r>
              <a:rPr lang="en-GB" dirty="0">
                <a:solidFill>
                  <a:schemeClr val="tx1"/>
                </a:solidFill>
              </a:rPr>
              <a:t>, </a:t>
            </a:r>
            <a:r>
              <a:rPr lang="en-GB" i="1" dirty="0">
                <a:solidFill>
                  <a:schemeClr val="tx1"/>
                </a:solidFill>
              </a:rPr>
              <a:t>9</a:t>
            </a:r>
            <a:r>
              <a:rPr lang="en-GB" dirty="0">
                <a:solidFill>
                  <a:schemeClr val="tx1"/>
                </a:solidFill>
              </a:rPr>
              <a:t>(3). </a:t>
            </a:r>
            <a:r>
              <a:rPr lang="en-GB" u="sng" dirty="0">
                <a:solidFill>
                  <a:schemeClr val="tx1"/>
                </a:solidFill>
                <a:hlinkClick r:id="rId4">
                  <a:extLst>
                    <a:ext uri="{A12FA001-AC4F-418D-AE19-62706E023703}">
                      <ahyp:hlinkClr xmlns:ahyp="http://schemas.microsoft.com/office/drawing/2018/hyperlinkcolor" val="tx"/>
                    </a:ext>
                  </a:extLst>
                </a:hlinkClick>
              </a:rPr>
              <a:t>https://doi.org/10.24940/theijbm/2021/v9/i3/bm2102-002</a:t>
            </a:r>
            <a:endParaRPr lang="en-US" dirty="0">
              <a:solidFill>
                <a:schemeClr val="tx1"/>
              </a:solidFill>
            </a:endParaRPr>
          </a:p>
          <a:p>
            <a:r>
              <a:rPr lang="en-GB" dirty="0">
                <a:solidFill>
                  <a:schemeClr val="tx1"/>
                </a:solidFill>
              </a:rPr>
              <a:t>Hung, D. (2017). EXPERIMENTAL STUDY ON FACTORS AFFECTING THE ATTRACTION OF FOREIGN DIRECT INVESTMENT IN VIETNAM. </a:t>
            </a:r>
            <a:r>
              <a:rPr lang="en-GB" i="1" dirty="0">
                <a:solidFill>
                  <a:schemeClr val="tx1"/>
                </a:solidFill>
              </a:rPr>
              <a:t>International Journal Of Business Research</a:t>
            </a:r>
            <a:r>
              <a:rPr lang="en-GB" dirty="0">
                <a:solidFill>
                  <a:schemeClr val="tx1"/>
                </a:solidFill>
              </a:rPr>
              <a:t>, </a:t>
            </a:r>
            <a:r>
              <a:rPr lang="en-GB" i="1" dirty="0">
                <a:solidFill>
                  <a:schemeClr val="tx1"/>
                </a:solidFill>
              </a:rPr>
              <a:t>17</a:t>
            </a:r>
            <a:r>
              <a:rPr lang="en-GB" dirty="0">
                <a:solidFill>
                  <a:schemeClr val="tx1"/>
                </a:solidFill>
              </a:rPr>
              <a:t>(2), 101-108. </a:t>
            </a:r>
            <a:r>
              <a:rPr lang="en-GB" u="sng" dirty="0">
                <a:solidFill>
                  <a:schemeClr val="tx1"/>
                </a:solidFill>
                <a:hlinkClick r:id="rId5">
                  <a:extLst>
                    <a:ext uri="{A12FA001-AC4F-418D-AE19-62706E023703}">
                      <ahyp:hlinkClr xmlns:ahyp="http://schemas.microsoft.com/office/drawing/2018/hyperlinkcolor" val="tx"/>
                    </a:ext>
                  </a:extLst>
                </a:hlinkClick>
              </a:rPr>
              <a:t>https://doi.org/10.18374/ijbr-17-2.8</a:t>
            </a:r>
            <a:endParaRPr lang="en-US" dirty="0">
              <a:solidFill>
                <a:schemeClr val="tx1"/>
              </a:solidFill>
            </a:endParaRPr>
          </a:p>
          <a:p>
            <a:r>
              <a:rPr lang="en-GB" dirty="0">
                <a:solidFill>
                  <a:schemeClr val="tx1"/>
                </a:solidFill>
              </a:rPr>
              <a:t>Nguyen, C. (2020). The Impact of Foreign Direct Investment, Aid and Exports on Economic Growth in Vietnam. </a:t>
            </a:r>
            <a:r>
              <a:rPr lang="en-GB" i="1" dirty="0">
                <a:solidFill>
                  <a:schemeClr val="tx1"/>
                </a:solidFill>
              </a:rPr>
              <a:t>The Journal Of Asian Finance, Economics And Business</a:t>
            </a:r>
            <a:r>
              <a:rPr lang="en-GB" dirty="0">
                <a:solidFill>
                  <a:schemeClr val="tx1"/>
                </a:solidFill>
              </a:rPr>
              <a:t>, </a:t>
            </a:r>
            <a:r>
              <a:rPr lang="en-GB" i="1" dirty="0">
                <a:solidFill>
                  <a:schemeClr val="tx1"/>
                </a:solidFill>
              </a:rPr>
              <a:t>7</a:t>
            </a:r>
            <a:r>
              <a:rPr lang="en-GB" dirty="0">
                <a:solidFill>
                  <a:schemeClr val="tx1"/>
                </a:solidFill>
              </a:rPr>
              <a:t>(10), 581-589. </a:t>
            </a:r>
            <a:r>
              <a:rPr lang="en-GB" u="sng" dirty="0">
                <a:solidFill>
                  <a:schemeClr val="tx1"/>
                </a:solidFill>
                <a:hlinkClick r:id="rId6">
                  <a:extLst>
                    <a:ext uri="{A12FA001-AC4F-418D-AE19-62706E023703}">
                      <ahyp:hlinkClr xmlns:ahyp="http://schemas.microsoft.com/office/drawing/2018/hyperlinkcolor" val="tx"/>
                    </a:ext>
                  </a:extLst>
                </a:hlinkClick>
              </a:rPr>
              <a:t>https://doi.org/10.13106/jafeb.2020.vol7.no10.581</a:t>
            </a:r>
            <a:endParaRPr lang="en-US" dirty="0">
              <a:solidFill>
                <a:schemeClr val="tx1"/>
              </a:solidFill>
            </a:endParaRPr>
          </a:p>
          <a:p>
            <a:r>
              <a:rPr lang="en-GB" dirty="0">
                <a:solidFill>
                  <a:schemeClr val="tx1"/>
                </a:solidFill>
              </a:rPr>
              <a:t>Nguyen, D. (2020). </a:t>
            </a:r>
            <a:r>
              <a:rPr lang="en-GB" i="1" dirty="0">
                <a:solidFill>
                  <a:schemeClr val="tx1"/>
                </a:solidFill>
              </a:rPr>
              <a:t>Doing business in Vietnam</a:t>
            </a:r>
            <a:r>
              <a:rPr lang="en-GB" dirty="0">
                <a:solidFill>
                  <a:schemeClr val="tx1"/>
                </a:solidFill>
              </a:rPr>
              <a:t>. Vietnam Chamber of commerce &amp; Industry.</a:t>
            </a:r>
            <a:endParaRPr lang="en-US" dirty="0">
              <a:solidFill>
                <a:schemeClr val="tx1"/>
              </a:solidFill>
            </a:endParaRPr>
          </a:p>
        </p:txBody>
      </p:sp>
    </p:spTree>
    <p:extLst>
      <p:ext uri="{BB962C8B-B14F-4D97-AF65-F5344CB8AC3E}">
        <p14:creationId xmlns:p14="http://schemas.microsoft.com/office/powerpoint/2010/main" val="3405468713"/>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932</TotalTime>
  <Words>1726</Words>
  <Application>Microsoft Office PowerPoint</Application>
  <PresentationFormat>Широк екран</PresentationFormat>
  <Paragraphs>87</Paragraphs>
  <Slides>11</Slides>
  <Notes>9</Notes>
  <HiddenSlides>0</HiddenSlides>
  <MMClips>0</MMClips>
  <ScaleCrop>false</ScaleCrop>
  <HeadingPairs>
    <vt:vector size="6" baseType="variant">
      <vt:variant>
        <vt:lpstr>Използвани шрифтове</vt:lpstr>
      </vt:variant>
      <vt:variant>
        <vt:i4>3</vt:i4>
      </vt:variant>
      <vt:variant>
        <vt:lpstr>Тема</vt:lpstr>
      </vt:variant>
      <vt:variant>
        <vt:i4>1</vt:i4>
      </vt:variant>
      <vt:variant>
        <vt:lpstr>Заглавия на слайдовете</vt:lpstr>
      </vt:variant>
      <vt:variant>
        <vt:i4>11</vt:i4>
      </vt:variant>
    </vt:vector>
  </HeadingPairs>
  <TitlesOfParts>
    <vt:vector size="15" baseType="lpstr">
      <vt:lpstr>Arial</vt:lpstr>
      <vt:lpstr>Calibri</vt:lpstr>
      <vt:lpstr>Corbel</vt:lpstr>
      <vt:lpstr>Basis</vt:lpstr>
      <vt:lpstr>Презентация на PowerPoint</vt:lpstr>
      <vt:lpstr>Welcome to the Presentation</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Lizeta Demetriou</dc:creator>
  <cp:keywords/>
  <dc:description/>
  <cp:lastModifiedBy>Penkov, Miroslav</cp:lastModifiedBy>
  <cp:revision>46</cp:revision>
  <dcterms:created xsi:type="dcterms:W3CDTF">2022-06-29T13:50:22Z</dcterms:created>
  <dcterms:modified xsi:type="dcterms:W3CDTF">2022-08-24T18:33:08Z</dcterms:modified>
  <cp:category/>
</cp:coreProperties>
</file>