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8"/>
  </p:notesMasterIdLst>
  <p:sldIdLst>
    <p:sldId id="260" r:id="rId5"/>
    <p:sldId id="256" r:id="rId6"/>
    <p:sldId id="258" r:id="rId7"/>
  </p:sldIdLst>
  <p:sldSz cx="30275213" cy="213836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CE72AF-7D17-4D57-B1EC-BB00CEA8623F}" v="31" dt="2025-10-24T10:45:00.804"/>
  </p1510:revLst>
</p1510:revInfo>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6250" autoAdjust="0"/>
    <p:restoredTop sz="94291" autoAdjust="0"/>
  </p:normalViewPr>
  <p:slideViewPr>
    <p:cSldViewPr snapToGrid="0">
      <p:cViewPr varScale="1">
        <p:scale>
          <a:sx n="27" d="100"/>
          <a:sy n="27" d="100"/>
        </p:scale>
        <p:origin x="1709" y="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74F255-BFD7-4AF6-B62C-76CAEA9E485A}" type="doc">
      <dgm:prSet loTypeId="urn:microsoft.com/office/officeart/2005/8/layout/hList6" loCatId="list" qsTypeId="urn:microsoft.com/office/officeart/2005/8/quickstyle/simple1" qsCatId="simple" csTypeId="urn:microsoft.com/office/officeart/2005/8/colors/accent2_4" csCatId="accent2" phldr="1"/>
      <dgm:spPr/>
      <dgm:t>
        <a:bodyPr/>
        <a:lstStyle/>
        <a:p>
          <a:endParaRPr lang="en-GB"/>
        </a:p>
      </dgm:t>
    </dgm:pt>
    <dgm:pt modelId="{E4452D72-AD83-4689-AF47-20C602EEDE7E}">
      <dgm:prSet/>
      <dgm:spPr>
        <a:solidFill>
          <a:schemeClr val="accent2"/>
        </a:solidFill>
      </dgm:spPr>
      <dgm:t>
        <a:bodyPr/>
        <a:lstStyle/>
        <a:p>
          <a:r>
            <a:rPr lang="en-US" dirty="0"/>
            <a:t>Definition of ICD-11 &amp; DSM-5 Reference</a:t>
          </a:r>
          <a:endParaRPr lang="en-GB" dirty="0"/>
        </a:p>
      </dgm:t>
    </dgm:pt>
    <dgm:pt modelId="{82C30980-CA99-4797-90B4-50BE49F7D308}" type="parTrans" cxnId="{A55AAA19-7EAB-487B-8745-A08575B4965B}">
      <dgm:prSet/>
      <dgm:spPr/>
      <dgm:t>
        <a:bodyPr/>
        <a:lstStyle/>
        <a:p>
          <a:endParaRPr lang="en-GB"/>
        </a:p>
      </dgm:t>
    </dgm:pt>
    <dgm:pt modelId="{F1633873-AF06-4A25-9CBD-C83D86E492B8}" type="sibTrans" cxnId="{A55AAA19-7EAB-487B-8745-A08575B4965B}">
      <dgm:prSet/>
      <dgm:spPr/>
      <dgm:t>
        <a:bodyPr/>
        <a:lstStyle/>
        <a:p>
          <a:endParaRPr lang="en-GB"/>
        </a:p>
      </dgm:t>
    </dgm:pt>
    <dgm:pt modelId="{6CB80F86-0572-4A44-B9EF-2E485D9879F9}">
      <dgm:prSet/>
      <dgm:spPr>
        <a:solidFill>
          <a:schemeClr val="accent2"/>
        </a:solidFill>
      </dgm:spPr>
      <dgm:t>
        <a:bodyPr/>
        <a:lstStyle/>
        <a:p>
          <a:r>
            <a:rPr lang="en-GB" dirty="0"/>
            <a:t>ICD-11: </a:t>
          </a:r>
          <a:r>
            <a:rPr lang="en-GB" b="1" dirty="0"/>
            <a:t>6A70 Depressive episode</a:t>
          </a:r>
          <a:r>
            <a:rPr lang="en-GB" dirty="0"/>
            <a:t> (postpartum onset specifier).</a:t>
          </a:r>
        </a:p>
      </dgm:t>
    </dgm:pt>
    <dgm:pt modelId="{FDA32B45-3E55-453D-AFAB-A278E7A468AA}" type="parTrans" cxnId="{B5E3B8F5-EEF7-41CC-9C69-F651916BE2E5}">
      <dgm:prSet/>
      <dgm:spPr/>
      <dgm:t>
        <a:bodyPr/>
        <a:lstStyle/>
        <a:p>
          <a:endParaRPr lang="en-GB"/>
        </a:p>
      </dgm:t>
    </dgm:pt>
    <dgm:pt modelId="{48F8149A-D0B5-4570-A05D-CD9ADF2121A6}" type="sibTrans" cxnId="{B5E3B8F5-EEF7-41CC-9C69-F651916BE2E5}">
      <dgm:prSet/>
      <dgm:spPr/>
      <dgm:t>
        <a:bodyPr/>
        <a:lstStyle/>
        <a:p>
          <a:endParaRPr lang="en-GB"/>
        </a:p>
      </dgm:t>
    </dgm:pt>
    <dgm:pt modelId="{81BABDC1-06DC-46B1-8ACB-DB20C130FC3E}">
      <dgm:prSet/>
      <dgm:spPr>
        <a:solidFill>
          <a:schemeClr val="accent2"/>
        </a:solidFill>
      </dgm:spPr>
      <dgm:t>
        <a:bodyPr/>
        <a:lstStyle/>
        <a:p>
          <a:r>
            <a:rPr lang="en-GB" dirty="0"/>
            <a:t>Affects </a:t>
          </a:r>
          <a:r>
            <a:rPr lang="en-GB" b="1" dirty="0"/>
            <a:t>10–15%</a:t>
          </a:r>
          <a:r>
            <a:rPr lang="en-GB" dirty="0"/>
            <a:t> of new mothers globally.</a:t>
          </a:r>
        </a:p>
      </dgm:t>
    </dgm:pt>
    <dgm:pt modelId="{EBEDE5FE-CD67-4D66-AC62-01DC38D7A966}" type="parTrans" cxnId="{47AD949D-A38B-4BD6-A622-4BFC2FEAE76E}">
      <dgm:prSet/>
      <dgm:spPr/>
      <dgm:t>
        <a:bodyPr/>
        <a:lstStyle/>
        <a:p>
          <a:endParaRPr lang="en-GB"/>
        </a:p>
      </dgm:t>
    </dgm:pt>
    <dgm:pt modelId="{4440DD4A-5AEA-4C16-A369-8514816B9B24}" type="sibTrans" cxnId="{47AD949D-A38B-4BD6-A622-4BFC2FEAE76E}">
      <dgm:prSet/>
      <dgm:spPr/>
      <dgm:t>
        <a:bodyPr/>
        <a:lstStyle/>
        <a:p>
          <a:endParaRPr lang="en-GB"/>
        </a:p>
      </dgm:t>
    </dgm:pt>
    <dgm:pt modelId="{DD11BC47-D6AE-447C-99B5-D1888A05D8D3}">
      <dgm:prSet/>
      <dgm:spPr>
        <a:solidFill>
          <a:schemeClr val="accent2"/>
        </a:solidFill>
      </dgm:spPr>
      <dgm:t>
        <a:bodyPr/>
        <a:lstStyle/>
        <a:p>
          <a:r>
            <a:rPr lang="en-US"/>
            <a:t>Consequences: maternal well-being, infant development, family functioning.</a:t>
          </a:r>
          <a:endParaRPr lang="en-GB"/>
        </a:p>
      </dgm:t>
    </dgm:pt>
    <dgm:pt modelId="{B20A19E6-1A6F-4F33-A3F3-0AF59BC5B2B8}" type="parTrans" cxnId="{D94EE8E1-421D-427D-8FDD-37CD0CE0FB27}">
      <dgm:prSet/>
      <dgm:spPr/>
      <dgm:t>
        <a:bodyPr/>
        <a:lstStyle/>
        <a:p>
          <a:endParaRPr lang="en-GB"/>
        </a:p>
      </dgm:t>
    </dgm:pt>
    <dgm:pt modelId="{C5A10075-36A8-4D0E-9D38-3CAEF33DDF42}" type="sibTrans" cxnId="{D94EE8E1-421D-427D-8FDD-37CD0CE0FB27}">
      <dgm:prSet/>
      <dgm:spPr/>
      <dgm:t>
        <a:bodyPr/>
        <a:lstStyle/>
        <a:p>
          <a:endParaRPr lang="en-GB"/>
        </a:p>
      </dgm:t>
    </dgm:pt>
    <dgm:pt modelId="{0A3307BD-7F76-482D-9E6A-53DC01183813}" type="pres">
      <dgm:prSet presAssocID="{DD74F255-BFD7-4AF6-B62C-76CAEA9E485A}" presName="Name0" presStyleCnt="0">
        <dgm:presLayoutVars>
          <dgm:dir/>
          <dgm:resizeHandles val="exact"/>
        </dgm:presLayoutVars>
      </dgm:prSet>
      <dgm:spPr/>
    </dgm:pt>
    <dgm:pt modelId="{BD359509-6EA9-4A5F-AAE5-8B0DE874E15E}" type="pres">
      <dgm:prSet presAssocID="{E4452D72-AD83-4689-AF47-20C602EEDE7E}" presName="node" presStyleLbl="node1" presStyleIdx="0" presStyleCnt="1" custLinFactNeighborX="1816" custLinFactNeighborY="7782">
        <dgm:presLayoutVars>
          <dgm:bulletEnabled val="1"/>
        </dgm:presLayoutVars>
      </dgm:prSet>
      <dgm:spPr/>
    </dgm:pt>
  </dgm:ptLst>
  <dgm:cxnLst>
    <dgm:cxn modelId="{A55AAA19-7EAB-487B-8745-A08575B4965B}" srcId="{DD74F255-BFD7-4AF6-B62C-76CAEA9E485A}" destId="{E4452D72-AD83-4689-AF47-20C602EEDE7E}" srcOrd="0" destOrd="0" parTransId="{82C30980-CA99-4797-90B4-50BE49F7D308}" sibTransId="{F1633873-AF06-4A25-9CBD-C83D86E492B8}"/>
    <dgm:cxn modelId="{AD77F855-3AA0-42C8-A868-22FAE7C4EDFE}" type="presOf" srcId="{DD74F255-BFD7-4AF6-B62C-76CAEA9E485A}" destId="{0A3307BD-7F76-482D-9E6A-53DC01183813}" srcOrd="0" destOrd="0" presId="urn:microsoft.com/office/officeart/2005/8/layout/hList6"/>
    <dgm:cxn modelId="{2B725484-B7EE-45B6-BAF2-9A71A11FD40C}" type="presOf" srcId="{6CB80F86-0572-4A44-B9EF-2E485D9879F9}" destId="{BD359509-6EA9-4A5F-AAE5-8B0DE874E15E}" srcOrd="0" destOrd="1" presId="urn:microsoft.com/office/officeart/2005/8/layout/hList6"/>
    <dgm:cxn modelId="{7D0AFA87-1508-4028-88AE-7B779BEAAF4E}" type="presOf" srcId="{E4452D72-AD83-4689-AF47-20C602EEDE7E}" destId="{BD359509-6EA9-4A5F-AAE5-8B0DE874E15E}" srcOrd="0" destOrd="0" presId="urn:microsoft.com/office/officeart/2005/8/layout/hList6"/>
    <dgm:cxn modelId="{34197392-CB91-4A4D-9186-D3DC3E27686B}" type="presOf" srcId="{DD11BC47-D6AE-447C-99B5-D1888A05D8D3}" destId="{BD359509-6EA9-4A5F-AAE5-8B0DE874E15E}" srcOrd="0" destOrd="3" presId="urn:microsoft.com/office/officeart/2005/8/layout/hList6"/>
    <dgm:cxn modelId="{47AD949D-A38B-4BD6-A622-4BFC2FEAE76E}" srcId="{E4452D72-AD83-4689-AF47-20C602EEDE7E}" destId="{81BABDC1-06DC-46B1-8ACB-DB20C130FC3E}" srcOrd="1" destOrd="0" parTransId="{EBEDE5FE-CD67-4D66-AC62-01DC38D7A966}" sibTransId="{4440DD4A-5AEA-4C16-A369-8514816B9B24}"/>
    <dgm:cxn modelId="{AE3D98A6-E487-42BD-88CD-47CEB54FE0F7}" type="presOf" srcId="{81BABDC1-06DC-46B1-8ACB-DB20C130FC3E}" destId="{BD359509-6EA9-4A5F-AAE5-8B0DE874E15E}" srcOrd="0" destOrd="2" presId="urn:microsoft.com/office/officeart/2005/8/layout/hList6"/>
    <dgm:cxn modelId="{D94EE8E1-421D-427D-8FDD-37CD0CE0FB27}" srcId="{E4452D72-AD83-4689-AF47-20C602EEDE7E}" destId="{DD11BC47-D6AE-447C-99B5-D1888A05D8D3}" srcOrd="2" destOrd="0" parTransId="{B20A19E6-1A6F-4F33-A3F3-0AF59BC5B2B8}" sibTransId="{C5A10075-36A8-4D0E-9D38-3CAEF33DDF42}"/>
    <dgm:cxn modelId="{B5E3B8F5-EEF7-41CC-9C69-F651916BE2E5}" srcId="{E4452D72-AD83-4689-AF47-20C602EEDE7E}" destId="{6CB80F86-0572-4A44-B9EF-2E485D9879F9}" srcOrd="0" destOrd="0" parTransId="{FDA32B45-3E55-453D-AFAB-A278E7A468AA}" sibTransId="{48F8149A-D0B5-4570-A05D-CD9ADF2121A6}"/>
    <dgm:cxn modelId="{057A20B7-F4B7-43C5-AD58-9701C56FBAE8}" type="presParOf" srcId="{0A3307BD-7F76-482D-9E6A-53DC01183813}" destId="{BD359509-6EA9-4A5F-AAE5-8B0DE874E15E}" srcOrd="0" destOrd="0" presId="urn:microsoft.com/office/officeart/2005/8/layout/hList6"/>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DA5BD58-E0E8-4E21-8205-AAE7A20D1D43}" type="doc">
      <dgm:prSet loTypeId="urn:microsoft.com/office/officeart/2005/8/layout/hList1" loCatId="list" qsTypeId="urn:microsoft.com/office/officeart/2005/8/quickstyle/simple1" qsCatId="simple" csTypeId="urn:microsoft.com/office/officeart/2005/8/colors/colorful3" csCatId="colorful" phldr="1"/>
      <dgm:spPr/>
      <dgm:t>
        <a:bodyPr/>
        <a:lstStyle/>
        <a:p>
          <a:endParaRPr lang="en-GB"/>
        </a:p>
      </dgm:t>
    </dgm:pt>
    <dgm:pt modelId="{DB8FBF75-4426-4248-A35B-9BF3CF29D368}">
      <dgm:prSet custT="1"/>
      <dgm:spPr/>
      <dgm:t>
        <a:bodyPr/>
        <a:lstStyle/>
        <a:p>
          <a:r>
            <a:rPr lang="en-US" sz="3600" dirty="0"/>
            <a:t>Social, Cultural &amp; Political Influences</a:t>
          </a:r>
          <a:endParaRPr lang="en-GB" sz="3600" dirty="0"/>
        </a:p>
      </dgm:t>
    </dgm:pt>
    <dgm:pt modelId="{C3F3F0D4-6895-4F7B-A094-71AA47A9A349}" type="parTrans" cxnId="{33593FF9-7165-4711-8780-65B1073CACF8}">
      <dgm:prSet/>
      <dgm:spPr/>
      <dgm:t>
        <a:bodyPr/>
        <a:lstStyle/>
        <a:p>
          <a:endParaRPr lang="en-GB"/>
        </a:p>
      </dgm:t>
    </dgm:pt>
    <dgm:pt modelId="{500DD377-2DB2-440D-97FC-77B0A749167E}" type="sibTrans" cxnId="{33593FF9-7165-4711-8780-65B1073CACF8}">
      <dgm:prSet/>
      <dgm:spPr/>
      <dgm:t>
        <a:bodyPr/>
        <a:lstStyle/>
        <a:p>
          <a:endParaRPr lang="en-GB"/>
        </a:p>
      </dgm:t>
    </dgm:pt>
    <dgm:pt modelId="{97D935A6-677F-4051-8720-434DDB2FD077}">
      <dgm:prSet custT="1"/>
      <dgm:spPr/>
      <dgm:t>
        <a:bodyPr/>
        <a:lstStyle/>
        <a:p>
          <a:r>
            <a:rPr lang="en-GB" sz="2000" b="1" dirty="0"/>
            <a:t>Stigma</a:t>
          </a:r>
          <a:r>
            <a:rPr lang="en-GB" sz="2000" dirty="0"/>
            <a:t>: guilt, fear of being judged “unfit.”</a:t>
          </a:r>
        </a:p>
      </dgm:t>
    </dgm:pt>
    <dgm:pt modelId="{2EC01958-BB22-4383-970F-E21A449C3DA7}" type="parTrans" cxnId="{75426C67-C18A-4915-83E0-DD937953EEEB}">
      <dgm:prSet/>
      <dgm:spPr/>
      <dgm:t>
        <a:bodyPr/>
        <a:lstStyle/>
        <a:p>
          <a:endParaRPr lang="en-GB"/>
        </a:p>
      </dgm:t>
    </dgm:pt>
    <dgm:pt modelId="{04DD47CE-4B9F-49E8-A65C-CD428C257B4A}" type="sibTrans" cxnId="{75426C67-C18A-4915-83E0-DD937953EEEB}">
      <dgm:prSet/>
      <dgm:spPr/>
      <dgm:t>
        <a:bodyPr/>
        <a:lstStyle/>
        <a:p>
          <a:endParaRPr lang="en-GB"/>
        </a:p>
      </dgm:t>
    </dgm:pt>
    <dgm:pt modelId="{F67521AA-670D-4885-B1C2-E3D020AEE746}">
      <dgm:prSet custT="1"/>
      <dgm:spPr/>
      <dgm:t>
        <a:bodyPr/>
        <a:lstStyle/>
        <a:p>
          <a:r>
            <a:rPr lang="en-GB" sz="2000" b="1" dirty="0"/>
            <a:t>Cultural norms</a:t>
          </a:r>
          <a:r>
            <a:rPr lang="en-GB" sz="2000" dirty="0"/>
            <a:t>: in some societies, taboo → underreporting.</a:t>
          </a:r>
        </a:p>
      </dgm:t>
    </dgm:pt>
    <dgm:pt modelId="{5122AF88-7941-469A-B6F9-3FEDD26FEA69}" type="parTrans" cxnId="{98395791-FB02-4FC4-A9B3-DCBF861C7762}">
      <dgm:prSet/>
      <dgm:spPr/>
      <dgm:t>
        <a:bodyPr/>
        <a:lstStyle/>
        <a:p>
          <a:endParaRPr lang="en-GB"/>
        </a:p>
      </dgm:t>
    </dgm:pt>
    <dgm:pt modelId="{806F2727-8E02-43E5-A88D-A87BFB93AE25}" type="sibTrans" cxnId="{98395791-FB02-4FC4-A9B3-DCBF861C7762}">
      <dgm:prSet/>
      <dgm:spPr/>
      <dgm:t>
        <a:bodyPr/>
        <a:lstStyle/>
        <a:p>
          <a:endParaRPr lang="en-GB"/>
        </a:p>
      </dgm:t>
    </dgm:pt>
    <dgm:pt modelId="{BBD1E48E-DB24-4B97-85E2-08E44249955C}">
      <dgm:prSet custT="1"/>
      <dgm:spPr/>
      <dgm:t>
        <a:bodyPr/>
        <a:lstStyle/>
        <a:p>
          <a:r>
            <a:rPr lang="en-GB" sz="2000" b="1" dirty="0"/>
            <a:t>Inequalities</a:t>
          </a:r>
          <a:r>
            <a:rPr lang="en-GB" sz="2000" dirty="0"/>
            <a:t>:</a:t>
          </a:r>
        </a:p>
      </dgm:t>
    </dgm:pt>
    <dgm:pt modelId="{B03D047E-9446-42FE-806C-2E98662EA5B8}" type="parTrans" cxnId="{8A3AE56A-03CE-4E69-875B-D8908A8D75AC}">
      <dgm:prSet/>
      <dgm:spPr/>
      <dgm:t>
        <a:bodyPr/>
        <a:lstStyle/>
        <a:p>
          <a:endParaRPr lang="en-GB"/>
        </a:p>
      </dgm:t>
    </dgm:pt>
    <dgm:pt modelId="{94B296ED-A9A8-419B-B80E-51B0E5C10291}" type="sibTrans" cxnId="{8A3AE56A-03CE-4E69-875B-D8908A8D75AC}">
      <dgm:prSet/>
      <dgm:spPr/>
      <dgm:t>
        <a:bodyPr/>
        <a:lstStyle/>
        <a:p>
          <a:endParaRPr lang="en-GB"/>
        </a:p>
      </dgm:t>
    </dgm:pt>
    <dgm:pt modelId="{0878DDAB-716E-4C04-90E7-FAF4FD819051}">
      <dgm:prSet custT="1"/>
      <dgm:spPr/>
      <dgm:t>
        <a:bodyPr/>
        <a:lstStyle/>
        <a:p>
          <a:r>
            <a:rPr lang="en-GB" sz="2000" dirty="0"/>
            <a:t>LMICs: few professionals, limited access.</a:t>
          </a:r>
        </a:p>
      </dgm:t>
    </dgm:pt>
    <dgm:pt modelId="{51E4BE39-FAAB-4FE3-89BD-F4676FF68EDA}" type="parTrans" cxnId="{17BA929D-6BF4-46E2-9225-22FF825F4A9E}">
      <dgm:prSet/>
      <dgm:spPr/>
      <dgm:t>
        <a:bodyPr/>
        <a:lstStyle/>
        <a:p>
          <a:endParaRPr lang="en-GB"/>
        </a:p>
      </dgm:t>
    </dgm:pt>
    <dgm:pt modelId="{4EDBC4CC-960F-4343-A03F-D904EB5FE980}" type="sibTrans" cxnId="{17BA929D-6BF4-46E2-9225-22FF825F4A9E}">
      <dgm:prSet/>
      <dgm:spPr/>
      <dgm:t>
        <a:bodyPr/>
        <a:lstStyle/>
        <a:p>
          <a:endParaRPr lang="en-GB"/>
        </a:p>
      </dgm:t>
    </dgm:pt>
    <dgm:pt modelId="{27875E22-EF1A-4334-932E-671FE8DE96B4}">
      <dgm:prSet custT="1"/>
      <dgm:spPr/>
      <dgm:t>
        <a:bodyPr/>
        <a:lstStyle/>
        <a:p>
          <a:r>
            <a:rPr lang="en-GB" sz="2000" dirty="0"/>
            <a:t>Minority/immigrant women face barriers in high-income settings.</a:t>
          </a:r>
        </a:p>
      </dgm:t>
    </dgm:pt>
    <dgm:pt modelId="{FBDB709F-8F3E-4B22-87C1-68D81B624BBC}" type="parTrans" cxnId="{E95B628E-6C6A-4AFE-BDC2-A9D5E774A651}">
      <dgm:prSet/>
      <dgm:spPr/>
      <dgm:t>
        <a:bodyPr/>
        <a:lstStyle/>
        <a:p>
          <a:endParaRPr lang="en-GB"/>
        </a:p>
      </dgm:t>
    </dgm:pt>
    <dgm:pt modelId="{37090EE6-C6E6-4550-802F-4EAC3F8DEAC9}" type="sibTrans" cxnId="{E95B628E-6C6A-4AFE-BDC2-A9D5E774A651}">
      <dgm:prSet/>
      <dgm:spPr/>
      <dgm:t>
        <a:bodyPr/>
        <a:lstStyle/>
        <a:p>
          <a:endParaRPr lang="en-GB"/>
        </a:p>
      </dgm:t>
    </dgm:pt>
    <dgm:pt modelId="{1D9599D0-ECB0-4E69-8428-E6D23703EA0E}">
      <dgm:prSet custT="1"/>
      <dgm:spPr/>
      <dgm:t>
        <a:bodyPr/>
        <a:lstStyle/>
        <a:p>
          <a:r>
            <a:rPr lang="en-US" sz="2000" b="1" dirty="0"/>
            <a:t>Political action</a:t>
          </a:r>
          <a:r>
            <a:rPr lang="en-US" sz="2000" dirty="0"/>
            <a:t>: Maternal Mental Health Month; UK Perinatal Strategy; global health targets.</a:t>
          </a:r>
          <a:br>
            <a:rPr lang="en-US" sz="2000" dirty="0"/>
          </a:br>
          <a:endParaRPr lang="en-GB" sz="2000" dirty="0"/>
        </a:p>
      </dgm:t>
    </dgm:pt>
    <dgm:pt modelId="{FFBB9E26-37B4-40D5-B6DD-95BC2EE0369F}" type="parTrans" cxnId="{D342E714-6FE3-4D8D-960D-42ACFD7434D3}">
      <dgm:prSet/>
      <dgm:spPr/>
      <dgm:t>
        <a:bodyPr/>
        <a:lstStyle/>
        <a:p>
          <a:endParaRPr lang="en-GB"/>
        </a:p>
      </dgm:t>
    </dgm:pt>
    <dgm:pt modelId="{619CCFBD-ABC2-48B1-B72B-D19853DD48CE}" type="sibTrans" cxnId="{D342E714-6FE3-4D8D-960D-42ACFD7434D3}">
      <dgm:prSet/>
      <dgm:spPr/>
      <dgm:t>
        <a:bodyPr/>
        <a:lstStyle/>
        <a:p>
          <a:endParaRPr lang="en-GB"/>
        </a:p>
      </dgm:t>
    </dgm:pt>
    <dgm:pt modelId="{D22AC007-AD23-45FD-8B46-EE01F3B99B82}" type="pres">
      <dgm:prSet presAssocID="{5DA5BD58-E0E8-4E21-8205-AAE7A20D1D43}" presName="Name0" presStyleCnt="0">
        <dgm:presLayoutVars>
          <dgm:dir/>
          <dgm:animLvl val="lvl"/>
          <dgm:resizeHandles val="exact"/>
        </dgm:presLayoutVars>
      </dgm:prSet>
      <dgm:spPr/>
    </dgm:pt>
    <dgm:pt modelId="{75A81A52-DB13-47AB-BFB0-7CBF42A8949F}" type="pres">
      <dgm:prSet presAssocID="{DB8FBF75-4426-4248-A35B-9BF3CF29D368}" presName="composite" presStyleCnt="0"/>
      <dgm:spPr/>
    </dgm:pt>
    <dgm:pt modelId="{1A482B62-3FC9-4E17-9EAB-EB44519BA9F8}" type="pres">
      <dgm:prSet presAssocID="{DB8FBF75-4426-4248-A35B-9BF3CF29D368}" presName="parTx" presStyleLbl="alignNode1" presStyleIdx="0" presStyleCnt="1" custScaleY="100000" custLinFactY="-6037" custLinFactNeighborX="-73678" custLinFactNeighborY="-100000">
        <dgm:presLayoutVars>
          <dgm:chMax val="0"/>
          <dgm:chPref val="0"/>
          <dgm:bulletEnabled val="1"/>
        </dgm:presLayoutVars>
      </dgm:prSet>
      <dgm:spPr/>
    </dgm:pt>
    <dgm:pt modelId="{85F78984-5DF2-40AC-9093-3854EB80E508}" type="pres">
      <dgm:prSet presAssocID="{DB8FBF75-4426-4248-A35B-9BF3CF29D368}" presName="desTx" presStyleLbl="alignAccFollowNode1" presStyleIdx="0" presStyleCnt="1" custLinFactNeighborX="2180" custLinFactNeighborY="8111">
        <dgm:presLayoutVars>
          <dgm:bulletEnabled val="1"/>
        </dgm:presLayoutVars>
      </dgm:prSet>
      <dgm:spPr/>
    </dgm:pt>
  </dgm:ptLst>
  <dgm:cxnLst>
    <dgm:cxn modelId="{574D0503-0CDE-481E-8CB9-A9E62171C5BA}" type="presOf" srcId="{0878DDAB-716E-4C04-90E7-FAF4FD819051}" destId="{85F78984-5DF2-40AC-9093-3854EB80E508}" srcOrd="0" destOrd="3" presId="urn:microsoft.com/office/officeart/2005/8/layout/hList1"/>
    <dgm:cxn modelId="{D342E714-6FE3-4D8D-960D-42ACFD7434D3}" srcId="{DB8FBF75-4426-4248-A35B-9BF3CF29D368}" destId="{1D9599D0-ECB0-4E69-8428-E6D23703EA0E}" srcOrd="3" destOrd="0" parTransId="{FFBB9E26-37B4-40D5-B6DD-95BC2EE0369F}" sibTransId="{619CCFBD-ABC2-48B1-B72B-D19853DD48CE}"/>
    <dgm:cxn modelId="{DC3F9B19-A5EA-4D08-913B-5CF0D4D096A5}" type="presOf" srcId="{DB8FBF75-4426-4248-A35B-9BF3CF29D368}" destId="{1A482B62-3FC9-4E17-9EAB-EB44519BA9F8}" srcOrd="0" destOrd="0" presId="urn:microsoft.com/office/officeart/2005/8/layout/hList1"/>
    <dgm:cxn modelId="{62B65B1C-0694-44D4-BD87-D6119F5B02CB}" type="presOf" srcId="{F67521AA-670D-4885-B1C2-E3D020AEE746}" destId="{85F78984-5DF2-40AC-9093-3854EB80E508}" srcOrd="0" destOrd="1" presId="urn:microsoft.com/office/officeart/2005/8/layout/hList1"/>
    <dgm:cxn modelId="{75426C67-C18A-4915-83E0-DD937953EEEB}" srcId="{DB8FBF75-4426-4248-A35B-9BF3CF29D368}" destId="{97D935A6-677F-4051-8720-434DDB2FD077}" srcOrd="0" destOrd="0" parTransId="{2EC01958-BB22-4383-970F-E21A449C3DA7}" sibTransId="{04DD47CE-4B9F-49E8-A65C-CD428C257B4A}"/>
    <dgm:cxn modelId="{8A3AE56A-03CE-4E69-875B-D8908A8D75AC}" srcId="{DB8FBF75-4426-4248-A35B-9BF3CF29D368}" destId="{BBD1E48E-DB24-4B97-85E2-08E44249955C}" srcOrd="2" destOrd="0" parTransId="{B03D047E-9446-42FE-806C-2E98662EA5B8}" sibTransId="{94B296ED-A9A8-419B-B80E-51B0E5C10291}"/>
    <dgm:cxn modelId="{CE300680-AABA-40EC-9B26-22739DA01FAE}" type="presOf" srcId="{BBD1E48E-DB24-4B97-85E2-08E44249955C}" destId="{85F78984-5DF2-40AC-9093-3854EB80E508}" srcOrd="0" destOrd="2" presId="urn:microsoft.com/office/officeart/2005/8/layout/hList1"/>
    <dgm:cxn modelId="{D0894B87-40FF-4C8C-8F8B-0459A5A2BACA}" type="presOf" srcId="{1D9599D0-ECB0-4E69-8428-E6D23703EA0E}" destId="{85F78984-5DF2-40AC-9093-3854EB80E508}" srcOrd="0" destOrd="5" presId="urn:microsoft.com/office/officeart/2005/8/layout/hList1"/>
    <dgm:cxn modelId="{E95B628E-6C6A-4AFE-BDC2-A9D5E774A651}" srcId="{BBD1E48E-DB24-4B97-85E2-08E44249955C}" destId="{27875E22-EF1A-4334-932E-671FE8DE96B4}" srcOrd="1" destOrd="0" parTransId="{FBDB709F-8F3E-4B22-87C1-68D81B624BBC}" sibTransId="{37090EE6-C6E6-4550-802F-4EAC3F8DEAC9}"/>
    <dgm:cxn modelId="{98395791-FB02-4FC4-A9B3-DCBF861C7762}" srcId="{DB8FBF75-4426-4248-A35B-9BF3CF29D368}" destId="{F67521AA-670D-4885-B1C2-E3D020AEE746}" srcOrd="1" destOrd="0" parTransId="{5122AF88-7941-469A-B6F9-3FEDD26FEA69}" sibTransId="{806F2727-8E02-43E5-A88D-A87BFB93AE25}"/>
    <dgm:cxn modelId="{7E88AB9C-2052-4222-B825-71BD47556FB1}" type="presOf" srcId="{5DA5BD58-E0E8-4E21-8205-AAE7A20D1D43}" destId="{D22AC007-AD23-45FD-8B46-EE01F3B99B82}" srcOrd="0" destOrd="0" presId="urn:microsoft.com/office/officeart/2005/8/layout/hList1"/>
    <dgm:cxn modelId="{17BA929D-6BF4-46E2-9225-22FF825F4A9E}" srcId="{BBD1E48E-DB24-4B97-85E2-08E44249955C}" destId="{0878DDAB-716E-4C04-90E7-FAF4FD819051}" srcOrd="0" destOrd="0" parTransId="{51E4BE39-FAAB-4FE3-89BD-F4676FF68EDA}" sibTransId="{4EDBC4CC-960F-4343-A03F-D904EB5FE980}"/>
    <dgm:cxn modelId="{4311CBF7-E4EE-4359-B764-9D100AE23DCF}" type="presOf" srcId="{97D935A6-677F-4051-8720-434DDB2FD077}" destId="{85F78984-5DF2-40AC-9093-3854EB80E508}" srcOrd="0" destOrd="0" presId="urn:microsoft.com/office/officeart/2005/8/layout/hList1"/>
    <dgm:cxn modelId="{33593FF9-7165-4711-8780-65B1073CACF8}" srcId="{5DA5BD58-E0E8-4E21-8205-AAE7A20D1D43}" destId="{DB8FBF75-4426-4248-A35B-9BF3CF29D368}" srcOrd="0" destOrd="0" parTransId="{C3F3F0D4-6895-4F7B-A094-71AA47A9A349}" sibTransId="{500DD377-2DB2-440D-97FC-77B0A749167E}"/>
    <dgm:cxn modelId="{81AB3DFB-95A4-4090-982E-17F465C855D8}" type="presOf" srcId="{27875E22-EF1A-4334-932E-671FE8DE96B4}" destId="{85F78984-5DF2-40AC-9093-3854EB80E508}" srcOrd="0" destOrd="4" presId="urn:microsoft.com/office/officeart/2005/8/layout/hList1"/>
    <dgm:cxn modelId="{32FBE5DB-1F82-4BF5-B9D1-9612F022AAD6}" type="presParOf" srcId="{D22AC007-AD23-45FD-8B46-EE01F3B99B82}" destId="{75A81A52-DB13-47AB-BFB0-7CBF42A8949F}" srcOrd="0" destOrd="0" presId="urn:microsoft.com/office/officeart/2005/8/layout/hList1"/>
    <dgm:cxn modelId="{B0D8D08E-0DD2-4D1D-AD91-9C02F7144AA8}" type="presParOf" srcId="{75A81A52-DB13-47AB-BFB0-7CBF42A8949F}" destId="{1A482B62-3FC9-4E17-9EAB-EB44519BA9F8}" srcOrd="0" destOrd="0" presId="urn:microsoft.com/office/officeart/2005/8/layout/hList1"/>
    <dgm:cxn modelId="{719D7DCC-CB1F-49EC-BCA0-DD99AD725656}" type="presParOf" srcId="{75A81A52-DB13-47AB-BFB0-7CBF42A8949F}" destId="{85F78984-5DF2-40AC-9093-3854EB80E508}" srcOrd="1" destOrd="0" presId="urn:microsoft.com/office/officeart/2005/8/layout/hList1"/>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359509-6EA9-4A5F-AAE5-8B0DE874E15E}">
      <dsp:nvSpPr>
        <dsp:cNvPr id="0" name=""/>
        <dsp:cNvSpPr/>
      </dsp:nvSpPr>
      <dsp:spPr>
        <a:xfrm rot="16200000">
          <a:off x="-1087898" y="1087898"/>
          <a:ext cx="8404525" cy="6228728"/>
        </a:xfrm>
        <a:prstGeom prst="flowChartManualOperation">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0" tIns="0" rIns="252016" bIns="0" numCol="1" spcCol="1270" anchor="t" anchorCtr="0">
          <a:noAutofit/>
        </a:bodyPr>
        <a:lstStyle/>
        <a:p>
          <a:pPr marL="0" lvl="0" indent="0" algn="l" defTabSz="1778000">
            <a:lnSpc>
              <a:spcPct val="90000"/>
            </a:lnSpc>
            <a:spcBef>
              <a:spcPct val="0"/>
            </a:spcBef>
            <a:spcAft>
              <a:spcPct val="35000"/>
            </a:spcAft>
            <a:buNone/>
          </a:pPr>
          <a:r>
            <a:rPr lang="en-US" sz="4000" kern="1200" dirty="0"/>
            <a:t>Definition of ICD-11 &amp; DSM-5 Reference</a:t>
          </a:r>
          <a:endParaRPr lang="en-GB" sz="4000" kern="1200" dirty="0"/>
        </a:p>
        <a:p>
          <a:pPr marL="285750" lvl="1" indent="-285750" algn="l" defTabSz="1377950">
            <a:lnSpc>
              <a:spcPct val="90000"/>
            </a:lnSpc>
            <a:spcBef>
              <a:spcPct val="0"/>
            </a:spcBef>
            <a:spcAft>
              <a:spcPct val="15000"/>
            </a:spcAft>
            <a:buChar char="•"/>
          </a:pPr>
          <a:r>
            <a:rPr lang="en-GB" sz="3100" kern="1200" dirty="0"/>
            <a:t>ICD-11: </a:t>
          </a:r>
          <a:r>
            <a:rPr lang="en-GB" sz="3100" b="1" kern="1200" dirty="0"/>
            <a:t>6A70 Depressive episode</a:t>
          </a:r>
          <a:r>
            <a:rPr lang="en-GB" sz="3100" kern="1200" dirty="0"/>
            <a:t> (postpartum onset specifier).</a:t>
          </a:r>
        </a:p>
        <a:p>
          <a:pPr marL="285750" lvl="1" indent="-285750" algn="l" defTabSz="1377950">
            <a:lnSpc>
              <a:spcPct val="90000"/>
            </a:lnSpc>
            <a:spcBef>
              <a:spcPct val="0"/>
            </a:spcBef>
            <a:spcAft>
              <a:spcPct val="15000"/>
            </a:spcAft>
            <a:buChar char="•"/>
          </a:pPr>
          <a:r>
            <a:rPr lang="en-GB" sz="3100" kern="1200" dirty="0"/>
            <a:t>Affects </a:t>
          </a:r>
          <a:r>
            <a:rPr lang="en-GB" sz="3100" b="1" kern="1200" dirty="0"/>
            <a:t>10–15%</a:t>
          </a:r>
          <a:r>
            <a:rPr lang="en-GB" sz="3100" kern="1200" dirty="0"/>
            <a:t> of new mothers globally.</a:t>
          </a:r>
        </a:p>
        <a:p>
          <a:pPr marL="285750" lvl="1" indent="-285750" algn="l" defTabSz="1377950">
            <a:lnSpc>
              <a:spcPct val="90000"/>
            </a:lnSpc>
            <a:spcBef>
              <a:spcPct val="0"/>
            </a:spcBef>
            <a:spcAft>
              <a:spcPct val="15000"/>
            </a:spcAft>
            <a:buChar char="•"/>
          </a:pPr>
          <a:r>
            <a:rPr lang="en-US" sz="3100" kern="1200"/>
            <a:t>Consequences: maternal well-being, infant development, family functioning.</a:t>
          </a:r>
          <a:endParaRPr lang="en-GB" sz="3100" kern="1200"/>
        </a:p>
      </dsp:txBody>
      <dsp:txXfrm rot="5400000">
        <a:off x="1" y="1680904"/>
        <a:ext cx="6228728" cy="50427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482B62-3FC9-4E17-9EAB-EB44519BA9F8}">
      <dsp:nvSpPr>
        <dsp:cNvPr id="0" name=""/>
        <dsp:cNvSpPr/>
      </dsp:nvSpPr>
      <dsp:spPr>
        <a:xfrm>
          <a:off x="0" y="0"/>
          <a:ext cx="4838663" cy="1872000"/>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6032" tIns="146304" rIns="256032" bIns="146304" numCol="1" spcCol="1270" anchor="ctr" anchorCtr="0">
          <a:noAutofit/>
        </a:bodyPr>
        <a:lstStyle/>
        <a:p>
          <a:pPr marL="0" lvl="0" indent="0" algn="ctr" defTabSz="1600200">
            <a:lnSpc>
              <a:spcPct val="90000"/>
            </a:lnSpc>
            <a:spcBef>
              <a:spcPct val="0"/>
            </a:spcBef>
            <a:spcAft>
              <a:spcPct val="35000"/>
            </a:spcAft>
            <a:buNone/>
          </a:pPr>
          <a:r>
            <a:rPr lang="en-US" sz="3600" kern="1200" dirty="0"/>
            <a:t>Social, Cultural &amp; Political Influences</a:t>
          </a:r>
          <a:endParaRPr lang="en-GB" sz="3600" kern="1200" dirty="0"/>
        </a:p>
      </dsp:txBody>
      <dsp:txXfrm>
        <a:off x="0" y="0"/>
        <a:ext cx="4838663" cy="1872000"/>
      </dsp:txXfrm>
    </dsp:sp>
    <dsp:sp modelId="{85F78984-5DF2-40AC-9093-3854EB80E508}">
      <dsp:nvSpPr>
        <dsp:cNvPr id="0" name=""/>
        <dsp:cNvSpPr/>
      </dsp:nvSpPr>
      <dsp:spPr>
        <a:xfrm>
          <a:off x="0" y="2076292"/>
          <a:ext cx="4838663" cy="3925349"/>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GB" sz="2000" b="1" kern="1200" dirty="0"/>
            <a:t>Stigma</a:t>
          </a:r>
          <a:r>
            <a:rPr lang="en-GB" sz="2000" kern="1200" dirty="0"/>
            <a:t>: guilt, fear of being judged “unfit.”</a:t>
          </a:r>
        </a:p>
        <a:p>
          <a:pPr marL="228600" lvl="1" indent="-228600" algn="l" defTabSz="889000">
            <a:lnSpc>
              <a:spcPct val="90000"/>
            </a:lnSpc>
            <a:spcBef>
              <a:spcPct val="0"/>
            </a:spcBef>
            <a:spcAft>
              <a:spcPct val="15000"/>
            </a:spcAft>
            <a:buChar char="•"/>
          </a:pPr>
          <a:r>
            <a:rPr lang="en-GB" sz="2000" b="1" kern="1200" dirty="0"/>
            <a:t>Cultural norms</a:t>
          </a:r>
          <a:r>
            <a:rPr lang="en-GB" sz="2000" kern="1200" dirty="0"/>
            <a:t>: in some societies, taboo → underreporting.</a:t>
          </a:r>
        </a:p>
        <a:p>
          <a:pPr marL="228600" lvl="1" indent="-228600" algn="l" defTabSz="889000">
            <a:lnSpc>
              <a:spcPct val="90000"/>
            </a:lnSpc>
            <a:spcBef>
              <a:spcPct val="0"/>
            </a:spcBef>
            <a:spcAft>
              <a:spcPct val="15000"/>
            </a:spcAft>
            <a:buChar char="•"/>
          </a:pPr>
          <a:r>
            <a:rPr lang="en-GB" sz="2000" b="1" kern="1200" dirty="0"/>
            <a:t>Inequalities</a:t>
          </a:r>
          <a:r>
            <a:rPr lang="en-GB" sz="2000" kern="1200" dirty="0"/>
            <a:t>:</a:t>
          </a:r>
        </a:p>
        <a:p>
          <a:pPr marL="457200" lvl="2" indent="-228600" algn="l" defTabSz="889000">
            <a:lnSpc>
              <a:spcPct val="90000"/>
            </a:lnSpc>
            <a:spcBef>
              <a:spcPct val="0"/>
            </a:spcBef>
            <a:spcAft>
              <a:spcPct val="15000"/>
            </a:spcAft>
            <a:buChar char="•"/>
          </a:pPr>
          <a:r>
            <a:rPr lang="en-GB" sz="2000" kern="1200" dirty="0"/>
            <a:t>LMICs: few professionals, limited access.</a:t>
          </a:r>
        </a:p>
        <a:p>
          <a:pPr marL="457200" lvl="2" indent="-228600" algn="l" defTabSz="889000">
            <a:lnSpc>
              <a:spcPct val="90000"/>
            </a:lnSpc>
            <a:spcBef>
              <a:spcPct val="0"/>
            </a:spcBef>
            <a:spcAft>
              <a:spcPct val="15000"/>
            </a:spcAft>
            <a:buChar char="•"/>
          </a:pPr>
          <a:r>
            <a:rPr lang="en-GB" sz="2000" kern="1200" dirty="0"/>
            <a:t>Minority/immigrant women face barriers in high-income settings.</a:t>
          </a:r>
        </a:p>
        <a:p>
          <a:pPr marL="228600" lvl="1" indent="-228600" algn="l" defTabSz="889000">
            <a:lnSpc>
              <a:spcPct val="90000"/>
            </a:lnSpc>
            <a:spcBef>
              <a:spcPct val="0"/>
            </a:spcBef>
            <a:spcAft>
              <a:spcPct val="15000"/>
            </a:spcAft>
            <a:buChar char="•"/>
          </a:pPr>
          <a:r>
            <a:rPr lang="en-US" sz="2000" b="1" kern="1200" dirty="0"/>
            <a:t>Political action</a:t>
          </a:r>
          <a:r>
            <a:rPr lang="en-US" sz="2000" kern="1200" dirty="0"/>
            <a:t>: Maternal Mental Health Month; UK Perinatal Strategy; global health targets.</a:t>
          </a:r>
          <a:br>
            <a:rPr lang="en-US" sz="2000" kern="1200" dirty="0"/>
          </a:br>
          <a:endParaRPr lang="en-GB" sz="2000" kern="1200" dirty="0"/>
        </a:p>
      </dsp:txBody>
      <dsp:txXfrm>
        <a:off x="0" y="2076292"/>
        <a:ext cx="4838663" cy="3925349"/>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19T18:16:23.813"/>
    </inkml:context>
    <inkml:brush xml:id="br0">
      <inkml:brushProperty name="width" value="0.05" units="cm"/>
      <inkml:brushProperty name="height" value="0.05" units="cm"/>
      <inkml:brushProperty name="color" value="#AE198D"/>
      <inkml:brushProperty name="inkEffects" value="galaxy"/>
      <inkml:brushProperty name="anchorX" value="-1327.28076"/>
      <inkml:brushProperty name="anchorY" value="-3618.65283"/>
      <inkml:brushProperty name="scaleFactor" value="0.5"/>
    </inkml:brush>
  </inkml:definitions>
  <inkml:trace contextRef="#ctx0" brushRef="#br0">1 0 24575,'0'0'0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19T18:16:25.733"/>
    </inkml:context>
    <inkml:brush xml:id="br0">
      <inkml:brushProperty name="width" value="0.05" units="cm"/>
      <inkml:brushProperty name="height" value="0.05" units="cm"/>
      <inkml:brushProperty name="color" value="#AE198D"/>
      <inkml:brushProperty name="inkEffects" value="galaxy"/>
      <inkml:brushProperty name="anchorX" value="-2343.28101"/>
      <inkml:brushProperty name="anchorY" value="-4634.65283"/>
      <inkml:brushProperty name="scaleFactor" value="0.5"/>
    </inkml:brush>
  </inkml:definitions>
  <inkml:trace contextRef="#ctx0" brushRef="#br0">0 0 24575,'0'0'0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19T18:16:25.939"/>
    </inkml:context>
    <inkml:brush xml:id="br0">
      <inkml:brushProperty name="width" value="0.05" units="cm"/>
      <inkml:brushProperty name="height" value="0.05" units="cm"/>
      <inkml:brushProperty name="color" value="#AE198D"/>
      <inkml:brushProperty name="inkEffects" value="galaxy"/>
      <inkml:brushProperty name="anchorX" value="-3359.28101"/>
      <inkml:brushProperty name="anchorY" value="-5650.65283"/>
      <inkml:brushProperty name="scaleFactor" value="0.5"/>
    </inkml:brush>
  </inkml:definitions>
  <inkml:trace contextRef="#ctx0" brushRef="#br0">0 0 24575,'0'0'0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19T18:16:30.985"/>
    </inkml:context>
    <inkml:brush xml:id="br0">
      <inkml:brushProperty name="width" value="0.05" units="cm"/>
      <inkml:brushProperty name="height" value="0.05" units="cm"/>
      <inkml:brushProperty name="color" value="#AE198D"/>
      <inkml:brushProperty name="inkEffects" value="galaxy"/>
      <inkml:brushProperty name="anchorX" value="-4375.28076"/>
      <inkml:brushProperty name="anchorY" value="-6666.65234"/>
      <inkml:brushProperty name="scaleFactor" value="0.5"/>
    </inkml:brush>
  </inkml:definitions>
  <inkml:trace contextRef="#ctx0" brushRef="#br0">1 1 24575,'0'0'0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19T18:16:50.493"/>
    </inkml:context>
    <inkml:brush xml:id="br0">
      <inkml:brushProperty name="width" value="0.05" units="cm"/>
      <inkml:brushProperty name="height" value="0.05" units="cm"/>
      <inkml:brushProperty name="color" value="#AE198D"/>
      <inkml:brushProperty name="inkEffects" value="galaxy"/>
      <inkml:brushProperty name="anchorX" value="-5391.28076"/>
      <inkml:brushProperty name="anchorY" value="-7682.65234"/>
      <inkml:brushProperty name="scaleFactor" value="0.5"/>
    </inkml:brush>
  </inkml:definitions>
  <inkml:trace contextRef="#ctx0" brushRef="#br0">0 0 24575,'0'0'0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19T18:16:52.500"/>
    </inkml:context>
    <inkml:brush xml:id="br0">
      <inkml:brushProperty name="width" value="0.05" units="cm"/>
      <inkml:brushProperty name="height" value="0.05" units="cm"/>
      <inkml:brushProperty name="color" value="#AE198D"/>
      <inkml:brushProperty name="inkEffects" value="galaxy"/>
      <inkml:brushProperty name="anchorX" value="-6407.28076"/>
      <inkml:brushProperty name="anchorY" value="-8698.65234"/>
      <inkml:brushProperty name="scaleFactor" value="0.5"/>
    </inkml:brush>
  </inkml:definitions>
  <inkml:trace contextRef="#ctx0" brushRef="#br0">0 0 24575,'0'0'0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19T18:17:21.047"/>
    </inkml:context>
    <inkml:brush xml:id="br0">
      <inkml:brushProperty name="width" value="0.05" units="cm"/>
      <inkml:brushProperty name="height" value="0.05" units="cm"/>
      <inkml:brushProperty name="color" value="#AE198D"/>
      <inkml:brushProperty name="inkEffects" value="galaxy"/>
      <inkml:brushProperty name="anchorX" value="-15551.28125"/>
      <inkml:brushProperty name="anchorY" value="-17842.6543"/>
      <inkml:brushProperty name="scaleFactor" value="0.5"/>
    </inkml:brush>
  </inkml:definitions>
  <inkml:trace contextRef="#ctx0" brushRef="#br0">1 1 24575,'0'0'0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19T18:16:55.504"/>
    </inkml:context>
    <inkml:brush xml:id="br0">
      <inkml:brushProperty name="width" value="0.05" units="cm"/>
      <inkml:brushProperty name="height" value="0.05" units="cm"/>
      <inkml:brushProperty name="color" value="#AE198D"/>
      <inkml:brushProperty name="inkEffects" value="galaxy"/>
      <inkml:brushProperty name="anchorX" value="-7423.28125"/>
      <inkml:brushProperty name="anchorY" value="-9714.65332"/>
      <inkml:brushProperty name="scaleFactor" value="0.5"/>
    </inkml:brush>
  </inkml:definitions>
  <inkml:trace contextRef="#ctx0" brushRef="#br0">0 1 24575,'0'0'0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19T18:16:55.722"/>
    </inkml:context>
    <inkml:brush xml:id="br0">
      <inkml:brushProperty name="width" value="0.05" units="cm"/>
      <inkml:brushProperty name="height" value="0.05" units="cm"/>
      <inkml:brushProperty name="color" value="#AE198D"/>
      <inkml:brushProperty name="inkEffects" value="galaxy"/>
      <inkml:brushProperty name="anchorX" value="-8439.28125"/>
      <inkml:brushProperty name="anchorY" value="-10730.65332"/>
      <inkml:brushProperty name="scaleFactor" value="0.5"/>
    </inkml:brush>
  </inkml:definitions>
  <inkml:trace contextRef="#ctx0" brushRef="#br0">0 1 24575,'0'0'0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19T18:16:56.643"/>
    </inkml:context>
    <inkml:brush xml:id="br0">
      <inkml:brushProperty name="width" value="0.05" units="cm"/>
      <inkml:brushProperty name="height" value="0.05" units="cm"/>
      <inkml:brushProperty name="color" value="#AE198D"/>
      <inkml:brushProperty name="inkEffects" value="galaxy"/>
      <inkml:brushProperty name="anchorX" value="-9455.28125"/>
      <inkml:brushProperty name="anchorY" value="-11746.65332"/>
      <inkml:brushProperty name="scaleFactor" value="0.5"/>
    </inkml:brush>
  </inkml:definitions>
  <inkml:trace contextRef="#ctx0" brushRef="#br0">0 1 24575,'0'0'0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19T18:16:57.164"/>
    </inkml:context>
    <inkml:brush xml:id="br0">
      <inkml:brushProperty name="width" value="0.05" units="cm"/>
      <inkml:brushProperty name="height" value="0.05" units="cm"/>
      <inkml:brushProperty name="color" value="#AE198D"/>
      <inkml:brushProperty name="inkEffects" value="galaxy"/>
      <inkml:brushProperty name="anchorX" value="-10471.28125"/>
      <inkml:brushProperty name="anchorY" value="-12762.65332"/>
      <inkml:brushProperty name="scaleFactor" value="0.5"/>
    </inkml:brush>
  </inkml:definitions>
  <inkml:trace contextRef="#ctx0" brushRef="#br0">0 1 24575,'0'0'0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19T18:17:18.656"/>
    </inkml:context>
    <inkml:brush xml:id="br0">
      <inkml:brushProperty name="width" value="0.05" units="cm"/>
      <inkml:brushProperty name="height" value="0.05" units="cm"/>
      <inkml:brushProperty name="color" value="#AE198D"/>
      <inkml:brushProperty name="inkEffects" value="galaxy"/>
      <inkml:brushProperty name="anchorX" value="-11487.28125"/>
      <inkml:brushProperty name="anchorY" value="-13778.65332"/>
      <inkml:brushProperty name="scaleFactor" value="0.5"/>
    </inkml:brush>
  </inkml:definitions>
  <inkml:trace contextRef="#ctx0" brushRef="#br0">0 0 24575,'0'0'0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19T18:17:19.358"/>
    </inkml:context>
    <inkml:brush xml:id="br0">
      <inkml:brushProperty name="width" value="0.05" units="cm"/>
      <inkml:brushProperty name="height" value="0.05" units="cm"/>
      <inkml:brushProperty name="color" value="#AE198D"/>
      <inkml:brushProperty name="inkEffects" value="galaxy"/>
      <inkml:brushProperty name="anchorX" value="-12503.28125"/>
      <inkml:brushProperty name="anchorY" value="-14794.65332"/>
      <inkml:brushProperty name="scaleFactor" value="0.5"/>
    </inkml:brush>
  </inkml:definitions>
  <inkml:trace contextRef="#ctx0" brushRef="#br0">0 0 24575,'0'0'0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19T18:17:19.505"/>
    </inkml:context>
    <inkml:brush xml:id="br0">
      <inkml:brushProperty name="width" value="0.05" units="cm"/>
      <inkml:brushProperty name="height" value="0.05" units="cm"/>
      <inkml:brushProperty name="color" value="#AE198D"/>
      <inkml:brushProperty name="inkEffects" value="galaxy"/>
      <inkml:brushProperty name="anchorX" value="-13519.28125"/>
      <inkml:brushProperty name="anchorY" value="-15810.65332"/>
      <inkml:brushProperty name="scaleFactor" value="0.5"/>
    </inkml:brush>
  </inkml:definitions>
  <inkml:trace contextRef="#ctx0" brushRef="#br0">0 0 24575,'0'0'0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19T18:17:19.717"/>
    </inkml:context>
    <inkml:brush xml:id="br0">
      <inkml:brushProperty name="width" value="0.05" units="cm"/>
      <inkml:brushProperty name="height" value="0.05" units="cm"/>
      <inkml:brushProperty name="color" value="#AE198D"/>
      <inkml:brushProperty name="inkEffects" value="galaxy"/>
      <inkml:brushProperty name="anchorX" value="-14535.28125"/>
      <inkml:brushProperty name="anchorY" value="-16826.6543"/>
      <inkml:brushProperty name="scaleFactor" value="0.5"/>
    </inkml:brush>
  </inkml:definitions>
  <inkml:trace contextRef="#ctx0" brushRef="#br0">0 0 24575,'0'0'0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19T18:17:23.457"/>
    </inkml:context>
    <inkml:brush xml:id="br0">
      <inkml:brushProperty name="width" value="0.05" units="cm"/>
      <inkml:brushProperty name="height" value="0.05" units="cm"/>
      <inkml:brushProperty name="color" value="#AE198D"/>
      <inkml:brushProperty name="inkEffects" value="galaxy"/>
      <inkml:brushProperty name="anchorX" value="-16567.28125"/>
      <inkml:brushProperty name="anchorY" value="-18858.6543"/>
      <inkml:brushProperty name="scaleFactor" value="0.5"/>
    </inkml:brush>
  </inkml:definitions>
  <inkml:trace contextRef="#ctx0" brushRef="#br0">1 1 24575,'0'0'0,"13"0"0,21 0 0,-1 15 0,12 2 0,-6 14 0,9-1 0,-8 11 0,7-5 0,-9-7 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19T18:17:23.911"/>
    </inkml:context>
    <inkml:brush xml:id="br0">
      <inkml:brushProperty name="width" value="0.05" units="cm"/>
      <inkml:brushProperty name="height" value="0.05" units="cm"/>
      <inkml:brushProperty name="color" value="#AE198D"/>
      <inkml:brushProperty name="inkEffects" value="galaxy"/>
      <inkml:brushProperty name="anchorX" value="-17920.29492"/>
      <inkml:brushProperty name="anchorY" value="-20074.0293"/>
      <inkml:brushProperty name="scaleFactor" value="0.5"/>
    </inkml:brush>
  </inkml:definitions>
  <inkml:trace contextRef="#ctx0" brushRef="#br0">0 1 24575,'0'0'0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19T18:17:29.228"/>
    </inkml:context>
    <inkml:brush xml:id="br0">
      <inkml:brushProperty name="width" value="0.05" units="cm"/>
      <inkml:brushProperty name="height" value="0.05" units="cm"/>
      <inkml:brushProperty name="color" value="#AE198D"/>
      <inkml:brushProperty name="inkEffects" value="galaxy"/>
      <inkml:brushProperty name="anchorX" value="-18936.29492"/>
      <inkml:brushProperty name="anchorY" value="-21090.0293"/>
      <inkml:brushProperty name="scaleFactor" value="0.5"/>
    </inkml:brush>
  </inkml:definitions>
  <inkml:trace contextRef="#ctx0" brushRef="#br0">0 0 24575,'0'0'0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4097F8-2056-4136-8F25-1BE9F561E724}" type="datetimeFigureOut">
              <a:rPr lang="en-GB" smtClean="0"/>
              <a:t>24/10/2025</a:t>
            </a:fld>
            <a:endParaRPr lang="en-GB"/>
          </a:p>
        </p:txBody>
      </p:sp>
      <p:sp>
        <p:nvSpPr>
          <p:cNvPr id="4" name="Slide Image Placeholder 3"/>
          <p:cNvSpPr>
            <a:spLocks noGrp="1" noRot="1" noChangeAspect="1"/>
          </p:cNvSpPr>
          <p:nvPr>
            <p:ph type="sldImg" idx="2"/>
          </p:nvPr>
        </p:nvSpPr>
        <p:spPr>
          <a:xfrm>
            <a:off x="1244600" y="1143000"/>
            <a:ext cx="4368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089FFB5-3658-450E-AB51-FF927CC8F9A2}" type="slidenum">
              <a:rPr lang="en-GB" smtClean="0"/>
              <a:t>‹#›</a:t>
            </a:fld>
            <a:endParaRPr lang="en-GB"/>
          </a:p>
        </p:txBody>
      </p:sp>
    </p:spTree>
    <p:extLst>
      <p:ext uri="{BB962C8B-B14F-4D97-AF65-F5344CB8AC3E}">
        <p14:creationId xmlns:p14="http://schemas.microsoft.com/office/powerpoint/2010/main" val="2352916885"/>
      </p:ext>
    </p:extLst>
  </p:cSld>
  <p:clrMap bg1="lt1" tx1="dk1" bg2="lt2" tx2="dk2" accent1="accent1" accent2="accent2" accent3="accent3" accent4="accent4" accent5="accent5" accent6="accent6" hlink="hlink" folHlink="folHlink"/>
  <p:notesStyle>
    <a:lvl1pPr marL="0" algn="l" defTabSz="2479578" rtl="0" eaLnBrk="1" latinLnBrk="0" hangingPunct="1">
      <a:defRPr sz="3254" kern="1200">
        <a:solidFill>
          <a:schemeClr val="tx1"/>
        </a:solidFill>
        <a:latin typeface="+mn-lt"/>
        <a:ea typeface="+mn-ea"/>
        <a:cs typeface="+mn-cs"/>
      </a:defRPr>
    </a:lvl1pPr>
    <a:lvl2pPr marL="1239789" algn="l" defTabSz="2479578" rtl="0" eaLnBrk="1" latinLnBrk="0" hangingPunct="1">
      <a:defRPr sz="3254" kern="1200">
        <a:solidFill>
          <a:schemeClr val="tx1"/>
        </a:solidFill>
        <a:latin typeface="+mn-lt"/>
        <a:ea typeface="+mn-ea"/>
        <a:cs typeface="+mn-cs"/>
      </a:defRPr>
    </a:lvl2pPr>
    <a:lvl3pPr marL="2479578" algn="l" defTabSz="2479578" rtl="0" eaLnBrk="1" latinLnBrk="0" hangingPunct="1">
      <a:defRPr sz="3254" kern="1200">
        <a:solidFill>
          <a:schemeClr val="tx1"/>
        </a:solidFill>
        <a:latin typeface="+mn-lt"/>
        <a:ea typeface="+mn-ea"/>
        <a:cs typeface="+mn-cs"/>
      </a:defRPr>
    </a:lvl3pPr>
    <a:lvl4pPr marL="3719368" algn="l" defTabSz="2479578" rtl="0" eaLnBrk="1" latinLnBrk="0" hangingPunct="1">
      <a:defRPr sz="3254" kern="1200">
        <a:solidFill>
          <a:schemeClr val="tx1"/>
        </a:solidFill>
        <a:latin typeface="+mn-lt"/>
        <a:ea typeface="+mn-ea"/>
        <a:cs typeface="+mn-cs"/>
      </a:defRPr>
    </a:lvl4pPr>
    <a:lvl5pPr marL="4959157" algn="l" defTabSz="2479578" rtl="0" eaLnBrk="1" latinLnBrk="0" hangingPunct="1">
      <a:defRPr sz="3254" kern="1200">
        <a:solidFill>
          <a:schemeClr val="tx1"/>
        </a:solidFill>
        <a:latin typeface="+mn-lt"/>
        <a:ea typeface="+mn-ea"/>
        <a:cs typeface="+mn-cs"/>
      </a:defRPr>
    </a:lvl5pPr>
    <a:lvl6pPr marL="6198946" algn="l" defTabSz="2479578" rtl="0" eaLnBrk="1" latinLnBrk="0" hangingPunct="1">
      <a:defRPr sz="3254" kern="1200">
        <a:solidFill>
          <a:schemeClr val="tx1"/>
        </a:solidFill>
        <a:latin typeface="+mn-lt"/>
        <a:ea typeface="+mn-ea"/>
        <a:cs typeface="+mn-cs"/>
      </a:defRPr>
    </a:lvl6pPr>
    <a:lvl7pPr marL="7438735" algn="l" defTabSz="2479578" rtl="0" eaLnBrk="1" latinLnBrk="0" hangingPunct="1">
      <a:defRPr sz="3254" kern="1200">
        <a:solidFill>
          <a:schemeClr val="tx1"/>
        </a:solidFill>
        <a:latin typeface="+mn-lt"/>
        <a:ea typeface="+mn-ea"/>
        <a:cs typeface="+mn-cs"/>
      </a:defRPr>
    </a:lvl7pPr>
    <a:lvl8pPr marL="8678525" algn="l" defTabSz="2479578" rtl="0" eaLnBrk="1" latinLnBrk="0" hangingPunct="1">
      <a:defRPr sz="3254" kern="1200">
        <a:solidFill>
          <a:schemeClr val="tx1"/>
        </a:solidFill>
        <a:latin typeface="+mn-lt"/>
        <a:ea typeface="+mn-ea"/>
        <a:cs typeface="+mn-cs"/>
      </a:defRPr>
    </a:lvl8pPr>
    <a:lvl9pPr marL="9918314" algn="l" defTabSz="2479578" rtl="0" eaLnBrk="1" latinLnBrk="0" hangingPunct="1">
      <a:defRPr sz="3254"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www.acog.org/"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44600" y="1143000"/>
            <a:ext cx="4368800" cy="3086100"/>
          </a:xfrm>
        </p:spPr>
      </p:sp>
      <p:sp>
        <p:nvSpPr>
          <p:cNvPr id="3" name="Notes Placeholder 2"/>
          <p:cNvSpPr>
            <a:spLocks noGrp="1"/>
          </p:cNvSpPr>
          <p:nvPr>
            <p:ph type="body" idx="1"/>
          </p:nvPr>
        </p:nvSpPr>
        <p:spPr/>
        <p:txBody>
          <a:bodyPr/>
          <a:lstStyle/>
          <a:p>
            <a:pPr lvl="0"/>
            <a:r>
              <a:rPr lang="en-US" sz="3254" b="1" kern="1200" dirty="0">
                <a:solidFill>
                  <a:schemeClr val="tx1"/>
                </a:solidFill>
                <a:effectLst/>
                <a:latin typeface="+mn-lt"/>
                <a:ea typeface="+mn-ea"/>
                <a:cs typeface="+mn-cs"/>
              </a:rPr>
              <a:t>Definition and ICD-11 Reference</a:t>
            </a:r>
            <a:endParaRPr lang="en-GB" sz="3254" b="1" kern="1200" dirty="0">
              <a:solidFill>
                <a:schemeClr val="tx1"/>
              </a:solidFill>
              <a:effectLst/>
              <a:latin typeface="+mn-lt"/>
              <a:ea typeface="+mn-ea"/>
              <a:cs typeface="+mn-cs"/>
            </a:endParaRPr>
          </a:p>
          <a:p>
            <a:r>
              <a:rPr lang="en-US" sz="3254" kern="1200" dirty="0">
                <a:solidFill>
                  <a:schemeClr val="tx1"/>
                </a:solidFill>
                <a:effectLst/>
                <a:latin typeface="+mn-lt"/>
                <a:ea typeface="+mn-ea"/>
                <a:cs typeface="+mn-cs"/>
              </a:rPr>
              <a:t>After childbirth, some mothers experience a major depressive episode known as postpartum depression. This episode can occur within the first year after giving birth. The ICD-11 system classifies this as Depressive Episode, with a postpartum onset specifier (WHO, 2019). Postpartum depression affects roughly 10-15% of women who have recently given birth (Ji and Wang, 2025). Maternal mortality, infant development, and family relations are all severely impacted, but the condition remains poorly treated. The goal of this discussion is threefold. First is to </a:t>
            </a:r>
            <a:r>
              <a:rPr lang="en-US" sz="3254" kern="1200" dirty="0" err="1">
                <a:solidFill>
                  <a:schemeClr val="tx1"/>
                </a:solidFill>
                <a:effectLst/>
                <a:latin typeface="+mn-lt"/>
                <a:ea typeface="+mn-ea"/>
                <a:cs typeface="+mn-cs"/>
              </a:rPr>
              <a:t>analyse</a:t>
            </a:r>
            <a:r>
              <a:rPr lang="en-US" sz="3254" kern="1200" dirty="0">
                <a:solidFill>
                  <a:schemeClr val="tx1"/>
                </a:solidFill>
                <a:effectLst/>
                <a:latin typeface="+mn-lt"/>
                <a:ea typeface="+mn-ea"/>
                <a:cs typeface="+mn-cs"/>
              </a:rPr>
              <a:t> how the historical and current periods differ in the ways they have approached treatment and care. The second is to examine stigma, cultural, social and political discrimination and inequality. Lastly, need to make policy and practice suggestions for the future.</a:t>
            </a:r>
            <a:endParaRPr lang="en-GB" sz="3254" kern="1200" dirty="0">
              <a:solidFill>
                <a:schemeClr val="tx1"/>
              </a:solidFill>
              <a:effectLst/>
              <a:latin typeface="+mn-lt"/>
              <a:ea typeface="+mn-ea"/>
              <a:cs typeface="+mn-cs"/>
            </a:endParaRPr>
          </a:p>
          <a:p>
            <a:pPr lvl="0"/>
            <a:r>
              <a:rPr lang="en-US" sz="3254" b="1" kern="1200" dirty="0">
                <a:solidFill>
                  <a:schemeClr val="tx1"/>
                </a:solidFill>
                <a:effectLst/>
                <a:latin typeface="+mn-lt"/>
                <a:ea typeface="+mn-ea"/>
                <a:cs typeface="+mn-cs"/>
              </a:rPr>
              <a:t>Historical Context of Postpartum Depression</a:t>
            </a:r>
            <a:endParaRPr lang="en-GB" sz="3254" b="1" kern="1200" dirty="0">
              <a:solidFill>
                <a:schemeClr val="tx1"/>
              </a:solidFill>
              <a:effectLst/>
              <a:latin typeface="+mn-lt"/>
              <a:ea typeface="+mn-ea"/>
              <a:cs typeface="+mn-cs"/>
            </a:endParaRPr>
          </a:p>
          <a:p>
            <a:r>
              <a:rPr lang="en-US" sz="3254" kern="1200" dirty="0">
                <a:solidFill>
                  <a:schemeClr val="tx1"/>
                </a:solidFill>
                <a:effectLst/>
                <a:latin typeface="+mn-lt"/>
                <a:ea typeface="+mn-ea"/>
                <a:cs typeface="+mn-cs"/>
              </a:rPr>
              <a:t>In the past, the understanding of postpartum mental disorders was very limited, often merging these disorders with other psychiatric issues. Puerperal insanity, which was the term given during the 19th century for postpartum depression, often overlapped with psychosis and depression, which were associated with giving birth (</a:t>
            </a:r>
            <a:r>
              <a:rPr lang="en-US" sz="3254" kern="1200" dirty="0" err="1">
                <a:solidFill>
                  <a:schemeClr val="tx1"/>
                </a:solidFill>
                <a:effectLst/>
                <a:latin typeface="+mn-lt"/>
                <a:ea typeface="+mn-ea"/>
                <a:cs typeface="+mn-cs"/>
              </a:rPr>
              <a:t>Leight</a:t>
            </a:r>
            <a:r>
              <a:rPr lang="en-US" sz="3254" kern="1200" dirty="0">
                <a:solidFill>
                  <a:schemeClr val="tx1"/>
                </a:solidFill>
                <a:effectLst/>
                <a:latin typeface="+mn-lt"/>
                <a:ea typeface="+mn-ea"/>
                <a:cs typeface="+mn-cs"/>
              </a:rPr>
              <a:t> et al. 2010). This sort of condition was often considered as hysteria, or as a simple aspect of motherhood, reflecting the patriarchal assumptions of the medical establishment (</a:t>
            </a:r>
            <a:r>
              <a:rPr lang="en-US" sz="3254" kern="1200" dirty="0" err="1">
                <a:solidFill>
                  <a:schemeClr val="tx1"/>
                </a:solidFill>
                <a:effectLst/>
                <a:latin typeface="+mn-lt"/>
                <a:ea typeface="+mn-ea"/>
                <a:cs typeface="+mn-cs"/>
              </a:rPr>
              <a:t>Tebeka</a:t>
            </a:r>
            <a:r>
              <a:rPr lang="en-US" sz="3254" kern="1200" dirty="0">
                <a:solidFill>
                  <a:schemeClr val="tx1"/>
                </a:solidFill>
                <a:effectLst/>
                <a:latin typeface="+mn-lt"/>
                <a:ea typeface="+mn-ea"/>
                <a:cs typeface="+mn-cs"/>
              </a:rPr>
              <a:t> et al., 2021). There were no successful treatment strategies separate from punitive and, at times, damaging practices. Women suffered </a:t>
            </a:r>
            <a:r>
              <a:rPr lang="en-US" sz="3254" kern="1200" dirty="0" err="1">
                <a:solidFill>
                  <a:schemeClr val="tx1"/>
                </a:solidFill>
                <a:effectLst/>
                <a:latin typeface="+mn-lt"/>
                <a:ea typeface="+mn-ea"/>
                <a:cs typeface="+mn-cs"/>
              </a:rPr>
              <a:t>institutionalisation</a:t>
            </a:r>
            <a:r>
              <a:rPr lang="en-US" sz="3254" kern="1200" dirty="0">
                <a:solidFill>
                  <a:schemeClr val="tx1"/>
                </a:solidFill>
                <a:effectLst/>
                <a:latin typeface="+mn-lt"/>
                <a:ea typeface="+mn-ea"/>
                <a:cs typeface="+mn-cs"/>
              </a:rPr>
              <a:t>, were confined to bed rest, or were separated from their children. During the mid-20th century, some subjects were exposed to ECT (electroconvulsive therapy ) and were given little or no choice in the treatment option. Pharmacological treatments were virtually absent, and the condition was not </a:t>
            </a:r>
            <a:r>
              <a:rPr lang="en-US" sz="3254" kern="1200" dirty="0" err="1">
                <a:solidFill>
                  <a:schemeClr val="tx1"/>
                </a:solidFill>
                <a:effectLst/>
                <a:latin typeface="+mn-lt"/>
                <a:ea typeface="+mn-ea"/>
                <a:cs typeface="+mn-cs"/>
              </a:rPr>
              <a:t>recognised</a:t>
            </a:r>
            <a:r>
              <a:rPr lang="en-US" sz="3254" kern="1200" dirty="0">
                <a:solidFill>
                  <a:schemeClr val="tx1"/>
                </a:solidFill>
                <a:effectLst/>
                <a:latin typeface="+mn-lt"/>
                <a:ea typeface="+mn-ea"/>
                <a:cs typeface="+mn-cs"/>
              </a:rPr>
              <a:t> as a condition separate from depression. Women suffering from PPD were seen socially and culturally as not measuring up to the ideals of motherhood, and lived in a world devoid of legal protection or policies on maternal mental health (Robbins, 2023). The result of societal neglect was the </a:t>
            </a:r>
            <a:r>
              <a:rPr lang="en-US" sz="3254" kern="1200" dirty="0" err="1">
                <a:solidFill>
                  <a:schemeClr val="tx1"/>
                </a:solidFill>
                <a:effectLst/>
                <a:latin typeface="+mn-lt"/>
                <a:ea typeface="+mn-ea"/>
                <a:cs typeface="+mn-cs"/>
              </a:rPr>
              <a:t>prioritisation</a:t>
            </a:r>
            <a:r>
              <a:rPr lang="en-US" sz="3254" kern="1200" dirty="0">
                <a:solidFill>
                  <a:schemeClr val="tx1"/>
                </a:solidFill>
                <a:effectLst/>
                <a:latin typeface="+mn-lt"/>
                <a:ea typeface="+mn-ea"/>
                <a:cs typeface="+mn-cs"/>
              </a:rPr>
              <a:t> of silencing and underreporting.</a:t>
            </a:r>
          </a:p>
          <a:p>
            <a:pPr marL="0" marR="0" lvl="0" indent="0" algn="l" defTabSz="2479578" rtl="0" eaLnBrk="1" fontAlgn="auto" latinLnBrk="0" hangingPunct="1">
              <a:lnSpc>
                <a:spcPct val="100000"/>
              </a:lnSpc>
              <a:spcBef>
                <a:spcPts val="0"/>
              </a:spcBef>
              <a:spcAft>
                <a:spcPts val="0"/>
              </a:spcAft>
              <a:buClrTx/>
              <a:buSzTx/>
              <a:buFontTx/>
              <a:buNone/>
              <a:tabLst/>
              <a:defRPr/>
            </a:pPr>
            <a:r>
              <a:rPr lang="en-US" sz="3254" kern="1200" dirty="0">
                <a:solidFill>
                  <a:schemeClr val="tx1"/>
                </a:solidFill>
                <a:effectLst/>
                <a:latin typeface="+mn-lt"/>
                <a:ea typeface="+mn-ea"/>
                <a:cs typeface="+mn-cs"/>
              </a:rPr>
              <a:t>The legal parameters supporting mothers with postpartum depression (PPD) in the United Kingdom are explained by (GOV.UK, 1999), (GOV.UK, 2010), and (GOV.UK, 1983). The Maternity and Parental Leave Regulations 1999 ensure the right to quit the position for the period necessary to recover and to engage in infant bonding. The Equality Act 2010 offers safeguards against discrimination in the fields of mental health and employment, ensuring mothers’ health conditions do not disadvantage them. The Mental Health Act 1983 removes the legal barriers to and provides for the systematic rights to assessment, treatment, and mental health protection and safeguarding when the mental disorder encompasses the perinatal period. Collectively, these laws </a:t>
            </a:r>
            <a:r>
              <a:rPr lang="en-US" sz="3254" kern="1200" dirty="0" err="1">
                <a:solidFill>
                  <a:schemeClr val="tx1"/>
                </a:solidFill>
                <a:effectLst/>
                <a:latin typeface="+mn-lt"/>
                <a:ea typeface="+mn-ea"/>
                <a:cs typeface="+mn-cs"/>
              </a:rPr>
              <a:t>emphasise</a:t>
            </a:r>
            <a:r>
              <a:rPr lang="en-US" sz="3254" kern="1200" dirty="0">
                <a:solidFill>
                  <a:schemeClr val="tx1"/>
                </a:solidFill>
                <a:effectLst/>
                <a:latin typeface="+mn-lt"/>
                <a:ea typeface="+mn-ea"/>
                <a:cs typeface="+mn-cs"/>
              </a:rPr>
              <a:t> the necessity of a combined legal, medical, and social framework for improving the mental health of mothers.</a:t>
            </a:r>
          </a:p>
          <a:p>
            <a:endParaRPr lang="en-GB" sz="3254" kern="1200" dirty="0">
              <a:solidFill>
                <a:schemeClr val="tx1"/>
              </a:solidFill>
              <a:effectLst/>
              <a:latin typeface="+mn-lt"/>
              <a:ea typeface="+mn-ea"/>
              <a:cs typeface="+mn-cs"/>
            </a:endParaRPr>
          </a:p>
          <a:p>
            <a:pPr lvl="0"/>
            <a:r>
              <a:rPr lang="en-US" sz="3254" b="1" kern="1200" dirty="0">
                <a:solidFill>
                  <a:schemeClr val="tx1"/>
                </a:solidFill>
                <a:effectLst/>
                <a:latin typeface="+mn-lt"/>
                <a:ea typeface="+mn-ea"/>
                <a:cs typeface="+mn-cs"/>
              </a:rPr>
              <a:t>Contemporary Treatment and Care</a:t>
            </a:r>
            <a:endParaRPr lang="en-GB" sz="3254" b="1" kern="1200" dirty="0">
              <a:solidFill>
                <a:schemeClr val="tx1"/>
              </a:solidFill>
              <a:effectLst/>
              <a:latin typeface="+mn-lt"/>
              <a:ea typeface="+mn-ea"/>
              <a:cs typeface="+mn-cs"/>
            </a:endParaRPr>
          </a:p>
          <a:p>
            <a:r>
              <a:rPr lang="en-US" sz="3254" kern="1200" dirty="0">
                <a:solidFill>
                  <a:schemeClr val="tx1"/>
                </a:solidFill>
                <a:effectLst/>
                <a:latin typeface="+mn-lt"/>
                <a:ea typeface="+mn-ea"/>
                <a:cs typeface="+mn-cs"/>
              </a:rPr>
              <a:t>Alongside these developments, modern methods are more expansive and more substantiated by empirical research. For instance, modern medicine uses antidepressants, and SSRIs like sertraline are deemed safe during breastfeeding. In some countries, new hormonal treatments like </a:t>
            </a:r>
            <a:r>
              <a:rPr lang="en-US" sz="3254" kern="1200" dirty="0" err="1">
                <a:solidFill>
                  <a:schemeClr val="tx1"/>
                </a:solidFill>
                <a:effectLst/>
                <a:latin typeface="+mn-lt"/>
                <a:ea typeface="+mn-ea"/>
                <a:cs typeface="+mn-cs"/>
              </a:rPr>
              <a:t>brexanolone</a:t>
            </a:r>
            <a:r>
              <a:rPr lang="en-US" sz="3254" kern="1200" dirty="0">
                <a:solidFill>
                  <a:schemeClr val="tx1"/>
                </a:solidFill>
                <a:effectLst/>
                <a:latin typeface="+mn-lt"/>
                <a:ea typeface="+mn-ea"/>
                <a:cs typeface="+mn-cs"/>
              </a:rPr>
              <a:t> and </a:t>
            </a:r>
            <a:r>
              <a:rPr lang="en-US" sz="3254" kern="1200" dirty="0" err="1">
                <a:solidFill>
                  <a:schemeClr val="tx1"/>
                </a:solidFill>
                <a:effectLst/>
                <a:latin typeface="+mn-lt"/>
                <a:ea typeface="+mn-ea"/>
                <a:cs typeface="+mn-cs"/>
              </a:rPr>
              <a:t>zuranolone</a:t>
            </a:r>
            <a:r>
              <a:rPr lang="en-US" sz="3254" kern="1200" dirty="0">
                <a:solidFill>
                  <a:schemeClr val="tx1"/>
                </a:solidFill>
                <a:effectLst/>
                <a:latin typeface="+mn-lt"/>
                <a:ea typeface="+mn-ea"/>
                <a:cs typeface="+mn-cs"/>
              </a:rPr>
              <a:t> signify major milestones in pharmacology (ACOG, 2022). In terms of psychology, CBT (cognitive-</a:t>
            </a:r>
            <a:r>
              <a:rPr lang="en-US" sz="3254" kern="1200" dirty="0" err="1">
                <a:solidFill>
                  <a:schemeClr val="tx1"/>
                </a:solidFill>
                <a:effectLst/>
                <a:latin typeface="+mn-lt"/>
                <a:ea typeface="+mn-ea"/>
                <a:cs typeface="+mn-cs"/>
              </a:rPr>
              <a:t>behavioural</a:t>
            </a:r>
            <a:r>
              <a:rPr lang="en-US" sz="3254" kern="1200" dirty="0">
                <a:solidFill>
                  <a:schemeClr val="tx1"/>
                </a:solidFill>
                <a:effectLst/>
                <a:latin typeface="+mn-lt"/>
                <a:ea typeface="+mn-ea"/>
                <a:cs typeface="+mn-cs"/>
              </a:rPr>
              <a:t> therapy) and IPT (interpersonal therapy) are among the first-line treatments. </a:t>
            </a:r>
            <a:r>
              <a:rPr lang="en-US" sz="3254" kern="1200" dirty="0" err="1">
                <a:solidFill>
                  <a:schemeClr val="tx1"/>
                </a:solidFill>
                <a:effectLst/>
                <a:latin typeface="+mn-lt"/>
                <a:ea typeface="+mn-ea"/>
                <a:cs typeface="+mn-cs"/>
              </a:rPr>
              <a:t>Branquinho</a:t>
            </a:r>
            <a:r>
              <a:rPr lang="en-US" sz="3254" kern="1200" dirty="0">
                <a:solidFill>
                  <a:schemeClr val="tx1"/>
                </a:solidFill>
                <a:effectLst/>
                <a:latin typeface="+mn-lt"/>
                <a:ea typeface="+mn-ea"/>
                <a:cs typeface="+mn-cs"/>
              </a:rPr>
              <a:t> et al. (2021) suggest that peer support, group therapy, and related forms of psychotherapy are effective. There is growing promotion of more integrated approaches to the care of mental illness, as evidenced by designated perinatal mental health services in the NHS. These services encourage the inclusion of partners and family members in treatment, </a:t>
            </a:r>
            <a:r>
              <a:rPr lang="en-US" sz="3254" kern="1200" dirty="0" err="1">
                <a:solidFill>
                  <a:schemeClr val="tx1"/>
                </a:solidFill>
                <a:effectLst/>
                <a:latin typeface="+mn-lt"/>
                <a:ea typeface="+mn-ea"/>
                <a:cs typeface="+mn-cs"/>
              </a:rPr>
              <a:t>recognising</a:t>
            </a:r>
            <a:r>
              <a:rPr lang="en-US" sz="3254" kern="1200" dirty="0">
                <a:solidFill>
                  <a:schemeClr val="tx1"/>
                </a:solidFill>
                <a:effectLst/>
                <a:latin typeface="+mn-lt"/>
                <a:ea typeface="+mn-ea"/>
                <a:cs typeface="+mn-cs"/>
              </a:rPr>
              <a:t> the relational dimensions of PPD (NICE, 2020). According to NICE (2020), the UK provides structured guidance on the management of mental health issues in the perinatal period. </a:t>
            </a:r>
            <a:r>
              <a:rPr lang="en-US" sz="3254" kern="1200" dirty="0" err="1">
                <a:solidFill>
                  <a:schemeClr val="tx1"/>
                </a:solidFill>
                <a:effectLst/>
                <a:latin typeface="+mn-lt"/>
                <a:ea typeface="+mn-ea"/>
                <a:cs typeface="+mn-cs"/>
              </a:rPr>
              <a:t>Recognised</a:t>
            </a:r>
            <a:r>
              <a:rPr lang="en-US" sz="3254" kern="1200" dirty="0">
                <a:solidFill>
                  <a:schemeClr val="tx1"/>
                </a:solidFill>
                <a:effectLst/>
                <a:latin typeface="+mn-lt"/>
                <a:ea typeface="+mn-ea"/>
                <a:cs typeface="+mn-cs"/>
              </a:rPr>
              <a:t> global entities like the WHO have also been advocating for the integration of maternal mental health with maternal health more broadly (Ji and Wang, 2025). Stigma in the public domain and maternity health services encourage rapid help-seeking.</a:t>
            </a:r>
            <a:endParaRPr lang="en-GB" sz="3254" kern="1200" dirty="0">
              <a:solidFill>
                <a:schemeClr val="tx1"/>
              </a:solidFill>
              <a:effectLst/>
              <a:latin typeface="+mn-lt"/>
              <a:ea typeface="+mn-ea"/>
              <a:cs typeface="+mn-cs"/>
            </a:endParaRPr>
          </a:p>
          <a:p>
            <a:pPr lvl="0"/>
            <a:r>
              <a:rPr lang="en-US" sz="3254" b="1" kern="1200" dirty="0">
                <a:solidFill>
                  <a:schemeClr val="tx1"/>
                </a:solidFill>
                <a:effectLst/>
                <a:latin typeface="+mn-lt"/>
                <a:ea typeface="+mn-ea"/>
                <a:cs typeface="+mn-cs"/>
              </a:rPr>
              <a:t>Social, Cultural, and Political Influences</a:t>
            </a:r>
            <a:endParaRPr lang="en-GB" sz="3254" b="1" kern="1200" dirty="0">
              <a:solidFill>
                <a:schemeClr val="tx1"/>
              </a:solidFill>
              <a:effectLst/>
              <a:latin typeface="+mn-lt"/>
              <a:ea typeface="+mn-ea"/>
              <a:cs typeface="+mn-cs"/>
            </a:endParaRPr>
          </a:p>
          <a:p>
            <a:r>
              <a:rPr lang="en-US" sz="3254" kern="1200" dirty="0">
                <a:solidFill>
                  <a:schemeClr val="tx1"/>
                </a:solidFill>
                <a:effectLst/>
                <a:latin typeface="+mn-lt"/>
                <a:ea typeface="+mn-ea"/>
                <a:cs typeface="+mn-cs"/>
              </a:rPr>
              <a:t>Despite progress, stigma still dominates the perception of motherhood. Some mothers fear feeling guilty or being judged as unfit and remain silent about their psychological symptoms (</a:t>
            </a:r>
            <a:r>
              <a:rPr lang="en-US" sz="3254" kern="1200" dirty="0" err="1">
                <a:solidFill>
                  <a:schemeClr val="tx1"/>
                </a:solidFill>
                <a:effectLst/>
                <a:latin typeface="+mn-lt"/>
                <a:ea typeface="+mn-ea"/>
                <a:cs typeface="+mn-cs"/>
              </a:rPr>
              <a:t>Progga</a:t>
            </a:r>
            <a:r>
              <a:rPr lang="en-US" sz="3254" kern="1200" dirty="0">
                <a:solidFill>
                  <a:schemeClr val="tx1"/>
                </a:solidFill>
                <a:effectLst/>
                <a:latin typeface="+mn-lt"/>
                <a:ea typeface="+mn-ea"/>
                <a:cs typeface="+mn-cs"/>
              </a:rPr>
              <a:t> and </a:t>
            </a:r>
            <a:r>
              <a:rPr lang="en-US" sz="3254" kern="1200" dirty="0" err="1">
                <a:solidFill>
                  <a:schemeClr val="tx1"/>
                </a:solidFill>
                <a:effectLst/>
                <a:latin typeface="+mn-lt"/>
                <a:ea typeface="+mn-ea"/>
                <a:cs typeface="+mn-cs"/>
              </a:rPr>
              <a:t>Rubya</a:t>
            </a:r>
            <a:r>
              <a:rPr lang="en-US" sz="3254" kern="1200" dirty="0">
                <a:solidFill>
                  <a:schemeClr val="tx1"/>
                </a:solidFill>
                <a:effectLst/>
                <a:latin typeface="+mn-lt"/>
                <a:ea typeface="+mn-ea"/>
                <a:cs typeface="+mn-cs"/>
              </a:rPr>
              <a:t>, 2022). As determined by </a:t>
            </a:r>
            <a:r>
              <a:rPr lang="en-US" sz="3254" kern="1200" dirty="0" err="1">
                <a:solidFill>
                  <a:schemeClr val="tx1"/>
                </a:solidFill>
                <a:effectLst/>
                <a:latin typeface="+mn-lt"/>
                <a:ea typeface="+mn-ea"/>
                <a:cs typeface="+mn-cs"/>
              </a:rPr>
              <a:t>Bhusal</a:t>
            </a:r>
            <a:r>
              <a:rPr lang="en-US" sz="3254" kern="1200" dirty="0">
                <a:solidFill>
                  <a:schemeClr val="tx1"/>
                </a:solidFill>
                <a:effectLst/>
                <a:latin typeface="+mn-lt"/>
                <a:ea typeface="+mn-ea"/>
                <a:cs typeface="+mn-cs"/>
              </a:rPr>
              <a:t> et al. (2023), in some cultures and societies, mental illness is still a taboo and, as a consequence, it is significantly underreported and untreated. The inequality of access is also a major issue. Similarly, in low and middle-income countries, mental health resources and trained personnel are still limited. In high-income countries, minority and immigrant women also face barriers such as language, cultural gaps, and even discrimination (Sultan et al. 2022). On the contrary, awareness campaigns on maternal mental health, such as the Perinatal Mental Health Strategy for the UK and the Mental Health of Mothers and other global health agendas, aim to incorporate maternal mental health in the global context of reducing maternal morbidity and mortality (Robbins, 2023).</a:t>
            </a:r>
            <a:endParaRPr lang="en-GB" sz="3254" kern="1200" dirty="0">
              <a:solidFill>
                <a:schemeClr val="tx1"/>
              </a:solidFill>
              <a:effectLst/>
              <a:latin typeface="+mn-lt"/>
              <a:ea typeface="+mn-ea"/>
              <a:cs typeface="+mn-cs"/>
            </a:endParaRPr>
          </a:p>
          <a:p>
            <a:pPr lvl="0"/>
            <a:r>
              <a:rPr lang="en-US" sz="3254" b="1" kern="1200" dirty="0">
                <a:solidFill>
                  <a:schemeClr val="tx1"/>
                </a:solidFill>
                <a:effectLst/>
                <a:latin typeface="+mn-lt"/>
                <a:ea typeface="+mn-ea"/>
                <a:cs typeface="+mn-cs"/>
              </a:rPr>
              <a:t>Critical Comparison </a:t>
            </a:r>
            <a:endParaRPr lang="en-GB" sz="3254" b="1" kern="1200" dirty="0">
              <a:solidFill>
                <a:schemeClr val="tx1"/>
              </a:solidFill>
              <a:effectLst/>
              <a:latin typeface="+mn-lt"/>
              <a:ea typeface="+mn-ea"/>
              <a:cs typeface="+mn-cs"/>
            </a:endParaRPr>
          </a:p>
          <a:p>
            <a:pPr lvl="0"/>
            <a:r>
              <a:rPr lang="en-US" sz="3254" b="1" kern="1200" dirty="0">
                <a:solidFill>
                  <a:schemeClr val="tx1"/>
                </a:solidFill>
                <a:effectLst/>
                <a:latin typeface="+mn-lt"/>
                <a:ea typeface="+mn-ea"/>
                <a:cs typeface="+mn-cs"/>
              </a:rPr>
              <a:t>Historical vs. Contemporary</a:t>
            </a:r>
            <a:endParaRPr lang="en-GB" sz="3254" b="1" kern="1200" dirty="0">
              <a:solidFill>
                <a:schemeClr val="tx1"/>
              </a:solidFill>
              <a:effectLst/>
              <a:latin typeface="+mn-lt"/>
              <a:ea typeface="+mn-ea"/>
              <a:cs typeface="+mn-cs"/>
            </a:endParaRPr>
          </a:p>
          <a:p>
            <a:r>
              <a:rPr lang="en-US" sz="3254" kern="1200" dirty="0">
                <a:solidFill>
                  <a:schemeClr val="tx1"/>
                </a:solidFill>
                <a:effectLst/>
                <a:latin typeface="+mn-lt"/>
                <a:ea typeface="+mn-ea"/>
                <a:cs typeface="+mn-cs"/>
              </a:rPr>
              <a:t>In the past, Postpartum Depression (PPD) was left unaddressed, </a:t>
            </a:r>
            <a:r>
              <a:rPr lang="en-US" sz="3254" kern="1200" dirty="0" err="1">
                <a:solidFill>
                  <a:schemeClr val="tx1"/>
                </a:solidFill>
                <a:effectLst/>
                <a:latin typeface="+mn-lt"/>
                <a:ea typeface="+mn-ea"/>
                <a:cs typeface="+mn-cs"/>
              </a:rPr>
              <a:t>stigmatised</a:t>
            </a:r>
            <a:r>
              <a:rPr lang="en-US" sz="3254" kern="1200" dirty="0">
                <a:solidFill>
                  <a:schemeClr val="tx1"/>
                </a:solidFill>
                <a:effectLst/>
                <a:latin typeface="+mn-lt"/>
                <a:ea typeface="+mn-ea"/>
                <a:cs typeface="+mn-cs"/>
              </a:rPr>
              <a:t>, disregarded, and usually associated with legalistic or punitive measures. In general, Postpartum trauma treatment was violence in disguise. No distinction was made between severe postpartum psychosis and mild to moderate depression, resulting in inappropriate care (</a:t>
            </a:r>
            <a:r>
              <a:rPr lang="en-US" sz="3254" kern="1200" dirty="0" err="1">
                <a:solidFill>
                  <a:schemeClr val="tx1"/>
                </a:solidFill>
                <a:effectLst/>
                <a:latin typeface="+mn-lt"/>
                <a:ea typeface="+mn-ea"/>
                <a:cs typeface="+mn-cs"/>
              </a:rPr>
              <a:t>Tebeka</a:t>
            </a:r>
            <a:r>
              <a:rPr lang="en-US" sz="3254" kern="1200" dirty="0">
                <a:solidFill>
                  <a:schemeClr val="tx1"/>
                </a:solidFill>
                <a:effectLst/>
                <a:latin typeface="+mn-lt"/>
                <a:ea typeface="+mn-ea"/>
                <a:cs typeface="+mn-cs"/>
              </a:rPr>
              <a:t> et al. 2021). While some steps have been made in contemporary care, PPD’s inclusion in the ICD-11 with established criteria and interventions is the standard (Ji and Wang, 2025). With the evidence-based protocols such as those by NICE (2020), treatment options, irrespective of the psychological or pharmacological nature, are available. However, more efforts are needed as these include unaddressed stigma, treatment gap, and the underdevelopment of resource-based models. Relapse is common, and the availability of pharmacological measures for lactating mothers is poor, even though modern approaches are usually effective (ACOG 2022). Moreover, all of the measures are available, although there is a disparity between countries.</a:t>
            </a:r>
            <a:endParaRPr lang="en-GB" sz="3254" kern="1200" dirty="0">
              <a:solidFill>
                <a:schemeClr val="tx1"/>
              </a:solidFill>
              <a:effectLst/>
              <a:latin typeface="+mn-lt"/>
              <a:ea typeface="+mn-ea"/>
              <a:cs typeface="+mn-cs"/>
            </a:endParaRPr>
          </a:p>
          <a:p>
            <a:pPr lvl="0"/>
            <a:r>
              <a:rPr lang="en-US" sz="3254" b="1" kern="1200" dirty="0">
                <a:solidFill>
                  <a:schemeClr val="tx1"/>
                </a:solidFill>
                <a:effectLst/>
                <a:latin typeface="+mn-lt"/>
                <a:ea typeface="+mn-ea"/>
                <a:cs typeface="+mn-cs"/>
              </a:rPr>
              <a:t>Recommendations for Future Policy and Practice</a:t>
            </a:r>
            <a:endParaRPr lang="en-GB" sz="3254" b="1" kern="1200" dirty="0">
              <a:solidFill>
                <a:schemeClr val="tx1"/>
              </a:solidFill>
              <a:effectLst/>
              <a:latin typeface="+mn-lt"/>
              <a:ea typeface="+mn-ea"/>
              <a:cs typeface="+mn-cs"/>
            </a:endParaRPr>
          </a:p>
          <a:p>
            <a:r>
              <a:rPr lang="en-US" sz="3254" kern="1200" dirty="0">
                <a:solidFill>
                  <a:schemeClr val="tx1"/>
                </a:solidFill>
                <a:effectLst/>
                <a:latin typeface="+mn-lt"/>
                <a:ea typeface="+mn-ea"/>
                <a:cs typeface="+mn-cs"/>
              </a:rPr>
              <a:t>Several priorities are evident to create new objectives. During antenatal education, raise awareness by encouraging discussions on Perinatal Depression (PPD). Invest in funding, infrastructure, and personnel to strengthen global perinatal mental health systems. Advocate for the integration of culturally appropriate mental health services for diverse populations. Support the participation of family and partners in the therapeutic process. Fund and improve research on postpartum women for safe pharmacological therapeutic modalities. Ensure that the policies are being prosecuted fully, moving rationally from the unwritten guidelines to the routine clinical application of the policies.</a:t>
            </a:r>
            <a:endParaRPr lang="en-GB" sz="3254" kern="1200" dirty="0">
              <a:solidFill>
                <a:schemeClr val="tx1"/>
              </a:solidFill>
              <a:effectLst/>
              <a:latin typeface="+mn-lt"/>
              <a:ea typeface="+mn-ea"/>
              <a:cs typeface="+mn-cs"/>
            </a:endParaRPr>
          </a:p>
          <a:p>
            <a:pPr lvl="0"/>
            <a:r>
              <a:rPr lang="en-US" sz="3254" b="1" kern="1200" dirty="0">
                <a:solidFill>
                  <a:schemeClr val="tx1"/>
                </a:solidFill>
                <a:effectLst/>
                <a:latin typeface="+mn-lt"/>
                <a:ea typeface="+mn-ea"/>
                <a:cs typeface="+mn-cs"/>
              </a:rPr>
              <a:t>Conclusion</a:t>
            </a:r>
            <a:endParaRPr lang="en-GB" sz="3254" b="1" kern="1200" dirty="0">
              <a:solidFill>
                <a:schemeClr val="tx1"/>
              </a:solidFill>
              <a:effectLst/>
              <a:latin typeface="+mn-lt"/>
              <a:ea typeface="+mn-ea"/>
              <a:cs typeface="+mn-cs"/>
            </a:endParaRPr>
          </a:p>
          <a:p>
            <a:r>
              <a:rPr lang="en-US" sz="3254" kern="1200" dirty="0">
                <a:solidFill>
                  <a:schemeClr val="tx1"/>
                </a:solidFill>
                <a:effectLst/>
                <a:latin typeface="+mn-lt"/>
                <a:ea typeface="+mn-ea"/>
                <a:cs typeface="+mn-cs"/>
              </a:rPr>
              <a:t>Postpartum depression has undergone a striking shift: from a condition marked by neglect, stigma, and punitive care, to one increasingly </a:t>
            </a:r>
            <a:r>
              <a:rPr lang="en-US" sz="3254" kern="1200" dirty="0" err="1">
                <a:solidFill>
                  <a:schemeClr val="tx1"/>
                </a:solidFill>
                <a:effectLst/>
                <a:latin typeface="+mn-lt"/>
                <a:ea typeface="+mn-ea"/>
                <a:cs typeface="+mn-cs"/>
              </a:rPr>
              <a:t>recognised</a:t>
            </a:r>
            <a:r>
              <a:rPr lang="en-US" sz="3254" kern="1200" dirty="0">
                <a:solidFill>
                  <a:schemeClr val="tx1"/>
                </a:solidFill>
                <a:effectLst/>
                <a:latin typeface="+mn-lt"/>
                <a:ea typeface="+mn-ea"/>
                <a:cs typeface="+mn-cs"/>
              </a:rPr>
              <a:t> as a serious and treatable disorder. Progress has been achieved through diagnostic recognition, evidence-based treatments, and supportive policies. Yet challenges remain in terms of stigma, inequality, and access, particularly in global and cultural contexts. The future of maternal mental health depends on integrated, accessible, and culturally competent services that can deliver equitable care for all mothers.</a:t>
            </a:r>
            <a:endParaRPr lang="en-GB" sz="3254"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089FFB5-3658-450E-AB51-FF927CC8F9A2}" type="slidenum">
              <a:rPr lang="en-GB" smtClean="0"/>
              <a:t>2</a:t>
            </a:fld>
            <a:endParaRPr lang="en-GB"/>
          </a:p>
        </p:txBody>
      </p:sp>
    </p:spTree>
    <p:extLst>
      <p:ext uri="{BB962C8B-B14F-4D97-AF65-F5344CB8AC3E}">
        <p14:creationId xmlns:p14="http://schemas.microsoft.com/office/powerpoint/2010/main" val="5194530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44600" y="1143000"/>
            <a:ext cx="4368800" cy="3086100"/>
          </a:xfrm>
        </p:spPr>
      </p:sp>
      <p:sp>
        <p:nvSpPr>
          <p:cNvPr id="3" name="Notes Placeholder 2"/>
          <p:cNvSpPr>
            <a:spLocks noGrp="1"/>
          </p:cNvSpPr>
          <p:nvPr>
            <p:ph type="body" idx="1"/>
          </p:nvPr>
        </p:nvSpPr>
        <p:spPr/>
        <p:txBody>
          <a:bodyPr/>
          <a:lstStyle/>
          <a:p>
            <a:r>
              <a:rPr lang="en-US" sz="3254" kern="1200" dirty="0">
                <a:solidFill>
                  <a:schemeClr val="tx1"/>
                </a:solidFill>
                <a:effectLst/>
                <a:latin typeface="+mn-lt"/>
                <a:ea typeface="+mn-ea"/>
                <a:cs typeface="+mn-cs"/>
              </a:rPr>
              <a:t>ACOG 2022, </a:t>
            </a:r>
            <a:r>
              <a:rPr lang="en-US" sz="3254" kern="1200" dirty="0" err="1">
                <a:solidFill>
                  <a:schemeClr val="tx1"/>
                </a:solidFill>
                <a:effectLst/>
                <a:latin typeface="+mn-lt"/>
                <a:ea typeface="+mn-ea"/>
                <a:cs typeface="+mn-cs"/>
              </a:rPr>
              <a:t>Zuranolone</a:t>
            </a:r>
            <a:r>
              <a:rPr lang="en-US" sz="3254" kern="1200" dirty="0">
                <a:solidFill>
                  <a:schemeClr val="tx1"/>
                </a:solidFill>
                <a:effectLst/>
                <a:latin typeface="+mn-lt"/>
                <a:ea typeface="+mn-ea"/>
                <a:cs typeface="+mn-cs"/>
              </a:rPr>
              <a:t> for the Treatment of Postpartum Depression, </a:t>
            </a:r>
            <a:r>
              <a:rPr lang="en-US" sz="3254" u="sng" kern="1200" dirty="0">
                <a:solidFill>
                  <a:schemeClr val="tx1"/>
                </a:solidFill>
                <a:effectLst/>
                <a:latin typeface="+mn-lt"/>
                <a:ea typeface="+mn-ea"/>
                <a:cs typeface="+mn-cs"/>
                <a:hlinkClick r:id="rId3"/>
              </a:rPr>
              <a:t>www.acog.org</a:t>
            </a:r>
            <a:r>
              <a:rPr lang="en-US" sz="3254" kern="1200" dirty="0">
                <a:solidFill>
                  <a:schemeClr val="tx1"/>
                </a:solidFill>
                <a:effectLst/>
                <a:latin typeface="+mn-lt"/>
                <a:ea typeface="+mn-ea"/>
                <a:cs typeface="+mn-cs"/>
              </a:rPr>
              <a:t>.</a:t>
            </a:r>
          </a:p>
          <a:p>
            <a:r>
              <a:rPr lang="en-US" sz="3254" kern="1200" dirty="0">
                <a:solidFill>
                  <a:schemeClr val="tx1"/>
                </a:solidFill>
                <a:effectLst/>
                <a:latin typeface="+mn-lt"/>
                <a:ea typeface="+mn-ea"/>
                <a:cs typeface="+mn-cs"/>
              </a:rPr>
              <a:t>Ayoub, Khubaib. (2015). prevalence of postpartum depression among Palestinian Women. </a:t>
            </a:r>
          </a:p>
          <a:p>
            <a:r>
              <a:rPr lang="en-US" sz="3254" kern="1200" dirty="0">
                <a:solidFill>
                  <a:schemeClr val="tx1"/>
                </a:solidFill>
                <a:effectLst/>
                <a:latin typeface="+mn-lt"/>
                <a:ea typeface="+mn-ea"/>
                <a:cs typeface="+mn-cs"/>
              </a:rPr>
              <a:t>Bhusal, CK, Bhattarai, S, Shrestha, A &amp; Sharma, HR 2023, ‘Depression and Its Determinants among Postpartum Mothers Attending at Universal College of Medical Sciences and Teaching Hospital, </a:t>
            </a:r>
            <a:r>
              <a:rPr lang="en-US" sz="3254" kern="1200" dirty="0" err="1">
                <a:solidFill>
                  <a:schemeClr val="tx1"/>
                </a:solidFill>
                <a:effectLst/>
                <a:latin typeface="+mn-lt"/>
                <a:ea typeface="+mn-ea"/>
                <a:cs typeface="+mn-cs"/>
              </a:rPr>
              <a:t>Bhairahawa</a:t>
            </a:r>
            <a:r>
              <a:rPr lang="en-US" sz="3254" kern="1200" dirty="0">
                <a:solidFill>
                  <a:schemeClr val="tx1"/>
                </a:solidFill>
                <a:effectLst/>
                <a:latin typeface="+mn-lt"/>
                <a:ea typeface="+mn-ea"/>
                <a:cs typeface="+mn-cs"/>
              </a:rPr>
              <a:t>, </a:t>
            </a:r>
            <a:r>
              <a:rPr lang="en-US" sz="3254" kern="1200" dirty="0" err="1">
                <a:solidFill>
                  <a:schemeClr val="tx1"/>
                </a:solidFill>
                <a:effectLst/>
                <a:latin typeface="+mn-lt"/>
                <a:ea typeface="+mn-ea"/>
                <a:cs typeface="+mn-cs"/>
              </a:rPr>
              <a:t>Rupandehi</a:t>
            </a:r>
            <a:r>
              <a:rPr lang="en-US" sz="3254" kern="1200" dirty="0">
                <a:solidFill>
                  <a:schemeClr val="tx1"/>
                </a:solidFill>
                <a:effectLst/>
                <a:latin typeface="+mn-lt"/>
                <a:ea typeface="+mn-ea"/>
                <a:cs typeface="+mn-cs"/>
              </a:rPr>
              <a:t>, Nepal’, International Journal of </a:t>
            </a:r>
            <a:r>
              <a:rPr lang="en-US" sz="3254" kern="1200" dirty="0" err="1">
                <a:solidFill>
                  <a:schemeClr val="tx1"/>
                </a:solidFill>
                <a:effectLst/>
                <a:latin typeface="+mn-lt"/>
                <a:ea typeface="+mn-ea"/>
                <a:cs typeface="+mn-cs"/>
              </a:rPr>
              <a:t>Paediatrics</a:t>
            </a:r>
            <a:r>
              <a:rPr lang="en-US" sz="3254" kern="1200" dirty="0">
                <a:solidFill>
                  <a:schemeClr val="tx1"/>
                </a:solidFill>
                <a:effectLst/>
                <a:latin typeface="+mn-lt"/>
                <a:ea typeface="+mn-ea"/>
                <a:cs typeface="+mn-cs"/>
              </a:rPr>
              <a:t>, vol. 2023, p. e1331641, viewed 14 August 2023, &lt;https://www.hindawi.com/journals/ijpedi/2023/1331641/&gt;.</a:t>
            </a:r>
          </a:p>
          <a:p>
            <a:r>
              <a:rPr lang="en-US" sz="3254" kern="1200" dirty="0">
                <a:solidFill>
                  <a:schemeClr val="tx1"/>
                </a:solidFill>
                <a:effectLst/>
                <a:latin typeface="+mn-lt"/>
                <a:ea typeface="+mn-ea"/>
                <a:cs typeface="+mn-cs"/>
              </a:rPr>
              <a:t>Ghafoor, MU, Usmani, RA, Choudhary, ZI, Ahmad, S, Nazir, A &amp; Irshad, F 2020, ‘Frequency and determinants of postpartum depression.’, </a:t>
            </a:r>
            <a:r>
              <a:rPr lang="en-US" sz="3254" i="1" kern="1200" dirty="0">
                <a:solidFill>
                  <a:schemeClr val="tx1"/>
                </a:solidFill>
                <a:effectLst/>
                <a:latin typeface="+mn-lt"/>
                <a:ea typeface="+mn-ea"/>
                <a:cs typeface="+mn-cs"/>
              </a:rPr>
              <a:t>The Professional Medical Journal</a:t>
            </a:r>
            <a:r>
              <a:rPr lang="en-US" sz="3254" kern="1200" dirty="0">
                <a:solidFill>
                  <a:schemeClr val="tx1"/>
                </a:solidFill>
                <a:effectLst/>
                <a:latin typeface="+mn-lt"/>
                <a:ea typeface="+mn-ea"/>
                <a:cs typeface="+mn-cs"/>
              </a:rPr>
              <a:t>, vol. 27, no. 05, pp. 1017–1021.</a:t>
            </a:r>
          </a:p>
          <a:p>
            <a:r>
              <a:rPr lang="en-US" sz="3254" kern="1200" dirty="0">
                <a:solidFill>
                  <a:schemeClr val="tx1"/>
                </a:solidFill>
                <a:effectLst/>
                <a:latin typeface="+mn-lt"/>
                <a:ea typeface="+mn-ea"/>
                <a:cs typeface="+mn-cs"/>
              </a:rPr>
              <a:t>GOV.UK (1999). </a:t>
            </a:r>
            <a:r>
              <a:rPr lang="en-US" sz="3254" i="1" kern="1200" dirty="0">
                <a:solidFill>
                  <a:schemeClr val="tx1"/>
                </a:solidFill>
                <a:effectLst/>
                <a:latin typeface="+mn-lt"/>
                <a:ea typeface="+mn-ea"/>
                <a:cs typeface="+mn-cs"/>
              </a:rPr>
              <a:t>The Maternity and Parental Leave etc. Regulations 1999</a:t>
            </a:r>
            <a:r>
              <a:rPr lang="en-US" sz="3254" kern="1200" dirty="0">
                <a:solidFill>
                  <a:schemeClr val="tx1"/>
                </a:solidFill>
                <a:effectLst/>
                <a:latin typeface="+mn-lt"/>
                <a:ea typeface="+mn-ea"/>
                <a:cs typeface="+mn-cs"/>
              </a:rPr>
              <a:t>. [online] Legislation.gov.uk. Available at: https://www.legislation.gov.uk/uksi/1999/3312/contents/made.</a:t>
            </a:r>
          </a:p>
          <a:p>
            <a:r>
              <a:rPr lang="en-US" sz="3254" kern="1200" dirty="0">
                <a:solidFill>
                  <a:schemeClr val="tx1"/>
                </a:solidFill>
                <a:effectLst/>
                <a:latin typeface="+mn-lt"/>
                <a:ea typeface="+mn-ea"/>
                <a:cs typeface="+mn-cs"/>
              </a:rPr>
              <a:t>GOV.UK (2010). </a:t>
            </a:r>
            <a:r>
              <a:rPr lang="en-US" sz="3254" i="1" kern="1200" dirty="0">
                <a:solidFill>
                  <a:schemeClr val="tx1"/>
                </a:solidFill>
                <a:effectLst/>
                <a:latin typeface="+mn-lt"/>
                <a:ea typeface="+mn-ea"/>
                <a:cs typeface="+mn-cs"/>
              </a:rPr>
              <a:t>Equality Act 2010</a:t>
            </a:r>
            <a:r>
              <a:rPr lang="en-US" sz="3254" kern="1200" dirty="0">
                <a:solidFill>
                  <a:schemeClr val="tx1"/>
                </a:solidFill>
                <a:effectLst/>
                <a:latin typeface="+mn-lt"/>
                <a:ea typeface="+mn-ea"/>
                <a:cs typeface="+mn-cs"/>
              </a:rPr>
              <a:t>. [online] Legislation.gov.uk. Available at: https://www.legislation.gov.uk/ukpga/2010/15/contents.</a:t>
            </a:r>
          </a:p>
          <a:p>
            <a:r>
              <a:rPr lang="en-US" sz="3254" kern="1200" dirty="0">
                <a:solidFill>
                  <a:schemeClr val="tx1"/>
                </a:solidFill>
                <a:effectLst/>
                <a:latin typeface="+mn-lt"/>
                <a:ea typeface="+mn-ea"/>
                <a:cs typeface="+mn-cs"/>
              </a:rPr>
              <a:t>Mental Health Act (1983). </a:t>
            </a:r>
            <a:r>
              <a:rPr lang="en-US" sz="3254" i="1" kern="1200" dirty="0">
                <a:solidFill>
                  <a:schemeClr val="tx1"/>
                </a:solidFill>
                <a:effectLst/>
                <a:latin typeface="+mn-lt"/>
                <a:ea typeface="+mn-ea"/>
                <a:cs typeface="+mn-cs"/>
              </a:rPr>
              <a:t>Mental Health Act 1983</a:t>
            </a:r>
            <a:r>
              <a:rPr lang="en-US" sz="3254" kern="1200" dirty="0">
                <a:solidFill>
                  <a:schemeClr val="tx1"/>
                </a:solidFill>
                <a:effectLst/>
                <a:latin typeface="+mn-lt"/>
                <a:ea typeface="+mn-ea"/>
                <a:cs typeface="+mn-cs"/>
              </a:rPr>
              <a:t>. [online] Legislation.gov.uk. Available at: https://www.legislation.gov.uk/ukpga/1983/20/contents.</a:t>
            </a:r>
          </a:p>
          <a:p>
            <a:r>
              <a:rPr lang="en-US" sz="3254" kern="1200" dirty="0">
                <a:solidFill>
                  <a:schemeClr val="tx1"/>
                </a:solidFill>
                <a:effectLst/>
                <a:latin typeface="+mn-lt"/>
                <a:ea typeface="+mn-ea"/>
                <a:cs typeface="+mn-cs"/>
              </a:rPr>
              <a:t>Iancu, A, </a:t>
            </a:r>
            <a:r>
              <a:rPr lang="en-US" sz="3254" kern="1200" dirty="0" err="1">
                <a:solidFill>
                  <a:schemeClr val="tx1"/>
                </a:solidFill>
                <a:effectLst/>
                <a:latin typeface="+mn-lt"/>
                <a:ea typeface="+mn-ea"/>
                <a:cs typeface="+mn-cs"/>
              </a:rPr>
              <a:t>Pietrosel</a:t>
            </a:r>
            <a:r>
              <a:rPr lang="en-US" sz="3254" kern="1200" dirty="0">
                <a:solidFill>
                  <a:schemeClr val="tx1"/>
                </a:solidFill>
                <a:effectLst/>
                <a:latin typeface="+mn-lt"/>
                <a:ea typeface="+mn-ea"/>
                <a:cs typeface="+mn-cs"/>
              </a:rPr>
              <a:t>, V-A, Salmen, T, Bica, C &amp; </a:t>
            </a:r>
            <a:r>
              <a:rPr lang="en-US" sz="3254" kern="1200" dirty="0" err="1">
                <a:solidFill>
                  <a:schemeClr val="tx1"/>
                </a:solidFill>
                <a:effectLst/>
                <a:latin typeface="+mn-lt"/>
                <a:ea typeface="+mn-ea"/>
                <a:cs typeface="+mn-cs"/>
              </a:rPr>
              <a:t>Păunică</a:t>
            </a:r>
            <a:r>
              <a:rPr lang="en-US" sz="3254" kern="1200" dirty="0">
                <a:solidFill>
                  <a:schemeClr val="tx1"/>
                </a:solidFill>
                <a:effectLst/>
                <a:latin typeface="+mn-lt"/>
                <a:ea typeface="+mn-ea"/>
                <a:cs typeface="+mn-cs"/>
              </a:rPr>
              <a:t>, I 2023, ‘Preventive Medicine Commons, Psychiatric and Mental Health Commons, and the Psychiatry Commons Recommended Citation Recommended Citation Iancu’, </a:t>
            </a:r>
            <a:r>
              <a:rPr lang="en-US" sz="3254" i="1" kern="1200" dirty="0">
                <a:solidFill>
                  <a:schemeClr val="tx1"/>
                </a:solidFill>
                <a:effectLst/>
                <a:latin typeface="+mn-lt"/>
                <a:ea typeface="+mn-ea"/>
                <a:cs typeface="+mn-cs"/>
              </a:rPr>
              <a:t>Journal of Mind and Medical Sciences Journal of Mind and Medical Sciences</a:t>
            </a:r>
            <a:r>
              <a:rPr lang="en-US" sz="3254" kern="1200" dirty="0">
                <a:solidFill>
                  <a:schemeClr val="tx1"/>
                </a:solidFill>
                <a:effectLst/>
                <a:latin typeface="+mn-lt"/>
                <a:ea typeface="+mn-ea"/>
                <a:cs typeface="+mn-cs"/>
              </a:rPr>
              <a:t>, vol. 10, no. 1.</a:t>
            </a:r>
          </a:p>
          <a:p>
            <a:r>
              <a:rPr lang="en-US" sz="3254" kern="1200" dirty="0">
                <a:solidFill>
                  <a:schemeClr val="tx1"/>
                </a:solidFill>
                <a:effectLst/>
                <a:latin typeface="+mn-lt"/>
                <a:ea typeface="+mn-ea"/>
                <a:cs typeface="+mn-cs"/>
              </a:rPr>
              <a:t>Ji, Q-Q &amp; Wang, M-Y 2025, ‘Epidemiology, pathophysiology, and interventions for postpartum depression: Systematic review’, World Journal of Clinical Cases, vol. 13, no. 29.</a:t>
            </a:r>
          </a:p>
          <a:p>
            <a:r>
              <a:rPr lang="en-US" sz="3254" kern="1200" dirty="0">
                <a:solidFill>
                  <a:schemeClr val="tx1"/>
                </a:solidFill>
                <a:effectLst/>
                <a:latin typeface="+mn-lt"/>
                <a:ea typeface="+mn-ea"/>
                <a:cs typeface="+mn-cs"/>
              </a:rPr>
              <a:t>Leight, K, Fitelson, E, Kim, S, &amp; Baker, A. 2010, ‘Treatment of post-partum depression: a review of clinical, psychological and pharmacological options’, International Journal of Women’s Health, vol. 3, no. 3, pp. 1–14.</a:t>
            </a:r>
          </a:p>
          <a:p>
            <a:r>
              <a:rPr lang="en-US" sz="3254" kern="1200" dirty="0">
                <a:solidFill>
                  <a:schemeClr val="tx1"/>
                </a:solidFill>
                <a:effectLst/>
                <a:latin typeface="+mn-lt"/>
                <a:ea typeface="+mn-ea"/>
                <a:cs typeface="+mn-cs"/>
              </a:rPr>
              <a:t>Mariana </a:t>
            </a:r>
            <a:r>
              <a:rPr lang="en-US" sz="3254" kern="1200" dirty="0" err="1">
                <a:solidFill>
                  <a:schemeClr val="tx1"/>
                </a:solidFill>
                <a:effectLst/>
                <a:latin typeface="+mn-lt"/>
                <a:ea typeface="+mn-ea"/>
                <a:cs typeface="+mn-cs"/>
              </a:rPr>
              <a:t>Branquinho</a:t>
            </a:r>
            <a:r>
              <a:rPr lang="en-US" sz="3254" kern="1200" dirty="0">
                <a:solidFill>
                  <a:schemeClr val="tx1"/>
                </a:solidFill>
                <a:effectLst/>
                <a:latin typeface="+mn-lt"/>
                <a:ea typeface="+mn-ea"/>
                <a:cs typeface="+mn-cs"/>
              </a:rPr>
              <a:t>, María de la Fe Rodriguez-Muñoz, Berta Rodrigues Maia, Mariana Marques, Marcela Matos, Jorge Osma, Patricia Moreno-Peral, Sonia Conejo-</a:t>
            </a:r>
            <a:r>
              <a:rPr lang="en-US" sz="3254" kern="1200" dirty="0" err="1">
                <a:solidFill>
                  <a:schemeClr val="tx1"/>
                </a:solidFill>
                <a:effectLst/>
                <a:latin typeface="+mn-lt"/>
                <a:ea typeface="+mn-ea"/>
                <a:cs typeface="+mn-cs"/>
              </a:rPr>
              <a:t>Cerón</a:t>
            </a:r>
            <a:r>
              <a:rPr lang="en-US" sz="3254" kern="1200" dirty="0">
                <a:solidFill>
                  <a:schemeClr val="tx1"/>
                </a:solidFill>
                <a:effectLst/>
                <a:latin typeface="+mn-lt"/>
                <a:ea typeface="+mn-ea"/>
                <a:cs typeface="+mn-cs"/>
              </a:rPr>
              <a:t>, Ana Fonseca &amp; Eleni </a:t>
            </a:r>
            <a:r>
              <a:rPr lang="en-US" sz="3254" kern="1200" dirty="0" err="1">
                <a:solidFill>
                  <a:schemeClr val="tx1"/>
                </a:solidFill>
                <a:effectLst/>
                <a:latin typeface="+mn-lt"/>
                <a:ea typeface="+mn-ea"/>
                <a:cs typeface="+mn-cs"/>
              </a:rPr>
              <a:t>Vousoura</a:t>
            </a:r>
            <a:r>
              <a:rPr lang="en-US" sz="3254" kern="1200" dirty="0">
                <a:solidFill>
                  <a:schemeClr val="tx1"/>
                </a:solidFill>
                <a:effectLst/>
                <a:latin typeface="+mn-lt"/>
                <a:ea typeface="+mn-ea"/>
                <a:cs typeface="+mn-cs"/>
              </a:rPr>
              <a:t> 2021, ‘Effectiveness of psychological interventions in the treatment of perinatal depression: A systematic review of systematic reviews and meta-analyses’, Journal of Affective Disorders, vol. 291, pp. 294–306.</a:t>
            </a:r>
          </a:p>
          <a:p>
            <a:r>
              <a:rPr lang="en-US" sz="3254" kern="1200" dirty="0">
                <a:solidFill>
                  <a:schemeClr val="tx1"/>
                </a:solidFill>
                <a:effectLst/>
                <a:latin typeface="+mn-lt"/>
                <a:ea typeface="+mn-ea"/>
                <a:cs typeface="+mn-cs"/>
              </a:rPr>
              <a:t>National Institute for Health and Care Excellence 2020, Antenatal and Postnatal Mental Health: Clinical Management and Service Guidance | Guidance | NICE, Nice.org.uk, NICE.</a:t>
            </a:r>
          </a:p>
          <a:p>
            <a:r>
              <a:rPr lang="en-US" sz="3254" kern="1200" dirty="0" err="1">
                <a:solidFill>
                  <a:schemeClr val="tx1"/>
                </a:solidFill>
                <a:effectLst/>
                <a:latin typeface="+mn-lt"/>
                <a:ea typeface="+mn-ea"/>
                <a:cs typeface="+mn-cs"/>
              </a:rPr>
              <a:t>Progga</a:t>
            </a:r>
            <a:r>
              <a:rPr lang="en-US" sz="3254" kern="1200" dirty="0">
                <a:solidFill>
                  <a:schemeClr val="tx1"/>
                </a:solidFill>
                <a:effectLst/>
                <a:latin typeface="+mn-lt"/>
                <a:ea typeface="+mn-ea"/>
                <a:cs typeface="+mn-cs"/>
              </a:rPr>
              <a:t>, Farhat Tasnim &amp; </a:t>
            </a:r>
            <a:r>
              <a:rPr lang="en-US" sz="3254" kern="1200" dirty="0" err="1">
                <a:solidFill>
                  <a:schemeClr val="tx1"/>
                </a:solidFill>
                <a:effectLst/>
                <a:latin typeface="+mn-lt"/>
                <a:ea typeface="+mn-ea"/>
                <a:cs typeface="+mn-cs"/>
              </a:rPr>
              <a:t>Rubya</a:t>
            </a:r>
            <a:r>
              <a:rPr lang="en-US" sz="3254" kern="1200" dirty="0">
                <a:solidFill>
                  <a:schemeClr val="tx1"/>
                </a:solidFill>
                <a:effectLst/>
                <a:latin typeface="+mn-lt"/>
                <a:ea typeface="+mn-ea"/>
                <a:cs typeface="+mn-cs"/>
              </a:rPr>
              <a:t>, S 2022, ‘“just like therapy!”: Investigating the Potential of Storytelling in Online Postpartum Depression Communities, </a:t>
            </a:r>
            <a:r>
              <a:rPr lang="en-US" sz="3254" kern="1200" dirty="0" err="1">
                <a:solidFill>
                  <a:schemeClr val="tx1"/>
                </a:solidFill>
                <a:effectLst/>
                <a:latin typeface="+mn-lt"/>
                <a:ea typeface="+mn-ea"/>
                <a:cs typeface="+mn-cs"/>
              </a:rPr>
              <a:t>arXiv</a:t>
            </a:r>
            <a:r>
              <a:rPr lang="en-US" sz="3254" kern="1200" dirty="0">
                <a:solidFill>
                  <a:schemeClr val="tx1"/>
                </a:solidFill>
                <a:effectLst/>
                <a:latin typeface="+mn-lt"/>
                <a:ea typeface="+mn-ea"/>
                <a:cs typeface="+mn-cs"/>
              </a:rPr>
              <a:t> (Cornell University), Cornell University.</a:t>
            </a:r>
          </a:p>
          <a:p>
            <a:r>
              <a:rPr lang="en-US" sz="3254" kern="1200" dirty="0">
                <a:solidFill>
                  <a:schemeClr val="tx1"/>
                </a:solidFill>
                <a:effectLst/>
                <a:latin typeface="+mn-lt"/>
                <a:ea typeface="+mn-ea"/>
                <a:cs typeface="+mn-cs"/>
              </a:rPr>
              <a:t>Robbins, CL 2023, ‘Timing of Postpartum Depressive Symptoms’, Preventing Chronic Disease, vol. 20, no. 20.</a:t>
            </a:r>
          </a:p>
          <a:p>
            <a:r>
              <a:rPr lang="en-GB" sz="3254" kern="1200" dirty="0">
                <a:solidFill>
                  <a:schemeClr val="tx1"/>
                </a:solidFill>
                <a:effectLst/>
                <a:latin typeface="+mn-lt"/>
                <a:ea typeface="+mn-ea"/>
                <a:cs typeface="+mn-cs"/>
              </a:rPr>
              <a:t>World Health Organisation 2024, </a:t>
            </a:r>
            <a:r>
              <a:rPr lang="en-GB" sz="3254" i="1" kern="1200" dirty="0">
                <a:solidFill>
                  <a:schemeClr val="tx1"/>
                </a:solidFill>
                <a:effectLst/>
                <a:latin typeface="+mn-lt"/>
                <a:ea typeface="+mn-ea"/>
                <a:cs typeface="+mn-cs"/>
              </a:rPr>
              <a:t>Clinical descriptions and diagnostic requirements for ICD-11 mental, behavioural and neurodevelopmental disorders</a:t>
            </a:r>
            <a:r>
              <a:rPr lang="en-GB" sz="3254" kern="1200" dirty="0">
                <a:solidFill>
                  <a:schemeClr val="tx1"/>
                </a:solidFill>
                <a:effectLst/>
                <a:latin typeface="+mn-lt"/>
                <a:ea typeface="+mn-ea"/>
                <a:cs typeface="+mn-cs"/>
              </a:rPr>
              <a:t>.</a:t>
            </a:r>
            <a:endParaRPr lang="en-US" sz="3254" kern="1200" dirty="0">
              <a:solidFill>
                <a:schemeClr val="tx1"/>
              </a:solidFill>
              <a:effectLst/>
              <a:latin typeface="+mn-lt"/>
              <a:ea typeface="+mn-ea"/>
              <a:cs typeface="+mn-cs"/>
            </a:endParaRPr>
          </a:p>
          <a:p>
            <a:r>
              <a:rPr lang="en-US" sz="3254" kern="1200" dirty="0">
                <a:solidFill>
                  <a:schemeClr val="tx1"/>
                </a:solidFill>
                <a:effectLst/>
                <a:latin typeface="+mn-lt"/>
                <a:ea typeface="+mn-ea"/>
                <a:cs typeface="+mn-cs"/>
              </a:rPr>
              <a:t> </a:t>
            </a:r>
          </a:p>
          <a:p>
            <a:r>
              <a:rPr lang="en-US" sz="3254" kern="1200" dirty="0">
                <a:solidFill>
                  <a:schemeClr val="tx1"/>
                </a:solidFill>
                <a:effectLst/>
                <a:latin typeface="+mn-lt"/>
                <a:ea typeface="+mn-ea"/>
                <a:cs typeface="+mn-cs"/>
              </a:rPr>
              <a:t>Sultan, P., Ando, K, </a:t>
            </a:r>
            <a:r>
              <a:rPr lang="en-US" sz="3254" kern="1200" dirty="0" err="1">
                <a:solidFill>
                  <a:schemeClr val="tx1"/>
                </a:solidFill>
                <a:effectLst/>
                <a:latin typeface="+mn-lt"/>
                <a:ea typeface="+mn-ea"/>
                <a:cs typeface="+mn-cs"/>
              </a:rPr>
              <a:t>Elkhateb</a:t>
            </a:r>
            <a:r>
              <a:rPr lang="en-US" sz="3254" kern="1200" dirty="0">
                <a:solidFill>
                  <a:schemeClr val="tx1"/>
                </a:solidFill>
                <a:effectLst/>
                <a:latin typeface="+mn-lt"/>
                <a:ea typeface="+mn-ea"/>
                <a:cs typeface="+mn-cs"/>
              </a:rPr>
              <a:t>, R., George, R.B., Lim, G., Carvalho, B., </a:t>
            </a:r>
            <a:r>
              <a:rPr lang="en-US" sz="3254" kern="1200" dirty="0" err="1">
                <a:solidFill>
                  <a:schemeClr val="tx1"/>
                </a:solidFill>
                <a:effectLst/>
                <a:latin typeface="+mn-lt"/>
                <a:ea typeface="+mn-ea"/>
                <a:cs typeface="+mn-cs"/>
              </a:rPr>
              <a:t>Chitneni</a:t>
            </a:r>
            <a:r>
              <a:rPr lang="en-US" sz="3254" kern="1200" dirty="0">
                <a:solidFill>
                  <a:schemeClr val="tx1"/>
                </a:solidFill>
                <a:effectLst/>
                <a:latin typeface="+mn-lt"/>
                <a:ea typeface="+mn-ea"/>
                <a:cs typeface="+mn-cs"/>
              </a:rPr>
              <a:t>, A., Kawai, R., </a:t>
            </a:r>
            <a:r>
              <a:rPr lang="en-US" sz="3254" kern="1200" dirty="0" err="1">
                <a:solidFill>
                  <a:schemeClr val="tx1"/>
                </a:solidFill>
                <a:effectLst/>
                <a:latin typeface="+mn-lt"/>
                <a:ea typeface="+mn-ea"/>
                <a:cs typeface="+mn-cs"/>
              </a:rPr>
              <a:t>Tulipan</a:t>
            </a:r>
            <a:r>
              <a:rPr lang="en-US" sz="3254" kern="1200" dirty="0">
                <a:solidFill>
                  <a:schemeClr val="tx1"/>
                </a:solidFill>
                <a:effectLst/>
                <a:latin typeface="+mn-lt"/>
                <a:ea typeface="+mn-ea"/>
                <a:cs typeface="+mn-cs"/>
              </a:rPr>
              <a:t>, T., Blake, L., Coker, J, &amp; O’Carroll, J, 2022, ‘Assessment of Patient-Reported Outcome Measures for Maternal Postpartum Depression Using the Consensus-Based Standards for the Selection of Health Measurement Instruments Guideline’, JAMA Network Open, vol. 5, no. 6, p. e2214885.</a:t>
            </a:r>
          </a:p>
          <a:p>
            <a:r>
              <a:rPr lang="en-US" sz="3254" kern="1200" dirty="0" err="1">
                <a:solidFill>
                  <a:schemeClr val="tx1"/>
                </a:solidFill>
                <a:effectLst/>
                <a:latin typeface="+mn-lt"/>
                <a:ea typeface="+mn-ea"/>
                <a:cs typeface="+mn-cs"/>
              </a:rPr>
              <a:t>Tebeka</a:t>
            </a:r>
            <a:r>
              <a:rPr lang="en-US" sz="3254" kern="1200" dirty="0">
                <a:solidFill>
                  <a:schemeClr val="tx1"/>
                </a:solidFill>
                <a:effectLst/>
                <a:latin typeface="+mn-lt"/>
                <a:ea typeface="+mn-ea"/>
                <a:cs typeface="+mn-cs"/>
              </a:rPr>
              <a:t>, S, Le Strat, Y, De </a:t>
            </a:r>
            <a:r>
              <a:rPr lang="en-US" sz="3254" kern="1200" dirty="0" err="1">
                <a:solidFill>
                  <a:schemeClr val="tx1"/>
                </a:solidFill>
                <a:effectLst/>
                <a:latin typeface="+mn-lt"/>
                <a:ea typeface="+mn-ea"/>
                <a:cs typeface="+mn-cs"/>
              </a:rPr>
              <a:t>Premorel</a:t>
            </a:r>
            <a:r>
              <a:rPr lang="en-US" sz="3254" kern="1200" dirty="0">
                <a:solidFill>
                  <a:schemeClr val="tx1"/>
                </a:solidFill>
                <a:effectLst/>
                <a:latin typeface="+mn-lt"/>
                <a:ea typeface="+mn-ea"/>
                <a:cs typeface="+mn-cs"/>
              </a:rPr>
              <a:t> Higgons, A, </a:t>
            </a:r>
            <a:r>
              <a:rPr lang="en-US" sz="3254" kern="1200" dirty="0" err="1">
                <a:solidFill>
                  <a:schemeClr val="tx1"/>
                </a:solidFill>
                <a:effectLst/>
                <a:latin typeface="+mn-lt"/>
                <a:ea typeface="+mn-ea"/>
                <a:cs typeface="+mn-cs"/>
              </a:rPr>
              <a:t>Benachi</a:t>
            </a:r>
            <a:r>
              <a:rPr lang="en-US" sz="3254" kern="1200" dirty="0">
                <a:solidFill>
                  <a:schemeClr val="tx1"/>
                </a:solidFill>
                <a:effectLst/>
                <a:latin typeface="+mn-lt"/>
                <a:ea typeface="+mn-ea"/>
                <a:cs typeface="+mn-cs"/>
              </a:rPr>
              <a:t>, A, </a:t>
            </a:r>
            <a:r>
              <a:rPr lang="en-US" sz="3254" kern="1200" dirty="0" err="1">
                <a:solidFill>
                  <a:schemeClr val="tx1"/>
                </a:solidFill>
                <a:effectLst/>
                <a:latin typeface="+mn-lt"/>
                <a:ea typeface="+mn-ea"/>
                <a:cs typeface="+mn-cs"/>
              </a:rPr>
              <a:t>Dommergues</a:t>
            </a:r>
            <a:r>
              <a:rPr lang="en-US" sz="3254" kern="1200" dirty="0">
                <a:solidFill>
                  <a:schemeClr val="tx1"/>
                </a:solidFill>
                <a:effectLst/>
                <a:latin typeface="+mn-lt"/>
                <a:ea typeface="+mn-ea"/>
                <a:cs typeface="+mn-cs"/>
              </a:rPr>
              <a:t>, M, Kayem, G, </a:t>
            </a:r>
            <a:r>
              <a:rPr lang="en-US" sz="3254" kern="1200" dirty="0" err="1">
                <a:solidFill>
                  <a:schemeClr val="tx1"/>
                </a:solidFill>
                <a:effectLst/>
                <a:latin typeface="+mn-lt"/>
                <a:ea typeface="+mn-ea"/>
                <a:cs typeface="+mn-cs"/>
              </a:rPr>
              <a:t>Lepercq</a:t>
            </a:r>
            <a:r>
              <a:rPr lang="en-US" sz="3254" kern="1200" dirty="0">
                <a:solidFill>
                  <a:schemeClr val="tx1"/>
                </a:solidFill>
                <a:effectLst/>
                <a:latin typeface="+mn-lt"/>
                <a:ea typeface="+mn-ea"/>
                <a:cs typeface="+mn-cs"/>
              </a:rPr>
              <a:t>, J, Luton, D, Mandelbrot, L, Ville, Y, Ramoz, N, </a:t>
            </a:r>
            <a:r>
              <a:rPr lang="en-US" sz="3254" kern="1200" dirty="0" err="1">
                <a:solidFill>
                  <a:schemeClr val="tx1"/>
                </a:solidFill>
                <a:effectLst/>
                <a:latin typeface="+mn-lt"/>
                <a:ea typeface="+mn-ea"/>
                <a:cs typeface="+mn-cs"/>
              </a:rPr>
              <a:t>Tezenas</a:t>
            </a:r>
            <a:r>
              <a:rPr lang="en-US" sz="3254" kern="1200" dirty="0">
                <a:solidFill>
                  <a:schemeClr val="tx1"/>
                </a:solidFill>
                <a:effectLst/>
                <a:latin typeface="+mn-lt"/>
                <a:ea typeface="+mn-ea"/>
                <a:cs typeface="+mn-cs"/>
              </a:rPr>
              <a:t> du </a:t>
            </a:r>
            <a:r>
              <a:rPr lang="en-US" sz="3254" kern="1200" dirty="0" err="1">
                <a:solidFill>
                  <a:schemeClr val="tx1"/>
                </a:solidFill>
                <a:effectLst/>
                <a:latin typeface="+mn-lt"/>
                <a:ea typeface="+mn-ea"/>
                <a:cs typeface="+mn-cs"/>
              </a:rPr>
              <a:t>Montcel</a:t>
            </a:r>
            <a:r>
              <a:rPr lang="en-US" sz="3254" kern="1200" dirty="0">
                <a:solidFill>
                  <a:schemeClr val="tx1"/>
                </a:solidFill>
                <a:effectLst/>
                <a:latin typeface="+mn-lt"/>
                <a:ea typeface="+mn-ea"/>
                <a:cs typeface="+mn-cs"/>
              </a:rPr>
              <a:t>, S, Bertin, E, </a:t>
            </a:r>
            <a:r>
              <a:rPr lang="en-US" sz="3254" kern="1200" dirty="0" err="1">
                <a:solidFill>
                  <a:schemeClr val="tx1"/>
                </a:solidFill>
                <a:effectLst/>
                <a:latin typeface="+mn-lt"/>
                <a:ea typeface="+mn-ea"/>
                <a:cs typeface="+mn-cs"/>
              </a:rPr>
              <a:t>Bourneuf</a:t>
            </a:r>
            <a:r>
              <a:rPr lang="en-US" sz="3254" kern="1200" dirty="0">
                <a:solidFill>
                  <a:schemeClr val="tx1"/>
                </a:solidFill>
                <a:effectLst/>
                <a:latin typeface="+mn-lt"/>
                <a:ea typeface="+mn-ea"/>
                <a:cs typeface="+mn-cs"/>
              </a:rPr>
              <a:t>, C, Colombe, J, </a:t>
            </a:r>
            <a:r>
              <a:rPr lang="en-US" sz="3254" kern="1200" dirty="0" err="1">
                <a:solidFill>
                  <a:schemeClr val="tx1"/>
                </a:solidFill>
                <a:effectLst/>
                <a:latin typeface="+mn-lt"/>
                <a:ea typeface="+mn-ea"/>
                <a:cs typeface="+mn-cs"/>
              </a:rPr>
              <a:t>Couppa</a:t>
            </a:r>
            <a:r>
              <a:rPr lang="en-US" sz="3254" kern="1200" dirty="0">
                <a:solidFill>
                  <a:schemeClr val="tx1"/>
                </a:solidFill>
                <a:effectLst/>
                <a:latin typeface="+mn-lt"/>
                <a:ea typeface="+mn-ea"/>
                <a:cs typeface="+mn-cs"/>
              </a:rPr>
              <a:t>, L, </a:t>
            </a:r>
            <a:r>
              <a:rPr lang="en-US" sz="3254" kern="1200" dirty="0" err="1">
                <a:solidFill>
                  <a:schemeClr val="tx1"/>
                </a:solidFill>
                <a:effectLst/>
                <a:latin typeface="+mn-lt"/>
                <a:ea typeface="+mn-ea"/>
                <a:cs typeface="+mn-cs"/>
              </a:rPr>
              <a:t>Dommergue</a:t>
            </a:r>
            <a:r>
              <a:rPr lang="en-US" sz="3254" kern="1200" dirty="0">
                <a:solidFill>
                  <a:schemeClr val="tx1"/>
                </a:solidFill>
                <a:effectLst/>
                <a:latin typeface="+mn-lt"/>
                <a:ea typeface="+mn-ea"/>
                <a:cs typeface="+mn-cs"/>
              </a:rPr>
              <a:t>, M, </a:t>
            </a:r>
            <a:r>
              <a:rPr lang="en-US" sz="3254" kern="1200" dirty="0" err="1">
                <a:solidFill>
                  <a:schemeClr val="tx1"/>
                </a:solidFill>
                <a:effectLst/>
                <a:latin typeface="+mn-lt"/>
                <a:ea typeface="+mn-ea"/>
                <a:cs typeface="+mn-cs"/>
              </a:rPr>
              <a:t>Dubertret</a:t>
            </a:r>
            <a:r>
              <a:rPr lang="en-US" sz="3254" kern="1200" dirty="0">
                <a:solidFill>
                  <a:schemeClr val="tx1"/>
                </a:solidFill>
                <a:effectLst/>
                <a:latin typeface="+mn-lt"/>
                <a:ea typeface="+mn-ea"/>
                <a:cs typeface="+mn-cs"/>
              </a:rPr>
              <a:t>, C, Georges, F &amp; </a:t>
            </a:r>
            <a:r>
              <a:rPr lang="en-US" sz="3254" kern="1200" dirty="0" err="1">
                <a:solidFill>
                  <a:schemeClr val="tx1"/>
                </a:solidFill>
                <a:effectLst/>
                <a:latin typeface="+mn-lt"/>
                <a:ea typeface="+mn-ea"/>
                <a:cs typeface="+mn-cs"/>
              </a:rPr>
              <a:t>Hebbache</a:t>
            </a:r>
            <a:r>
              <a:rPr lang="en-US" sz="3254" kern="1200" dirty="0">
                <a:solidFill>
                  <a:schemeClr val="tx1"/>
                </a:solidFill>
                <a:effectLst/>
                <a:latin typeface="+mn-lt"/>
                <a:ea typeface="+mn-ea"/>
                <a:cs typeface="+mn-cs"/>
              </a:rPr>
              <a:t>, C 2021, ‘Prevalence and incidence of postpartum depression and environmental factors: The IGEDEPP cohort’, Journal of Psychiatric Research, vol. 138, pp. 366–374.</a:t>
            </a:r>
          </a:p>
          <a:p>
            <a:endParaRPr lang="en-US" dirty="0"/>
          </a:p>
        </p:txBody>
      </p:sp>
      <p:sp>
        <p:nvSpPr>
          <p:cNvPr id="4" name="Slide Number Placeholder 3"/>
          <p:cNvSpPr>
            <a:spLocks noGrp="1"/>
          </p:cNvSpPr>
          <p:nvPr>
            <p:ph type="sldNum" sz="quarter" idx="5"/>
          </p:nvPr>
        </p:nvSpPr>
        <p:spPr/>
        <p:txBody>
          <a:bodyPr/>
          <a:lstStyle/>
          <a:p>
            <a:fld id="{2089FFB5-3658-450E-AB51-FF927CC8F9A2}" type="slidenum">
              <a:rPr lang="en-GB" smtClean="0"/>
              <a:t>3</a:t>
            </a:fld>
            <a:endParaRPr lang="en-GB"/>
          </a:p>
        </p:txBody>
      </p:sp>
    </p:spTree>
    <p:extLst>
      <p:ext uri="{BB962C8B-B14F-4D97-AF65-F5344CB8AC3E}">
        <p14:creationId xmlns:p14="http://schemas.microsoft.com/office/powerpoint/2010/main" val="29903201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3499590"/>
            <a:ext cx="25733931" cy="7444669"/>
          </a:xfrm>
        </p:spPr>
        <p:txBody>
          <a:bodyPr anchor="b"/>
          <a:lstStyle>
            <a:lvl1pPr algn="ctr">
              <a:defRPr sz="18709"/>
            </a:lvl1pPr>
          </a:lstStyle>
          <a:p>
            <a:r>
              <a:rPr lang="en-US"/>
              <a:t>Click to edit Master title style</a:t>
            </a:r>
            <a:endParaRPr lang="en-US" dirty="0"/>
          </a:p>
        </p:txBody>
      </p:sp>
      <p:sp>
        <p:nvSpPr>
          <p:cNvPr id="3" name="Subtitle 2"/>
          <p:cNvSpPr>
            <a:spLocks noGrp="1"/>
          </p:cNvSpPr>
          <p:nvPr>
            <p:ph type="subTitle" idx="1"/>
          </p:nvPr>
        </p:nvSpPr>
        <p:spPr>
          <a:xfrm>
            <a:off x="3784402" y="11231355"/>
            <a:ext cx="22706410" cy="5162758"/>
          </a:xfrm>
        </p:spPr>
        <p:txBody>
          <a:bodyPr/>
          <a:lstStyle>
            <a:lvl1pPr marL="0" indent="0" algn="ctr">
              <a:buNone/>
              <a:defRPr sz="7483"/>
            </a:lvl1pPr>
            <a:lvl2pPr marL="1425595" indent="0" algn="ctr">
              <a:buNone/>
              <a:defRPr sz="6236"/>
            </a:lvl2pPr>
            <a:lvl3pPr marL="2851191" indent="0" algn="ctr">
              <a:buNone/>
              <a:defRPr sz="5613"/>
            </a:lvl3pPr>
            <a:lvl4pPr marL="4276786" indent="0" algn="ctr">
              <a:buNone/>
              <a:defRPr sz="4989"/>
            </a:lvl4pPr>
            <a:lvl5pPr marL="5702381" indent="0" algn="ctr">
              <a:buNone/>
              <a:defRPr sz="4989"/>
            </a:lvl5pPr>
            <a:lvl6pPr marL="7127977" indent="0" algn="ctr">
              <a:buNone/>
              <a:defRPr sz="4989"/>
            </a:lvl6pPr>
            <a:lvl7pPr marL="8553572" indent="0" algn="ctr">
              <a:buNone/>
              <a:defRPr sz="4989"/>
            </a:lvl7pPr>
            <a:lvl8pPr marL="9979167" indent="0" algn="ctr">
              <a:buNone/>
              <a:defRPr sz="4989"/>
            </a:lvl8pPr>
            <a:lvl9pPr marL="11404763" indent="0" algn="ctr">
              <a:buNone/>
              <a:defRPr sz="4989"/>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D8F36BB-B1ED-46F8-A41A-E10657714535}" type="datetimeFigureOut">
              <a:rPr lang="en-GB" smtClean="0"/>
              <a:t>24/10/2025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F4F41F-E3C5-4DB3-9C1E-71904960F9F1}" type="slidenum">
              <a:rPr lang="en-GB" smtClean="0"/>
              <a:t>‹#›</a:t>
            </a:fld>
            <a:endParaRPr lang="en-GB"/>
          </a:p>
        </p:txBody>
      </p:sp>
    </p:spTree>
    <p:extLst>
      <p:ext uri="{BB962C8B-B14F-4D97-AF65-F5344CB8AC3E}">
        <p14:creationId xmlns:p14="http://schemas.microsoft.com/office/powerpoint/2010/main" val="40274036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8F36BB-B1ED-46F8-A41A-E10657714535}" type="datetimeFigureOut">
              <a:rPr lang="en-GB" smtClean="0"/>
              <a:t>24/10/2025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F4F41F-E3C5-4DB3-9C1E-71904960F9F1}" type="slidenum">
              <a:rPr lang="en-GB" smtClean="0"/>
              <a:t>‹#›</a:t>
            </a:fld>
            <a:endParaRPr lang="en-GB"/>
          </a:p>
        </p:txBody>
      </p:sp>
    </p:spTree>
    <p:extLst>
      <p:ext uri="{BB962C8B-B14F-4D97-AF65-F5344CB8AC3E}">
        <p14:creationId xmlns:p14="http://schemas.microsoft.com/office/powerpoint/2010/main" val="1765159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5331063"/>
            <a:ext cx="26112371" cy="8894992"/>
          </a:xfrm>
        </p:spPr>
        <p:txBody>
          <a:bodyPr anchor="b"/>
          <a:lstStyle>
            <a:lvl1pPr>
              <a:defRPr sz="18709"/>
            </a:lvl1pPr>
          </a:lstStyle>
          <a:p>
            <a:r>
              <a:rPr lang="en-US"/>
              <a:t>Click to edit Master title style</a:t>
            </a:r>
            <a:endParaRPr lang="en-US" dirty="0"/>
          </a:p>
        </p:txBody>
      </p:sp>
      <p:sp>
        <p:nvSpPr>
          <p:cNvPr id="3" name="Text Placeholder 2"/>
          <p:cNvSpPr>
            <a:spLocks noGrp="1"/>
          </p:cNvSpPr>
          <p:nvPr>
            <p:ph type="body" idx="1"/>
          </p:nvPr>
        </p:nvSpPr>
        <p:spPr>
          <a:xfrm>
            <a:off x="2065654" y="14310205"/>
            <a:ext cx="26112371" cy="4677666"/>
          </a:xfrm>
        </p:spPr>
        <p:txBody>
          <a:bodyPr/>
          <a:lstStyle>
            <a:lvl1pPr marL="0" indent="0">
              <a:buNone/>
              <a:defRPr sz="7483">
                <a:solidFill>
                  <a:schemeClr val="tx1"/>
                </a:solidFill>
              </a:defRPr>
            </a:lvl1pPr>
            <a:lvl2pPr marL="1425595" indent="0">
              <a:buNone/>
              <a:defRPr sz="6236">
                <a:solidFill>
                  <a:schemeClr val="tx1">
                    <a:tint val="75000"/>
                  </a:schemeClr>
                </a:solidFill>
              </a:defRPr>
            </a:lvl2pPr>
            <a:lvl3pPr marL="2851191" indent="0">
              <a:buNone/>
              <a:defRPr sz="5613">
                <a:solidFill>
                  <a:schemeClr val="tx1">
                    <a:tint val="75000"/>
                  </a:schemeClr>
                </a:solidFill>
              </a:defRPr>
            </a:lvl3pPr>
            <a:lvl4pPr marL="4276786" indent="0">
              <a:buNone/>
              <a:defRPr sz="4989">
                <a:solidFill>
                  <a:schemeClr val="tx1">
                    <a:tint val="75000"/>
                  </a:schemeClr>
                </a:solidFill>
              </a:defRPr>
            </a:lvl4pPr>
            <a:lvl5pPr marL="5702381" indent="0">
              <a:buNone/>
              <a:defRPr sz="4989">
                <a:solidFill>
                  <a:schemeClr val="tx1">
                    <a:tint val="75000"/>
                  </a:schemeClr>
                </a:solidFill>
              </a:defRPr>
            </a:lvl5pPr>
            <a:lvl6pPr marL="7127977" indent="0">
              <a:buNone/>
              <a:defRPr sz="4989">
                <a:solidFill>
                  <a:schemeClr val="tx1">
                    <a:tint val="75000"/>
                  </a:schemeClr>
                </a:solidFill>
              </a:defRPr>
            </a:lvl6pPr>
            <a:lvl7pPr marL="8553572" indent="0">
              <a:buNone/>
              <a:defRPr sz="4989">
                <a:solidFill>
                  <a:schemeClr val="tx1">
                    <a:tint val="75000"/>
                  </a:schemeClr>
                </a:solidFill>
              </a:defRPr>
            </a:lvl7pPr>
            <a:lvl8pPr marL="9979167" indent="0">
              <a:buNone/>
              <a:defRPr sz="4989">
                <a:solidFill>
                  <a:schemeClr val="tx1">
                    <a:tint val="75000"/>
                  </a:schemeClr>
                </a:solidFill>
              </a:defRPr>
            </a:lvl8pPr>
            <a:lvl9pPr marL="11404763" indent="0">
              <a:buNone/>
              <a:defRPr sz="498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8F36BB-B1ED-46F8-A41A-E10657714535}" type="datetimeFigureOut">
              <a:rPr lang="en-GB" smtClean="0"/>
              <a:t>24/10/2025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F4F41F-E3C5-4DB3-9C1E-71904960F9F1}" type="slidenum">
              <a:rPr lang="en-GB" smtClean="0"/>
              <a:t>‹#›</a:t>
            </a:fld>
            <a:endParaRPr lang="en-GB"/>
          </a:p>
        </p:txBody>
      </p:sp>
    </p:spTree>
    <p:extLst>
      <p:ext uri="{BB962C8B-B14F-4D97-AF65-F5344CB8AC3E}">
        <p14:creationId xmlns:p14="http://schemas.microsoft.com/office/powerpoint/2010/main" val="17219377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1421" y="5692400"/>
            <a:ext cx="12866966"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6826" y="5692400"/>
            <a:ext cx="12866966"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D8F36BB-B1ED-46F8-A41A-E10657714535}" type="datetimeFigureOut">
              <a:rPr lang="en-GB" smtClean="0"/>
              <a:t>24/10/2025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F4F41F-E3C5-4DB3-9C1E-71904960F9F1}" type="slidenum">
              <a:rPr lang="en-GB" smtClean="0"/>
              <a:t>‹#›</a:t>
            </a:fld>
            <a:endParaRPr lang="en-GB"/>
          </a:p>
        </p:txBody>
      </p:sp>
    </p:spTree>
    <p:extLst>
      <p:ext uri="{BB962C8B-B14F-4D97-AF65-F5344CB8AC3E}">
        <p14:creationId xmlns:p14="http://schemas.microsoft.com/office/powerpoint/2010/main" val="27059324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138485"/>
            <a:ext cx="26112371" cy="4133179"/>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5368" y="5241960"/>
            <a:ext cx="12807832"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4" name="Content Placeholder 3"/>
          <p:cNvSpPr>
            <a:spLocks noGrp="1"/>
          </p:cNvSpPr>
          <p:nvPr>
            <p:ph sz="half" idx="2"/>
          </p:nvPr>
        </p:nvSpPr>
        <p:spPr>
          <a:xfrm>
            <a:off x="2085368" y="7810963"/>
            <a:ext cx="12807832"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6828" y="5241960"/>
            <a:ext cx="12870909"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6" name="Content Placeholder 5"/>
          <p:cNvSpPr>
            <a:spLocks noGrp="1"/>
          </p:cNvSpPr>
          <p:nvPr>
            <p:ph sz="quarter" idx="4"/>
          </p:nvPr>
        </p:nvSpPr>
        <p:spPr>
          <a:xfrm>
            <a:off x="15326828" y="7810963"/>
            <a:ext cx="12870909"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D8F36BB-B1ED-46F8-A41A-E10657714535}" type="datetimeFigureOut">
              <a:rPr lang="en-GB" smtClean="0"/>
              <a:t>24/10/2025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0F4F41F-E3C5-4DB3-9C1E-71904960F9F1}" type="slidenum">
              <a:rPr lang="en-GB" smtClean="0"/>
              <a:t>‹#›</a:t>
            </a:fld>
            <a:endParaRPr lang="en-GB"/>
          </a:p>
        </p:txBody>
      </p:sp>
    </p:spTree>
    <p:extLst>
      <p:ext uri="{BB962C8B-B14F-4D97-AF65-F5344CB8AC3E}">
        <p14:creationId xmlns:p14="http://schemas.microsoft.com/office/powerpoint/2010/main" val="32639828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D8F36BB-B1ED-46F8-A41A-E10657714535}" type="datetimeFigureOut">
              <a:rPr lang="en-GB" smtClean="0"/>
              <a:t>24/10/2025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0F4F41F-E3C5-4DB3-9C1E-71904960F9F1}" type="slidenum">
              <a:rPr lang="en-GB" smtClean="0"/>
              <a:t>‹#›</a:t>
            </a:fld>
            <a:endParaRPr lang="en-GB"/>
          </a:p>
        </p:txBody>
      </p:sp>
    </p:spTree>
    <p:extLst>
      <p:ext uri="{BB962C8B-B14F-4D97-AF65-F5344CB8AC3E}">
        <p14:creationId xmlns:p14="http://schemas.microsoft.com/office/powerpoint/2010/main" val="2416296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8F36BB-B1ED-46F8-A41A-E10657714535}" type="datetimeFigureOut">
              <a:rPr lang="en-GB" smtClean="0"/>
              <a:t>24/10/2025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0F4F41F-E3C5-4DB3-9C1E-71904960F9F1}" type="slidenum">
              <a:rPr lang="en-GB" smtClean="0"/>
              <a:t>‹#›</a:t>
            </a:fld>
            <a:endParaRPr lang="en-GB"/>
          </a:p>
        </p:txBody>
      </p:sp>
    </p:spTree>
    <p:extLst>
      <p:ext uri="{BB962C8B-B14F-4D97-AF65-F5344CB8AC3E}">
        <p14:creationId xmlns:p14="http://schemas.microsoft.com/office/powerpoint/2010/main" val="14472150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Content Placeholder 2"/>
          <p:cNvSpPr>
            <a:spLocks noGrp="1"/>
          </p:cNvSpPr>
          <p:nvPr>
            <p:ph idx="1"/>
          </p:nvPr>
        </p:nvSpPr>
        <p:spPr>
          <a:xfrm>
            <a:off x="12870909" y="3078850"/>
            <a:ext cx="15326827" cy="15196234"/>
          </a:xfrm>
        </p:spPr>
        <p:txBody>
          <a:bodyPr/>
          <a:lstStyle>
            <a:lvl1pPr>
              <a:defRPr sz="9978"/>
            </a:lvl1pPr>
            <a:lvl2pPr>
              <a:defRPr sz="8731"/>
            </a:lvl2pPr>
            <a:lvl3pPr>
              <a:defRPr sz="7483"/>
            </a:lvl3pPr>
            <a:lvl4pPr>
              <a:defRPr sz="6236"/>
            </a:lvl4pPr>
            <a:lvl5pPr>
              <a:defRPr sz="6236"/>
            </a:lvl5pPr>
            <a:lvl6pPr>
              <a:defRPr sz="6236"/>
            </a:lvl6pPr>
            <a:lvl7pPr>
              <a:defRPr sz="6236"/>
            </a:lvl7pPr>
            <a:lvl8pPr>
              <a:defRPr sz="6236"/>
            </a:lvl8pPr>
            <a:lvl9pPr>
              <a:defRPr sz="623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Click to edit Master text styles</a:t>
            </a:r>
          </a:p>
        </p:txBody>
      </p:sp>
      <p:sp>
        <p:nvSpPr>
          <p:cNvPr id="5" name="Date Placeholder 4"/>
          <p:cNvSpPr>
            <a:spLocks noGrp="1"/>
          </p:cNvSpPr>
          <p:nvPr>
            <p:ph type="dt" sz="half" idx="10"/>
          </p:nvPr>
        </p:nvSpPr>
        <p:spPr/>
        <p:txBody>
          <a:bodyPr/>
          <a:lstStyle/>
          <a:p>
            <a:fld id="{9D8F36BB-B1ED-46F8-A41A-E10657714535}" type="datetimeFigureOut">
              <a:rPr lang="en-GB" smtClean="0"/>
              <a:t>24/10/2025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F4F41F-E3C5-4DB3-9C1E-71904960F9F1}" type="slidenum">
              <a:rPr lang="en-GB" smtClean="0"/>
              <a:t>‹#›</a:t>
            </a:fld>
            <a:endParaRPr lang="en-GB"/>
          </a:p>
        </p:txBody>
      </p:sp>
    </p:spTree>
    <p:extLst>
      <p:ext uri="{BB962C8B-B14F-4D97-AF65-F5344CB8AC3E}">
        <p14:creationId xmlns:p14="http://schemas.microsoft.com/office/powerpoint/2010/main" val="7196963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70909" y="3078850"/>
            <a:ext cx="15326827" cy="15196234"/>
          </a:xfrm>
        </p:spPr>
        <p:txBody>
          <a:bodyPr anchor="t"/>
          <a:lstStyle>
            <a:lvl1pPr marL="0" indent="0">
              <a:buNone/>
              <a:defRPr sz="9978"/>
            </a:lvl1pPr>
            <a:lvl2pPr marL="1425595" indent="0">
              <a:buNone/>
              <a:defRPr sz="8731"/>
            </a:lvl2pPr>
            <a:lvl3pPr marL="2851191" indent="0">
              <a:buNone/>
              <a:defRPr sz="7483"/>
            </a:lvl3pPr>
            <a:lvl4pPr marL="4276786" indent="0">
              <a:buNone/>
              <a:defRPr sz="6236"/>
            </a:lvl4pPr>
            <a:lvl5pPr marL="5702381" indent="0">
              <a:buNone/>
              <a:defRPr sz="6236"/>
            </a:lvl5pPr>
            <a:lvl6pPr marL="7127977" indent="0">
              <a:buNone/>
              <a:defRPr sz="6236"/>
            </a:lvl6pPr>
            <a:lvl7pPr marL="8553572" indent="0">
              <a:buNone/>
              <a:defRPr sz="6236"/>
            </a:lvl7pPr>
            <a:lvl8pPr marL="9979167" indent="0">
              <a:buNone/>
              <a:defRPr sz="6236"/>
            </a:lvl8pPr>
            <a:lvl9pPr marL="11404763" indent="0">
              <a:buNone/>
              <a:defRPr sz="6236"/>
            </a:lvl9pPr>
          </a:lstStyle>
          <a:p>
            <a:r>
              <a:rPr lang="en-US"/>
              <a:t>Click icon to add picture</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Click to edit Master text styles</a:t>
            </a:r>
          </a:p>
        </p:txBody>
      </p:sp>
      <p:sp>
        <p:nvSpPr>
          <p:cNvPr id="5" name="Date Placeholder 4"/>
          <p:cNvSpPr>
            <a:spLocks noGrp="1"/>
          </p:cNvSpPr>
          <p:nvPr>
            <p:ph type="dt" sz="half" idx="10"/>
          </p:nvPr>
        </p:nvSpPr>
        <p:spPr/>
        <p:txBody>
          <a:bodyPr/>
          <a:lstStyle/>
          <a:p>
            <a:fld id="{9D8F36BB-B1ED-46F8-A41A-E10657714535}" type="datetimeFigureOut">
              <a:rPr lang="en-GB" smtClean="0"/>
              <a:t>24/10/2025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F4F41F-E3C5-4DB3-9C1E-71904960F9F1}" type="slidenum">
              <a:rPr lang="en-GB" smtClean="0"/>
              <a:t>‹#›</a:t>
            </a:fld>
            <a:endParaRPr lang="en-GB"/>
          </a:p>
        </p:txBody>
      </p:sp>
    </p:spTree>
    <p:extLst>
      <p:ext uri="{BB962C8B-B14F-4D97-AF65-F5344CB8AC3E}">
        <p14:creationId xmlns:p14="http://schemas.microsoft.com/office/powerpoint/2010/main" val="2269940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8F36BB-B1ED-46F8-A41A-E10657714535}" type="datetimeFigureOut">
              <a:rPr lang="en-GB" smtClean="0"/>
              <a:t>24/10/2025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F4F41F-E3C5-4DB3-9C1E-71904960F9F1}" type="slidenum">
              <a:rPr lang="en-GB" smtClean="0"/>
              <a:t>‹#›</a:t>
            </a:fld>
            <a:endParaRPr lang="en-GB"/>
          </a:p>
        </p:txBody>
      </p:sp>
    </p:spTree>
    <p:extLst>
      <p:ext uri="{BB962C8B-B14F-4D97-AF65-F5344CB8AC3E}">
        <p14:creationId xmlns:p14="http://schemas.microsoft.com/office/powerpoint/2010/main" val="39189710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1138480"/>
            <a:ext cx="6528093" cy="1812163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1423" y="1138480"/>
            <a:ext cx="19205838" cy="181216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8F36BB-B1ED-46F8-A41A-E10657714535}" type="datetimeFigureOut">
              <a:rPr lang="en-GB" smtClean="0"/>
              <a:t>24/10/2025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F4F41F-E3C5-4DB3-9C1E-71904960F9F1}" type="slidenum">
              <a:rPr lang="en-GB" smtClean="0"/>
              <a:t>‹#›</a:t>
            </a:fld>
            <a:endParaRPr lang="en-GB"/>
          </a:p>
        </p:txBody>
      </p:sp>
    </p:spTree>
    <p:extLst>
      <p:ext uri="{BB962C8B-B14F-4D97-AF65-F5344CB8AC3E}">
        <p14:creationId xmlns:p14="http://schemas.microsoft.com/office/powerpoint/2010/main" val="29737597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1138485"/>
            <a:ext cx="26112371" cy="413317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1421" y="5692400"/>
            <a:ext cx="26112371" cy="13567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1421" y="19819457"/>
            <a:ext cx="6811923" cy="1138480"/>
          </a:xfrm>
          <a:prstGeom prst="rect">
            <a:avLst/>
          </a:prstGeom>
        </p:spPr>
        <p:txBody>
          <a:bodyPr vert="horz" lIns="91440" tIns="45720" rIns="91440" bIns="45720" rtlCol="0" anchor="ctr"/>
          <a:lstStyle>
            <a:lvl1pPr algn="l">
              <a:defRPr sz="3742">
                <a:solidFill>
                  <a:schemeClr val="tx1">
                    <a:tint val="75000"/>
                  </a:schemeClr>
                </a:solidFill>
              </a:defRPr>
            </a:lvl1pPr>
          </a:lstStyle>
          <a:p>
            <a:fld id="{9D8F36BB-B1ED-46F8-A41A-E10657714535}" type="datetimeFigureOut">
              <a:rPr lang="en-GB" smtClean="0"/>
              <a:t>24/10/2025</a:t>
            </a:fld>
            <a:endParaRPr lang="en-GB"/>
          </a:p>
        </p:txBody>
      </p:sp>
      <p:sp>
        <p:nvSpPr>
          <p:cNvPr id="5" name="Footer Placeholder 4"/>
          <p:cNvSpPr>
            <a:spLocks noGrp="1"/>
          </p:cNvSpPr>
          <p:nvPr>
            <p:ph type="ftr" sz="quarter" idx="3"/>
          </p:nvPr>
        </p:nvSpPr>
        <p:spPr>
          <a:xfrm>
            <a:off x="10028665" y="19819457"/>
            <a:ext cx="10217884" cy="1138480"/>
          </a:xfrm>
          <a:prstGeom prst="rect">
            <a:avLst/>
          </a:prstGeom>
        </p:spPr>
        <p:txBody>
          <a:bodyPr vert="horz" lIns="91440" tIns="45720" rIns="91440" bIns="45720" rtlCol="0" anchor="ctr"/>
          <a:lstStyle>
            <a:lvl1pPr algn="ctr">
              <a:defRPr sz="3742">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21381869" y="19819457"/>
            <a:ext cx="6811923" cy="1138480"/>
          </a:xfrm>
          <a:prstGeom prst="rect">
            <a:avLst/>
          </a:prstGeom>
        </p:spPr>
        <p:txBody>
          <a:bodyPr vert="horz" lIns="91440" tIns="45720" rIns="91440" bIns="45720" rtlCol="0" anchor="ctr"/>
          <a:lstStyle>
            <a:lvl1pPr algn="r">
              <a:defRPr sz="3742">
                <a:solidFill>
                  <a:schemeClr val="tx1">
                    <a:tint val="75000"/>
                  </a:schemeClr>
                </a:solidFill>
              </a:defRPr>
            </a:lvl1pPr>
          </a:lstStyle>
          <a:p>
            <a:fld id="{D0F4F41F-E3C5-4DB3-9C1E-71904960F9F1}" type="slidenum">
              <a:rPr lang="en-GB" smtClean="0"/>
              <a:t>‹#›</a:t>
            </a:fld>
            <a:endParaRPr lang="en-GB"/>
          </a:p>
        </p:txBody>
      </p:sp>
    </p:spTree>
    <p:extLst>
      <p:ext uri="{BB962C8B-B14F-4D97-AF65-F5344CB8AC3E}">
        <p14:creationId xmlns:p14="http://schemas.microsoft.com/office/powerpoint/2010/main" val="23741868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2851191" rtl="0" eaLnBrk="1" latinLnBrk="0" hangingPunct="1">
        <a:lnSpc>
          <a:spcPct val="90000"/>
        </a:lnSpc>
        <a:spcBef>
          <a:spcPct val="0"/>
        </a:spcBef>
        <a:buNone/>
        <a:defRPr sz="13720" kern="1200">
          <a:solidFill>
            <a:schemeClr val="tx1"/>
          </a:solidFill>
          <a:latin typeface="+mj-lt"/>
          <a:ea typeface="+mj-ea"/>
          <a:cs typeface="+mj-cs"/>
        </a:defRPr>
      </a:lvl1pPr>
    </p:titleStyle>
    <p:bodyStyle>
      <a:lvl1pPr marL="712798" indent="-712798" algn="l" defTabSz="2851191" rtl="0" eaLnBrk="1" latinLnBrk="0" hangingPunct="1">
        <a:lnSpc>
          <a:spcPct val="90000"/>
        </a:lnSpc>
        <a:spcBef>
          <a:spcPts val="3118"/>
        </a:spcBef>
        <a:buFont typeface="Arial" panose="020B0604020202020204" pitchFamily="34" charset="0"/>
        <a:buChar char="•"/>
        <a:defRPr sz="8731" kern="1200">
          <a:solidFill>
            <a:schemeClr val="tx1"/>
          </a:solidFill>
          <a:latin typeface="+mn-lt"/>
          <a:ea typeface="+mn-ea"/>
          <a:cs typeface="+mn-cs"/>
        </a:defRPr>
      </a:lvl1pPr>
      <a:lvl2pPr marL="2138393" indent="-712798" algn="l" defTabSz="2851191" rtl="0" eaLnBrk="1" latinLnBrk="0" hangingPunct="1">
        <a:lnSpc>
          <a:spcPct val="90000"/>
        </a:lnSpc>
        <a:spcBef>
          <a:spcPts val="1559"/>
        </a:spcBef>
        <a:buFont typeface="Arial" panose="020B0604020202020204" pitchFamily="34" charset="0"/>
        <a:buChar char="•"/>
        <a:defRPr sz="7483" kern="1200">
          <a:solidFill>
            <a:schemeClr val="tx1"/>
          </a:solidFill>
          <a:latin typeface="+mn-lt"/>
          <a:ea typeface="+mn-ea"/>
          <a:cs typeface="+mn-cs"/>
        </a:defRPr>
      </a:lvl2pPr>
      <a:lvl3pPr marL="3563988" indent="-712798" algn="l" defTabSz="2851191" rtl="0" eaLnBrk="1" latinLnBrk="0" hangingPunct="1">
        <a:lnSpc>
          <a:spcPct val="90000"/>
        </a:lnSpc>
        <a:spcBef>
          <a:spcPts val="1559"/>
        </a:spcBef>
        <a:buFont typeface="Arial" panose="020B0604020202020204" pitchFamily="34" charset="0"/>
        <a:buChar char="•"/>
        <a:defRPr sz="6236" kern="1200">
          <a:solidFill>
            <a:schemeClr val="tx1"/>
          </a:solidFill>
          <a:latin typeface="+mn-lt"/>
          <a:ea typeface="+mn-ea"/>
          <a:cs typeface="+mn-cs"/>
        </a:defRPr>
      </a:lvl3pPr>
      <a:lvl4pPr marL="498958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4pPr>
      <a:lvl5pPr marL="6415179"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5pPr>
      <a:lvl6pPr marL="784077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6pPr>
      <a:lvl7pPr marL="926637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7pPr>
      <a:lvl8pPr marL="10691965"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8pPr>
      <a:lvl9pPr marL="1211756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9pPr>
    </p:bodyStyle>
    <p:otherStyle>
      <a:defPPr>
        <a:defRPr lang="en-US"/>
      </a:defPPr>
      <a:lvl1pPr marL="0" algn="l" defTabSz="2851191" rtl="0" eaLnBrk="1" latinLnBrk="0" hangingPunct="1">
        <a:defRPr sz="5613" kern="1200">
          <a:solidFill>
            <a:schemeClr val="tx1"/>
          </a:solidFill>
          <a:latin typeface="+mn-lt"/>
          <a:ea typeface="+mn-ea"/>
          <a:cs typeface="+mn-cs"/>
        </a:defRPr>
      </a:lvl1pPr>
      <a:lvl2pPr marL="1425595" algn="l" defTabSz="2851191" rtl="0" eaLnBrk="1" latinLnBrk="0" hangingPunct="1">
        <a:defRPr sz="5613" kern="1200">
          <a:solidFill>
            <a:schemeClr val="tx1"/>
          </a:solidFill>
          <a:latin typeface="+mn-lt"/>
          <a:ea typeface="+mn-ea"/>
          <a:cs typeface="+mn-cs"/>
        </a:defRPr>
      </a:lvl2pPr>
      <a:lvl3pPr marL="2851191" algn="l" defTabSz="2851191" rtl="0" eaLnBrk="1" latinLnBrk="0" hangingPunct="1">
        <a:defRPr sz="5613" kern="1200">
          <a:solidFill>
            <a:schemeClr val="tx1"/>
          </a:solidFill>
          <a:latin typeface="+mn-lt"/>
          <a:ea typeface="+mn-ea"/>
          <a:cs typeface="+mn-cs"/>
        </a:defRPr>
      </a:lvl3pPr>
      <a:lvl4pPr marL="4276786" algn="l" defTabSz="2851191" rtl="0" eaLnBrk="1" latinLnBrk="0" hangingPunct="1">
        <a:defRPr sz="5613" kern="1200">
          <a:solidFill>
            <a:schemeClr val="tx1"/>
          </a:solidFill>
          <a:latin typeface="+mn-lt"/>
          <a:ea typeface="+mn-ea"/>
          <a:cs typeface="+mn-cs"/>
        </a:defRPr>
      </a:lvl4pPr>
      <a:lvl5pPr marL="5702381" algn="l" defTabSz="2851191" rtl="0" eaLnBrk="1" latinLnBrk="0" hangingPunct="1">
        <a:defRPr sz="5613" kern="1200">
          <a:solidFill>
            <a:schemeClr val="tx1"/>
          </a:solidFill>
          <a:latin typeface="+mn-lt"/>
          <a:ea typeface="+mn-ea"/>
          <a:cs typeface="+mn-cs"/>
        </a:defRPr>
      </a:lvl5pPr>
      <a:lvl6pPr marL="7127977" algn="l" defTabSz="2851191" rtl="0" eaLnBrk="1" latinLnBrk="0" hangingPunct="1">
        <a:defRPr sz="5613" kern="1200">
          <a:solidFill>
            <a:schemeClr val="tx1"/>
          </a:solidFill>
          <a:latin typeface="+mn-lt"/>
          <a:ea typeface="+mn-ea"/>
          <a:cs typeface="+mn-cs"/>
        </a:defRPr>
      </a:lvl6pPr>
      <a:lvl7pPr marL="8553572" algn="l" defTabSz="2851191" rtl="0" eaLnBrk="1" latinLnBrk="0" hangingPunct="1">
        <a:defRPr sz="5613" kern="1200">
          <a:solidFill>
            <a:schemeClr val="tx1"/>
          </a:solidFill>
          <a:latin typeface="+mn-lt"/>
          <a:ea typeface="+mn-ea"/>
          <a:cs typeface="+mn-cs"/>
        </a:defRPr>
      </a:lvl7pPr>
      <a:lvl8pPr marL="9979167" algn="l" defTabSz="2851191" rtl="0" eaLnBrk="1" latinLnBrk="0" hangingPunct="1">
        <a:defRPr sz="5613" kern="1200">
          <a:solidFill>
            <a:schemeClr val="tx1"/>
          </a:solidFill>
          <a:latin typeface="+mn-lt"/>
          <a:ea typeface="+mn-ea"/>
          <a:cs typeface="+mn-cs"/>
        </a:defRPr>
      </a:lvl8pPr>
      <a:lvl9pPr marL="11404763" algn="l" defTabSz="2851191" rtl="0" eaLnBrk="1" latinLnBrk="0" hangingPunct="1">
        <a:defRPr sz="56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3" Type="http://schemas.openxmlformats.org/officeDocument/2006/relationships/diagramColors" Target="../diagrams/colors2.xml"/><Relationship Id="rId26" Type="http://schemas.openxmlformats.org/officeDocument/2006/relationships/image" Target="../media/image3.png"/><Relationship Id="rId39" Type="http://schemas.openxmlformats.org/officeDocument/2006/relationships/customXml" Target="../ink/ink9.xml"/><Relationship Id="rId34" Type="http://schemas.openxmlformats.org/officeDocument/2006/relationships/customXml" Target="../ink/ink6.xml"/><Relationship Id="rId42" Type="http://schemas.openxmlformats.org/officeDocument/2006/relationships/customXml" Target="../ink/ink12.xml"/><Relationship Id="rId47" Type="http://schemas.openxmlformats.org/officeDocument/2006/relationships/customXml" Target="../ink/ink16.xml"/><Relationship Id="rId50" Type="http://schemas.openxmlformats.org/officeDocument/2006/relationships/customXml" Target="../ink/ink18.xml"/><Relationship Id="rId7" Type="http://schemas.openxmlformats.org/officeDocument/2006/relationships/diagramQuickStyle" Target="../diagrams/quickStyle1.xml"/><Relationship Id="rId2" Type="http://schemas.openxmlformats.org/officeDocument/2006/relationships/notesSlide" Target="../notesSlides/notesSlide1.xml"/><Relationship Id="rId29" Type="http://schemas.openxmlformats.org/officeDocument/2006/relationships/customXml" Target="../ink/ink3.xml"/><Relationship Id="rId41" Type="http://schemas.openxmlformats.org/officeDocument/2006/relationships/customXml" Target="../ink/ink11.xml"/><Relationship Id="rId1" Type="http://schemas.openxmlformats.org/officeDocument/2006/relationships/slideLayout" Target="../slideLayouts/slideLayout1.xml"/><Relationship Id="rId6" Type="http://schemas.openxmlformats.org/officeDocument/2006/relationships/diagramLayout" Target="../diagrams/layout1.xml"/><Relationship Id="rId11" Type="http://schemas.openxmlformats.org/officeDocument/2006/relationships/diagramLayout" Target="../diagrams/layout2.xml"/><Relationship Id="rId32" Type="http://schemas.openxmlformats.org/officeDocument/2006/relationships/customXml" Target="../ink/ink5.xml"/><Relationship Id="rId37" Type="http://schemas.openxmlformats.org/officeDocument/2006/relationships/customXml" Target="../ink/ink8.xml"/><Relationship Id="rId40" Type="http://schemas.openxmlformats.org/officeDocument/2006/relationships/customXml" Target="../ink/ink10.xml"/><Relationship Id="rId45" Type="http://schemas.openxmlformats.org/officeDocument/2006/relationships/customXml" Target="../ink/ink14.xml"/><Relationship Id="rId5" Type="http://schemas.openxmlformats.org/officeDocument/2006/relationships/diagramData" Target="../diagrams/data1.xml"/><Relationship Id="rId15" Type="http://schemas.openxmlformats.org/officeDocument/2006/relationships/customXml" Target="../ink/ink1.xml"/><Relationship Id="rId28" Type="http://schemas.openxmlformats.org/officeDocument/2006/relationships/image" Target="../media/image4.png"/><Relationship Id="rId36" Type="http://schemas.openxmlformats.org/officeDocument/2006/relationships/image" Target="../media/image7.png"/><Relationship Id="rId49" Type="http://schemas.openxmlformats.org/officeDocument/2006/relationships/customXml" Target="../ink/ink17.xml"/><Relationship Id="rId10" Type="http://schemas.openxmlformats.org/officeDocument/2006/relationships/diagramData" Target="../diagrams/data2.xml"/><Relationship Id="rId31" Type="http://schemas.openxmlformats.org/officeDocument/2006/relationships/image" Target="../media/image5.png"/><Relationship Id="rId44" Type="http://schemas.openxmlformats.org/officeDocument/2006/relationships/customXml" Target="../ink/ink13.xml"/><Relationship Id="rId52" Type="http://schemas.openxmlformats.org/officeDocument/2006/relationships/image" Target="../media/image12.png"/><Relationship Id="rId4" Type="http://schemas.openxmlformats.org/officeDocument/2006/relationships/image" Target="../media/image2.png"/><Relationship Id="rId9" Type="http://schemas.microsoft.com/office/2007/relationships/diagramDrawing" Target="../diagrams/drawing1.xml"/><Relationship Id="rId14" Type="http://schemas.microsoft.com/office/2007/relationships/diagramDrawing" Target="../diagrams/drawing2.xml"/><Relationship Id="rId27" Type="http://schemas.openxmlformats.org/officeDocument/2006/relationships/customXml" Target="../ink/ink2.xml"/><Relationship Id="rId30" Type="http://schemas.openxmlformats.org/officeDocument/2006/relationships/customXml" Target="../ink/ink4.xml"/><Relationship Id="rId35" Type="http://schemas.openxmlformats.org/officeDocument/2006/relationships/customXml" Target="../ink/ink7.xml"/><Relationship Id="rId43" Type="http://schemas.openxmlformats.org/officeDocument/2006/relationships/image" Target="../media/image9.png"/><Relationship Id="rId48" Type="http://schemas.openxmlformats.org/officeDocument/2006/relationships/image" Target="../media/image10.png"/><Relationship Id="rId8" Type="http://schemas.openxmlformats.org/officeDocument/2006/relationships/diagramColors" Target="../diagrams/colors1.xml"/><Relationship Id="rId51" Type="http://schemas.openxmlformats.org/officeDocument/2006/relationships/image" Target="../media/image11.png"/><Relationship Id="rId3" Type="http://schemas.openxmlformats.org/officeDocument/2006/relationships/image" Target="../media/image1.png"/><Relationship Id="rId12" Type="http://schemas.openxmlformats.org/officeDocument/2006/relationships/diagramQuickStyle" Target="../diagrams/quickStyle2.xml"/><Relationship Id="rId33" Type="http://schemas.openxmlformats.org/officeDocument/2006/relationships/image" Target="../media/image6.png"/><Relationship Id="rId38" Type="http://schemas.openxmlformats.org/officeDocument/2006/relationships/image" Target="../media/image8.png"/><Relationship Id="rId46" Type="http://schemas.openxmlformats.org/officeDocument/2006/relationships/customXml" Target="../ink/ink15.xml"/></Relationships>
</file>

<file path=ppt/slides/_rels/slide3.xml.rels><?xml version="1.0" encoding="UTF-8" standalone="yes"?>
<Relationships xmlns="http://schemas.openxmlformats.org/package/2006/relationships"><Relationship Id="rId3" Type="http://schemas.openxmlformats.org/officeDocument/2006/relationships/hyperlink" Target="http://www.acog.org/"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A4FCAA4-5D17-C2F6-7A15-E90AA70B0A51}"/>
              </a:ext>
            </a:extLst>
          </p:cNvPr>
          <p:cNvSpPr>
            <a:spLocks noGrp="1"/>
          </p:cNvSpPr>
          <p:nvPr>
            <p:ph idx="1"/>
          </p:nvPr>
        </p:nvSpPr>
        <p:spPr>
          <a:xfrm>
            <a:off x="5915917" y="-1011350"/>
            <a:ext cx="18443377" cy="25701176"/>
          </a:xfrm>
        </p:spPr>
        <p:txBody>
          <a:bodyPr/>
          <a:lstStyle/>
          <a:p>
            <a:pPr marL="0" indent="0" algn="ctr">
              <a:buNone/>
            </a:pPr>
            <a:endParaRPr lang="en-US" dirty="0"/>
          </a:p>
          <a:p>
            <a:pPr marL="0" indent="0" algn="ctr">
              <a:buNone/>
            </a:pPr>
            <a:r>
              <a:rPr lang="en-US" dirty="0"/>
              <a:t>Psychopathological Classifications and Provisions</a:t>
            </a:r>
          </a:p>
          <a:p>
            <a:pPr marL="0" indent="0" algn="ctr">
              <a:buNone/>
            </a:pPr>
            <a:r>
              <a:rPr lang="en-US" dirty="0"/>
              <a:t>(BMHP6026)</a:t>
            </a:r>
          </a:p>
          <a:p>
            <a:pPr marL="0" indent="0" algn="ctr">
              <a:buNone/>
            </a:pPr>
            <a:endParaRPr lang="en-US" dirty="0"/>
          </a:p>
          <a:p>
            <a:pPr marL="0" indent="0">
              <a:buNone/>
            </a:pPr>
            <a:endParaRPr lang="en-US" dirty="0"/>
          </a:p>
          <a:p>
            <a:pPr marL="0" indent="0" algn="ctr">
              <a:buNone/>
            </a:pPr>
            <a:r>
              <a:rPr lang="en-US" sz="6600" dirty="0"/>
              <a:t>6E20 Postpartum Depression (without psychotic symptoms): Historical and Contemporary Treatments, Care, and Future Direction</a:t>
            </a:r>
            <a:endParaRPr lang="en-GB" sz="6600" dirty="0"/>
          </a:p>
          <a:p>
            <a:pPr marL="0" indent="0" algn="ctr">
              <a:buNone/>
            </a:pPr>
            <a:r>
              <a:rPr lang="en-GB" dirty="0"/>
              <a:t> </a:t>
            </a:r>
            <a:endParaRPr lang="en-US" dirty="0"/>
          </a:p>
          <a:p>
            <a:pPr marL="0" indent="0" algn="ctr">
              <a:buNone/>
            </a:pPr>
            <a:r>
              <a:rPr lang="en-GB" b="1" dirty="0"/>
              <a:t>Submitted by:</a:t>
            </a:r>
            <a:br>
              <a:rPr lang="en-GB" dirty="0"/>
            </a:br>
            <a:endParaRPr lang="en-GB" dirty="0"/>
          </a:p>
          <a:p>
            <a:pPr marL="0" indent="0" algn="ctr">
              <a:buNone/>
            </a:pPr>
            <a:r>
              <a:rPr lang="en-GB" dirty="0"/>
              <a:t>Shafeena Hussain Mushtaq- 2314453</a:t>
            </a:r>
            <a:br>
              <a:rPr lang="en-GB" dirty="0"/>
            </a:br>
            <a:br>
              <a:rPr lang="en-GB" dirty="0"/>
            </a:br>
            <a:r>
              <a:rPr lang="en-GB" dirty="0"/>
              <a:t>Lecturer: Kennedy </a:t>
            </a:r>
            <a:r>
              <a:rPr lang="en-GB" dirty="0" err="1"/>
              <a:t>Obohwemu</a:t>
            </a:r>
            <a:br>
              <a:rPr lang="en-GB" dirty="0"/>
            </a:br>
            <a:endParaRPr lang="en-US" dirty="0"/>
          </a:p>
        </p:txBody>
      </p:sp>
    </p:spTree>
    <p:extLst>
      <p:ext uri="{BB962C8B-B14F-4D97-AF65-F5344CB8AC3E}">
        <p14:creationId xmlns:p14="http://schemas.microsoft.com/office/powerpoint/2010/main" val="26067156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a:extLst>
              <a:ext uri="{FF2B5EF4-FFF2-40B4-BE49-F238E27FC236}">
                <a16:creationId xmlns:a16="http://schemas.microsoft.com/office/drawing/2014/main" id="{954AFC17-7354-409A-90A8-8758492ED9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18786" y="1313249"/>
            <a:ext cx="12947725" cy="668672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07ADEE21-4399-406C-8023-919A457EB095}"/>
              </a:ext>
            </a:extLst>
          </p:cNvPr>
          <p:cNvSpPr/>
          <p:nvPr/>
        </p:nvSpPr>
        <p:spPr>
          <a:xfrm>
            <a:off x="4629150" y="-128156"/>
            <a:ext cx="25634683" cy="144655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wrap="square">
            <a:spAutoFit/>
          </a:bodyPr>
          <a:lstStyle/>
          <a:p>
            <a:pPr algn="ctr"/>
            <a:r>
              <a:rPr lang="en-US" sz="4400" dirty="0"/>
              <a:t>6E20 Postpartum Depression (without psychotic symptoms): Historical and Contemporary Treatments, Care, and Future Direction</a:t>
            </a:r>
            <a:endParaRPr lang="en-GB" sz="4400" dirty="0"/>
          </a:p>
        </p:txBody>
      </p:sp>
      <p:pic>
        <p:nvPicPr>
          <p:cNvPr id="2050" name="Picture 2" descr="4: Prevalence of Postpartum Depression ">
            <a:extLst>
              <a:ext uri="{FF2B5EF4-FFF2-40B4-BE49-F238E27FC236}">
                <a16:creationId xmlns:a16="http://schemas.microsoft.com/office/drawing/2014/main" id="{3F921B8D-C15B-4DF8-901F-2D6C909AF1F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96821" y="6998819"/>
            <a:ext cx="7706589" cy="709005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7" name="Diagram 6">
            <a:extLst>
              <a:ext uri="{FF2B5EF4-FFF2-40B4-BE49-F238E27FC236}">
                <a16:creationId xmlns:a16="http://schemas.microsoft.com/office/drawing/2014/main" id="{980DCD03-E454-4650-81AB-528860D1A559}"/>
              </a:ext>
            </a:extLst>
          </p:cNvPr>
          <p:cNvGraphicFramePr/>
          <p:nvPr>
            <p:extLst>
              <p:ext uri="{D42A27DB-BD31-4B8C-83A1-F6EECF244321}">
                <p14:modId xmlns:p14="http://schemas.microsoft.com/office/powerpoint/2010/main" val="2076913709"/>
              </p:ext>
            </p:extLst>
          </p:nvPr>
        </p:nvGraphicFramePr>
        <p:xfrm>
          <a:off x="0" y="0"/>
          <a:ext cx="6228728" cy="84045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TextBox 2">
            <a:extLst>
              <a:ext uri="{FF2B5EF4-FFF2-40B4-BE49-F238E27FC236}">
                <a16:creationId xmlns:a16="http://schemas.microsoft.com/office/drawing/2014/main" id="{8EF631AF-9DD0-144A-FACC-BC0B8B1070BE}"/>
              </a:ext>
            </a:extLst>
          </p:cNvPr>
          <p:cNvSpPr txBox="1"/>
          <p:nvPr/>
        </p:nvSpPr>
        <p:spPr>
          <a:xfrm>
            <a:off x="8256865" y="8795123"/>
            <a:ext cx="4802229" cy="369332"/>
          </a:xfrm>
          <a:prstGeom prst="rect">
            <a:avLst/>
          </a:prstGeom>
          <a:noFill/>
        </p:spPr>
        <p:txBody>
          <a:bodyPr wrap="square">
            <a:spAutoFit/>
          </a:bodyPr>
          <a:lstStyle/>
          <a:p>
            <a:pPr algn="ctr"/>
            <a:r>
              <a:rPr lang="en-US" dirty="0">
                <a:latin typeface="Times New Roman" panose="02020603050405020304" pitchFamily="18" charset="0"/>
                <a:ea typeface="Calibri" panose="020F0502020204030204" pitchFamily="34" charset="0"/>
              </a:rPr>
              <a:t> Source: Ayoub, Khubaib. (2015)</a:t>
            </a:r>
            <a:endParaRPr lang="en-US" dirty="0"/>
          </a:p>
        </p:txBody>
      </p:sp>
      <p:graphicFrame>
        <p:nvGraphicFramePr>
          <p:cNvPr id="2" name="Diagram 1">
            <a:extLst>
              <a:ext uri="{FF2B5EF4-FFF2-40B4-BE49-F238E27FC236}">
                <a16:creationId xmlns:a16="http://schemas.microsoft.com/office/drawing/2014/main" id="{09A860C8-5355-F79A-82FE-962042AAEA1C}"/>
              </a:ext>
            </a:extLst>
          </p:cNvPr>
          <p:cNvGraphicFramePr/>
          <p:nvPr>
            <p:extLst>
              <p:ext uri="{D42A27DB-BD31-4B8C-83A1-F6EECF244321}">
                <p14:modId xmlns:p14="http://schemas.microsoft.com/office/powerpoint/2010/main" val="3187356140"/>
              </p:ext>
            </p:extLst>
          </p:nvPr>
        </p:nvGraphicFramePr>
        <p:xfrm>
          <a:off x="36465" y="8352712"/>
          <a:ext cx="4838663" cy="6001642"/>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graphicFrame>
        <p:nvGraphicFramePr>
          <p:cNvPr id="6" name="Table 5">
            <a:extLst>
              <a:ext uri="{FF2B5EF4-FFF2-40B4-BE49-F238E27FC236}">
                <a16:creationId xmlns:a16="http://schemas.microsoft.com/office/drawing/2014/main" id="{A8AEDB83-4E32-F7A4-BFBF-8D0C6F7C2115}"/>
              </a:ext>
            </a:extLst>
          </p:cNvPr>
          <p:cNvGraphicFramePr>
            <a:graphicFrameLocks noGrp="1"/>
          </p:cNvGraphicFramePr>
          <p:nvPr>
            <p:extLst>
              <p:ext uri="{D42A27DB-BD31-4B8C-83A1-F6EECF244321}">
                <p14:modId xmlns:p14="http://schemas.microsoft.com/office/powerpoint/2010/main" val="1100085601"/>
              </p:ext>
            </p:extLst>
          </p:nvPr>
        </p:nvGraphicFramePr>
        <p:xfrm>
          <a:off x="19645315" y="1318394"/>
          <a:ext cx="10383857" cy="13112786"/>
        </p:xfrm>
        <a:graphic>
          <a:graphicData uri="http://schemas.openxmlformats.org/drawingml/2006/table">
            <a:tbl>
              <a:tblPr>
                <a:tableStyleId>{3C2FFA5D-87B4-456A-9821-1D502468CF0F}</a:tableStyleId>
              </a:tblPr>
              <a:tblGrid>
                <a:gridCol w="2366912">
                  <a:extLst>
                    <a:ext uri="{9D8B030D-6E8A-4147-A177-3AD203B41FA5}">
                      <a16:colId xmlns:a16="http://schemas.microsoft.com/office/drawing/2014/main" val="691931066"/>
                    </a:ext>
                  </a:extLst>
                </a:gridCol>
                <a:gridCol w="4555659">
                  <a:extLst>
                    <a:ext uri="{9D8B030D-6E8A-4147-A177-3AD203B41FA5}">
                      <a16:colId xmlns:a16="http://schemas.microsoft.com/office/drawing/2014/main" val="2914733061"/>
                    </a:ext>
                  </a:extLst>
                </a:gridCol>
                <a:gridCol w="3461286">
                  <a:extLst>
                    <a:ext uri="{9D8B030D-6E8A-4147-A177-3AD203B41FA5}">
                      <a16:colId xmlns:a16="http://schemas.microsoft.com/office/drawing/2014/main" val="2556846064"/>
                    </a:ext>
                  </a:extLst>
                </a:gridCol>
              </a:tblGrid>
              <a:tr h="494587">
                <a:tc>
                  <a:txBody>
                    <a:bodyPr/>
                    <a:lstStyle/>
                    <a:p>
                      <a:r>
                        <a:rPr lang="en-GB" sz="2400" dirty="0"/>
                        <a:t>Aspect</a:t>
                      </a:r>
                    </a:p>
                  </a:txBody>
                  <a:tcPr marL="60850" marR="60850" marT="30425" marB="304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r>
                        <a:rPr lang="en-GB" sz="2400"/>
                        <a:t>Historical Context</a:t>
                      </a:r>
                    </a:p>
                  </a:txBody>
                  <a:tcPr marL="60850" marR="60850" marT="30425" marB="304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r>
                        <a:rPr lang="en-GB" sz="2400"/>
                        <a:t>Contemporary Context</a:t>
                      </a:r>
                    </a:p>
                  </a:txBody>
                  <a:tcPr marL="60850" marR="60850" marT="30425" marB="304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258742654"/>
                  </a:ext>
                </a:extLst>
              </a:tr>
              <a:tr h="1689245">
                <a:tc>
                  <a:txBody>
                    <a:bodyPr/>
                    <a:lstStyle/>
                    <a:p>
                      <a:r>
                        <a:rPr lang="en-GB" sz="2000" dirty="0"/>
                        <a:t>Recognition &amp; Classification</a:t>
                      </a:r>
                    </a:p>
                  </a:txBody>
                  <a:tcPr marL="60850" marR="60850" marT="30425" marB="304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r>
                        <a:rPr lang="en-US" sz="2000" dirty="0"/>
                        <a:t>Not </a:t>
                      </a:r>
                      <a:r>
                        <a:rPr lang="en-US" sz="2000" dirty="0" err="1"/>
                        <a:t>recognised</a:t>
                      </a:r>
                      <a:r>
                        <a:rPr lang="en-US" sz="2000" dirty="0"/>
                        <a:t> as a distinct disorder; labelled “puerperal insanity” or hysteria; no differentiation between psychosis and depression (</a:t>
                      </a:r>
                      <a:r>
                        <a:rPr lang="en-US" sz="2000" dirty="0" err="1"/>
                        <a:t>Tebeka</a:t>
                      </a:r>
                      <a:r>
                        <a:rPr lang="en-US" sz="2000" dirty="0"/>
                        <a:t> et al., 2021).</a:t>
                      </a:r>
                    </a:p>
                  </a:txBody>
                  <a:tcPr marL="60850" marR="60850" marT="30425" marB="304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r>
                        <a:rPr lang="en-US" sz="2000" dirty="0" err="1"/>
                        <a:t>Recognised</a:t>
                      </a:r>
                      <a:r>
                        <a:rPr lang="en-US" sz="2000" dirty="0"/>
                        <a:t> in ICD-11 under depressive disorders with perinatal specifier; standard diagnostic criteria established (Ji and Wang, 2025).</a:t>
                      </a:r>
                    </a:p>
                  </a:txBody>
                  <a:tcPr marL="60850" marR="60850" marT="30425" marB="304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882822519"/>
                  </a:ext>
                </a:extLst>
              </a:tr>
              <a:tr h="2656914">
                <a:tc>
                  <a:txBody>
                    <a:bodyPr/>
                    <a:lstStyle/>
                    <a:p>
                      <a:r>
                        <a:rPr lang="en-GB" sz="2000" dirty="0"/>
                        <a:t>Treatment Approaches</a:t>
                      </a:r>
                    </a:p>
                  </a:txBody>
                  <a:tcPr marL="60850" marR="60850" marT="30425" marB="304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r>
                        <a:rPr lang="en-US" sz="2000" dirty="0" err="1"/>
                        <a:t>Institutionalisation</a:t>
                      </a:r>
                      <a:r>
                        <a:rPr lang="en-US" sz="2000" dirty="0"/>
                        <a:t>, enforced bed rest, separation from infant; coercive use of ECT; absence of pharmacological interventions.</a:t>
                      </a:r>
                    </a:p>
                  </a:txBody>
                  <a:tcPr marL="60850" marR="60850" marT="30425" marB="304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r>
                        <a:rPr lang="en-GB" sz="2000" dirty="0"/>
                        <a:t>Evidence-based treatments: SSRIs (e.g., sertraline) safe for breastfeeding; hormonal therapies (e.g., brexanolone, zuranolone); CBT, IPT, group/peer support (NICE, 2020; ACOG, 2022).</a:t>
                      </a:r>
                    </a:p>
                  </a:txBody>
                  <a:tcPr marL="60850" marR="60850" marT="30425" marB="304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3695736859"/>
                  </a:ext>
                </a:extLst>
              </a:tr>
              <a:tr h="2014123">
                <a:tc>
                  <a:txBody>
                    <a:bodyPr/>
                    <a:lstStyle/>
                    <a:p>
                      <a:r>
                        <a:rPr lang="en-GB" sz="2000" dirty="0"/>
                        <a:t>Attitudes &amp; Stigma</a:t>
                      </a:r>
                    </a:p>
                  </a:txBody>
                  <a:tcPr marL="60850" marR="60850" marT="30425" marB="304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r>
                        <a:rPr lang="en-US" sz="2000" dirty="0"/>
                        <a:t>Mothers viewed as “failures”; maternal mental health </a:t>
                      </a:r>
                      <a:r>
                        <a:rPr lang="en-US" sz="2000" dirty="0" err="1"/>
                        <a:t>minimised</a:t>
                      </a:r>
                      <a:r>
                        <a:rPr lang="en-US" sz="2000" dirty="0"/>
                        <a:t> under patriarchal models; high stigma, silence, and shame.</a:t>
                      </a:r>
                    </a:p>
                  </a:txBody>
                  <a:tcPr marL="60850" marR="60850" marT="30425" marB="304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r>
                        <a:rPr lang="en-US" sz="2000"/>
                        <a:t>Progress with awareness campaigns (e.g., Maternal Mental Health Month); stigma persists globally, especially in low-resource or traditional settings.</a:t>
                      </a:r>
                    </a:p>
                  </a:txBody>
                  <a:tcPr marL="60850" marR="60850" marT="30425" marB="304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203606110"/>
                  </a:ext>
                </a:extLst>
              </a:tr>
              <a:tr h="1689245">
                <a:tc>
                  <a:txBody>
                    <a:bodyPr/>
                    <a:lstStyle/>
                    <a:p>
                      <a:r>
                        <a:rPr lang="en-GB" sz="2000" dirty="0"/>
                        <a:t>Policy &amp; Legal Frameworks</a:t>
                      </a:r>
                    </a:p>
                  </a:txBody>
                  <a:tcPr marL="60850" marR="60850" marT="30425" marB="304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r>
                        <a:rPr lang="en-US" sz="2000" dirty="0"/>
                        <a:t>No protective legislation or maternal mental health policy; women often faced punitive legal measures.</a:t>
                      </a:r>
                    </a:p>
                  </a:txBody>
                  <a:tcPr marL="60850" marR="60850" marT="30425" marB="304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r>
                        <a:rPr lang="en-US" sz="2000"/>
                        <a:t>NICE guidelines (UK), WHO maternal mental health initiatives; perinatal mental health teams in NHS; maternity safety campaigns.</a:t>
                      </a:r>
                    </a:p>
                  </a:txBody>
                  <a:tcPr marL="60850" marR="60850" marT="30425" marB="304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843672262"/>
                  </a:ext>
                </a:extLst>
              </a:tr>
              <a:tr h="2554549">
                <a:tc>
                  <a:txBody>
                    <a:bodyPr/>
                    <a:lstStyle/>
                    <a:p>
                      <a:r>
                        <a:rPr lang="en-GB" sz="2000"/>
                        <a:t>Equity &amp; Access</a:t>
                      </a:r>
                    </a:p>
                  </a:txBody>
                  <a:tcPr marL="60850" marR="60850" marT="30425" marB="304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r>
                        <a:rPr lang="en-US" sz="2000" dirty="0"/>
                        <a:t>Access to care almost non-existent; punitive and neglectful systems.</a:t>
                      </a:r>
                    </a:p>
                  </a:txBody>
                  <a:tcPr marL="60850" marR="60850" marT="30425" marB="304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r>
                        <a:rPr lang="en-US" sz="2000"/>
                        <a:t>Services unevenly distributed; disparities remain between high-income vs. low-/middle-income countries; minority and immigrant groups face additional barriers (NICE, 2020; ACOG, 2022).</a:t>
                      </a:r>
                    </a:p>
                  </a:txBody>
                  <a:tcPr marL="60850" marR="60850" marT="30425" marB="304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2101506421"/>
                  </a:ext>
                </a:extLst>
              </a:tr>
              <a:tr h="2014123">
                <a:tc>
                  <a:txBody>
                    <a:bodyPr/>
                    <a:lstStyle/>
                    <a:p>
                      <a:r>
                        <a:rPr lang="en-GB" sz="2000" dirty="0"/>
                        <a:t>Effectiveness &amp; Limitations</a:t>
                      </a:r>
                    </a:p>
                  </a:txBody>
                  <a:tcPr marL="60850" marR="60850" marT="30425" marB="304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r>
                        <a:rPr lang="en-US" sz="2000" dirty="0"/>
                        <a:t>Largely ineffective, harmful, and traumatic approaches.</a:t>
                      </a:r>
                    </a:p>
                  </a:txBody>
                  <a:tcPr marL="60850" marR="60850" marT="30425" marB="304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r>
                        <a:rPr lang="en-US" sz="2000" dirty="0"/>
                        <a:t>Modern treatments effective but relapse risk remains; pharmacological options for lactating mothers limited; policy progress uneven across countries (ACOG, 2022).</a:t>
                      </a:r>
                    </a:p>
                  </a:txBody>
                  <a:tcPr marL="60850" marR="60850" marT="30425" marB="304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945985752"/>
                  </a:ext>
                </a:extLst>
              </a:tr>
            </a:tbl>
          </a:graphicData>
        </a:graphic>
      </p:graphicFrame>
      <p:sp>
        <p:nvSpPr>
          <p:cNvPr id="16" name="Rectangle 15">
            <a:extLst>
              <a:ext uri="{FF2B5EF4-FFF2-40B4-BE49-F238E27FC236}">
                <a16:creationId xmlns:a16="http://schemas.microsoft.com/office/drawing/2014/main" id="{E4FC1EB4-9FD2-BC3C-DEB0-558317D87FA2}"/>
              </a:ext>
            </a:extLst>
          </p:cNvPr>
          <p:cNvSpPr/>
          <p:nvPr/>
        </p:nvSpPr>
        <p:spPr>
          <a:xfrm>
            <a:off x="17420539" y="18832387"/>
            <a:ext cx="12854674" cy="1911934"/>
          </a:xfrm>
          <a:prstGeom prst="rect">
            <a:avLst/>
          </a:prstGeom>
          <a:solidFill>
            <a:schemeClr val="accent2">
              <a:lumMod val="20000"/>
              <a:lumOff val="80000"/>
            </a:schemeClr>
          </a:solidFill>
          <a:ln>
            <a:solidFill>
              <a:srgbClr val="0070C0"/>
            </a:solidFill>
          </a:ln>
        </p:spPr>
        <p:txBody>
          <a:bodyPr wrap="square">
            <a:spAutoFit/>
          </a:bodyPr>
          <a:lstStyle/>
          <a:p>
            <a:pPr>
              <a:lnSpc>
                <a:spcPct val="107000"/>
              </a:lnSpc>
              <a:spcBef>
                <a:spcPts val="200"/>
              </a:spcBef>
            </a:pPr>
            <a:r>
              <a:rPr lang="en-US" sz="3200" b="1" dirty="0">
                <a:latin typeface="Calibri Light" panose="020F0302020204030204" pitchFamily="34" charset="0"/>
                <a:ea typeface="Times New Roman" panose="02020603050405020304" pitchFamily="18" charset="0"/>
                <a:cs typeface="Times New Roman" panose="02020603050405020304" pitchFamily="18" charset="0"/>
              </a:rPr>
              <a:t>Conclusion</a:t>
            </a:r>
            <a:endParaRPr lang="en-GB" sz="3200" b="1" dirty="0">
              <a:latin typeface="Calibri Light" panose="020F0302020204030204" pitchFamily="34" charset="0"/>
              <a:ea typeface="Times New Roman" panose="02020603050405020304" pitchFamily="18" charset="0"/>
              <a:cs typeface="Times New Roman" panose="02020603050405020304" pitchFamily="18" charset="0"/>
            </a:endParaRPr>
          </a:p>
          <a:p>
            <a:pPr marL="342900" indent="-342900">
              <a:buSzPts val="1000"/>
              <a:buFont typeface="Symbol" panose="05050102010706020507" pitchFamily="18" charset="2"/>
              <a:buChar char=""/>
              <a:tabLst>
                <a:tab pos="457200" algn="l"/>
              </a:tabLst>
            </a:pPr>
            <a:r>
              <a:rPr lang="en-GB" sz="2800" dirty="0">
                <a:latin typeface="Times New Roman" panose="02020603050405020304" pitchFamily="18" charset="0"/>
                <a:ea typeface="Times New Roman" panose="02020603050405020304" pitchFamily="18" charset="0"/>
              </a:rPr>
              <a:t>Journey from neglect &amp; stigma plus recognition &amp; structured care.</a:t>
            </a:r>
          </a:p>
          <a:p>
            <a:pPr marL="342900" indent="-342900">
              <a:buSzPts val="1000"/>
              <a:buFont typeface="Symbol" panose="05050102010706020507" pitchFamily="18" charset="2"/>
              <a:buChar char=""/>
              <a:tabLst>
                <a:tab pos="457200" algn="l"/>
              </a:tabLst>
            </a:pPr>
            <a:r>
              <a:rPr lang="en-GB" sz="2800" dirty="0">
                <a:latin typeface="Times New Roman" panose="02020603050405020304" pitchFamily="18" charset="0"/>
                <a:ea typeface="Times New Roman" panose="02020603050405020304" pitchFamily="18" charset="0"/>
              </a:rPr>
              <a:t>Progress is real but systemic inequalities remain.</a:t>
            </a:r>
          </a:p>
          <a:p>
            <a:pPr marL="342900" indent="-342900">
              <a:buSzPts val="1000"/>
              <a:buFont typeface="Symbol" panose="05050102010706020507" pitchFamily="18" charset="2"/>
              <a:buChar char=""/>
              <a:tabLst>
                <a:tab pos="457200" algn="l"/>
              </a:tabLst>
            </a:pPr>
            <a:r>
              <a:rPr lang="en-GB" sz="2800" dirty="0">
                <a:latin typeface="Times New Roman" panose="02020603050405020304" pitchFamily="18" charset="0"/>
                <a:ea typeface="Times New Roman" panose="02020603050405020304" pitchFamily="18" charset="0"/>
              </a:rPr>
              <a:t>Future requires integrated, accessible, culturally sensitive services.</a:t>
            </a:r>
          </a:p>
        </p:txBody>
      </p:sp>
      <p:sp>
        <p:nvSpPr>
          <p:cNvPr id="37" name="TextBox 36">
            <a:extLst>
              <a:ext uri="{FF2B5EF4-FFF2-40B4-BE49-F238E27FC236}">
                <a16:creationId xmlns:a16="http://schemas.microsoft.com/office/drawing/2014/main" id="{8F2AA5CA-C86F-6C55-E66E-A7824678139D}"/>
              </a:ext>
            </a:extLst>
          </p:cNvPr>
          <p:cNvSpPr txBox="1"/>
          <p:nvPr/>
        </p:nvSpPr>
        <p:spPr>
          <a:xfrm>
            <a:off x="16287750" y="7743825"/>
            <a:ext cx="914400" cy="914400"/>
          </a:xfrm>
          <a:prstGeom prst="rect">
            <a:avLst/>
          </a:prstGeom>
          <a:solidFill>
            <a:schemeClr val="bg1"/>
          </a:solidFill>
        </p:spPr>
        <p:txBody>
          <a:bodyPr wrap="square" rtlCol="0">
            <a:spAutoFit/>
          </a:bodyPr>
          <a:lstStyle/>
          <a:p>
            <a:endParaRPr lang="en-GB" dirty="0"/>
          </a:p>
        </p:txBody>
      </p:sp>
      <p:sp>
        <p:nvSpPr>
          <p:cNvPr id="42" name="TextBox 41">
            <a:extLst>
              <a:ext uri="{FF2B5EF4-FFF2-40B4-BE49-F238E27FC236}">
                <a16:creationId xmlns:a16="http://schemas.microsoft.com/office/drawing/2014/main" id="{E1AE7E8B-3015-BD66-D660-AC737F64D6B9}"/>
              </a:ext>
            </a:extLst>
          </p:cNvPr>
          <p:cNvSpPr txBox="1"/>
          <p:nvPr/>
        </p:nvSpPr>
        <p:spPr>
          <a:xfrm flipH="1">
            <a:off x="-21185" y="14724617"/>
            <a:ext cx="6539971" cy="523220"/>
          </a:xfrm>
          <a:prstGeom prst="rect">
            <a:avLst/>
          </a:prstGeom>
          <a:solidFill>
            <a:schemeClr val="tx2">
              <a:lumMod val="20000"/>
              <a:lumOff val="80000"/>
            </a:schemeClr>
          </a:solidFill>
          <a:ln>
            <a:solidFill>
              <a:schemeClr val="accent2"/>
            </a:solidFill>
          </a:ln>
        </p:spPr>
        <p:txBody>
          <a:bodyPr wrap="square" rtlCol="0">
            <a:spAutoFit/>
          </a:bodyPr>
          <a:lstStyle/>
          <a:p>
            <a:r>
              <a:rPr lang="en-GB" sz="2800" dirty="0">
                <a:latin typeface="ADLaM Display" panose="020F0502020204030204" pitchFamily="2" charset="0"/>
                <a:ea typeface="ADLaM Display" panose="020F0502020204030204" pitchFamily="2" charset="0"/>
                <a:cs typeface="ADLaM Display" panose="020F0502020204030204" pitchFamily="2" charset="0"/>
              </a:rPr>
              <a:t>Contemporary Treatment &amp; Care</a:t>
            </a:r>
          </a:p>
        </p:txBody>
      </p:sp>
      <mc:AlternateContent xmlns:mc="http://schemas.openxmlformats.org/markup-compatibility/2006" xmlns:p14="http://schemas.microsoft.com/office/powerpoint/2010/main" xmlns:aink="http://schemas.microsoft.com/office/drawing/2016/ink">
        <mc:Choice Requires="p14 aink">
          <p:contentPart p14:bwMode="auto" r:id="rId15">
            <p14:nvContentPartPr>
              <p14:cNvPr id="45" name="Ink 44">
                <a:extLst>
                  <a:ext uri="{FF2B5EF4-FFF2-40B4-BE49-F238E27FC236}">
                    <a16:creationId xmlns:a16="http://schemas.microsoft.com/office/drawing/2014/main" id="{17EF65A7-CBB1-7161-970E-5131DF2CE85D}"/>
                  </a:ext>
                </a:extLst>
              </p14:cNvPr>
              <p14:cNvContentPartPr/>
              <p14:nvPr/>
            </p14:nvContentPartPr>
            <p14:xfrm>
              <a:off x="-3629340" y="9229590"/>
              <a:ext cx="360" cy="360"/>
            </p14:xfrm>
          </p:contentPart>
        </mc:Choice>
        <mc:Fallback xmlns="">
          <p:pic>
            <p:nvPicPr>
              <p:cNvPr id="45" name="Ink 44">
                <a:extLst>
                  <a:ext uri="{FF2B5EF4-FFF2-40B4-BE49-F238E27FC236}">
                    <a16:creationId xmlns:a16="http://schemas.microsoft.com/office/drawing/2014/main" id="{17EF65A7-CBB1-7161-970E-5131DF2CE85D}"/>
                  </a:ext>
                </a:extLst>
              </p:cNvPr>
              <p:cNvPicPr/>
              <p:nvPr/>
            </p:nvPicPr>
            <p:blipFill>
              <a:blip r:embed="rId26"/>
              <a:stretch>
                <a:fillRect/>
              </a:stretch>
            </p:blipFill>
            <p:spPr>
              <a:xfrm>
                <a:off x="-3637980" y="9220590"/>
                <a:ext cx="18000" cy="1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7">
            <p14:nvContentPartPr>
              <p14:cNvPr id="46" name="Ink 45">
                <a:extLst>
                  <a:ext uri="{FF2B5EF4-FFF2-40B4-BE49-F238E27FC236}">
                    <a16:creationId xmlns:a16="http://schemas.microsoft.com/office/drawing/2014/main" id="{5D6DF34F-0CBF-A8EB-9C90-9A9C39C864F3}"/>
                  </a:ext>
                </a:extLst>
              </p14:cNvPr>
              <p14:cNvContentPartPr/>
              <p14:nvPr/>
            </p14:nvContentPartPr>
            <p14:xfrm>
              <a:off x="-2200860" y="5229630"/>
              <a:ext cx="360" cy="360"/>
            </p14:xfrm>
          </p:contentPart>
        </mc:Choice>
        <mc:Fallback xmlns="">
          <p:pic>
            <p:nvPicPr>
              <p:cNvPr id="46" name="Ink 45">
                <a:extLst>
                  <a:ext uri="{FF2B5EF4-FFF2-40B4-BE49-F238E27FC236}">
                    <a16:creationId xmlns:a16="http://schemas.microsoft.com/office/drawing/2014/main" id="{5D6DF34F-0CBF-A8EB-9C90-9A9C39C864F3}"/>
                  </a:ext>
                </a:extLst>
              </p:cNvPr>
              <p:cNvPicPr/>
              <p:nvPr/>
            </p:nvPicPr>
            <p:blipFill>
              <a:blip r:embed="rId28"/>
              <a:stretch>
                <a:fillRect/>
              </a:stretch>
            </p:blipFill>
            <p:spPr>
              <a:xfrm>
                <a:off x="-2209860" y="5220630"/>
                <a:ext cx="18000" cy="1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9">
            <p14:nvContentPartPr>
              <p14:cNvPr id="47" name="Ink 46">
                <a:extLst>
                  <a:ext uri="{FF2B5EF4-FFF2-40B4-BE49-F238E27FC236}">
                    <a16:creationId xmlns:a16="http://schemas.microsoft.com/office/drawing/2014/main" id="{B9E0CBF3-42C2-0E64-851C-A6A09AC39851}"/>
                  </a:ext>
                </a:extLst>
              </p14:cNvPr>
              <p14:cNvContentPartPr/>
              <p14:nvPr/>
            </p14:nvContentPartPr>
            <p14:xfrm>
              <a:off x="-2200860" y="5229630"/>
              <a:ext cx="360" cy="360"/>
            </p14:xfrm>
          </p:contentPart>
        </mc:Choice>
        <mc:Fallback xmlns="">
          <p:pic>
            <p:nvPicPr>
              <p:cNvPr id="47" name="Ink 46">
                <a:extLst>
                  <a:ext uri="{FF2B5EF4-FFF2-40B4-BE49-F238E27FC236}">
                    <a16:creationId xmlns:a16="http://schemas.microsoft.com/office/drawing/2014/main" id="{B9E0CBF3-42C2-0E64-851C-A6A09AC39851}"/>
                  </a:ext>
                </a:extLst>
              </p:cNvPr>
              <p:cNvPicPr/>
              <p:nvPr/>
            </p:nvPicPr>
            <p:blipFill>
              <a:blip r:embed="rId28"/>
              <a:stretch>
                <a:fillRect/>
              </a:stretch>
            </p:blipFill>
            <p:spPr>
              <a:xfrm>
                <a:off x="-2209860" y="5220630"/>
                <a:ext cx="18000" cy="1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0">
            <p14:nvContentPartPr>
              <p14:cNvPr id="48" name="Ink 47">
                <a:extLst>
                  <a:ext uri="{FF2B5EF4-FFF2-40B4-BE49-F238E27FC236}">
                    <a16:creationId xmlns:a16="http://schemas.microsoft.com/office/drawing/2014/main" id="{8D05D9BA-688D-0FB7-6C87-C6DF84965606}"/>
                  </a:ext>
                </a:extLst>
              </p14:cNvPr>
              <p14:cNvContentPartPr/>
              <p14:nvPr/>
            </p14:nvContentPartPr>
            <p14:xfrm>
              <a:off x="-3028500" y="1429110"/>
              <a:ext cx="360" cy="360"/>
            </p14:xfrm>
          </p:contentPart>
        </mc:Choice>
        <mc:Fallback xmlns="">
          <p:pic>
            <p:nvPicPr>
              <p:cNvPr id="48" name="Ink 47">
                <a:extLst>
                  <a:ext uri="{FF2B5EF4-FFF2-40B4-BE49-F238E27FC236}">
                    <a16:creationId xmlns:a16="http://schemas.microsoft.com/office/drawing/2014/main" id="{8D05D9BA-688D-0FB7-6C87-C6DF84965606}"/>
                  </a:ext>
                </a:extLst>
              </p:cNvPr>
              <p:cNvPicPr/>
              <p:nvPr/>
            </p:nvPicPr>
            <p:blipFill>
              <a:blip r:embed="rId31"/>
              <a:stretch>
                <a:fillRect/>
              </a:stretch>
            </p:blipFill>
            <p:spPr>
              <a:xfrm>
                <a:off x="-3037140" y="1420470"/>
                <a:ext cx="18000" cy="18000"/>
              </a:xfrm>
              <a:prstGeom prst="rect">
                <a:avLst/>
              </a:prstGeom>
            </p:spPr>
          </p:pic>
        </mc:Fallback>
      </mc:AlternateContent>
      <p:grpSp>
        <p:nvGrpSpPr>
          <p:cNvPr id="51" name="Group 50">
            <a:extLst>
              <a:ext uri="{FF2B5EF4-FFF2-40B4-BE49-F238E27FC236}">
                <a16:creationId xmlns:a16="http://schemas.microsoft.com/office/drawing/2014/main" id="{886CFA9D-CAB9-624A-07AB-5A56F50F8719}"/>
              </a:ext>
            </a:extLst>
          </p:cNvPr>
          <p:cNvGrpSpPr/>
          <p:nvPr/>
        </p:nvGrpSpPr>
        <p:grpSpPr>
          <a:xfrm>
            <a:off x="10629540" y="13087710"/>
            <a:ext cx="360" cy="360"/>
            <a:chOff x="10629540" y="13087710"/>
            <a:chExt cx="360" cy="360"/>
          </a:xfrm>
        </p:grpSpPr>
        <mc:AlternateContent xmlns:mc="http://schemas.openxmlformats.org/markup-compatibility/2006" xmlns:p14="http://schemas.microsoft.com/office/powerpoint/2010/main" xmlns:aink="http://schemas.microsoft.com/office/drawing/2016/ink">
          <mc:Choice Requires="p14 aink">
            <p:contentPart p14:bwMode="auto" r:id="rId32">
              <p14:nvContentPartPr>
                <p14:cNvPr id="49" name="Ink 48">
                  <a:extLst>
                    <a:ext uri="{FF2B5EF4-FFF2-40B4-BE49-F238E27FC236}">
                      <a16:creationId xmlns:a16="http://schemas.microsoft.com/office/drawing/2014/main" id="{34D3782E-8B58-B2DC-21C6-F3C9224FA88B}"/>
                    </a:ext>
                  </a:extLst>
                </p14:cNvPr>
                <p14:cNvContentPartPr/>
                <p14:nvPr/>
              </p14:nvContentPartPr>
              <p14:xfrm>
                <a:off x="10629540" y="13087710"/>
                <a:ext cx="360" cy="360"/>
              </p14:xfrm>
            </p:contentPart>
          </mc:Choice>
          <mc:Fallback xmlns="">
            <p:pic>
              <p:nvPicPr>
                <p:cNvPr id="49" name="Ink 48">
                  <a:extLst>
                    <a:ext uri="{FF2B5EF4-FFF2-40B4-BE49-F238E27FC236}">
                      <a16:creationId xmlns:a16="http://schemas.microsoft.com/office/drawing/2014/main" id="{34D3782E-8B58-B2DC-21C6-F3C9224FA88B}"/>
                    </a:ext>
                  </a:extLst>
                </p:cNvPr>
                <p:cNvPicPr/>
                <p:nvPr/>
              </p:nvPicPr>
              <p:blipFill>
                <a:blip r:embed="rId33"/>
                <a:stretch>
                  <a:fillRect/>
                </a:stretch>
              </p:blipFill>
              <p:spPr>
                <a:xfrm>
                  <a:off x="10620540" y="13078710"/>
                  <a:ext cx="18000" cy="1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4">
              <p14:nvContentPartPr>
                <p14:cNvPr id="50" name="Ink 49">
                  <a:extLst>
                    <a:ext uri="{FF2B5EF4-FFF2-40B4-BE49-F238E27FC236}">
                      <a16:creationId xmlns:a16="http://schemas.microsoft.com/office/drawing/2014/main" id="{415396E4-0367-FB56-9703-D5FCFBAB5482}"/>
                    </a:ext>
                  </a:extLst>
                </p14:cNvPr>
                <p14:cNvContentPartPr/>
                <p14:nvPr/>
              </p14:nvContentPartPr>
              <p14:xfrm>
                <a:off x="10629540" y="13087710"/>
                <a:ext cx="360" cy="360"/>
              </p14:xfrm>
            </p:contentPart>
          </mc:Choice>
          <mc:Fallback xmlns="">
            <p:pic>
              <p:nvPicPr>
                <p:cNvPr id="50" name="Ink 49">
                  <a:extLst>
                    <a:ext uri="{FF2B5EF4-FFF2-40B4-BE49-F238E27FC236}">
                      <a16:creationId xmlns:a16="http://schemas.microsoft.com/office/drawing/2014/main" id="{415396E4-0367-FB56-9703-D5FCFBAB5482}"/>
                    </a:ext>
                  </a:extLst>
                </p:cNvPr>
                <p:cNvPicPr/>
                <p:nvPr/>
              </p:nvPicPr>
              <p:blipFill>
                <a:blip r:embed="rId33"/>
                <a:stretch>
                  <a:fillRect/>
                </a:stretch>
              </p:blipFill>
              <p:spPr>
                <a:xfrm>
                  <a:off x="10620540" y="13078710"/>
                  <a:ext cx="18000" cy="18000"/>
                </a:xfrm>
                <a:prstGeom prst="rect">
                  <a:avLst/>
                </a:prstGeom>
              </p:spPr>
            </p:pic>
          </mc:Fallback>
        </mc:AlternateContent>
      </p:grpSp>
      <mc:AlternateContent xmlns:mc="http://schemas.openxmlformats.org/markup-compatibility/2006" xmlns:p14="http://schemas.microsoft.com/office/powerpoint/2010/main" xmlns:aink="http://schemas.microsoft.com/office/drawing/2016/ink">
        <mc:Choice Requires="p14 aink">
          <p:contentPart p14:bwMode="auto" r:id="rId35">
            <p14:nvContentPartPr>
              <p14:cNvPr id="63" name="Ink 62">
                <a:extLst>
                  <a:ext uri="{FF2B5EF4-FFF2-40B4-BE49-F238E27FC236}">
                    <a16:creationId xmlns:a16="http://schemas.microsoft.com/office/drawing/2014/main" id="{C56DC9C8-F21E-8AC1-5D48-E3D2552D8754}"/>
                  </a:ext>
                </a:extLst>
              </p14:cNvPr>
              <p14:cNvContentPartPr/>
              <p14:nvPr/>
            </p14:nvContentPartPr>
            <p14:xfrm>
              <a:off x="10486260" y="12373470"/>
              <a:ext cx="360" cy="360"/>
            </p14:xfrm>
          </p:contentPart>
        </mc:Choice>
        <mc:Fallback xmlns="">
          <p:pic>
            <p:nvPicPr>
              <p:cNvPr id="63" name="Ink 62">
                <a:extLst>
                  <a:ext uri="{FF2B5EF4-FFF2-40B4-BE49-F238E27FC236}">
                    <a16:creationId xmlns:a16="http://schemas.microsoft.com/office/drawing/2014/main" id="{C56DC9C8-F21E-8AC1-5D48-E3D2552D8754}"/>
                  </a:ext>
                </a:extLst>
              </p:cNvPr>
              <p:cNvPicPr/>
              <p:nvPr/>
            </p:nvPicPr>
            <p:blipFill>
              <a:blip r:embed="rId36"/>
              <a:stretch>
                <a:fillRect/>
              </a:stretch>
            </p:blipFill>
            <p:spPr>
              <a:xfrm>
                <a:off x="10477620" y="12364830"/>
                <a:ext cx="18000" cy="18000"/>
              </a:xfrm>
              <a:prstGeom prst="rect">
                <a:avLst/>
              </a:prstGeom>
            </p:spPr>
          </p:pic>
        </mc:Fallback>
      </mc:AlternateContent>
      <p:grpSp>
        <p:nvGrpSpPr>
          <p:cNvPr id="2051" name="Group 2050">
            <a:extLst>
              <a:ext uri="{FF2B5EF4-FFF2-40B4-BE49-F238E27FC236}">
                <a16:creationId xmlns:a16="http://schemas.microsoft.com/office/drawing/2014/main" id="{3E271338-7CD4-207B-A5FE-07ADA8555298}"/>
              </a:ext>
            </a:extLst>
          </p:cNvPr>
          <p:cNvGrpSpPr/>
          <p:nvPr/>
        </p:nvGrpSpPr>
        <p:grpSpPr>
          <a:xfrm>
            <a:off x="10572660" y="13630230"/>
            <a:ext cx="143640" cy="85320"/>
            <a:chOff x="10572660" y="13630230"/>
            <a:chExt cx="143640" cy="85320"/>
          </a:xfrm>
        </p:grpSpPr>
        <mc:AlternateContent xmlns:mc="http://schemas.openxmlformats.org/markup-compatibility/2006" xmlns:p14="http://schemas.microsoft.com/office/powerpoint/2010/main" xmlns:aink="http://schemas.microsoft.com/office/drawing/2016/ink">
          <mc:Choice Requires="p14 aink">
            <p:contentPart p14:bwMode="auto" r:id="rId37">
              <p14:nvContentPartPr>
                <p14:cNvPr id="52" name="Ink 51">
                  <a:extLst>
                    <a:ext uri="{FF2B5EF4-FFF2-40B4-BE49-F238E27FC236}">
                      <a16:creationId xmlns:a16="http://schemas.microsoft.com/office/drawing/2014/main" id="{AAD72050-8147-2A98-CE14-4D0973DA47D8}"/>
                    </a:ext>
                  </a:extLst>
                </p14:cNvPr>
                <p14:cNvContentPartPr/>
                <p14:nvPr/>
              </p14:nvContentPartPr>
              <p14:xfrm>
                <a:off x="10715940" y="13715190"/>
                <a:ext cx="360" cy="360"/>
              </p14:xfrm>
            </p:contentPart>
          </mc:Choice>
          <mc:Fallback xmlns="">
            <p:pic>
              <p:nvPicPr>
                <p:cNvPr id="52" name="Ink 51">
                  <a:extLst>
                    <a:ext uri="{FF2B5EF4-FFF2-40B4-BE49-F238E27FC236}">
                      <a16:creationId xmlns:a16="http://schemas.microsoft.com/office/drawing/2014/main" id="{AAD72050-8147-2A98-CE14-4D0973DA47D8}"/>
                    </a:ext>
                  </a:extLst>
                </p:cNvPr>
                <p:cNvPicPr/>
                <p:nvPr/>
              </p:nvPicPr>
              <p:blipFill>
                <a:blip r:embed="rId38"/>
                <a:stretch>
                  <a:fillRect/>
                </a:stretch>
              </p:blipFill>
              <p:spPr>
                <a:xfrm>
                  <a:off x="10706940" y="13706550"/>
                  <a:ext cx="18000" cy="1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9">
              <p14:nvContentPartPr>
                <p14:cNvPr id="53" name="Ink 52">
                  <a:extLst>
                    <a:ext uri="{FF2B5EF4-FFF2-40B4-BE49-F238E27FC236}">
                      <a16:creationId xmlns:a16="http://schemas.microsoft.com/office/drawing/2014/main" id="{1DDCFC6A-B48B-4AC7-6DF3-70BD6EBD1CF9}"/>
                    </a:ext>
                  </a:extLst>
                </p14:cNvPr>
                <p14:cNvContentPartPr/>
                <p14:nvPr/>
              </p14:nvContentPartPr>
              <p14:xfrm>
                <a:off x="10715940" y="13715190"/>
                <a:ext cx="360" cy="360"/>
              </p14:xfrm>
            </p:contentPart>
          </mc:Choice>
          <mc:Fallback xmlns="">
            <p:pic>
              <p:nvPicPr>
                <p:cNvPr id="53" name="Ink 52">
                  <a:extLst>
                    <a:ext uri="{FF2B5EF4-FFF2-40B4-BE49-F238E27FC236}">
                      <a16:creationId xmlns:a16="http://schemas.microsoft.com/office/drawing/2014/main" id="{1DDCFC6A-B48B-4AC7-6DF3-70BD6EBD1CF9}"/>
                    </a:ext>
                  </a:extLst>
                </p:cNvPr>
                <p:cNvPicPr/>
                <p:nvPr/>
              </p:nvPicPr>
              <p:blipFill>
                <a:blip r:embed="rId38"/>
                <a:stretch>
                  <a:fillRect/>
                </a:stretch>
              </p:blipFill>
              <p:spPr>
                <a:xfrm>
                  <a:off x="10706940" y="13706550"/>
                  <a:ext cx="18000" cy="1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0">
              <p14:nvContentPartPr>
                <p14:cNvPr id="55" name="Ink 54">
                  <a:extLst>
                    <a:ext uri="{FF2B5EF4-FFF2-40B4-BE49-F238E27FC236}">
                      <a16:creationId xmlns:a16="http://schemas.microsoft.com/office/drawing/2014/main" id="{2660D476-4D79-B936-C508-A79A6539B4A5}"/>
                    </a:ext>
                  </a:extLst>
                </p14:cNvPr>
                <p14:cNvContentPartPr/>
                <p14:nvPr/>
              </p14:nvContentPartPr>
              <p14:xfrm>
                <a:off x="10715940" y="13715190"/>
                <a:ext cx="360" cy="360"/>
              </p14:xfrm>
            </p:contentPart>
          </mc:Choice>
          <mc:Fallback xmlns="">
            <p:pic>
              <p:nvPicPr>
                <p:cNvPr id="55" name="Ink 54">
                  <a:extLst>
                    <a:ext uri="{FF2B5EF4-FFF2-40B4-BE49-F238E27FC236}">
                      <a16:creationId xmlns:a16="http://schemas.microsoft.com/office/drawing/2014/main" id="{2660D476-4D79-B936-C508-A79A6539B4A5}"/>
                    </a:ext>
                  </a:extLst>
                </p:cNvPr>
                <p:cNvPicPr/>
                <p:nvPr/>
              </p:nvPicPr>
              <p:blipFill>
                <a:blip r:embed="rId38"/>
                <a:stretch>
                  <a:fillRect/>
                </a:stretch>
              </p:blipFill>
              <p:spPr>
                <a:xfrm>
                  <a:off x="10706940" y="13706550"/>
                  <a:ext cx="18000" cy="1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1">
              <p14:nvContentPartPr>
                <p14:cNvPr id="56" name="Ink 55">
                  <a:extLst>
                    <a:ext uri="{FF2B5EF4-FFF2-40B4-BE49-F238E27FC236}">
                      <a16:creationId xmlns:a16="http://schemas.microsoft.com/office/drawing/2014/main" id="{E759039A-1CBE-9B86-0AFD-9230554C6E19}"/>
                    </a:ext>
                  </a:extLst>
                </p14:cNvPr>
                <p14:cNvContentPartPr/>
                <p14:nvPr/>
              </p14:nvContentPartPr>
              <p14:xfrm>
                <a:off x="10715940" y="13715190"/>
                <a:ext cx="360" cy="360"/>
              </p14:xfrm>
            </p:contentPart>
          </mc:Choice>
          <mc:Fallback xmlns="">
            <p:pic>
              <p:nvPicPr>
                <p:cNvPr id="56" name="Ink 55">
                  <a:extLst>
                    <a:ext uri="{FF2B5EF4-FFF2-40B4-BE49-F238E27FC236}">
                      <a16:creationId xmlns:a16="http://schemas.microsoft.com/office/drawing/2014/main" id="{E759039A-1CBE-9B86-0AFD-9230554C6E19}"/>
                    </a:ext>
                  </a:extLst>
                </p:cNvPr>
                <p:cNvPicPr/>
                <p:nvPr/>
              </p:nvPicPr>
              <p:blipFill>
                <a:blip r:embed="rId38"/>
                <a:stretch>
                  <a:fillRect/>
                </a:stretch>
              </p:blipFill>
              <p:spPr>
                <a:xfrm>
                  <a:off x="10706940" y="13706550"/>
                  <a:ext cx="18000" cy="1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2">
              <p14:nvContentPartPr>
                <p14:cNvPr id="58" name="Ink 57">
                  <a:extLst>
                    <a:ext uri="{FF2B5EF4-FFF2-40B4-BE49-F238E27FC236}">
                      <a16:creationId xmlns:a16="http://schemas.microsoft.com/office/drawing/2014/main" id="{8F0B15E7-53C8-19A2-758E-8C3107243EB4}"/>
                    </a:ext>
                  </a:extLst>
                </p14:cNvPr>
                <p14:cNvContentPartPr/>
                <p14:nvPr/>
              </p14:nvContentPartPr>
              <p14:xfrm>
                <a:off x="10657980" y="13687110"/>
                <a:ext cx="360" cy="360"/>
              </p14:xfrm>
            </p:contentPart>
          </mc:Choice>
          <mc:Fallback xmlns="">
            <p:pic>
              <p:nvPicPr>
                <p:cNvPr id="58" name="Ink 57">
                  <a:extLst>
                    <a:ext uri="{FF2B5EF4-FFF2-40B4-BE49-F238E27FC236}">
                      <a16:creationId xmlns:a16="http://schemas.microsoft.com/office/drawing/2014/main" id="{8F0B15E7-53C8-19A2-758E-8C3107243EB4}"/>
                    </a:ext>
                  </a:extLst>
                </p:cNvPr>
                <p:cNvPicPr/>
                <p:nvPr/>
              </p:nvPicPr>
              <p:blipFill>
                <a:blip r:embed="rId43"/>
                <a:stretch>
                  <a:fillRect/>
                </a:stretch>
              </p:blipFill>
              <p:spPr>
                <a:xfrm>
                  <a:off x="10648980" y="13678110"/>
                  <a:ext cx="18000" cy="1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4">
              <p14:nvContentPartPr>
                <p14:cNvPr id="59" name="Ink 58">
                  <a:extLst>
                    <a:ext uri="{FF2B5EF4-FFF2-40B4-BE49-F238E27FC236}">
                      <a16:creationId xmlns:a16="http://schemas.microsoft.com/office/drawing/2014/main" id="{1374D244-12AB-9FA7-390E-C10846FC325E}"/>
                    </a:ext>
                  </a:extLst>
                </p14:cNvPr>
                <p14:cNvContentPartPr/>
                <p14:nvPr/>
              </p14:nvContentPartPr>
              <p14:xfrm>
                <a:off x="10657980" y="13687110"/>
                <a:ext cx="360" cy="360"/>
              </p14:xfrm>
            </p:contentPart>
          </mc:Choice>
          <mc:Fallback xmlns="">
            <p:pic>
              <p:nvPicPr>
                <p:cNvPr id="59" name="Ink 58">
                  <a:extLst>
                    <a:ext uri="{FF2B5EF4-FFF2-40B4-BE49-F238E27FC236}">
                      <a16:creationId xmlns:a16="http://schemas.microsoft.com/office/drawing/2014/main" id="{1374D244-12AB-9FA7-390E-C10846FC325E}"/>
                    </a:ext>
                  </a:extLst>
                </p:cNvPr>
                <p:cNvPicPr/>
                <p:nvPr/>
              </p:nvPicPr>
              <p:blipFill>
                <a:blip r:embed="rId43"/>
                <a:stretch>
                  <a:fillRect/>
                </a:stretch>
              </p:blipFill>
              <p:spPr>
                <a:xfrm>
                  <a:off x="10648980" y="13678110"/>
                  <a:ext cx="18000" cy="1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5">
              <p14:nvContentPartPr>
                <p14:cNvPr id="60" name="Ink 59">
                  <a:extLst>
                    <a:ext uri="{FF2B5EF4-FFF2-40B4-BE49-F238E27FC236}">
                      <a16:creationId xmlns:a16="http://schemas.microsoft.com/office/drawing/2014/main" id="{9DFD25A7-14CC-59A3-670E-34001CE06479}"/>
                    </a:ext>
                  </a:extLst>
                </p14:cNvPr>
                <p14:cNvContentPartPr/>
                <p14:nvPr/>
              </p14:nvContentPartPr>
              <p14:xfrm>
                <a:off x="10657980" y="13687110"/>
                <a:ext cx="360" cy="360"/>
              </p14:xfrm>
            </p:contentPart>
          </mc:Choice>
          <mc:Fallback xmlns="">
            <p:pic>
              <p:nvPicPr>
                <p:cNvPr id="60" name="Ink 59">
                  <a:extLst>
                    <a:ext uri="{FF2B5EF4-FFF2-40B4-BE49-F238E27FC236}">
                      <a16:creationId xmlns:a16="http://schemas.microsoft.com/office/drawing/2014/main" id="{9DFD25A7-14CC-59A3-670E-34001CE06479}"/>
                    </a:ext>
                  </a:extLst>
                </p:cNvPr>
                <p:cNvPicPr/>
                <p:nvPr/>
              </p:nvPicPr>
              <p:blipFill>
                <a:blip r:embed="rId43"/>
                <a:stretch>
                  <a:fillRect/>
                </a:stretch>
              </p:blipFill>
              <p:spPr>
                <a:xfrm>
                  <a:off x="10648980" y="13678110"/>
                  <a:ext cx="18000" cy="1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6">
              <p14:nvContentPartPr>
                <p14:cNvPr id="61" name="Ink 60">
                  <a:extLst>
                    <a:ext uri="{FF2B5EF4-FFF2-40B4-BE49-F238E27FC236}">
                      <a16:creationId xmlns:a16="http://schemas.microsoft.com/office/drawing/2014/main" id="{EB0E9925-3E4B-8B0C-7D06-77BD52B3F5B7}"/>
                    </a:ext>
                  </a:extLst>
                </p14:cNvPr>
                <p14:cNvContentPartPr/>
                <p14:nvPr/>
              </p14:nvContentPartPr>
              <p14:xfrm>
                <a:off x="10657980" y="13687110"/>
                <a:ext cx="360" cy="360"/>
              </p14:xfrm>
            </p:contentPart>
          </mc:Choice>
          <mc:Fallback xmlns="">
            <p:pic>
              <p:nvPicPr>
                <p:cNvPr id="61" name="Ink 60">
                  <a:extLst>
                    <a:ext uri="{FF2B5EF4-FFF2-40B4-BE49-F238E27FC236}">
                      <a16:creationId xmlns:a16="http://schemas.microsoft.com/office/drawing/2014/main" id="{EB0E9925-3E4B-8B0C-7D06-77BD52B3F5B7}"/>
                    </a:ext>
                  </a:extLst>
                </p:cNvPr>
                <p:cNvPicPr/>
                <p:nvPr/>
              </p:nvPicPr>
              <p:blipFill>
                <a:blip r:embed="rId43"/>
                <a:stretch>
                  <a:fillRect/>
                </a:stretch>
              </p:blipFill>
              <p:spPr>
                <a:xfrm>
                  <a:off x="10648980" y="13678110"/>
                  <a:ext cx="18000" cy="1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7">
              <p14:nvContentPartPr>
                <p14:cNvPr id="2048" name="Ink 2047">
                  <a:extLst>
                    <a:ext uri="{FF2B5EF4-FFF2-40B4-BE49-F238E27FC236}">
                      <a16:creationId xmlns:a16="http://schemas.microsoft.com/office/drawing/2014/main" id="{246FDA74-89F4-B365-40D2-910489E15115}"/>
                    </a:ext>
                  </a:extLst>
                </p14:cNvPr>
                <p14:cNvContentPartPr/>
                <p14:nvPr/>
              </p14:nvContentPartPr>
              <p14:xfrm>
                <a:off x="10572660" y="13630230"/>
                <a:ext cx="121680" cy="72000"/>
              </p14:xfrm>
            </p:contentPart>
          </mc:Choice>
          <mc:Fallback xmlns="">
            <p:pic>
              <p:nvPicPr>
                <p:cNvPr id="2048" name="Ink 2047">
                  <a:extLst>
                    <a:ext uri="{FF2B5EF4-FFF2-40B4-BE49-F238E27FC236}">
                      <a16:creationId xmlns:a16="http://schemas.microsoft.com/office/drawing/2014/main" id="{246FDA74-89F4-B365-40D2-910489E15115}"/>
                    </a:ext>
                  </a:extLst>
                </p:cNvPr>
                <p:cNvPicPr/>
                <p:nvPr/>
              </p:nvPicPr>
              <p:blipFill>
                <a:blip r:embed="rId48"/>
                <a:stretch>
                  <a:fillRect/>
                </a:stretch>
              </p:blipFill>
              <p:spPr>
                <a:xfrm>
                  <a:off x="10564020" y="13621590"/>
                  <a:ext cx="139320" cy="8964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9">
              <p14:nvContentPartPr>
                <p14:cNvPr id="2049" name="Ink 2048">
                  <a:extLst>
                    <a:ext uri="{FF2B5EF4-FFF2-40B4-BE49-F238E27FC236}">
                      <a16:creationId xmlns:a16="http://schemas.microsoft.com/office/drawing/2014/main" id="{4D89A9BD-DD2A-7FB9-3ED9-AD06CC238DD6}"/>
                    </a:ext>
                  </a:extLst>
                </p14:cNvPr>
                <p14:cNvContentPartPr/>
                <p14:nvPr/>
              </p14:nvContentPartPr>
              <p14:xfrm>
                <a:off x="10715940" y="13715190"/>
                <a:ext cx="360" cy="360"/>
              </p14:xfrm>
            </p:contentPart>
          </mc:Choice>
          <mc:Fallback xmlns="">
            <p:pic>
              <p:nvPicPr>
                <p:cNvPr id="2049" name="Ink 2048">
                  <a:extLst>
                    <a:ext uri="{FF2B5EF4-FFF2-40B4-BE49-F238E27FC236}">
                      <a16:creationId xmlns:a16="http://schemas.microsoft.com/office/drawing/2014/main" id="{4D89A9BD-DD2A-7FB9-3ED9-AD06CC238DD6}"/>
                    </a:ext>
                  </a:extLst>
                </p:cNvPr>
                <p:cNvPicPr/>
                <p:nvPr/>
              </p:nvPicPr>
              <p:blipFill>
                <a:blip r:embed="rId38"/>
                <a:stretch>
                  <a:fillRect/>
                </a:stretch>
              </p:blipFill>
              <p:spPr>
                <a:xfrm>
                  <a:off x="10706940" y="13706550"/>
                  <a:ext cx="18000" cy="18000"/>
                </a:xfrm>
                <a:prstGeom prst="rect">
                  <a:avLst/>
                </a:prstGeom>
              </p:spPr>
            </p:pic>
          </mc:Fallback>
        </mc:AlternateContent>
      </p:grpSp>
      <mc:AlternateContent xmlns:mc="http://schemas.openxmlformats.org/markup-compatibility/2006" xmlns:p14="http://schemas.microsoft.com/office/powerpoint/2010/main" xmlns:aink="http://schemas.microsoft.com/office/drawing/2016/ink">
        <mc:Choice Requires="p14 aink">
          <p:contentPart p14:bwMode="auto" r:id="rId50">
            <p14:nvContentPartPr>
              <p14:cNvPr id="2053" name="Ink 2052">
                <a:extLst>
                  <a:ext uri="{FF2B5EF4-FFF2-40B4-BE49-F238E27FC236}">
                    <a16:creationId xmlns:a16="http://schemas.microsoft.com/office/drawing/2014/main" id="{B5854CAC-21A9-C603-ECC6-FE7F85598B1B}"/>
                  </a:ext>
                </a:extLst>
              </p14:cNvPr>
              <p14:cNvContentPartPr/>
              <p14:nvPr/>
            </p14:nvContentPartPr>
            <p14:xfrm>
              <a:off x="10629540" y="13658670"/>
              <a:ext cx="360" cy="360"/>
            </p14:xfrm>
          </p:contentPart>
        </mc:Choice>
        <mc:Fallback xmlns="">
          <p:pic>
            <p:nvPicPr>
              <p:cNvPr id="2053" name="Ink 2052">
                <a:extLst>
                  <a:ext uri="{FF2B5EF4-FFF2-40B4-BE49-F238E27FC236}">
                    <a16:creationId xmlns:a16="http://schemas.microsoft.com/office/drawing/2014/main" id="{B5854CAC-21A9-C603-ECC6-FE7F85598B1B}"/>
                  </a:ext>
                </a:extLst>
              </p:cNvPr>
              <p:cNvPicPr/>
              <p:nvPr/>
            </p:nvPicPr>
            <p:blipFill>
              <a:blip r:embed="rId51"/>
              <a:stretch>
                <a:fillRect/>
              </a:stretch>
            </p:blipFill>
            <p:spPr>
              <a:xfrm>
                <a:off x="10620540" y="13649670"/>
                <a:ext cx="18000" cy="18000"/>
              </a:xfrm>
              <a:prstGeom prst="rect">
                <a:avLst/>
              </a:prstGeom>
            </p:spPr>
          </p:pic>
        </mc:Fallback>
      </mc:AlternateContent>
      <p:sp>
        <p:nvSpPr>
          <p:cNvPr id="2063" name="TextBox 2062">
            <a:extLst>
              <a:ext uri="{FF2B5EF4-FFF2-40B4-BE49-F238E27FC236}">
                <a16:creationId xmlns:a16="http://schemas.microsoft.com/office/drawing/2014/main" id="{B1342D86-0004-81FA-C4B8-DEF85F8CB7B8}"/>
              </a:ext>
            </a:extLst>
          </p:cNvPr>
          <p:cNvSpPr txBox="1"/>
          <p:nvPr/>
        </p:nvSpPr>
        <p:spPr>
          <a:xfrm rot="10800000" flipH="1" flipV="1">
            <a:off x="119333" y="15815446"/>
            <a:ext cx="7059907" cy="4524315"/>
          </a:xfrm>
          <a:prstGeom prst="rect">
            <a:avLst/>
          </a:prstGeom>
          <a:solidFill>
            <a:schemeClr val="bg2"/>
          </a:solidFill>
          <a:ln>
            <a:solidFill>
              <a:schemeClr val="bg2"/>
            </a:solidFill>
          </a:ln>
        </p:spPr>
        <p:txBody>
          <a:bodyPr wrap="square" rtlCol="0">
            <a:spAutoFit/>
          </a:bodyPr>
          <a:lstStyle/>
          <a:p>
            <a:r>
              <a:rPr lang="en-GB" sz="3200" b="1" dirty="0"/>
              <a:t>Medical</a:t>
            </a:r>
            <a:endParaRPr lang="en-GB" sz="3200" dirty="0"/>
          </a:p>
          <a:p>
            <a:r>
              <a:rPr lang="en-GB" sz="3200" b="1" dirty="0"/>
              <a:t>SSRIS</a:t>
            </a:r>
            <a:r>
              <a:rPr lang="en-GB" sz="3200" dirty="0"/>
              <a:t>(e.g., sertraline, breastfeeding safe</a:t>
            </a:r>
          </a:p>
          <a:p>
            <a:endParaRPr lang="en-GB" sz="3200" dirty="0"/>
          </a:p>
          <a:p>
            <a:r>
              <a:rPr lang="en-GB" sz="3200" b="1" dirty="0"/>
              <a:t>Psychological</a:t>
            </a:r>
          </a:p>
          <a:p>
            <a:r>
              <a:rPr lang="en-GB" sz="3200" b="1" dirty="0"/>
              <a:t>CBT, IPT, group/peer support</a:t>
            </a:r>
          </a:p>
          <a:p>
            <a:endParaRPr lang="en-GB" sz="3200" b="1" dirty="0"/>
          </a:p>
          <a:p>
            <a:r>
              <a:rPr lang="en-GB" sz="3200" b="1" dirty="0"/>
              <a:t>Holistic</a:t>
            </a:r>
          </a:p>
          <a:p>
            <a:r>
              <a:rPr lang="en-GB" sz="3200" b="1" dirty="0"/>
              <a:t>Perinatal mental health teams (e.g.; NHS); partner/family inclusion.</a:t>
            </a:r>
          </a:p>
        </p:txBody>
      </p:sp>
      <p:sp>
        <p:nvSpPr>
          <p:cNvPr id="8" name="TextBox 7">
            <a:extLst>
              <a:ext uri="{FF2B5EF4-FFF2-40B4-BE49-F238E27FC236}">
                <a16:creationId xmlns:a16="http://schemas.microsoft.com/office/drawing/2014/main" id="{BBD870BA-BCE7-4DDB-9D51-EA3A61ED6580}"/>
              </a:ext>
            </a:extLst>
          </p:cNvPr>
          <p:cNvSpPr txBox="1"/>
          <p:nvPr/>
        </p:nvSpPr>
        <p:spPr>
          <a:xfrm rot="10800000" flipH="1" flipV="1">
            <a:off x="7487835" y="14041468"/>
            <a:ext cx="7059548" cy="584775"/>
          </a:xfrm>
          <a:prstGeom prst="rect">
            <a:avLst/>
          </a:prstGeom>
          <a:solidFill>
            <a:schemeClr val="bg2"/>
          </a:solidFill>
        </p:spPr>
        <p:txBody>
          <a:bodyPr wrap="square" rtlCol="0">
            <a:spAutoFit/>
          </a:bodyPr>
          <a:lstStyle/>
          <a:p>
            <a:r>
              <a:rPr lang="en-GB" sz="3200" b="1" dirty="0"/>
              <a:t>Legal Policy Protection</a:t>
            </a:r>
          </a:p>
        </p:txBody>
      </p:sp>
      <p:sp>
        <p:nvSpPr>
          <p:cNvPr id="10" name="TextBox 9">
            <a:extLst>
              <a:ext uri="{FF2B5EF4-FFF2-40B4-BE49-F238E27FC236}">
                <a16:creationId xmlns:a16="http://schemas.microsoft.com/office/drawing/2014/main" id="{5F007B12-9B11-0E79-E3AF-544C7DEBC893}"/>
              </a:ext>
            </a:extLst>
          </p:cNvPr>
          <p:cNvSpPr txBox="1"/>
          <p:nvPr/>
        </p:nvSpPr>
        <p:spPr>
          <a:xfrm>
            <a:off x="7422890" y="14932889"/>
            <a:ext cx="7736209" cy="1569660"/>
          </a:xfrm>
          <a:prstGeom prst="rect">
            <a:avLst/>
          </a:prstGeom>
          <a:solidFill>
            <a:schemeClr val="accent2">
              <a:lumMod val="40000"/>
              <a:lumOff val="60000"/>
            </a:schemeClr>
          </a:solidFill>
        </p:spPr>
        <p:txBody>
          <a:bodyPr wrap="square" rtlCol="0">
            <a:spAutoFit/>
          </a:bodyPr>
          <a:lstStyle/>
          <a:p>
            <a:r>
              <a:rPr lang="en-GB" sz="3200" dirty="0"/>
              <a:t>Maternity and Parental leave Regulations 1999 – Right to leave for recovery and bonding (Gov.uk, 1999)</a:t>
            </a:r>
          </a:p>
        </p:txBody>
      </p:sp>
      <p:sp>
        <p:nvSpPr>
          <p:cNvPr id="14" name="TextBox 13">
            <a:extLst>
              <a:ext uri="{FF2B5EF4-FFF2-40B4-BE49-F238E27FC236}">
                <a16:creationId xmlns:a16="http://schemas.microsoft.com/office/drawing/2014/main" id="{DA172EFB-ED68-7915-EED0-B849FE567D0A}"/>
              </a:ext>
            </a:extLst>
          </p:cNvPr>
          <p:cNvSpPr txBox="1"/>
          <p:nvPr/>
        </p:nvSpPr>
        <p:spPr>
          <a:xfrm>
            <a:off x="7422890" y="16744026"/>
            <a:ext cx="7736209" cy="1569660"/>
          </a:xfrm>
          <a:prstGeom prst="rect">
            <a:avLst/>
          </a:prstGeom>
          <a:solidFill>
            <a:schemeClr val="bg2"/>
          </a:solidFill>
        </p:spPr>
        <p:txBody>
          <a:bodyPr wrap="square" rtlCol="0">
            <a:spAutoFit/>
          </a:bodyPr>
          <a:lstStyle/>
          <a:p>
            <a:r>
              <a:rPr lang="en-GB" sz="3200" dirty="0"/>
              <a:t>Equality Act 2010 –Protection from discrimination in healthcare &amp; work)place (</a:t>
            </a:r>
            <a:r>
              <a:rPr lang="en-GB" sz="3200" dirty="0" err="1"/>
              <a:t>GOV.Uk</a:t>
            </a:r>
            <a:r>
              <a:rPr lang="en-GB" sz="3200" dirty="0"/>
              <a:t> , 2010)</a:t>
            </a:r>
          </a:p>
        </p:txBody>
      </p:sp>
      <p:sp>
        <p:nvSpPr>
          <p:cNvPr id="17" name="TextBox 16">
            <a:extLst>
              <a:ext uri="{FF2B5EF4-FFF2-40B4-BE49-F238E27FC236}">
                <a16:creationId xmlns:a16="http://schemas.microsoft.com/office/drawing/2014/main" id="{763DE768-16DB-44C4-B778-920247F05F54}"/>
              </a:ext>
            </a:extLst>
          </p:cNvPr>
          <p:cNvSpPr txBox="1"/>
          <p:nvPr/>
        </p:nvSpPr>
        <p:spPr>
          <a:xfrm>
            <a:off x="7422890" y="18639604"/>
            <a:ext cx="7736209" cy="1815882"/>
          </a:xfrm>
          <a:prstGeom prst="rect">
            <a:avLst/>
          </a:prstGeom>
          <a:solidFill>
            <a:schemeClr val="bg2"/>
          </a:solidFill>
        </p:spPr>
        <p:txBody>
          <a:bodyPr wrap="square" rtlCol="0">
            <a:spAutoFit/>
          </a:bodyPr>
          <a:lstStyle/>
          <a:p>
            <a:r>
              <a:rPr lang="en-GB" sz="2800" dirty="0"/>
              <a:t>Mental Health Act 1983 reformed  2007 (UK Government,2007)</a:t>
            </a:r>
          </a:p>
          <a:p>
            <a:r>
              <a:rPr lang="en-GB" sz="2800" dirty="0"/>
              <a:t>Legal framework for treatment &amp; safeguarding (GOV.UK, 1983)</a:t>
            </a:r>
          </a:p>
        </p:txBody>
      </p:sp>
      <p:sp>
        <p:nvSpPr>
          <p:cNvPr id="20" name="TextBox 19">
            <a:extLst>
              <a:ext uri="{FF2B5EF4-FFF2-40B4-BE49-F238E27FC236}">
                <a16:creationId xmlns:a16="http://schemas.microsoft.com/office/drawing/2014/main" id="{88214994-325E-06D8-6054-8FD7CF83A394}"/>
              </a:ext>
            </a:extLst>
          </p:cNvPr>
          <p:cNvSpPr txBox="1"/>
          <p:nvPr/>
        </p:nvSpPr>
        <p:spPr>
          <a:xfrm>
            <a:off x="16126083" y="7085578"/>
            <a:ext cx="2731432" cy="369332"/>
          </a:xfrm>
          <a:prstGeom prst="rect">
            <a:avLst/>
          </a:prstGeom>
          <a:noFill/>
        </p:spPr>
        <p:txBody>
          <a:bodyPr wrap="square" rtlCol="0">
            <a:spAutoFit/>
          </a:bodyPr>
          <a:lstStyle/>
          <a:p>
            <a:r>
              <a:rPr lang="en-GB" dirty="0"/>
              <a:t>Source: </a:t>
            </a:r>
            <a:r>
              <a:rPr lang="en-GB" dirty="0" err="1"/>
              <a:t>Lancu</a:t>
            </a:r>
            <a:r>
              <a:rPr lang="en-GB" dirty="0"/>
              <a:t> et al., (2023)</a:t>
            </a:r>
          </a:p>
        </p:txBody>
      </p:sp>
      <p:sp>
        <p:nvSpPr>
          <p:cNvPr id="21" name="TextBox 20">
            <a:extLst>
              <a:ext uri="{FF2B5EF4-FFF2-40B4-BE49-F238E27FC236}">
                <a16:creationId xmlns:a16="http://schemas.microsoft.com/office/drawing/2014/main" id="{F3BB6169-E78D-747C-0DF1-6078E7229583}"/>
              </a:ext>
            </a:extLst>
          </p:cNvPr>
          <p:cNvSpPr txBox="1"/>
          <p:nvPr/>
        </p:nvSpPr>
        <p:spPr>
          <a:xfrm>
            <a:off x="17420539" y="14640502"/>
            <a:ext cx="6181564" cy="584775"/>
          </a:xfrm>
          <a:prstGeom prst="rect">
            <a:avLst/>
          </a:prstGeom>
          <a:solidFill>
            <a:schemeClr val="bg2"/>
          </a:solidFill>
        </p:spPr>
        <p:txBody>
          <a:bodyPr wrap="square" rtlCol="0">
            <a:spAutoFit/>
          </a:bodyPr>
          <a:lstStyle/>
          <a:p>
            <a:r>
              <a:rPr lang="en-GB" sz="3200" b="1" dirty="0"/>
              <a:t>Recommendation</a:t>
            </a:r>
          </a:p>
        </p:txBody>
      </p:sp>
      <p:sp>
        <p:nvSpPr>
          <p:cNvPr id="24" name="TextBox 23">
            <a:extLst>
              <a:ext uri="{FF2B5EF4-FFF2-40B4-BE49-F238E27FC236}">
                <a16:creationId xmlns:a16="http://schemas.microsoft.com/office/drawing/2014/main" id="{902805D6-4D99-41B2-2D90-79A5F716C315}"/>
              </a:ext>
            </a:extLst>
          </p:cNvPr>
          <p:cNvSpPr txBox="1"/>
          <p:nvPr/>
        </p:nvSpPr>
        <p:spPr>
          <a:xfrm>
            <a:off x="17420539" y="15247837"/>
            <a:ext cx="12843294" cy="3539430"/>
          </a:xfrm>
          <a:prstGeom prst="rect">
            <a:avLst/>
          </a:prstGeom>
          <a:solidFill>
            <a:schemeClr val="bg2"/>
          </a:solidFill>
        </p:spPr>
        <p:txBody>
          <a:bodyPr wrap="square" rtlCol="0">
            <a:spAutoFit/>
          </a:bodyPr>
          <a:lstStyle/>
          <a:p>
            <a:pPr marL="457200" indent="-457200">
              <a:buFont typeface="Wingdings" panose="05000000000000000000" pitchFamily="2" charset="2"/>
              <a:buChar char="q"/>
            </a:pPr>
            <a:endParaRPr lang="en-GB" sz="2800" dirty="0"/>
          </a:p>
          <a:p>
            <a:pPr marL="457200" indent="-457200">
              <a:buFont typeface="Wingdings" panose="05000000000000000000" pitchFamily="2" charset="2"/>
              <a:buChar char="q"/>
            </a:pPr>
            <a:r>
              <a:rPr lang="en-GB" sz="2800" dirty="0"/>
              <a:t>Normalise discussion in antenatal classes.</a:t>
            </a:r>
          </a:p>
          <a:p>
            <a:pPr marL="457200" indent="-457200">
              <a:buFont typeface="Wingdings" panose="05000000000000000000" pitchFamily="2" charset="2"/>
              <a:buChar char="q"/>
            </a:pPr>
            <a:r>
              <a:rPr lang="en-GB" sz="2800" dirty="0"/>
              <a:t>Develop culturally adapted treatment models.</a:t>
            </a:r>
          </a:p>
          <a:p>
            <a:pPr marL="457200" indent="-457200">
              <a:buFont typeface="Wingdings" panose="05000000000000000000" pitchFamily="2" charset="2"/>
              <a:buChar char="q"/>
            </a:pPr>
            <a:r>
              <a:rPr lang="en-GB" sz="2800" dirty="0"/>
              <a:t>Research into pharmacological interventions.</a:t>
            </a:r>
          </a:p>
          <a:p>
            <a:pPr marL="457200" indent="-457200">
              <a:buFont typeface="Wingdings" panose="05000000000000000000" pitchFamily="2" charset="2"/>
              <a:buChar char="q"/>
            </a:pPr>
            <a:r>
              <a:rPr lang="en-GB" sz="2800" dirty="0"/>
              <a:t>Increase funding for perinatal service worldwide</a:t>
            </a:r>
          </a:p>
          <a:p>
            <a:pPr marL="457200" indent="-457200">
              <a:buFont typeface="Wingdings" panose="05000000000000000000" pitchFamily="2" charset="2"/>
              <a:buChar char="q"/>
            </a:pPr>
            <a:r>
              <a:rPr lang="en-GB" sz="2800" dirty="0"/>
              <a:t>Involve partners and families in care.</a:t>
            </a:r>
          </a:p>
          <a:p>
            <a:pPr marL="457200" indent="-457200">
              <a:buFont typeface="Wingdings" panose="05000000000000000000" pitchFamily="2" charset="2"/>
              <a:buChar char="q"/>
            </a:pPr>
            <a:r>
              <a:rPr lang="en-GB" sz="2800" dirty="0"/>
              <a:t>Ensure consistent implementation of policy, not just publication..</a:t>
            </a:r>
          </a:p>
          <a:p>
            <a:pPr marL="457200" indent="-457200">
              <a:buFont typeface="Wingdings" panose="05000000000000000000" pitchFamily="2" charset="2"/>
              <a:buChar char="q"/>
            </a:pPr>
            <a:endParaRPr lang="en-GB" sz="2800" dirty="0"/>
          </a:p>
        </p:txBody>
      </p:sp>
      <p:pic>
        <p:nvPicPr>
          <p:cNvPr id="9" name="Picture 8">
            <a:extLst>
              <a:ext uri="{FF2B5EF4-FFF2-40B4-BE49-F238E27FC236}">
                <a16:creationId xmlns:a16="http://schemas.microsoft.com/office/drawing/2014/main" id="{7D6F70F5-C292-6063-055D-C54DDAC655F3}"/>
              </a:ext>
            </a:extLst>
          </p:cNvPr>
          <p:cNvPicPr>
            <a:picLocks noChangeAspect="1"/>
          </p:cNvPicPr>
          <p:nvPr/>
        </p:nvPicPr>
        <p:blipFill>
          <a:blip r:embed="rId52"/>
          <a:stretch>
            <a:fillRect/>
          </a:stretch>
        </p:blipFill>
        <p:spPr>
          <a:xfrm>
            <a:off x="12575062" y="7968390"/>
            <a:ext cx="6181564" cy="5919756"/>
          </a:xfrm>
          <a:prstGeom prst="rect">
            <a:avLst/>
          </a:prstGeom>
        </p:spPr>
      </p:pic>
      <p:sp>
        <p:nvSpPr>
          <p:cNvPr id="11" name="TextBox 10">
            <a:extLst>
              <a:ext uri="{FF2B5EF4-FFF2-40B4-BE49-F238E27FC236}">
                <a16:creationId xmlns:a16="http://schemas.microsoft.com/office/drawing/2014/main" id="{15F78C53-6A47-4021-01B8-993A70D202CA}"/>
              </a:ext>
            </a:extLst>
          </p:cNvPr>
          <p:cNvSpPr txBox="1"/>
          <p:nvPr/>
        </p:nvSpPr>
        <p:spPr>
          <a:xfrm>
            <a:off x="17170893" y="13582496"/>
            <a:ext cx="3340428" cy="369332"/>
          </a:xfrm>
          <a:prstGeom prst="rect">
            <a:avLst/>
          </a:prstGeom>
          <a:noFill/>
        </p:spPr>
        <p:txBody>
          <a:bodyPr wrap="square" rtlCol="0">
            <a:spAutoFit/>
          </a:bodyPr>
          <a:lstStyle/>
          <a:p>
            <a:r>
              <a:rPr lang="en-GB" dirty="0" err="1"/>
              <a:t>Mckean</a:t>
            </a:r>
            <a:r>
              <a:rPr lang="en-GB" dirty="0"/>
              <a:t> (2022)</a:t>
            </a:r>
          </a:p>
        </p:txBody>
      </p:sp>
    </p:spTree>
    <p:extLst>
      <p:ext uri="{BB962C8B-B14F-4D97-AF65-F5344CB8AC3E}">
        <p14:creationId xmlns:p14="http://schemas.microsoft.com/office/powerpoint/2010/main" val="39180591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646F3-B604-4DE1-9359-64CF73D85F26}"/>
              </a:ext>
            </a:extLst>
          </p:cNvPr>
          <p:cNvSpPr>
            <a:spLocks noGrp="1"/>
          </p:cNvSpPr>
          <p:nvPr>
            <p:ph type="title"/>
          </p:nvPr>
        </p:nvSpPr>
        <p:spPr>
          <a:xfrm>
            <a:off x="900321" y="0"/>
            <a:ext cx="26112371" cy="4133179"/>
          </a:xfrm>
        </p:spPr>
        <p:txBody>
          <a:bodyPr/>
          <a:lstStyle/>
          <a:p>
            <a:r>
              <a:rPr lang="en-US" b="1" dirty="0"/>
              <a:t>References</a:t>
            </a:r>
            <a:endParaRPr lang="en-GB" b="1" dirty="0"/>
          </a:p>
        </p:txBody>
      </p:sp>
      <p:sp>
        <p:nvSpPr>
          <p:cNvPr id="4" name="Rectangle 1">
            <a:extLst>
              <a:ext uri="{FF2B5EF4-FFF2-40B4-BE49-F238E27FC236}">
                <a16:creationId xmlns:a16="http://schemas.microsoft.com/office/drawing/2014/main" id="{E813FD36-EDA2-47C6-9282-3673A4816288}"/>
              </a:ext>
            </a:extLst>
          </p:cNvPr>
          <p:cNvSpPr>
            <a:spLocks noGrp="1" noChangeArrowheads="1"/>
          </p:cNvSpPr>
          <p:nvPr>
            <p:ph idx="1"/>
          </p:nvPr>
        </p:nvSpPr>
        <p:spPr bwMode="auto">
          <a:xfrm>
            <a:off x="488156" y="3369463"/>
            <a:ext cx="29298899" cy="182080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rtlCol="0" anchor="ctr" anchorCtr="0" compatLnSpc="1">
            <a:prstTxWarp prst="textNoShape">
              <a:avLst/>
            </a:prstTxWarp>
            <a:spAutoFit/>
          </a:bodyPr>
          <a:lstStyle/>
          <a:p>
            <a:r>
              <a:rPr lang="en-US" sz="2800" dirty="0"/>
              <a:t>ACOG( 2022), </a:t>
            </a:r>
            <a:r>
              <a:rPr lang="en-US" sz="2800" dirty="0" err="1"/>
              <a:t>Zuranolone</a:t>
            </a:r>
            <a:r>
              <a:rPr lang="en-US" sz="2800" dirty="0"/>
              <a:t> for the Treatment of Postpartum Depression, </a:t>
            </a:r>
            <a:r>
              <a:rPr lang="en-US" sz="2800" u="sng" dirty="0">
                <a:hlinkClick r:id="rId3"/>
              </a:rPr>
              <a:t>www.acog.org</a:t>
            </a:r>
            <a:r>
              <a:rPr lang="en-US" sz="2800" dirty="0"/>
              <a:t>.</a:t>
            </a:r>
          </a:p>
          <a:p>
            <a:r>
              <a:rPr lang="en-US" sz="2800" dirty="0"/>
              <a:t>Ayoub, Khubaib. (2015). prevalence of postpartum depression among Palestinian Women. </a:t>
            </a:r>
          </a:p>
          <a:p>
            <a:r>
              <a:rPr lang="en-US" sz="2800" dirty="0"/>
              <a:t>Bhusal, CK, Bhattarai, S, Shrestha, A &amp; Sharma, HR( 2023), ‘Depression and Its Determinants among Postpartum Mothers Attending at Universal College of Medical Sciences and Teaching Hospital, </a:t>
            </a:r>
            <a:r>
              <a:rPr lang="en-US" sz="2800" dirty="0" err="1"/>
              <a:t>Bhairahawa</a:t>
            </a:r>
            <a:r>
              <a:rPr lang="en-US" sz="2800" dirty="0"/>
              <a:t>, </a:t>
            </a:r>
            <a:r>
              <a:rPr lang="en-US" sz="2800" dirty="0" err="1"/>
              <a:t>Rupandehi</a:t>
            </a:r>
            <a:r>
              <a:rPr lang="en-US" sz="2800" dirty="0"/>
              <a:t>, Nepal’, International Journal of </a:t>
            </a:r>
            <a:r>
              <a:rPr lang="en-US" sz="2800" dirty="0" err="1"/>
              <a:t>Paediatrics</a:t>
            </a:r>
            <a:r>
              <a:rPr lang="en-US" sz="2800" dirty="0"/>
              <a:t>, vol. 2023, p. e1331641, viewed 14 August 2023, &lt;https://www.hindawi.com/journals/ijpedi/2023/1331641/&gt;.</a:t>
            </a:r>
          </a:p>
          <a:p>
            <a:r>
              <a:rPr lang="en-US" sz="2800" dirty="0"/>
              <a:t>Ghafoor, MU, Usmani, RA, Choudhary, ZI, Ahmad, S, Nazir, A &amp; Irshad, F ( 2020), ‘Frequency and determinants of postpartum depression.’, </a:t>
            </a:r>
            <a:r>
              <a:rPr lang="en-US" sz="2800" i="1" dirty="0"/>
              <a:t>The Professional Medical Journal</a:t>
            </a:r>
            <a:r>
              <a:rPr lang="en-US" sz="2800" dirty="0"/>
              <a:t>, vol. 27, no. 05, pp. 1017–1021.</a:t>
            </a:r>
          </a:p>
          <a:p>
            <a:r>
              <a:rPr lang="en-US" sz="2800" dirty="0"/>
              <a:t>GOV.UK (1999). </a:t>
            </a:r>
            <a:r>
              <a:rPr lang="en-US" sz="2800" i="1" dirty="0"/>
              <a:t>The Maternity and Parental Leave etc. Regulations 1999</a:t>
            </a:r>
            <a:r>
              <a:rPr lang="en-US" sz="2800" dirty="0"/>
              <a:t>. [online] Legislation.gov.uk. Available at: https://www.legislation.gov.uk/uksi/1999/3312/contents/made.</a:t>
            </a:r>
          </a:p>
          <a:p>
            <a:r>
              <a:rPr lang="en-US" sz="2800" dirty="0"/>
              <a:t>GOV.UK (2010). </a:t>
            </a:r>
            <a:r>
              <a:rPr lang="en-US" sz="2800" i="1" dirty="0"/>
              <a:t>Equality Act ( 2010)</a:t>
            </a:r>
            <a:r>
              <a:rPr lang="en-US" sz="2800" dirty="0"/>
              <a:t>. [online] Legislation.gov.uk. Available at: https://www.legislation.gov.uk/ukpga/2010/15/contents.</a:t>
            </a:r>
          </a:p>
          <a:p>
            <a:r>
              <a:rPr lang="en-US" sz="2800" dirty="0"/>
              <a:t>Mental Health Act (1983). </a:t>
            </a:r>
            <a:r>
              <a:rPr lang="en-US" sz="2800" i="1" dirty="0"/>
              <a:t>Mental Health Act 1983</a:t>
            </a:r>
            <a:r>
              <a:rPr lang="en-US" sz="2800" dirty="0"/>
              <a:t>. [online] Legislation.gov.uk. Available at: https://www.legislation.gov.uk/ukpga/1983/20/contents.</a:t>
            </a:r>
          </a:p>
          <a:p>
            <a:r>
              <a:rPr lang="en-US" sz="2800" dirty="0"/>
              <a:t>Iancu, A, </a:t>
            </a:r>
            <a:r>
              <a:rPr lang="en-US" sz="2800" dirty="0" err="1"/>
              <a:t>Pietrosel</a:t>
            </a:r>
            <a:r>
              <a:rPr lang="en-US" sz="2800" dirty="0"/>
              <a:t>, V-A, Salmen, T, Bica, C &amp; </a:t>
            </a:r>
            <a:r>
              <a:rPr lang="en-US" sz="2800" dirty="0" err="1"/>
              <a:t>Păunică</a:t>
            </a:r>
            <a:r>
              <a:rPr lang="en-US" sz="2800" dirty="0"/>
              <a:t>, I ( 2023), ‘Preventive Medicine Commons, Psychiatric and Mental Health Commons, and the Psychiatry Commons Recommended Citation Recommended Citation Iancu’, </a:t>
            </a:r>
            <a:r>
              <a:rPr lang="en-US" sz="2800" i="1" dirty="0"/>
              <a:t>Journal of Mind and Medical Sciences Journal of Mind and Medical Sciences</a:t>
            </a:r>
            <a:r>
              <a:rPr lang="en-US" sz="2800" dirty="0"/>
              <a:t>, vol. 10, no. 1.</a:t>
            </a:r>
          </a:p>
          <a:p>
            <a:r>
              <a:rPr lang="en-US" sz="2800" dirty="0"/>
              <a:t>Ji, Q-Q &amp; Wang, M-Y (2025), ‘Epidemiology, pathophysiology, and interventions for postpartum depression: Systematic review’, World Journal of Clinical Cases, vol. 13, no. 29.</a:t>
            </a:r>
          </a:p>
          <a:p>
            <a:r>
              <a:rPr lang="en-US" sz="2800" dirty="0"/>
              <a:t>Leight, K, Fitelson, E, Kim, S, &amp; Baker, A. (2010), ‘Treatment of post-partum depression: a review of clinical, psychological and pharmacological options’, International Journal of Women’s Health, vol. 3, no. 3, pp. 1–14.</a:t>
            </a:r>
          </a:p>
          <a:p>
            <a:r>
              <a:rPr lang="en-US" sz="2800" dirty="0"/>
              <a:t>Mariana </a:t>
            </a:r>
            <a:r>
              <a:rPr lang="en-US" sz="2800" dirty="0" err="1"/>
              <a:t>Branquinho</a:t>
            </a:r>
            <a:r>
              <a:rPr lang="en-US" sz="2800" dirty="0"/>
              <a:t>, María de la Fe Rodriguez-Muñoz, Berta Rodrigues Maia, Mariana Marques, Marcela Matos, Jorge Osma, Patricia Moreno-Peral, Sonia Conejo-</a:t>
            </a:r>
            <a:r>
              <a:rPr lang="en-US" sz="2800" dirty="0" err="1"/>
              <a:t>Cerón</a:t>
            </a:r>
            <a:r>
              <a:rPr lang="en-US" sz="2800" dirty="0"/>
              <a:t>, Ana Fonseca &amp; Eleni </a:t>
            </a:r>
            <a:r>
              <a:rPr lang="en-US" sz="2800" dirty="0" err="1"/>
              <a:t>Vousoura</a:t>
            </a:r>
            <a:r>
              <a:rPr lang="en-US" sz="2800" dirty="0"/>
              <a:t> (2021), ‘Effectiveness of psychological interventions in the treatment of perinatal depression: A systematic review of systematic reviews and meta-analyses’, Journal of Affective Disorders, vol. 291, pp. 294–306.</a:t>
            </a:r>
          </a:p>
          <a:p>
            <a:r>
              <a:rPr lang="en-GB" sz="2800" dirty="0"/>
              <a:t>McKean, B. (2022) </a:t>
            </a:r>
            <a:r>
              <a:rPr lang="en-GB" sz="2800" i="1" dirty="0"/>
              <a:t>Post-partum depression and how to recover</a:t>
            </a:r>
            <a:r>
              <a:rPr lang="en-GB" sz="2800" dirty="0"/>
              <a:t>, </a:t>
            </a:r>
            <a:r>
              <a:rPr lang="en-GB" sz="2800" i="1" dirty="0"/>
              <a:t>Psychologist Gold Coast - CBT Professionals</a:t>
            </a:r>
            <a:r>
              <a:rPr lang="en-GB" sz="2800" dirty="0"/>
              <a:t>. Available at: https://cbtprofessionals.com.au/post-partum-depression-and-how-to-recover/ (Accessed: 24 October 2025). </a:t>
            </a:r>
            <a:endParaRPr lang="en-US" sz="2800" dirty="0"/>
          </a:p>
          <a:p>
            <a:r>
              <a:rPr lang="en-US" sz="2800" dirty="0"/>
              <a:t>National Institute for Health and Care Excellence ( 2020), Antenatal and Postnatal Mental Health: Clinical Management and Service Guidance | Guidance | NICE, Nice.org.uk, NICE.</a:t>
            </a:r>
          </a:p>
          <a:p>
            <a:r>
              <a:rPr lang="en-US" sz="2800" dirty="0" err="1"/>
              <a:t>Progga</a:t>
            </a:r>
            <a:r>
              <a:rPr lang="en-US" sz="2800" dirty="0"/>
              <a:t>, Farhat Tasnim &amp; </a:t>
            </a:r>
            <a:r>
              <a:rPr lang="en-US" sz="2800" dirty="0" err="1"/>
              <a:t>Rubya</a:t>
            </a:r>
            <a:r>
              <a:rPr lang="en-US" sz="2800" dirty="0"/>
              <a:t>, S( 2022), ‘“just like therapy!”: Investigating the Potential of Storytelling in Online Postpartum Depression Communities, </a:t>
            </a:r>
            <a:r>
              <a:rPr lang="en-US" sz="2800" dirty="0" err="1"/>
              <a:t>arXiv</a:t>
            </a:r>
            <a:r>
              <a:rPr lang="en-US" sz="2800" dirty="0"/>
              <a:t> (Cornell University), Cornell University.</a:t>
            </a:r>
          </a:p>
          <a:p>
            <a:r>
              <a:rPr lang="en-US" sz="2800" dirty="0"/>
              <a:t>Robbins, C ( 2023), ‘Timing of Postpartum Depressive Symptoms’, Preventing Chronic Disease, vol. 20, no. 20.</a:t>
            </a:r>
          </a:p>
          <a:p>
            <a:r>
              <a:rPr lang="en-GB" sz="2800" dirty="0"/>
              <a:t>World Health Organisation ( 2024), </a:t>
            </a:r>
            <a:r>
              <a:rPr lang="en-GB" sz="2800" i="1" dirty="0"/>
              <a:t>Clinical descriptions and diagnostic requirements for ICD-11 mental, behavioural and neurodevelopmental </a:t>
            </a:r>
            <a:r>
              <a:rPr lang="en-GB" sz="2800" i="1"/>
              <a:t>disorders</a:t>
            </a:r>
            <a:r>
              <a:rPr lang="en-GB" sz="2800"/>
              <a:t>.</a:t>
            </a:r>
            <a:endParaRPr lang="en-US" sz="2800" dirty="0"/>
          </a:p>
          <a:p>
            <a:r>
              <a:rPr lang="en-US" sz="2800" dirty="0"/>
              <a:t>Sultan, P., Ando, K, </a:t>
            </a:r>
            <a:r>
              <a:rPr lang="en-US" sz="2800" dirty="0" err="1"/>
              <a:t>Elkhateb</a:t>
            </a:r>
            <a:r>
              <a:rPr lang="en-US" sz="2800" dirty="0"/>
              <a:t>, R., George, R.B., Lim, G., Carvalho, B., </a:t>
            </a:r>
            <a:r>
              <a:rPr lang="en-US" sz="2800" dirty="0" err="1"/>
              <a:t>Chitneni</a:t>
            </a:r>
            <a:r>
              <a:rPr lang="en-US" sz="2800" dirty="0"/>
              <a:t>, A., Kawai, R., </a:t>
            </a:r>
            <a:r>
              <a:rPr lang="en-US" sz="2800" dirty="0" err="1"/>
              <a:t>Tulipan</a:t>
            </a:r>
            <a:r>
              <a:rPr lang="en-US" sz="2800" dirty="0"/>
              <a:t>, T., Blake, L., Coker, J, &amp; O’Carroll, J,( 2022), ‘Assessment of Patient-Reported Outcome Measures for Maternal Postpartum Depression Using the Consensus-Based Standards for the Selection of Health Measurement Instruments Guideline’, JAMA Network Open, vol. 5, no. 6, p. e2214885.</a:t>
            </a:r>
          </a:p>
          <a:p>
            <a:r>
              <a:rPr lang="en-US" sz="2800" dirty="0" err="1"/>
              <a:t>Tebeka</a:t>
            </a:r>
            <a:r>
              <a:rPr lang="en-US" sz="2800" dirty="0"/>
              <a:t>, S, Le Strat, Y, De </a:t>
            </a:r>
            <a:r>
              <a:rPr lang="en-US" sz="2800" dirty="0" err="1"/>
              <a:t>Premorel</a:t>
            </a:r>
            <a:r>
              <a:rPr lang="en-US" sz="2800" dirty="0"/>
              <a:t> Higgons, A, </a:t>
            </a:r>
            <a:r>
              <a:rPr lang="en-US" sz="2800" dirty="0" err="1"/>
              <a:t>Benachi</a:t>
            </a:r>
            <a:r>
              <a:rPr lang="en-US" sz="2800" dirty="0"/>
              <a:t>, A, </a:t>
            </a:r>
            <a:r>
              <a:rPr lang="en-US" sz="2800" dirty="0" err="1"/>
              <a:t>Dommergues</a:t>
            </a:r>
            <a:r>
              <a:rPr lang="en-US" sz="2800" dirty="0"/>
              <a:t>, M, Kayem, G, </a:t>
            </a:r>
            <a:r>
              <a:rPr lang="en-US" sz="2800" dirty="0" err="1"/>
              <a:t>Lepercq</a:t>
            </a:r>
            <a:r>
              <a:rPr lang="en-US" sz="2800" dirty="0"/>
              <a:t>, J, Luton, D, Mandelbrot, L, Ville, Y, Ramoz, N, </a:t>
            </a:r>
            <a:r>
              <a:rPr lang="en-US" sz="2800" dirty="0" err="1"/>
              <a:t>Tezenas</a:t>
            </a:r>
            <a:r>
              <a:rPr lang="en-US" sz="2800" dirty="0"/>
              <a:t> du </a:t>
            </a:r>
            <a:r>
              <a:rPr lang="en-US" sz="2800" dirty="0" err="1"/>
              <a:t>Montcel</a:t>
            </a:r>
            <a:r>
              <a:rPr lang="en-US" sz="2800" dirty="0"/>
              <a:t>, S, Bertin, E, </a:t>
            </a:r>
            <a:r>
              <a:rPr lang="en-US" sz="2800" dirty="0" err="1"/>
              <a:t>Bourneuf</a:t>
            </a:r>
            <a:r>
              <a:rPr lang="en-US" sz="2800" dirty="0"/>
              <a:t>, C, Colombe, J, </a:t>
            </a:r>
            <a:r>
              <a:rPr lang="en-US" sz="2800" dirty="0" err="1"/>
              <a:t>Couppa</a:t>
            </a:r>
            <a:r>
              <a:rPr lang="en-US" sz="2800" dirty="0"/>
              <a:t>, L, </a:t>
            </a:r>
            <a:r>
              <a:rPr lang="en-US" sz="2800" dirty="0" err="1"/>
              <a:t>Dommergue</a:t>
            </a:r>
            <a:r>
              <a:rPr lang="en-US" sz="2800" dirty="0"/>
              <a:t>, M, </a:t>
            </a:r>
            <a:r>
              <a:rPr lang="en-US" sz="2800" dirty="0" err="1"/>
              <a:t>Dubertret</a:t>
            </a:r>
            <a:r>
              <a:rPr lang="en-US" sz="2800" dirty="0"/>
              <a:t>, C, Georges, F &amp; </a:t>
            </a:r>
            <a:r>
              <a:rPr lang="en-US" sz="2800" dirty="0" err="1"/>
              <a:t>Hebbache</a:t>
            </a:r>
            <a:r>
              <a:rPr lang="en-US" sz="2800" dirty="0"/>
              <a:t>, C 2021, ‘Prevalence and incidence of postpartum depression and environmental factors: The IGEDEPP cohort’, Journal of Psychiatric Research, vol. 138, pp. 366–374.</a:t>
            </a:r>
          </a:p>
          <a:p>
            <a:pPr algn="just"/>
            <a:endParaRPr lang="en-GB" sz="1400" dirty="0"/>
          </a:p>
        </p:txBody>
      </p:sp>
    </p:spTree>
    <p:extLst>
      <p:ext uri="{BB962C8B-B14F-4D97-AF65-F5344CB8AC3E}">
        <p14:creationId xmlns:p14="http://schemas.microsoft.com/office/powerpoint/2010/main" val="2640184463"/>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97C9F88D65DB74786271CFA0B86C30A" ma:contentTypeVersion="6" ma:contentTypeDescription="Create a new document." ma:contentTypeScope="" ma:versionID="bd508ed05355c7d01b3f9405f71e33fc">
  <xsd:schema xmlns:xsd="http://www.w3.org/2001/XMLSchema" xmlns:xs="http://www.w3.org/2001/XMLSchema" xmlns:p="http://schemas.microsoft.com/office/2006/metadata/properties" xmlns:ns3="60ab93c2-c2e2-4a82-ab36-09e8ba3f753e" targetNamespace="http://schemas.microsoft.com/office/2006/metadata/properties" ma:root="true" ma:fieldsID="9e4c9ff46ab6644cdd5a09b9b5df0a2c" ns3:_="">
    <xsd:import namespace="60ab93c2-c2e2-4a82-ab36-09e8ba3f753e"/>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DateTaken"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ab93c2-c2e2-4a82-ab36-09e8ba3f753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60ab93c2-c2e2-4a82-ab36-09e8ba3f753e" xsi:nil="true"/>
  </documentManagement>
</p:properties>
</file>

<file path=customXml/itemProps1.xml><?xml version="1.0" encoding="utf-8"?>
<ds:datastoreItem xmlns:ds="http://schemas.openxmlformats.org/officeDocument/2006/customXml" ds:itemID="{54EA57F9-8DB6-4B4B-89AF-4F7A9E6609D5}">
  <ds:schemaRefs>
    <ds:schemaRef ds:uri="http://schemas.microsoft.com/sharepoint/v3/contenttype/forms"/>
  </ds:schemaRefs>
</ds:datastoreItem>
</file>

<file path=customXml/itemProps2.xml><?xml version="1.0" encoding="utf-8"?>
<ds:datastoreItem xmlns:ds="http://schemas.openxmlformats.org/officeDocument/2006/customXml" ds:itemID="{6169FB69-F829-4D4D-A8D8-BD60E8D787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0ab93c2-c2e2-4a82-ab36-09e8ba3f753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2265F57-137B-4455-884E-E930CB1BA8A2}">
  <ds:schemaRefs>
    <ds:schemaRef ds:uri="60ab93c2-c2e2-4a82-ab36-09e8ba3f753e"/>
    <ds:schemaRef ds:uri="http://schemas.microsoft.com/office/2006/documentManagement/types"/>
    <ds:schemaRef ds:uri="http://schemas.microsoft.com/office/infopath/2007/PartnerControls"/>
    <ds:schemaRef ds:uri="http://www.w3.org/XML/1998/namespace"/>
    <ds:schemaRef ds:uri="http://purl.org/dc/dcmitype/"/>
    <ds:schemaRef ds:uri="http://purl.org/dc/elements/1.1/"/>
    <ds:schemaRef ds:uri="http://schemas.openxmlformats.org/package/2006/metadata/core-properties"/>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Office 2013 - 2022 Theme</Template>
  <TotalTime>2430</TotalTime>
  <Words>3684</Words>
  <Application>Microsoft Office PowerPoint</Application>
  <PresentationFormat>Custom</PresentationFormat>
  <Paragraphs>127</Paragraphs>
  <Slides>3</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vt:i4>
      </vt:variant>
    </vt:vector>
  </HeadingPairs>
  <TitlesOfParts>
    <vt:vector size="11" baseType="lpstr">
      <vt:lpstr>ADLaM Display</vt:lpstr>
      <vt:lpstr>Arial</vt:lpstr>
      <vt:lpstr>Calibri</vt:lpstr>
      <vt:lpstr>Calibri Light</vt:lpstr>
      <vt:lpstr>Symbol</vt:lpstr>
      <vt:lpstr>Times New Roman</vt:lpstr>
      <vt:lpstr>Wingdings</vt:lpstr>
      <vt:lpstr>Office 2013 - 2022 Theme</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c:creator>
  <cp:lastModifiedBy>Shafeena Hussain Mushtaq (2314453)</cp:lastModifiedBy>
  <cp:revision>43</cp:revision>
  <dcterms:created xsi:type="dcterms:W3CDTF">2025-09-24T04:42:02Z</dcterms:created>
  <dcterms:modified xsi:type="dcterms:W3CDTF">2025-10-24T10:45:36Z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0x010100297C9F88D65DB74786271CFA0B86C30A</vt:lpwstr>
  </property>
</Properties>
</file>