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12"/>
  </p:handoutMasterIdLst>
  <p:sldIdLst>
    <p:sldId id="256" r:id="rId5"/>
    <p:sldId id="261" r:id="rId6"/>
    <p:sldId id="287" r:id="rId7"/>
    <p:sldId id="289" r:id="rId8"/>
    <p:sldId id="284" r:id="rId9"/>
    <p:sldId id="290" r:id="rId10"/>
    <p:sldId id="29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3" d="100"/>
          <a:sy n="63" d="100"/>
        </p:scale>
        <p:origin x="1380" y="52"/>
      </p:cViewPr>
      <p:guideLst>
        <p:guide orient="horz" pos="2160"/>
        <p:guide pos="2880"/>
      </p:guideLst>
    </p:cSldViewPr>
  </p:slideViewPr>
  <p:notesTextViewPr>
    <p:cViewPr>
      <p:scale>
        <a:sx n="1" d="1"/>
        <a:sy n="1" d="1"/>
      </p:scale>
      <p:origin x="0" y="0"/>
    </p:cViewPr>
  </p:notesTextViewPr>
  <p:sorterViewPr>
    <p:cViewPr>
      <p:scale>
        <a:sx n="100" d="100"/>
        <a:sy n="100" d="100"/>
      </p:scale>
      <p:origin x="0" y="-1592"/>
    </p:cViewPr>
  </p:sorter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22/02/2022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22/02/2022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22/02/2022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22/02/2022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22/02/2022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22/02/2022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22/02/2022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22/02/2022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22/02/2022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996952"/>
            <a:ext cx="7992888" cy="1944216"/>
          </a:xfrm>
        </p:spPr>
        <p:txBody>
          <a:bodyPr>
            <a:normAutofit fontScale="90000"/>
          </a:bodyPr>
          <a:lstStyle/>
          <a:p>
            <a:r>
              <a:rPr lang="en-GB" dirty="0">
                <a:solidFill>
                  <a:schemeClr val="bg1"/>
                </a:solidFill>
              </a:rPr>
              <a:t>Contemporary Themes</a:t>
            </a:r>
            <a:br>
              <a:rPr lang="en-GB" dirty="0">
                <a:solidFill>
                  <a:schemeClr val="bg1"/>
                </a:solidFill>
              </a:rPr>
            </a:br>
            <a:r>
              <a:rPr lang="en-GB" dirty="0">
                <a:solidFill>
                  <a:schemeClr val="bg1"/>
                </a:solidFill>
              </a:rPr>
              <a:t>BMIH6001</a:t>
            </a:r>
            <a:br>
              <a:rPr lang="en-GB" dirty="0">
                <a:solidFill>
                  <a:schemeClr val="bg1"/>
                </a:solidFill>
              </a:rPr>
            </a:br>
            <a:r>
              <a:rPr lang="en-GB" dirty="0">
                <a:solidFill>
                  <a:schemeClr val="bg1"/>
                </a:solidFill>
              </a:rPr>
              <a:t>Getting feedback on your draft paper</a:t>
            </a:r>
            <a:br>
              <a:rPr lang="en-GB" dirty="0">
                <a:solidFill>
                  <a:schemeClr val="bg1"/>
                </a:solidFill>
              </a:rPr>
            </a:br>
            <a:endParaRPr lang="en-GB"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4ABBF-77E5-4507-9EC4-F64DDAFB6A80}"/>
              </a:ext>
            </a:extLst>
          </p:cNvPr>
          <p:cNvSpPr>
            <a:spLocks noGrp="1"/>
          </p:cNvSpPr>
          <p:nvPr>
            <p:ph type="title"/>
          </p:nvPr>
        </p:nvSpPr>
        <p:spPr>
          <a:xfrm>
            <a:off x="457200" y="274638"/>
            <a:ext cx="8229600" cy="850106"/>
          </a:xfrm>
        </p:spPr>
        <p:txBody>
          <a:bodyPr anchor="ctr">
            <a:normAutofit/>
          </a:bodyPr>
          <a:lstStyle/>
          <a:p>
            <a:r>
              <a:rPr lang="en-GB" b="1" dirty="0">
                <a:solidFill>
                  <a:srgbClr val="0070C0"/>
                </a:solidFill>
              </a:rPr>
              <a:t>Aims For Today</a:t>
            </a:r>
          </a:p>
        </p:txBody>
      </p:sp>
      <p:pic>
        <p:nvPicPr>
          <p:cNvPr id="4" name="Content Placeholder 3">
            <a:extLst>
              <a:ext uri="{FF2B5EF4-FFF2-40B4-BE49-F238E27FC236}">
                <a16:creationId xmlns:a16="http://schemas.microsoft.com/office/drawing/2014/main" id="{87A8D3C1-79C2-4BB8-89B5-2B5F675F74B2}"/>
              </a:ext>
            </a:extLst>
          </p:cNvPr>
          <p:cNvPicPr>
            <a:picLocks noGrp="1" noChangeAspect="1"/>
          </p:cNvPicPr>
          <p:nvPr>
            <p:ph sz="half" idx="1"/>
          </p:nvPr>
        </p:nvPicPr>
        <p:blipFill>
          <a:blip r:embed="rId2"/>
          <a:stretch>
            <a:fillRect/>
          </a:stretch>
        </p:blipFill>
        <p:spPr>
          <a:xfrm>
            <a:off x="395536" y="1772816"/>
            <a:ext cx="3302278" cy="2592288"/>
          </a:xfrm>
          <a:prstGeom prst="rect">
            <a:avLst/>
          </a:prstGeom>
          <a:noFill/>
        </p:spPr>
      </p:pic>
      <p:sp>
        <p:nvSpPr>
          <p:cNvPr id="9" name="Content Placeholder 3">
            <a:extLst>
              <a:ext uri="{FF2B5EF4-FFF2-40B4-BE49-F238E27FC236}">
                <a16:creationId xmlns:a16="http://schemas.microsoft.com/office/drawing/2014/main" id="{9882624C-6A20-48B6-AB51-42471DCD5714}"/>
              </a:ext>
            </a:extLst>
          </p:cNvPr>
          <p:cNvSpPr>
            <a:spLocks noGrp="1"/>
          </p:cNvSpPr>
          <p:nvPr>
            <p:ph sz="half" idx="2"/>
          </p:nvPr>
        </p:nvSpPr>
        <p:spPr>
          <a:xfrm>
            <a:off x="3995936" y="1772816"/>
            <a:ext cx="5040560" cy="3816425"/>
          </a:xfrm>
        </p:spPr>
        <p:txBody>
          <a:bodyPr>
            <a:normAutofit/>
          </a:bodyPr>
          <a:lstStyle/>
          <a:p>
            <a:pPr marL="0" indent="0">
              <a:buNone/>
            </a:pPr>
            <a:r>
              <a:rPr lang="en-US" dirty="0"/>
              <a:t>Share your plans for your  paper.</a:t>
            </a:r>
          </a:p>
          <a:p>
            <a:pPr marL="0" indent="0">
              <a:buNone/>
            </a:pPr>
            <a:endParaRPr lang="en-US" dirty="0"/>
          </a:p>
          <a:p>
            <a:pPr marL="0" indent="0">
              <a:buNone/>
            </a:pPr>
            <a:r>
              <a:rPr lang="en-US" dirty="0"/>
              <a:t>Book a 1-2-1 tutorial with me</a:t>
            </a:r>
          </a:p>
        </p:txBody>
      </p:sp>
    </p:spTree>
    <p:extLst>
      <p:ext uri="{BB962C8B-B14F-4D97-AF65-F5344CB8AC3E}">
        <p14:creationId xmlns:p14="http://schemas.microsoft.com/office/powerpoint/2010/main" val="1145995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194DE-2EFF-4FA8-8282-9B3A34456CC5}"/>
              </a:ext>
            </a:extLst>
          </p:cNvPr>
          <p:cNvSpPr>
            <a:spLocks noGrp="1"/>
          </p:cNvSpPr>
          <p:nvPr>
            <p:ph type="title"/>
          </p:nvPr>
        </p:nvSpPr>
        <p:spPr>
          <a:xfrm>
            <a:off x="107504" y="274637"/>
            <a:ext cx="8579296" cy="1714201"/>
          </a:xfrm>
        </p:spPr>
        <p:txBody>
          <a:bodyPr>
            <a:normAutofit/>
          </a:bodyPr>
          <a:lstStyle/>
          <a:p>
            <a:r>
              <a:rPr lang="en-GB" b="1" dirty="0">
                <a:solidFill>
                  <a:srgbClr val="0070C0"/>
                </a:solidFill>
              </a:rPr>
              <a:t>Informal sharing of your paper</a:t>
            </a:r>
          </a:p>
        </p:txBody>
      </p:sp>
      <p:pic>
        <p:nvPicPr>
          <p:cNvPr id="6" name="Content Placeholder 5">
            <a:extLst>
              <a:ext uri="{FF2B5EF4-FFF2-40B4-BE49-F238E27FC236}">
                <a16:creationId xmlns:a16="http://schemas.microsoft.com/office/drawing/2014/main" id="{4A918CD8-9C54-4427-BA18-B4CE2AC2888F}"/>
              </a:ext>
            </a:extLst>
          </p:cNvPr>
          <p:cNvPicPr>
            <a:picLocks noGrp="1" noChangeAspect="1"/>
          </p:cNvPicPr>
          <p:nvPr>
            <p:ph sz="half" idx="1"/>
          </p:nvPr>
        </p:nvPicPr>
        <p:blipFill>
          <a:blip r:embed="rId2"/>
          <a:stretch>
            <a:fillRect/>
          </a:stretch>
        </p:blipFill>
        <p:spPr>
          <a:xfrm>
            <a:off x="-9376" y="2420888"/>
            <a:ext cx="4038600" cy="3354113"/>
          </a:xfrm>
        </p:spPr>
      </p:pic>
      <p:sp>
        <p:nvSpPr>
          <p:cNvPr id="4" name="Content Placeholder 3">
            <a:extLst>
              <a:ext uri="{FF2B5EF4-FFF2-40B4-BE49-F238E27FC236}">
                <a16:creationId xmlns:a16="http://schemas.microsoft.com/office/drawing/2014/main" id="{B2FFE2BF-0432-4C6D-9D58-59F351DE72CB}"/>
              </a:ext>
            </a:extLst>
          </p:cNvPr>
          <p:cNvSpPr>
            <a:spLocks noGrp="1"/>
          </p:cNvSpPr>
          <p:nvPr>
            <p:ph sz="half" idx="2"/>
          </p:nvPr>
        </p:nvSpPr>
        <p:spPr>
          <a:xfrm>
            <a:off x="4355976" y="2564904"/>
            <a:ext cx="4680520" cy="3024336"/>
          </a:xfrm>
        </p:spPr>
        <p:txBody>
          <a:bodyPr>
            <a:normAutofit/>
          </a:bodyPr>
          <a:lstStyle/>
          <a:p>
            <a:pPr marL="0" indent="0">
              <a:buNone/>
            </a:pPr>
            <a:r>
              <a:rPr lang="en-GB" dirty="0"/>
              <a:t>Let’s hear from everyone introducing paper.</a:t>
            </a:r>
          </a:p>
        </p:txBody>
      </p:sp>
    </p:spTree>
    <p:extLst>
      <p:ext uri="{BB962C8B-B14F-4D97-AF65-F5344CB8AC3E}">
        <p14:creationId xmlns:p14="http://schemas.microsoft.com/office/powerpoint/2010/main" val="790428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93E2C-BCBC-4796-9119-773288801B12}"/>
              </a:ext>
            </a:extLst>
          </p:cNvPr>
          <p:cNvSpPr>
            <a:spLocks noGrp="1"/>
          </p:cNvSpPr>
          <p:nvPr>
            <p:ph type="title"/>
          </p:nvPr>
        </p:nvSpPr>
        <p:spPr/>
        <p:txBody>
          <a:bodyPr>
            <a:normAutofit fontScale="90000"/>
          </a:bodyPr>
          <a:lstStyle/>
          <a:p>
            <a:r>
              <a:rPr lang="en-GB" dirty="0">
                <a:solidFill>
                  <a:srgbClr val="0070C0"/>
                </a:solidFill>
              </a:rPr>
              <a:t>Research Paper 2,500 words</a:t>
            </a:r>
            <a:br>
              <a:rPr lang="en-GB" sz="4400" kern="1200" dirty="0">
                <a:solidFill>
                  <a:schemeClr val="dk1"/>
                </a:solidFill>
                <a:effectLst/>
                <a:latin typeface="+mn-lt"/>
                <a:ea typeface="+mn-ea"/>
                <a:cs typeface="+mn-cs"/>
              </a:rPr>
            </a:br>
            <a:endParaRPr lang="en-GB" dirty="0">
              <a:solidFill>
                <a:srgbClr val="0070C0"/>
              </a:solidFill>
            </a:endParaRPr>
          </a:p>
        </p:txBody>
      </p:sp>
      <p:sp>
        <p:nvSpPr>
          <p:cNvPr id="4" name="Rectangle 1">
            <a:extLst>
              <a:ext uri="{FF2B5EF4-FFF2-40B4-BE49-F238E27FC236}">
                <a16:creationId xmlns:a16="http://schemas.microsoft.com/office/drawing/2014/main" id="{61379351-21E1-4BD9-850F-F5C6ED3769BB}"/>
              </a:ext>
            </a:extLst>
          </p:cNvPr>
          <p:cNvSpPr>
            <a:spLocks noGrp="1" noChangeArrowheads="1"/>
          </p:cNvSpPr>
          <p:nvPr>
            <p:ph idx="1"/>
          </p:nvPr>
        </p:nvSpPr>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The research paper content writing guide as within this exemplar should be followed.</a:t>
            </a:r>
            <a:r>
              <a:rPr kumimoji="0" lang="en-GB" altLang="en-US" sz="600" b="0" i="0" u="none" strike="noStrike" cap="none" normalizeH="0" baseline="0">
                <a:ln>
                  <a:noFill/>
                </a:ln>
                <a:solidFill>
                  <a:schemeClr val="tx1"/>
                </a:solidFill>
                <a:effectLst/>
              </a:rPr>
              <a:t> </a:t>
            </a:r>
            <a:endParaRPr kumimoji="0" lang="en-GB"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6" name="Table 5">
            <a:extLst>
              <a:ext uri="{FF2B5EF4-FFF2-40B4-BE49-F238E27FC236}">
                <a16:creationId xmlns:a16="http://schemas.microsoft.com/office/drawing/2014/main" id="{3726C380-A863-4507-A2F8-B3611DE231D0}"/>
              </a:ext>
            </a:extLst>
          </p:cNvPr>
          <p:cNvGraphicFramePr/>
          <p:nvPr/>
        </p:nvGraphicFramePr>
        <p:xfrm>
          <a:off x="305780" y="1052736"/>
          <a:ext cx="8532440" cy="5581657"/>
        </p:xfrm>
        <a:graphic>
          <a:graphicData uri="http://schemas.openxmlformats.org/drawingml/2006/table">
            <a:tbl>
              <a:tblPr>
                <a:tableStyleId>{5C22544A-7EE6-4342-B048-85BDC9FD1C3A}</a:tableStyleId>
              </a:tblPr>
              <a:tblGrid>
                <a:gridCol w="8532440">
                  <a:extLst>
                    <a:ext uri="{9D8B030D-6E8A-4147-A177-3AD203B41FA5}">
                      <a16:colId xmlns:a16="http://schemas.microsoft.com/office/drawing/2014/main" val="3657078903"/>
                    </a:ext>
                  </a:extLst>
                </a:gridCol>
              </a:tblGrid>
              <a:tr h="5581657">
                <a:tc>
                  <a:txBody>
                    <a:bodyPr/>
                    <a:lstStyle/>
                    <a:p>
                      <a:r>
                        <a:rPr lang="en-GB" sz="1800" kern="1200" dirty="0">
                          <a:solidFill>
                            <a:schemeClr val="dk1"/>
                          </a:solidFill>
                          <a:effectLst/>
                          <a:latin typeface="+mn-lt"/>
                          <a:ea typeface="+mn-ea"/>
                          <a:cs typeface="+mn-cs"/>
                        </a:rPr>
                        <a:t>Your research paper should contain the following sections:</a:t>
                      </a:r>
                    </a:p>
                    <a:p>
                      <a:pPr marL="342900" lvl="0" indent="-342900">
                        <a:buFont typeface="+mj-lt"/>
                        <a:buAutoNum type="arabicPeriod"/>
                      </a:pPr>
                      <a:r>
                        <a:rPr lang="en-GB" sz="1800" kern="1200" dirty="0">
                          <a:solidFill>
                            <a:schemeClr val="dk1"/>
                          </a:solidFill>
                          <a:effectLst/>
                          <a:latin typeface="+mn-lt"/>
                          <a:ea typeface="+mn-ea"/>
                          <a:cs typeface="+mn-cs"/>
                        </a:rPr>
                        <a:t>Introduction – outline the contemporary theme you are exploring and why it is of importance and relevance for the hotel and hospitality sector. Provide any background detail about the sector and or company that will be central to this paper. (200 words)</a:t>
                      </a:r>
                    </a:p>
                    <a:p>
                      <a:pPr marL="342900" lvl="0" indent="-342900">
                        <a:buFont typeface="+mj-lt"/>
                        <a:buAutoNum type="arabicPeriod"/>
                      </a:pPr>
                      <a:r>
                        <a:rPr lang="en-GB" sz="1800" kern="1200" dirty="0">
                          <a:solidFill>
                            <a:schemeClr val="dk1"/>
                          </a:solidFill>
                          <a:effectLst/>
                          <a:latin typeface="+mn-lt"/>
                          <a:ea typeface="+mn-ea"/>
                          <a:cs typeface="+mn-cs"/>
                        </a:rPr>
                        <a:t>Overview of literature – Provide a brief overview of some key theory and key concepts that you will be applying in this paper. Draw on the latest findings from current journal articles to get the best marks for this section. (800 words)</a:t>
                      </a:r>
                    </a:p>
                    <a:p>
                      <a:pPr marL="342900" lvl="0" indent="-342900">
                        <a:buFont typeface="+mj-lt"/>
                        <a:buAutoNum type="arabicPeriod"/>
                      </a:pPr>
                      <a:r>
                        <a:rPr lang="en-GB" sz="1800" kern="1200" dirty="0">
                          <a:solidFill>
                            <a:schemeClr val="dk1"/>
                          </a:solidFill>
                          <a:effectLst/>
                          <a:latin typeface="+mn-lt"/>
                          <a:ea typeface="+mn-ea"/>
                          <a:cs typeface="+mn-cs"/>
                        </a:rPr>
                        <a:t>Application to the hotel and hospitality sector – Select and introduce a specific area of the hotel industry to focus your study and examine the real impacts of your contemporary theme. Provide examples of the management response to this contemporary issue examining where it has worked and any limitations. (1000 words)</a:t>
                      </a:r>
                    </a:p>
                    <a:p>
                      <a:pPr marL="342900" lvl="0" indent="-342900">
                        <a:buFont typeface="+mj-lt"/>
                        <a:buAutoNum type="arabicPeriod"/>
                      </a:pPr>
                      <a:r>
                        <a:rPr lang="en-GB" sz="1800" kern="1200" dirty="0">
                          <a:solidFill>
                            <a:schemeClr val="dk1"/>
                          </a:solidFill>
                          <a:effectLst/>
                          <a:latin typeface="+mn-lt"/>
                          <a:ea typeface="+mn-ea"/>
                          <a:cs typeface="+mn-cs"/>
                        </a:rPr>
                        <a:t>Evaluate future policy and management options for dealing with this issue. Make some general recommendations based on your evaluations. (500 words)</a:t>
                      </a:r>
                    </a:p>
                    <a:p>
                      <a:pPr marL="342900" lvl="0" indent="-342900">
                        <a:buFont typeface="+mj-lt"/>
                        <a:buAutoNum type="arabicPeriod"/>
                      </a:pPr>
                      <a:r>
                        <a:rPr lang="en-GB" sz="1800" kern="1200" dirty="0">
                          <a:solidFill>
                            <a:schemeClr val="dk1"/>
                          </a:solidFill>
                          <a:effectLst/>
                          <a:latin typeface="+mn-lt"/>
                          <a:ea typeface="+mn-ea"/>
                          <a:cs typeface="+mn-cs"/>
                        </a:rPr>
                        <a:t>List of References - You must use credible sources for your research from academic journals,  online industry sources and textbooks. This is a 2,500 word paper and so you need to include 25 sources as a minimum. These must also be correctly referenced as in text citations where appropriate. (not included in the word count).</a:t>
                      </a:r>
                      <a:endParaRPr lang="en-GB" sz="1800" b="0" i="0" u="none" strike="noStrike" dirty="0">
                        <a:effectLst/>
                        <a:latin typeface="Arial" panose="020B0604020202020204" pitchFamily="34" charset="0"/>
                      </a:endParaRPr>
                    </a:p>
                  </a:txBody>
                  <a:tcPr marL="114300" marR="114300" marT="9525" marB="0"/>
                </a:tc>
                <a:extLst>
                  <a:ext uri="{0D108BD9-81ED-4DB2-BD59-A6C34878D82A}">
                    <a16:rowId xmlns:a16="http://schemas.microsoft.com/office/drawing/2014/main" val="61810229"/>
                  </a:ext>
                </a:extLst>
              </a:tr>
            </a:tbl>
          </a:graphicData>
        </a:graphic>
      </p:graphicFrame>
    </p:spTree>
    <p:extLst>
      <p:ext uri="{BB962C8B-B14F-4D97-AF65-F5344CB8AC3E}">
        <p14:creationId xmlns:p14="http://schemas.microsoft.com/office/powerpoint/2010/main" val="809225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5D367-2F8E-49FA-97C6-456FFE27DCDA}"/>
              </a:ext>
            </a:extLst>
          </p:cNvPr>
          <p:cNvSpPr>
            <a:spLocks noGrp="1"/>
          </p:cNvSpPr>
          <p:nvPr>
            <p:ph type="title"/>
          </p:nvPr>
        </p:nvSpPr>
        <p:spPr>
          <a:xfrm>
            <a:off x="457200" y="274638"/>
            <a:ext cx="8229600" cy="5242594"/>
          </a:xfrm>
        </p:spPr>
        <p:txBody>
          <a:bodyPr>
            <a:noAutofit/>
          </a:bodyPr>
          <a:lstStyle/>
          <a:p>
            <a:r>
              <a:rPr lang="en-GB" sz="3600" b="1" dirty="0">
                <a:solidFill>
                  <a:schemeClr val="accent1">
                    <a:lumMod val="50000"/>
                  </a:schemeClr>
                </a:solidFill>
              </a:rPr>
              <a:t>Next week is the deadline for submitting your paper!</a:t>
            </a:r>
            <a:br>
              <a:rPr lang="en-GB" sz="3600" b="1" dirty="0">
                <a:solidFill>
                  <a:schemeClr val="accent1">
                    <a:lumMod val="50000"/>
                  </a:schemeClr>
                </a:solidFill>
              </a:rPr>
            </a:br>
            <a:br>
              <a:rPr lang="en-GB" sz="3600" b="1" dirty="0">
                <a:solidFill>
                  <a:schemeClr val="accent1">
                    <a:lumMod val="50000"/>
                  </a:schemeClr>
                </a:solidFill>
              </a:rPr>
            </a:br>
            <a:r>
              <a:rPr lang="en-GB" sz="2800" b="1" dirty="0">
                <a:solidFill>
                  <a:schemeClr val="accent1">
                    <a:lumMod val="50000"/>
                  </a:schemeClr>
                </a:solidFill>
              </a:rPr>
              <a:t>You can book a 1-2-1 tutorial in TODAY’s class or NEXT WEEK’s class to discuss your draft research paper.</a:t>
            </a:r>
            <a:br>
              <a:rPr lang="en-GB" sz="2800" b="1" dirty="0">
                <a:solidFill>
                  <a:schemeClr val="accent1">
                    <a:lumMod val="50000"/>
                  </a:schemeClr>
                </a:solidFill>
              </a:rPr>
            </a:br>
            <a:br>
              <a:rPr lang="en-GB" sz="2800" b="1" dirty="0">
                <a:solidFill>
                  <a:schemeClr val="accent1">
                    <a:lumMod val="50000"/>
                  </a:schemeClr>
                </a:solidFill>
              </a:rPr>
            </a:br>
            <a:r>
              <a:rPr lang="en-GB" sz="2800" b="1" dirty="0">
                <a:solidFill>
                  <a:schemeClr val="accent1">
                    <a:lumMod val="50000"/>
                  </a:schemeClr>
                </a:solidFill>
              </a:rPr>
              <a:t>Please look at my Teams calendar and book yourself 30 mins</a:t>
            </a:r>
            <a:br>
              <a:rPr lang="en-GB" sz="2800" b="1" dirty="0">
                <a:solidFill>
                  <a:schemeClr val="accent1">
                    <a:lumMod val="50000"/>
                  </a:schemeClr>
                </a:solidFill>
              </a:rPr>
            </a:br>
            <a:br>
              <a:rPr lang="en-GB" sz="2800" b="1" dirty="0">
                <a:solidFill>
                  <a:schemeClr val="accent1">
                    <a:lumMod val="50000"/>
                  </a:schemeClr>
                </a:solidFill>
              </a:rPr>
            </a:br>
            <a:r>
              <a:rPr lang="en-GB" sz="2800" b="1" dirty="0">
                <a:solidFill>
                  <a:schemeClr val="accent1">
                    <a:lumMod val="50000"/>
                  </a:schemeClr>
                </a:solidFill>
              </a:rPr>
              <a:t>There is no other class activity next week</a:t>
            </a:r>
            <a:endParaRPr lang="en-GB" sz="3600" b="1" dirty="0">
              <a:solidFill>
                <a:schemeClr val="accent1">
                  <a:lumMod val="50000"/>
                </a:schemeClr>
              </a:solidFill>
            </a:endParaRPr>
          </a:p>
        </p:txBody>
      </p:sp>
    </p:spTree>
    <p:extLst>
      <p:ext uri="{BB962C8B-B14F-4D97-AF65-F5344CB8AC3E}">
        <p14:creationId xmlns:p14="http://schemas.microsoft.com/office/powerpoint/2010/main" val="1728213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5D367-2F8E-49FA-97C6-456FFE27DCDA}"/>
              </a:ext>
            </a:extLst>
          </p:cNvPr>
          <p:cNvSpPr>
            <a:spLocks noGrp="1"/>
          </p:cNvSpPr>
          <p:nvPr>
            <p:ph type="title"/>
          </p:nvPr>
        </p:nvSpPr>
        <p:spPr>
          <a:xfrm>
            <a:off x="457200" y="274638"/>
            <a:ext cx="8229600" cy="5242594"/>
          </a:xfrm>
        </p:spPr>
        <p:txBody>
          <a:bodyPr>
            <a:noAutofit/>
          </a:bodyPr>
          <a:lstStyle/>
          <a:p>
            <a:r>
              <a:rPr lang="en-GB" sz="4000" b="1" dirty="0">
                <a:solidFill>
                  <a:schemeClr val="accent1">
                    <a:lumMod val="50000"/>
                  </a:schemeClr>
                </a:solidFill>
              </a:rPr>
              <a:t>Final session- Tuesday 8</a:t>
            </a:r>
            <a:r>
              <a:rPr lang="en-GB" sz="4000" b="1" baseline="30000" dirty="0">
                <a:solidFill>
                  <a:schemeClr val="accent1">
                    <a:lumMod val="50000"/>
                  </a:schemeClr>
                </a:solidFill>
              </a:rPr>
              <a:t>th</a:t>
            </a:r>
            <a:r>
              <a:rPr lang="en-GB" sz="4000" b="1" dirty="0">
                <a:solidFill>
                  <a:schemeClr val="accent1">
                    <a:lumMod val="50000"/>
                  </a:schemeClr>
                </a:solidFill>
              </a:rPr>
              <a:t> March</a:t>
            </a:r>
            <a:br>
              <a:rPr lang="en-GB" sz="4000" b="1" dirty="0">
                <a:solidFill>
                  <a:schemeClr val="accent1">
                    <a:lumMod val="50000"/>
                  </a:schemeClr>
                </a:solidFill>
              </a:rPr>
            </a:br>
            <a:br>
              <a:rPr lang="en-GB" sz="1800" b="1" dirty="0">
                <a:solidFill>
                  <a:schemeClr val="accent1">
                    <a:lumMod val="50000"/>
                  </a:schemeClr>
                </a:solidFill>
              </a:rPr>
            </a:br>
            <a:r>
              <a:rPr lang="en-GB" sz="2800" b="1" dirty="0">
                <a:solidFill>
                  <a:schemeClr val="accent1">
                    <a:lumMod val="50000"/>
                  </a:schemeClr>
                </a:solidFill>
              </a:rPr>
              <a:t>Our next class is our final session- this will focus on helping you prepare your presentations</a:t>
            </a:r>
            <a:r>
              <a:rPr lang="en-GB" sz="4000" b="1" dirty="0">
                <a:solidFill>
                  <a:schemeClr val="accent1">
                    <a:lumMod val="50000"/>
                  </a:schemeClr>
                </a:solidFill>
              </a:rPr>
              <a:t>.</a:t>
            </a:r>
            <a:br>
              <a:rPr lang="en-GB" sz="4000" b="1" dirty="0">
                <a:solidFill>
                  <a:schemeClr val="accent1">
                    <a:lumMod val="50000"/>
                  </a:schemeClr>
                </a:solidFill>
              </a:rPr>
            </a:br>
            <a:br>
              <a:rPr lang="en-GB" sz="2000" b="1" dirty="0">
                <a:solidFill>
                  <a:schemeClr val="accent1">
                    <a:lumMod val="50000"/>
                  </a:schemeClr>
                </a:solidFill>
              </a:rPr>
            </a:br>
            <a:r>
              <a:rPr lang="en-GB" sz="4000" b="1" dirty="0">
                <a:solidFill>
                  <a:schemeClr val="accent1">
                    <a:lumMod val="50000"/>
                  </a:schemeClr>
                </a:solidFill>
              </a:rPr>
              <a:t>Class Presentations on Tuesday 15</a:t>
            </a:r>
            <a:r>
              <a:rPr lang="en-GB" sz="4000" b="1" baseline="30000" dirty="0">
                <a:solidFill>
                  <a:schemeClr val="accent1">
                    <a:lumMod val="50000"/>
                  </a:schemeClr>
                </a:solidFill>
              </a:rPr>
              <a:t>th</a:t>
            </a:r>
            <a:r>
              <a:rPr lang="en-GB" sz="4000" b="1" dirty="0">
                <a:solidFill>
                  <a:schemeClr val="accent1">
                    <a:lumMod val="50000"/>
                  </a:schemeClr>
                </a:solidFill>
              </a:rPr>
              <a:t> March </a:t>
            </a:r>
            <a:br>
              <a:rPr lang="en-GB" sz="4000" b="1" dirty="0">
                <a:solidFill>
                  <a:schemeClr val="accent1">
                    <a:lumMod val="50000"/>
                  </a:schemeClr>
                </a:solidFill>
              </a:rPr>
            </a:br>
            <a:r>
              <a:rPr lang="en-GB" sz="2800" b="1" dirty="0">
                <a:solidFill>
                  <a:schemeClr val="accent1">
                    <a:lumMod val="50000"/>
                  </a:schemeClr>
                </a:solidFill>
              </a:rPr>
              <a:t>You will be given a timeslot with three other people. Please let me know if you have an important reason to need a specific time.</a:t>
            </a:r>
          </a:p>
        </p:txBody>
      </p:sp>
    </p:spTree>
    <p:extLst>
      <p:ext uri="{BB962C8B-B14F-4D97-AF65-F5344CB8AC3E}">
        <p14:creationId xmlns:p14="http://schemas.microsoft.com/office/powerpoint/2010/main" val="1801568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99F78-B74A-4F23-A00F-984F315D6ABD}"/>
              </a:ext>
            </a:extLst>
          </p:cNvPr>
          <p:cNvSpPr>
            <a:spLocks noGrp="1"/>
          </p:cNvSpPr>
          <p:nvPr>
            <p:ph type="title"/>
          </p:nvPr>
        </p:nvSpPr>
        <p:spPr/>
        <p:txBody>
          <a:bodyPr/>
          <a:lstStyle/>
          <a:p>
            <a:r>
              <a:rPr lang="en-US" dirty="0"/>
              <a:t>Our remaining schedule</a:t>
            </a:r>
            <a:endParaRPr lang="en-GB" dirty="0"/>
          </a:p>
        </p:txBody>
      </p:sp>
      <p:graphicFrame>
        <p:nvGraphicFramePr>
          <p:cNvPr id="4" name="Table 4">
            <a:extLst>
              <a:ext uri="{FF2B5EF4-FFF2-40B4-BE49-F238E27FC236}">
                <a16:creationId xmlns:a16="http://schemas.microsoft.com/office/drawing/2014/main" id="{B028867C-EA43-4DDE-A4EA-BB924DF91CB5}"/>
              </a:ext>
            </a:extLst>
          </p:cNvPr>
          <p:cNvGraphicFramePr>
            <a:graphicFrameLocks noGrp="1"/>
          </p:cNvGraphicFramePr>
          <p:nvPr>
            <p:ph idx="1"/>
            <p:extLst>
              <p:ext uri="{D42A27DB-BD31-4B8C-83A1-F6EECF244321}">
                <p14:modId xmlns:p14="http://schemas.microsoft.com/office/powerpoint/2010/main" val="2503848587"/>
              </p:ext>
            </p:extLst>
          </p:nvPr>
        </p:nvGraphicFramePr>
        <p:xfrm>
          <a:off x="457200" y="1600200"/>
          <a:ext cx="8229600" cy="3205480"/>
        </p:xfrm>
        <a:graphic>
          <a:graphicData uri="http://schemas.openxmlformats.org/drawingml/2006/table">
            <a:tbl>
              <a:tblPr firstRow="1" bandRow="1">
                <a:tableStyleId>{5C22544A-7EE6-4342-B048-85BDC9FD1C3A}</a:tableStyleId>
              </a:tblPr>
              <a:tblGrid>
                <a:gridCol w="2314600">
                  <a:extLst>
                    <a:ext uri="{9D8B030D-6E8A-4147-A177-3AD203B41FA5}">
                      <a16:colId xmlns:a16="http://schemas.microsoft.com/office/drawing/2014/main" val="3188709973"/>
                    </a:ext>
                  </a:extLst>
                </a:gridCol>
                <a:gridCol w="5915000">
                  <a:extLst>
                    <a:ext uri="{9D8B030D-6E8A-4147-A177-3AD203B41FA5}">
                      <a16:colId xmlns:a16="http://schemas.microsoft.com/office/drawing/2014/main" val="989539017"/>
                    </a:ext>
                  </a:extLst>
                </a:gridCol>
              </a:tblGrid>
              <a:tr h="370840">
                <a:tc>
                  <a:txBody>
                    <a:bodyPr/>
                    <a:lstStyle/>
                    <a:p>
                      <a:r>
                        <a:rPr lang="en-US" dirty="0"/>
                        <a:t>Date</a:t>
                      </a:r>
                      <a:endParaRPr lang="en-GB" dirty="0"/>
                    </a:p>
                  </a:txBody>
                  <a:tcPr/>
                </a:tc>
                <a:tc>
                  <a:txBody>
                    <a:bodyPr/>
                    <a:lstStyle/>
                    <a:p>
                      <a:r>
                        <a:rPr lang="en-US" dirty="0"/>
                        <a:t>Plan</a:t>
                      </a:r>
                      <a:endParaRPr lang="en-GB" dirty="0"/>
                    </a:p>
                  </a:txBody>
                  <a:tcPr/>
                </a:tc>
                <a:extLst>
                  <a:ext uri="{0D108BD9-81ED-4DB2-BD59-A6C34878D82A}">
                    <a16:rowId xmlns:a16="http://schemas.microsoft.com/office/drawing/2014/main" val="3325857462"/>
                  </a:ext>
                </a:extLst>
              </a:tr>
              <a:tr h="370840">
                <a:tc>
                  <a:txBody>
                    <a:bodyPr/>
                    <a:lstStyle/>
                    <a:p>
                      <a:r>
                        <a:rPr lang="en-US" dirty="0"/>
                        <a:t>Today Tue 22</a:t>
                      </a:r>
                      <a:r>
                        <a:rPr lang="en-US" baseline="30000" dirty="0"/>
                        <a:t>nd</a:t>
                      </a:r>
                      <a:r>
                        <a:rPr lang="en-US" dirty="0"/>
                        <a:t> Feb</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Informal sharing and 1-2-1 tutorials to discuss your draft</a:t>
                      </a:r>
                      <a:endParaRPr lang="en-GB" dirty="0"/>
                    </a:p>
                    <a:p>
                      <a:endParaRPr lang="en-GB" dirty="0"/>
                    </a:p>
                  </a:txBody>
                  <a:tcPr/>
                </a:tc>
                <a:extLst>
                  <a:ext uri="{0D108BD9-81ED-4DB2-BD59-A6C34878D82A}">
                    <a16:rowId xmlns:a16="http://schemas.microsoft.com/office/drawing/2014/main" val="328732384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Tues 1</a:t>
                      </a:r>
                      <a:r>
                        <a:rPr lang="en-US" baseline="30000" dirty="0"/>
                        <a:t>st</a:t>
                      </a:r>
                      <a:r>
                        <a:rPr lang="en-US" dirty="0"/>
                        <a:t> March</a:t>
                      </a:r>
                      <a:endParaRPr lang="en-GB" dirty="0"/>
                    </a:p>
                  </a:txBody>
                  <a:tcPr/>
                </a:tc>
                <a:tc>
                  <a:txBody>
                    <a:bodyPr/>
                    <a:lstStyle/>
                    <a:p>
                      <a:r>
                        <a:rPr lang="en-US" dirty="0"/>
                        <a:t>No class- please make a Teams tutorial invite for 30 mins and send me a draft to discuss. Deadline Fri 4</a:t>
                      </a:r>
                      <a:r>
                        <a:rPr lang="en-US" baseline="30000" dirty="0"/>
                        <a:t>th</a:t>
                      </a:r>
                      <a:r>
                        <a:rPr lang="en-US" dirty="0"/>
                        <a:t> March.</a:t>
                      </a:r>
                      <a:endParaRPr lang="en-GB" dirty="0"/>
                    </a:p>
                  </a:txBody>
                  <a:tcPr/>
                </a:tc>
                <a:extLst>
                  <a:ext uri="{0D108BD9-81ED-4DB2-BD59-A6C34878D82A}">
                    <a16:rowId xmlns:a16="http://schemas.microsoft.com/office/drawing/2014/main" val="1492204866"/>
                  </a:ext>
                </a:extLst>
              </a:tr>
              <a:tr h="370840">
                <a:tc>
                  <a:txBody>
                    <a:bodyPr/>
                    <a:lstStyle/>
                    <a:p>
                      <a:r>
                        <a:rPr lang="en-US" dirty="0"/>
                        <a:t>Tues 8</a:t>
                      </a:r>
                      <a:r>
                        <a:rPr lang="en-US" baseline="30000" dirty="0"/>
                        <a:t>th</a:t>
                      </a:r>
                      <a:r>
                        <a:rPr lang="en-US" dirty="0"/>
                        <a:t> March</a:t>
                      </a:r>
                      <a:endParaRPr lang="en-GB" dirty="0"/>
                    </a:p>
                  </a:txBody>
                  <a:tcPr/>
                </a:tc>
                <a:tc>
                  <a:txBody>
                    <a:bodyPr/>
                    <a:lstStyle/>
                    <a:p>
                      <a:r>
                        <a:rPr lang="en-US" dirty="0"/>
                        <a:t>This class we will discuss how to create excellent presentations from your paper.</a:t>
                      </a:r>
                      <a:endParaRPr lang="en-GB" dirty="0"/>
                    </a:p>
                  </a:txBody>
                  <a:tcPr/>
                </a:tc>
                <a:extLst>
                  <a:ext uri="{0D108BD9-81ED-4DB2-BD59-A6C34878D82A}">
                    <a16:rowId xmlns:a16="http://schemas.microsoft.com/office/drawing/2014/main" val="4221326715"/>
                  </a:ext>
                </a:extLst>
              </a:tr>
              <a:tr h="370840">
                <a:tc>
                  <a:txBody>
                    <a:bodyPr/>
                    <a:lstStyle/>
                    <a:p>
                      <a:r>
                        <a:rPr lang="en-US" dirty="0"/>
                        <a:t>Tues 15</a:t>
                      </a:r>
                      <a:r>
                        <a:rPr lang="en-US" baseline="30000" dirty="0"/>
                        <a:t>th</a:t>
                      </a:r>
                      <a:r>
                        <a:rPr lang="en-US" dirty="0"/>
                        <a:t> March</a:t>
                      </a:r>
                      <a:endParaRPr lang="en-GB" dirty="0"/>
                    </a:p>
                  </a:txBody>
                  <a:tcPr/>
                </a:tc>
                <a:tc>
                  <a:txBody>
                    <a:bodyPr/>
                    <a:lstStyle/>
                    <a:p>
                      <a:r>
                        <a:rPr lang="en-US" dirty="0"/>
                        <a:t>Assessed presentations- you will be a given a timeslot with 3 other people and be expected to stay for ONE hour.</a:t>
                      </a:r>
                      <a:endParaRPr lang="en-GB" dirty="0"/>
                    </a:p>
                  </a:txBody>
                  <a:tcPr/>
                </a:tc>
                <a:extLst>
                  <a:ext uri="{0D108BD9-81ED-4DB2-BD59-A6C34878D82A}">
                    <a16:rowId xmlns:a16="http://schemas.microsoft.com/office/drawing/2014/main" val="1396931326"/>
                  </a:ext>
                </a:extLst>
              </a:tr>
            </a:tbl>
          </a:graphicData>
        </a:graphic>
      </p:graphicFrame>
    </p:spTree>
    <p:extLst>
      <p:ext uri="{BB962C8B-B14F-4D97-AF65-F5344CB8AC3E}">
        <p14:creationId xmlns:p14="http://schemas.microsoft.com/office/powerpoint/2010/main" val="295452722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www.w3.org/XML/1998/namespace"/>
    <ds:schemaRef ds:uri="303dbf9b-b85b-46a0-94f1-894078c07ecd"/>
    <ds:schemaRef ds:uri="http://purl.org/dc/elements/1.1/"/>
    <ds:schemaRef ds:uri="http://purl.org/dc/terms/"/>
    <ds:schemaRef ds:uri="http://schemas.openxmlformats.org/package/2006/metadata/core-properties"/>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684</TotalTime>
  <Words>503</Words>
  <Application>Microsoft Office PowerPoint</Application>
  <PresentationFormat>On-screen Show (4:3)</PresentationFormat>
  <Paragraphs>28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Myriad Pro</vt:lpstr>
      <vt:lpstr>20140311PresentationUWTSDTemplate</vt:lpstr>
      <vt:lpstr>Contemporary Themes BMIH6001 Getting feedback on your draft paper </vt:lpstr>
      <vt:lpstr>Aims For Today</vt:lpstr>
      <vt:lpstr>Informal sharing of your paper</vt:lpstr>
      <vt:lpstr>Research Paper 2,500 words </vt:lpstr>
      <vt:lpstr>Next week is the deadline for submitting your paper!  You can book a 1-2-1 tutorial in TODAY’s class or NEXT WEEK’s class to discuss your draft research paper.  Please look at my Teams calendar and book yourself 30 mins  There is no other class activity next week</vt:lpstr>
      <vt:lpstr>Final session- Tuesday 8th March  Our next class is our final session- this will focus on helping you prepare your presentations.  Class Presentations on Tuesday 15th March  You will be given a timeslot with three other people. Please let me know if you have an important reason to need a specific time.</vt:lpstr>
      <vt:lpstr>Our remaining schedule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Emma Roberts (IMH)</cp:lastModifiedBy>
  <cp:revision>57</cp:revision>
  <dcterms:created xsi:type="dcterms:W3CDTF">2015-04-14T15:21:28Z</dcterms:created>
  <dcterms:modified xsi:type="dcterms:W3CDTF">2022-02-22T09:27:17Z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